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9" r:id="rId10"/>
    <p:sldId id="270" r:id="rId11"/>
    <p:sldId id="271" r:id="rId12"/>
    <p:sldId id="272" r:id="rId13"/>
    <p:sldId id="262" r:id="rId14"/>
    <p:sldId id="263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37FB-CAD9-FE23-B982-B2488FB16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992A7-DC6B-5D93-7F3A-1EBBB1FAF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C7891-1F16-32B0-FFCC-1A5E45EBC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90E37-1642-19DE-8766-59C1AEA5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671BB-2DAD-0144-94BB-91C203EB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55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FFF1-F05E-15B9-69E7-269ADDF8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6E681-CE97-5DBF-B619-400ADE668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73CD8-3CB6-9D55-003A-190E3978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984B6-C580-0605-1786-E631051F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38045-8C4A-8D34-737F-A85D938A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54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5A202A-B4E0-1AC0-38D0-20E7CE864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F2F76-4CD4-669D-8BBA-F4B9AAAF3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20553-100D-76F4-04A0-24F41FA11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7395E-BC85-767C-3F86-9AD39170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766E5-9E87-BC30-A449-8118F494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0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71394-FC88-0171-949F-FA15B4AF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2277F-324C-595D-BD43-B50CECAA6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8D2EF-5801-F498-4771-F5FB3AD9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C794-60D1-51B0-0689-1C49A59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05156-48BB-3C5F-F0CE-AA4407D8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4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A83B5-F468-420D-BE54-85D0E671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7757C-A571-080F-C167-46E82C94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57142-1D36-4F99-5EB1-27C7D2A1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08C97-24AD-7641-88E1-7EE0D802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C71F7-2608-392A-7B88-C11E95F9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4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7F796-3216-A32B-72AB-2CBCCBCA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6B1C7-951D-2937-9E68-423DB8FA4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C4420-3150-717F-456A-31B00E105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2F2C7-9238-4AF5-DB2D-987A95091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F3D3F-1F57-A3E1-4AC7-DF1D07A9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DF8FD-33B3-1C1F-0EA8-1F278B88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36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2937-F3C9-267B-3563-B969ADC76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99309-4916-B180-09BB-DCED85E21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07A14-62FB-B9A7-DDE3-847530008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FA6617-F7BB-758D-33F5-00AF934D3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920DC-EB3D-B077-0DD0-4C3C6DF3E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6DEB8-152F-B3C8-CE71-A3FC5518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002C6A-6D5A-E75A-C6C4-A4FACAE1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09762-A138-609E-4F2B-277958C8D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91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0A91-FC70-5DDE-DB87-A2FD79BF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E956CB-5D40-C3C3-F78B-42FE7FD43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2FB65-CC78-5E81-9185-4D5A06E9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9BA85-EA76-DEEF-2558-703389A8A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7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DCC01E-F32E-3B1D-3A18-9D04777D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9BB8E-0538-A7B4-A7F3-4719613BE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EF46D-CD12-311A-EAEE-D4FB73B8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5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88C21-1B9D-9EE9-44A7-19EFD1381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A6E32-69AC-2CE4-89E6-6C3060CED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720B4-AA12-86EB-694F-1567AC6D9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C2254-4842-AFC3-9FF5-714C764E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96533-CC44-0D67-16F9-E0452302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300A8-5178-7383-5479-25D15617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43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331A0-7E45-2216-0C1F-3CAFF3A8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FA2707-89C7-23B1-E2D2-FD0E283CF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BD295-A9C0-05D4-6298-A6DD214E9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1BA7-EF22-4605-B6A1-58FF00E5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119E9-535B-B238-48EA-7B62E125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1689B-7884-60E8-31AA-1E08AE52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28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B95572-DFFC-0AA6-3C0F-1B356F872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E179D-CAF9-38B9-8E1E-1CA8CCBCD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50424-B1DF-B672-1EC4-0E23B7EA8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6256-548A-4AD8-94E4-81AD8911BCF4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5A822-F769-55F1-4710-159DF4B38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0C5DF-9EE8-B563-EE8C-AF05A5388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C2201-7E29-4555-9EBA-458E75F27A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94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Nabývání jazyka u dětí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/>
              <a:t>Ontogeneze</a:t>
            </a:r>
            <a:r>
              <a:rPr lang="cs-CZ" dirty="0"/>
              <a:t> – vývoj jazyka u jednotlivce.</a:t>
            </a:r>
          </a:p>
          <a:p>
            <a:pPr>
              <a:lnSpc>
                <a:spcPct val="150000"/>
              </a:lnSpc>
            </a:pPr>
            <a:r>
              <a:rPr lang="cs-CZ" b="1" dirty="0"/>
              <a:t>Fylogeneze </a:t>
            </a:r>
            <a:r>
              <a:rPr lang="cs-CZ" dirty="0"/>
              <a:t>– proces vzniku, vývoje a zániku jazyka v celém chronologickém průřezu.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Nabývání mateřského jazyka: </a:t>
            </a:r>
            <a:r>
              <a:rPr lang="cs-CZ" dirty="0"/>
              <a:t>přirozený vývoj</a:t>
            </a:r>
          </a:p>
          <a:p>
            <a:pPr>
              <a:lnSpc>
                <a:spcPct val="150000"/>
              </a:lnSpc>
            </a:pPr>
            <a:r>
              <a:rPr lang="cs-CZ" b="1" dirty="0"/>
              <a:t>Učení se cizímu jazyku: </a:t>
            </a:r>
            <a:r>
              <a:rPr lang="cs-CZ" dirty="0"/>
              <a:t>učení se slovíčkům a gramatice, menší efektivita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FAB6C-CD9F-03B1-BF0A-5E8087C1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0D537-3C92-9DF9-87A9-1C274681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Ukazování (kolem 10. měsíce věku dítěte) ještě nevede k používání (znakování) zájmen, která jsou ukazování sice podobná, ale nejsou s ním totožná. </a:t>
            </a:r>
          </a:p>
          <a:p>
            <a:r>
              <a:rPr lang="cs-CZ" dirty="0"/>
              <a:t>Do 20. měsíce věku používá dítě místo zájmen jména. </a:t>
            </a:r>
          </a:p>
          <a:p>
            <a:r>
              <a:rPr lang="cs-CZ" dirty="0"/>
              <a:t>Před dovršením druhého roku začíná tvořit zájmena, v začátcích však s chybami. </a:t>
            </a:r>
          </a:p>
          <a:p>
            <a:r>
              <a:rPr lang="cs-CZ" dirty="0"/>
              <a:t>Nejprve se dítě naučí používat zájmeno pro první osobu, poté druhou osobu, dále třetí osobu přítomnou v dohledu dítěte. </a:t>
            </a:r>
          </a:p>
          <a:p>
            <a:r>
              <a:rPr lang="cs-CZ" dirty="0"/>
              <a:t>Odkazování k osobám a věcem, které nejsou přítomny v dohledu dítěte, se osvojuje kolem 3. roku dítěte.</a:t>
            </a:r>
          </a:p>
        </p:txBody>
      </p:sp>
    </p:spTree>
    <p:extLst>
      <p:ext uri="{BB962C8B-B14F-4D97-AF65-F5344CB8AC3E}">
        <p14:creationId xmlns:p14="http://schemas.microsoft.com/office/powerpoint/2010/main" val="1599443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CF0F-A204-4381-A89C-2E6412347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1ACA-8322-5ED5-F67B-1762B27F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Přechod od jednoho slova k víceslovnému spojení, dítě používá nejprve kombinaci ukazování na předmět a jeho ekvivalentu ve znakovém jazyce (podobně pracují i slyšící děti). </a:t>
            </a:r>
          </a:p>
          <a:p>
            <a:r>
              <a:rPr lang="cs-CZ" dirty="0"/>
              <a:t>Tento proces probíhající kolem 12. měsíce věku dítěte = sémantická jednoznaková fáze, gesto i znak vypovídá o stejném pojmu. </a:t>
            </a:r>
          </a:p>
          <a:p>
            <a:r>
              <a:rPr lang="cs-CZ" dirty="0"/>
              <a:t>Dále sémantická dvouznaková fáze (kolem 16. měsíce věku dítěte), gesto referuje k jinému objektu než znak. </a:t>
            </a:r>
          </a:p>
          <a:p>
            <a:r>
              <a:rPr lang="cs-CZ" dirty="0"/>
              <a:t>Např. dítě ukazuje na objekt a znakuje přitom výraz „jíst“ nebo ukazuje na objekt a znakuje požadavek „více“. </a:t>
            </a:r>
          </a:p>
        </p:txBody>
      </p:sp>
    </p:spTree>
    <p:extLst>
      <p:ext uri="{BB962C8B-B14F-4D97-AF65-F5344CB8AC3E}">
        <p14:creationId xmlns:p14="http://schemas.microsoft.com/office/powerpoint/2010/main" val="100570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C7C9A-EA21-7C1E-3939-3D16F750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06423-B162-9CB8-803A-51FDCB846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Ke kombinaci více znaků znakového jazyka je potřeba osvojení si asi sta znaků, což se týká dětí mezi 18.–24. měsícem věku. </a:t>
            </a:r>
          </a:p>
          <a:p>
            <a:r>
              <a:rPr lang="cs-CZ" dirty="0"/>
              <a:t>Tyto kombinace se obvykle skládají ze substantiv a verb (př. máma – jíst, chtít – pít) nebo mohou zahrnovat kvantifikátory (víc – sušenka)</a:t>
            </a:r>
          </a:p>
          <a:p>
            <a:r>
              <a:rPr lang="cs-CZ" dirty="0"/>
              <a:t>Kolem 9. roku je dítě schopno tvořit většinou správné konstrukce, adekvátní zapojení neverbálních prvků trvá ještě o pár let déle.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831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Osvojování jazyka ve změněných podmínkách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047806" cy="4351338"/>
          </a:xfrm>
        </p:spPr>
        <p:txBody>
          <a:bodyPr/>
          <a:lstStyle/>
          <a:p>
            <a:r>
              <a:rPr lang="cs-CZ" b="1" dirty="0"/>
              <a:t>Nevidomé děti: </a:t>
            </a:r>
            <a:r>
              <a:rPr lang="cs-CZ" dirty="0"/>
              <a:t>velké problémy s porozuměním rozhovoru, který se kolem nich odehrává, což způsobuje velkou frustraci slepým batolatům a někdy vede k závažným problémům v chování. </a:t>
            </a:r>
          </a:p>
          <a:p>
            <a:r>
              <a:rPr lang="cs-CZ" dirty="0"/>
              <a:t>Jiné porozumění významům – podívej se – hmat. </a:t>
            </a:r>
          </a:p>
          <a:p>
            <a:endParaRPr lang="cs-CZ" dirty="0"/>
          </a:p>
          <a:p>
            <a:r>
              <a:rPr lang="cs-CZ" b="1" dirty="0"/>
              <a:t>Případ Helen Kellerové</a:t>
            </a:r>
            <a:endParaRPr lang="cs-CZ" dirty="0"/>
          </a:p>
          <a:p>
            <a:r>
              <a:rPr lang="cs-CZ" dirty="0"/>
              <a:t>ztráta zraku i sluchu před 2. narozeninami kompenzována hmatem</a:t>
            </a:r>
          </a:p>
          <a:p>
            <a:r>
              <a:rPr lang="cs-CZ" dirty="0"/>
              <a:t>Dorozumívala se nejen dotekovou prstovou abecedou, měla schopnost číst lidem ze rtů doteky konečky prstů. </a:t>
            </a:r>
          </a:p>
          <a:p>
            <a:r>
              <a:rPr lang="cs-CZ" dirty="0"/>
              <a:t>Tuto ojedinělou metodu (</a:t>
            </a:r>
            <a:r>
              <a:rPr lang="cs-CZ" dirty="0" err="1"/>
              <a:t>tadoma</a:t>
            </a:r>
            <a:r>
              <a:rPr lang="cs-CZ" dirty="0"/>
              <a:t>) tehdy ovládalo jen několik málo lidí na světě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jazyk vrozený či naučený? Biologický </a:t>
            </a:r>
            <a:br>
              <a:rPr lang="cs-CZ" dirty="0"/>
            </a:br>
            <a:r>
              <a:rPr lang="cs-CZ" dirty="0"/>
              <a:t>x kulturní determinismus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err="1"/>
              <a:t>Noam</a:t>
            </a:r>
            <a:r>
              <a:rPr lang="cs-CZ" b="1" dirty="0"/>
              <a:t> </a:t>
            </a:r>
            <a:r>
              <a:rPr lang="cs-CZ" b="1" dirty="0" err="1"/>
              <a:t>Chomsky</a:t>
            </a:r>
            <a:r>
              <a:rPr lang="cs-CZ" b="1" dirty="0"/>
              <a:t> – </a:t>
            </a:r>
            <a:r>
              <a:rPr lang="cs-CZ" dirty="0"/>
              <a:t>člověk si může osvojit jakýkoliv přirozený jazyk. </a:t>
            </a:r>
          </a:p>
          <a:p>
            <a:pPr>
              <a:lnSpc>
                <a:spcPct val="150000"/>
              </a:lnSpc>
            </a:pPr>
            <a:r>
              <a:rPr lang="cs-CZ" dirty="0"/>
              <a:t>Genetický vklad – kompetence x performance. </a:t>
            </a:r>
          </a:p>
          <a:p>
            <a:pPr>
              <a:lnSpc>
                <a:spcPct val="150000"/>
              </a:lnSpc>
            </a:pPr>
            <a:r>
              <a:rPr lang="cs-CZ" dirty="0"/>
              <a:t>Kompetence = jak vytvářet pravidla. </a:t>
            </a:r>
          </a:p>
          <a:p>
            <a:pPr>
              <a:lnSpc>
                <a:spcPct val="150000"/>
              </a:lnSpc>
            </a:pPr>
            <a:r>
              <a:rPr lang="cs-CZ" dirty="0"/>
              <a:t>EEG – když dítě slyší řeč, jiná reakce než na jiné zvuky.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Jazyková kreativita – </a:t>
            </a:r>
            <a:r>
              <a:rPr lang="cs-CZ" dirty="0"/>
              <a:t>dítě dokáže vytvářet výpovědi, které do té doby neslyšelo.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Univerzální gramatika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/>
              <a:t>Univerzální gramatika</a:t>
            </a:r>
            <a:r>
              <a:rPr lang="cs-CZ" dirty="0"/>
              <a:t> – geneticky naprogramovaná schopnost naučit se jazyk, informace o něm, složená z vrozených principů a nutnosti stanovit jejich parametry. 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Dnes už se spíše tážeme, zda je schopnost osvojit si jazyk specifická či je součástí jiných kognitivních schopností. </a:t>
            </a:r>
          </a:p>
          <a:p>
            <a:pPr>
              <a:lnSpc>
                <a:spcPct val="150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 a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Nemusí být vždy propojeno, např. genetické onemocnění (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impairment</a:t>
            </a:r>
            <a:r>
              <a:rPr lang="cs-CZ" dirty="0"/>
              <a:t>) může postihnout jen jazyk.</a:t>
            </a:r>
          </a:p>
          <a:p>
            <a:pPr>
              <a:lnSpc>
                <a:spcPct val="150000"/>
              </a:lnSpc>
            </a:pPr>
            <a:r>
              <a:rPr lang="cs-CZ" dirty="0"/>
              <a:t>Afázie vaskulární X Primární progresivní afázie</a:t>
            </a:r>
          </a:p>
          <a:p>
            <a:pPr>
              <a:lnSpc>
                <a:spcPct val="150000"/>
              </a:lnSpc>
            </a:pPr>
            <a:r>
              <a:rPr lang="cs-CZ" dirty="0"/>
              <a:t>Alzheimerova choroba (AD)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 Průcha: Dětská řeč a komunikace. Praha: </a:t>
            </a:r>
            <a:r>
              <a:rPr lang="cs-CZ" dirty="0" err="1"/>
              <a:t>Grada</a:t>
            </a:r>
            <a:r>
              <a:rPr lang="cs-CZ" dirty="0"/>
              <a:t> 2011.</a:t>
            </a:r>
          </a:p>
          <a:p>
            <a:endParaRPr lang="cs-CZ" dirty="0"/>
          </a:p>
          <a:p>
            <a:r>
              <a:rPr lang="cs-CZ" dirty="0"/>
              <a:t>Daniela </a:t>
            </a:r>
            <a:r>
              <a:rPr lang="cs-CZ" dirty="0" err="1"/>
              <a:t>Slančová</a:t>
            </a:r>
            <a:r>
              <a:rPr lang="cs-CZ" dirty="0"/>
              <a:t> (</a:t>
            </a:r>
            <a:r>
              <a:rPr lang="cs-CZ" dirty="0" err="1"/>
              <a:t>ed</a:t>
            </a:r>
            <a:r>
              <a:rPr lang="cs-CZ" dirty="0"/>
              <a:t>.): </a:t>
            </a:r>
            <a:r>
              <a:rPr lang="cs-CZ" dirty="0" err="1"/>
              <a:t>Štúdie</a:t>
            </a:r>
            <a:r>
              <a:rPr lang="cs-CZ" dirty="0"/>
              <a:t> o </a:t>
            </a:r>
            <a:r>
              <a:rPr lang="cs-CZ" dirty="0" err="1"/>
              <a:t>detskej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. Prešov: Filozofická fakulta </a:t>
            </a:r>
            <a:r>
              <a:rPr lang="cs-CZ" dirty="0" err="1"/>
              <a:t>Prešovskej</a:t>
            </a:r>
            <a:r>
              <a:rPr lang="cs-CZ"/>
              <a:t> univerzity 2008.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Bilingvismus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Učení se druhému jazyku ve školce k bilingvismu nevede, chybí totální ponoření se do něj. </a:t>
            </a:r>
          </a:p>
          <a:p>
            <a:pPr>
              <a:lnSpc>
                <a:spcPct val="150000"/>
              </a:lnSpc>
            </a:pPr>
            <a:r>
              <a:rPr lang="cs-CZ" dirty="0"/>
              <a:t>Bilingvismus časný a pozdní: hranice 4 roky. </a:t>
            </a:r>
          </a:p>
          <a:p>
            <a:pPr>
              <a:lnSpc>
                <a:spcPct val="150000"/>
              </a:lnSpc>
            </a:pPr>
            <a:r>
              <a:rPr lang="cs-CZ" dirty="0"/>
              <a:t>Bilingvismus souběžný či následný (</a:t>
            </a:r>
            <a:r>
              <a:rPr lang="cs-CZ" dirty="0" err="1"/>
              <a:t>diglotismus</a:t>
            </a:r>
            <a:r>
              <a:rPr lang="cs-CZ" dirty="0"/>
              <a:t>).</a:t>
            </a:r>
          </a:p>
          <a:p>
            <a:pPr>
              <a:lnSpc>
                <a:spcPct val="150000"/>
              </a:lnSpc>
            </a:pPr>
            <a:r>
              <a:rPr lang="cs-CZ" dirty="0"/>
              <a:t>Bilingvismus aditivní: dítě se lépe učí další jazyky. </a:t>
            </a:r>
          </a:p>
          <a:p>
            <a:pPr>
              <a:lnSpc>
                <a:spcPct val="150000"/>
              </a:lnSpc>
            </a:pPr>
            <a:r>
              <a:rPr lang="cs-CZ" dirty="0"/>
              <a:t>Bilingvismus subtraktivní: dítě nehovoří plynně ani jedním jazykem, mutismus (oněmění), dyslexie, koktání, opožďování v učení, problémy s chováním – SPU.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Fáze nabývání (osvojování )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err="1"/>
              <a:t>předjazyková</a:t>
            </a:r>
            <a:r>
              <a:rPr lang="cs-CZ" dirty="0"/>
              <a:t>: broukání (i u hluchoněmých), žvatlání. 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holofrastická</a:t>
            </a:r>
            <a:r>
              <a:rPr lang="cs-CZ" dirty="0"/>
              <a:t> (8-18m): období slov, které jsou zároveň věty</a:t>
            </a:r>
          </a:p>
          <a:p>
            <a:pPr>
              <a:lnSpc>
                <a:spcPct val="150000"/>
              </a:lnSpc>
            </a:pPr>
            <a:r>
              <a:rPr lang="cs-CZ" dirty="0"/>
              <a:t>telegrafická fáze (18-24m): elementární věty</a:t>
            </a:r>
          </a:p>
          <a:p>
            <a:pPr>
              <a:lnSpc>
                <a:spcPct val="150000"/>
              </a:lnSpc>
            </a:pPr>
            <a:r>
              <a:rPr lang="cs-CZ" dirty="0"/>
              <a:t>jazyková fáze (2/3 rok – 13/15 rok), postpubertální fáze, období kritické.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Není-li dítě vystaveno jazyku, nenaučí se ho (příklady vlčích dětí a izolovaných dětí). 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maminkovština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Intonace, pomalejší tempo, zvýrazněna důležitá slova, výraznější výška. Používají i otcové. </a:t>
            </a:r>
          </a:p>
          <a:p>
            <a:pPr>
              <a:lnSpc>
                <a:spcPct val="150000"/>
              </a:lnSpc>
            </a:pPr>
            <a:r>
              <a:rPr lang="cs-CZ" dirty="0"/>
              <a:t>V dialogu s otcem se ale musí dítě více snažit, aby mu bylo porozuměno.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, </a:t>
            </a:r>
            <a:r>
              <a:rPr lang="cs-CZ" dirty="0" err="1"/>
              <a:t>motherese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dětská slova týkající se denního života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osvojování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Principy osvojování jazyka dle </a:t>
            </a:r>
            <a:r>
              <a:rPr lang="cs-CZ" dirty="0" err="1"/>
              <a:t>Jakobsona</a:t>
            </a:r>
            <a:r>
              <a:rPr lang="cs-CZ" dirty="0"/>
              <a:t>: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od jednoduchého ke složitému, tzn. fonémy – morfémy (slabiky) – slova – věty.</a:t>
            </a:r>
          </a:p>
          <a:p>
            <a:pPr>
              <a:lnSpc>
                <a:spcPct val="150000"/>
              </a:lnSpc>
            </a:pPr>
            <a:r>
              <a:rPr lang="cs-CZ" dirty="0"/>
              <a:t>od bezpříznakových forem k příznakovým (souřadné spojení dříve než podřadné, čas přítomný dříve než minulý a budoucí)</a:t>
            </a:r>
          </a:p>
          <a:p>
            <a:pPr>
              <a:lnSpc>
                <a:spcPct val="150000"/>
              </a:lnSpc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Základy rozlišování fonémů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Při testování kolem jednoho a dvou měsíců věku děti kterékoliv národnosti reagují na jakýkoliv kontrast, který se v jakémkoliv lidském jazyce vyskytuje. </a:t>
            </a:r>
          </a:p>
          <a:p>
            <a:pPr>
              <a:lnSpc>
                <a:spcPct val="150000"/>
              </a:lnSpc>
            </a:pPr>
            <a:r>
              <a:rPr lang="cs-CZ" dirty="0"/>
              <a:t>V šesti měsících věku lze pozorovat určité odlišnosti ve fonetické citlivosti a ve dvanácti měsících věku je citlivost dítěte vůči cizím kontrastním hláskám významně snížena.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gramatika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Morfologie – dítě nenapodobuje jen to, co slyší, ale rozumí pravidlům, v určitém období hyperkorektní tvary (pudla místo šla, v angličtině pravidelné minulé časy a plurály).</a:t>
            </a:r>
          </a:p>
          <a:p>
            <a:endParaRPr lang="cs-CZ" dirty="0"/>
          </a:p>
          <a:p>
            <a:r>
              <a:rPr lang="cs-CZ" dirty="0"/>
              <a:t>Syntax – už ve dvouslovném období, kdy jsou vynechána gramatická slova, jsou vidět základní sémantické vztahy (subjekt, sloveso/predikát, zasažený objekt, atribut).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Osvojování jazyka ve změněných podmínkách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Neslyšící: </a:t>
            </a:r>
            <a:r>
              <a:rPr lang="cs-CZ" dirty="0"/>
              <a:t>znakový jazyk umožňuje předávat stejný obsah a strukturu jako mluvený jazyk. </a:t>
            </a:r>
          </a:p>
          <a:p>
            <a:r>
              <a:rPr lang="cs-CZ" b="1" dirty="0"/>
              <a:t>Škola v Nikaragui</a:t>
            </a:r>
            <a:endParaRPr lang="cs-CZ" dirty="0"/>
          </a:p>
          <a:p>
            <a:r>
              <a:rPr lang="cs-CZ" dirty="0"/>
              <a:t>Krok za krokem se domácí znakové systémy vyvinuly v jeden společný, který začali všichni užívat. Vznikající systém jazykových gest této školy nyní pozorovaly dvě generace mladších dětí. </a:t>
            </a:r>
          </a:p>
          <a:p>
            <a:r>
              <a:rPr lang="cs-CZ" dirty="0"/>
              <a:t>Tito noví členové nejen že se systém naučí, ale ještě ho propracují, takže během dvaceti let tyto děti vynalezly složitý jazykový systém s propracovanou sémantikou.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BBBF-A88E-A9C0-A0CC-925A4EFD5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B5D6F-F201-7E65-C17B-0D4D7DD31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znak u dítěte  vypozorován v 8 měsících věku, u některých dětí se může objevit až kolem 16. měsíce věku dítěte. </a:t>
            </a:r>
          </a:p>
          <a:p>
            <a:r>
              <a:rPr lang="cs-CZ" dirty="0"/>
              <a:t>Prvních 10 znaků se zpravidla dítě naučí kolem 12. měsíce, prvních 50 znaků kolem 24. měsíce věku a později. </a:t>
            </a:r>
          </a:p>
          <a:p>
            <a:r>
              <a:rPr lang="cs-CZ" dirty="0"/>
              <a:t>Při osvojování si znakového jazyka se děti nevyhnou chybám ve znakování, např. některé složitější pozice rukou jsou nahrazovány pozicemi jednoduchými, bez významu. </a:t>
            </a:r>
          </a:p>
        </p:txBody>
      </p:sp>
    </p:spTree>
    <p:extLst>
      <p:ext uri="{BB962C8B-B14F-4D97-AF65-F5344CB8AC3E}">
        <p14:creationId xmlns:p14="http://schemas.microsoft.com/office/powerpoint/2010/main" val="241124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1073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Nabývání jazyka u dětí </vt:lpstr>
      <vt:lpstr>Bilingvismus </vt:lpstr>
      <vt:lpstr>Fáze nabývání (osvojování ) jazyka</vt:lpstr>
      <vt:lpstr>maminkovština</vt:lpstr>
      <vt:lpstr>Principy osvojování </vt:lpstr>
      <vt:lpstr>Základy rozlišování fonémů </vt:lpstr>
      <vt:lpstr>gramatika</vt:lpstr>
      <vt:lpstr>Osvojování jazyka ve změněných podmínkách</vt:lpstr>
      <vt:lpstr>PowerPoint Presentation</vt:lpstr>
      <vt:lpstr>PowerPoint Presentation</vt:lpstr>
      <vt:lpstr>PowerPoint Presentation</vt:lpstr>
      <vt:lpstr>PowerPoint Presentation</vt:lpstr>
      <vt:lpstr>Osvojování jazyka ve změněných podmínkách</vt:lpstr>
      <vt:lpstr>Je jazyk vrozený či naučený? Biologický  x kulturní determinismus</vt:lpstr>
      <vt:lpstr>Univerzální gramatika</vt:lpstr>
      <vt:lpstr>Jazyk a myšlení </vt:lpstr>
      <vt:lpstr>Další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Nabývání jazyka u dětí</dc:title>
  <dc:creator>Pavla</dc:creator>
  <cp:lastModifiedBy>martin janečka</cp:lastModifiedBy>
  <cp:revision>14</cp:revision>
  <dcterms:created xsi:type="dcterms:W3CDTF">2013-03-02T19:19:15Z</dcterms:created>
  <dcterms:modified xsi:type="dcterms:W3CDTF">2022-11-03T06:52:57Z</dcterms:modified>
</cp:coreProperties>
</file>