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327" r:id="rId2"/>
    <p:sldId id="367" r:id="rId3"/>
    <p:sldId id="368" r:id="rId4"/>
    <p:sldId id="369" r:id="rId5"/>
    <p:sldId id="370" r:id="rId6"/>
    <p:sldId id="287" r:id="rId7"/>
    <p:sldId id="285" r:id="rId8"/>
    <p:sldId id="291" r:id="rId9"/>
    <p:sldId id="372" r:id="rId10"/>
    <p:sldId id="290" r:id="rId11"/>
    <p:sldId id="373" r:id="rId12"/>
    <p:sldId id="265" r:id="rId13"/>
    <p:sldId id="305" r:id="rId14"/>
    <p:sldId id="314" r:id="rId15"/>
    <p:sldId id="296" r:id="rId16"/>
    <p:sldId id="308" r:id="rId17"/>
    <p:sldId id="309" r:id="rId18"/>
    <p:sldId id="310" r:id="rId19"/>
    <p:sldId id="311" r:id="rId20"/>
    <p:sldId id="312" r:id="rId21"/>
    <p:sldId id="313" r:id="rId22"/>
    <p:sldId id="272" r:id="rId23"/>
    <p:sldId id="298" r:id="rId24"/>
    <p:sldId id="316" r:id="rId25"/>
    <p:sldId id="301" r:id="rId26"/>
    <p:sldId id="303" r:id="rId27"/>
    <p:sldId id="329" r:id="rId28"/>
    <p:sldId id="331" r:id="rId29"/>
    <p:sldId id="334" r:id="rId30"/>
    <p:sldId id="337" r:id="rId31"/>
    <p:sldId id="339" r:id="rId32"/>
    <p:sldId id="340" r:id="rId33"/>
    <p:sldId id="341" r:id="rId34"/>
    <p:sldId id="342" r:id="rId35"/>
    <p:sldId id="343" r:id="rId36"/>
    <p:sldId id="344" r:id="rId37"/>
    <p:sldId id="353" r:id="rId38"/>
    <p:sldId id="354" r:id="rId39"/>
    <p:sldId id="355" r:id="rId40"/>
    <p:sldId id="356" r:id="rId41"/>
    <p:sldId id="357" r:id="rId42"/>
    <p:sldId id="358" r:id="rId43"/>
    <p:sldId id="359" r:id="rId44"/>
    <p:sldId id="360" r:id="rId45"/>
    <p:sldId id="361" r:id="rId46"/>
    <p:sldId id="362" r:id="rId47"/>
    <p:sldId id="363" r:id="rId48"/>
    <p:sldId id="364" r:id="rId49"/>
    <p:sldId id="365" r:id="rId50"/>
  </p:sldIdLst>
  <p:sldSz cx="9144000" cy="6858000" type="screen4x3"/>
  <p:notesSz cx="6858000" cy="9144000"/>
  <p:defaultTextStyle>
    <a:defPPr>
      <a:defRPr lang="cs-CZ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C0000"/>
    <a:srgbClr val="FF3399"/>
    <a:srgbClr val="000044"/>
    <a:srgbClr val="000066"/>
    <a:srgbClr val="FF0000"/>
    <a:srgbClr val="DDDDDD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4636" autoAdjust="0"/>
  </p:normalViewPr>
  <p:slideViewPr>
    <p:cSldViewPr showGuides="1">
      <p:cViewPr varScale="1">
        <p:scale>
          <a:sx n="88" d="100"/>
          <a:sy n="88" d="100"/>
        </p:scale>
        <p:origin x="1421" y="67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086" y="-5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a\V&#253;uka\Anorganika%20Ia\prezentace\03-Chemick&#225;%20vazba\work\potenci&#225;lov&#225;%20k&#345;ivk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166666666666666"/>
          <c:y val="3.8035961272475792E-2"/>
          <c:w val="0.82777777777777772"/>
          <c:h val="0.93913303645263524"/>
        </c:manualLayout>
      </c:layout>
      <c:scatterChart>
        <c:scatterStyle val="smoothMarker"/>
        <c:varyColors val="0"/>
        <c:ser>
          <c:idx val="0"/>
          <c:order val="0"/>
          <c:spPr>
            <a:ln w="38100"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'[potenciálová křivka.xlsx]List1'!$A$2:$A$21</c:f>
              <c:numCache>
                <c:formatCode>General</c:formatCode>
                <c:ptCount val="20"/>
                <c:pt idx="0">
                  <c:v>0.05</c:v>
                </c:pt>
                <c:pt idx="1">
                  <c:v>0.1</c:v>
                </c:pt>
                <c:pt idx="2">
                  <c:v>0.15</c:v>
                </c:pt>
                <c:pt idx="3">
                  <c:v>0.2</c:v>
                </c:pt>
                <c:pt idx="4">
                  <c:v>0.25</c:v>
                </c:pt>
                <c:pt idx="5">
                  <c:v>0.3</c:v>
                </c:pt>
                <c:pt idx="6">
                  <c:v>0.35</c:v>
                </c:pt>
                <c:pt idx="7">
                  <c:v>0.4</c:v>
                </c:pt>
                <c:pt idx="8">
                  <c:v>0.45</c:v>
                </c:pt>
                <c:pt idx="9">
                  <c:v>0.5</c:v>
                </c:pt>
                <c:pt idx="10">
                  <c:v>0.55000000000000004</c:v>
                </c:pt>
                <c:pt idx="11">
                  <c:v>0.6</c:v>
                </c:pt>
                <c:pt idx="12">
                  <c:v>0.65</c:v>
                </c:pt>
                <c:pt idx="13">
                  <c:v>0.7</c:v>
                </c:pt>
                <c:pt idx="14">
                  <c:v>0.75</c:v>
                </c:pt>
                <c:pt idx="15">
                  <c:v>0.8</c:v>
                </c:pt>
                <c:pt idx="16">
                  <c:v>0.85</c:v>
                </c:pt>
                <c:pt idx="17">
                  <c:v>0.9</c:v>
                </c:pt>
                <c:pt idx="18">
                  <c:v>0.95</c:v>
                </c:pt>
                <c:pt idx="19">
                  <c:v>1</c:v>
                </c:pt>
              </c:numCache>
            </c:numRef>
          </c:xVal>
          <c:yVal>
            <c:numRef>
              <c:f>'[potenciálová křivka.xlsx]List1'!$B$2:$B$21</c:f>
              <c:numCache>
                <c:formatCode>General</c:formatCode>
                <c:ptCount val="20"/>
                <c:pt idx="0">
                  <c:v>20</c:v>
                </c:pt>
                <c:pt idx="1">
                  <c:v>10</c:v>
                </c:pt>
                <c:pt idx="2">
                  <c:v>6.666666666666667</c:v>
                </c:pt>
                <c:pt idx="3">
                  <c:v>5</c:v>
                </c:pt>
                <c:pt idx="4">
                  <c:v>4</c:v>
                </c:pt>
                <c:pt idx="5">
                  <c:v>3.3333333333333335</c:v>
                </c:pt>
                <c:pt idx="6">
                  <c:v>2.8571428571428572</c:v>
                </c:pt>
                <c:pt idx="7">
                  <c:v>2.5</c:v>
                </c:pt>
                <c:pt idx="8">
                  <c:v>2.2222222222222223</c:v>
                </c:pt>
                <c:pt idx="9">
                  <c:v>2</c:v>
                </c:pt>
                <c:pt idx="10">
                  <c:v>1.8181818181818181</c:v>
                </c:pt>
                <c:pt idx="11">
                  <c:v>1.6666666666666667</c:v>
                </c:pt>
                <c:pt idx="12">
                  <c:v>1.5384615384615383</c:v>
                </c:pt>
                <c:pt idx="13">
                  <c:v>1.4285714285714286</c:v>
                </c:pt>
                <c:pt idx="14">
                  <c:v>1.3333333333333333</c:v>
                </c:pt>
                <c:pt idx="15">
                  <c:v>1.25</c:v>
                </c:pt>
                <c:pt idx="16">
                  <c:v>1.1764705882352942</c:v>
                </c:pt>
                <c:pt idx="17">
                  <c:v>1.1111111111111112</c:v>
                </c:pt>
                <c:pt idx="18">
                  <c:v>1.0526315789473684</c:v>
                </c:pt>
                <c:pt idx="19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4D0-4F4B-B6E9-C5E14E83A097}"/>
            </c:ext>
          </c:extLst>
        </c:ser>
        <c:ser>
          <c:idx val="1"/>
          <c:order val="1"/>
          <c:spPr>
            <a:ln w="38100"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'[potenciálová křivka.xlsx]List1'!$A$2:$A$21</c:f>
              <c:numCache>
                <c:formatCode>General</c:formatCode>
                <c:ptCount val="20"/>
                <c:pt idx="0">
                  <c:v>0.05</c:v>
                </c:pt>
                <c:pt idx="1">
                  <c:v>0.1</c:v>
                </c:pt>
                <c:pt idx="2">
                  <c:v>0.15</c:v>
                </c:pt>
                <c:pt idx="3">
                  <c:v>0.2</c:v>
                </c:pt>
                <c:pt idx="4">
                  <c:v>0.25</c:v>
                </c:pt>
                <c:pt idx="5">
                  <c:v>0.3</c:v>
                </c:pt>
                <c:pt idx="6">
                  <c:v>0.35</c:v>
                </c:pt>
                <c:pt idx="7">
                  <c:v>0.4</c:v>
                </c:pt>
                <c:pt idx="8">
                  <c:v>0.45</c:v>
                </c:pt>
                <c:pt idx="9">
                  <c:v>0.5</c:v>
                </c:pt>
                <c:pt idx="10">
                  <c:v>0.55000000000000004</c:v>
                </c:pt>
                <c:pt idx="11">
                  <c:v>0.6</c:v>
                </c:pt>
                <c:pt idx="12">
                  <c:v>0.65</c:v>
                </c:pt>
                <c:pt idx="13">
                  <c:v>0.7</c:v>
                </c:pt>
                <c:pt idx="14">
                  <c:v>0.75</c:v>
                </c:pt>
                <c:pt idx="15">
                  <c:v>0.8</c:v>
                </c:pt>
                <c:pt idx="16">
                  <c:v>0.85</c:v>
                </c:pt>
                <c:pt idx="17">
                  <c:v>0.9</c:v>
                </c:pt>
                <c:pt idx="18">
                  <c:v>0.95</c:v>
                </c:pt>
                <c:pt idx="19">
                  <c:v>1</c:v>
                </c:pt>
              </c:numCache>
            </c:numRef>
          </c:xVal>
          <c:yVal>
            <c:numRef>
              <c:f>'[potenciálová křivka.xlsx]List1'!$C$2:$C$21</c:f>
              <c:numCache>
                <c:formatCode>General</c:formatCode>
                <c:ptCount val="20"/>
                <c:pt idx="0">
                  <c:v>15</c:v>
                </c:pt>
                <c:pt idx="1">
                  <c:v>-5</c:v>
                </c:pt>
                <c:pt idx="2">
                  <c:v>-15</c:v>
                </c:pt>
                <c:pt idx="3">
                  <c:v>-18</c:v>
                </c:pt>
                <c:pt idx="4">
                  <c:v>-16</c:v>
                </c:pt>
                <c:pt idx="5">
                  <c:v>-11</c:v>
                </c:pt>
                <c:pt idx="6">
                  <c:v>-7</c:v>
                </c:pt>
                <c:pt idx="7">
                  <c:v>-5</c:v>
                </c:pt>
                <c:pt idx="8">
                  <c:v>-4</c:v>
                </c:pt>
                <c:pt idx="9">
                  <c:v>-3.5</c:v>
                </c:pt>
                <c:pt idx="10">
                  <c:v>-3</c:v>
                </c:pt>
                <c:pt idx="11">
                  <c:v>-2.75</c:v>
                </c:pt>
                <c:pt idx="12">
                  <c:v>-2.5</c:v>
                </c:pt>
                <c:pt idx="13">
                  <c:v>-2.25</c:v>
                </c:pt>
                <c:pt idx="14">
                  <c:v>-2</c:v>
                </c:pt>
                <c:pt idx="15">
                  <c:v>-1.9</c:v>
                </c:pt>
                <c:pt idx="16">
                  <c:v>-1.8</c:v>
                </c:pt>
                <c:pt idx="17">
                  <c:v>-1.7</c:v>
                </c:pt>
                <c:pt idx="18">
                  <c:v>-1.6</c:v>
                </c:pt>
                <c:pt idx="19">
                  <c:v>-1.5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E4D0-4F4B-B6E9-C5E14E83A097}"/>
            </c:ext>
          </c:extLst>
        </c:ser>
        <c:ser>
          <c:idx val="2"/>
          <c:order val="2"/>
          <c:spPr>
            <a:ln w="25400">
              <a:solidFill>
                <a:srgbClr val="00B05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0.25"/>
                  <c:y val="3.26157860404435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4D0-4F4B-B6E9-C5E14E83A097}"/>
                </c:ext>
              </c:extLst>
            </c:dLbl>
            <c:dLbl>
              <c:idx val="1"/>
              <c:layout>
                <c:manualLayout>
                  <c:x val="-5.5555555555555558E-3"/>
                  <c:y val="-0.32289628180039148"/>
                </c:manualLayout>
              </c:layout>
              <c:tx>
                <c:rich>
                  <a:bodyPr/>
                  <a:lstStyle/>
                  <a:p>
                    <a:r>
                      <a:rPr lang="en-US" i="1"/>
                      <a:t>r</a:t>
                    </a:r>
                    <a:r>
                      <a:rPr lang="en-US" baseline="-25000"/>
                      <a:t>vazba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D0-4F4B-B6E9-C5E14E83A09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'[potenciálová křivka.xlsx]List1'!$A$24:$A$25</c:f>
              <c:numCache>
                <c:formatCode>General</c:formatCode>
                <c:ptCount val="2"/>
                <c:pt idx="0">
                  <c:v>0.2</c:v>
                </c:pt>
                <c:pt idx="1">
                  <c:v>0.2</c:v>
                </c:pt>
              </c:numCache>
            </c:numRef>
          </c:xVal>
          <c:yVal>
            <c:numRef>
              <c:f>'[potenciálová křivka.xlsx]List1'!$B$24:$B$25</c:f>
              <c:numCache>
                <c:formatCode>General</c:formatCode>
                <c:ptCount val="2"/>
                <c:pt idx="0">
                  <c:v>0</c:v>
                </c:pt>
                <c:pt idx="1">
                  <c:v>-18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E4D0-4F4B-B6E9-C5E14E83A0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600960"/>
        <c:axId val="75601536"/>
      </c:scatterChart>
      <c:valAx>
        <c:axId val="75600960"/>
        <c:scaling>
          <c:orientation val="minMax"/>
          <c:max val="1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vzdálenost atomů</a:t>
                </a:r>
              </a:p>
            </c:rich>
          </c:tx>
          <c:layout>
            <c:manualLayout>
              <c:xMode val="edge"/>
              <c:yMode val="edge"/>
              <c:x val="0.52008333333333334"/>
              <c:y val="0.40347088463257164"/>
            </c:manualLayout>
          </c:layout>
          <c:overlay val="0"/>
        </c:title>
        <c:numFmt formatCode="General" sourceLinked="1"/>
        <c:majorTickMark val="none"/>
        <c:minorTickMark val="none"/>
        <c:tickLblPos val="none"/>
        <c:spPr>
          <a:ln w="25400">
            <a:solidFill>
              <a:schemeClr val="tx1"/>
            </a:solidFill>
          </a:ln>
        </c:spPr>
        <c:crossAx val="75601536"/>
        <c:crosses val="autoZero"/>
        <c:crossBetween val="midCat"/>
      </c:valAx>
      <c:valAx>
        <c:axId val="756015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energie systému</a:t>
                </a:r>
              </a:p>
            </c:rich>
          </c:tx>
          <c:layout>
            <c:manualLayout>
              <c:xMode val="edge"/>
              <c:yMode val="edge"/>
              <c:x val="5.5555555555555558E-3"/>
              <c:y val="3.4090173659799376E-2"/>
            </c:manualLayout>
          </c:layout>
          <c:overlay val="0"/>
        </c:title>
        <c:numFmt formatCode="General" sourceLinked="1"/>
        <c:majorTickMark val="out"/>
        <c:minorTickMark val="none"/>
        <c:tickLblPos val="none"/>
        <c:spPr>
          <a:ln w="25400">
            <a:solidFill>
              <a:schemeClr val="tx1"/>
            </a:solidFill>
          </a:ln>
        </c:spPr>
        <c:crossAx val="75600960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2000" b="0"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DD7E36A-E6E2-4181-B6B3-A58CF6802F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73494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7E36A-E6E2-4181-B6B3-A58CF6802FF0}" type="slidenum">
              <a:rPr lang="cs-CZ" altLang="cs-CZ" smtClean="0"/>
              <a:pPr>
                <a:defRPr/>
              </a:pPr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80178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03960-2E56-44D6-93CA-E1971BE66D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782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197CF-FEFF-4D5D-8AA0-87190938FA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678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4782E-8B56-44A5-9FAE-F44F07EE6C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877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15633-ABB6-4564-BB38-419DBE6AF8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989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8149B-1D1D-4DD2-BCCA-6DD4A4C49E5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746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E130-FFA6-4C9D-9151-738D3F14E9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38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DD4F-3754-4894-A5B7-433A34B566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262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C98AC-D8BF-4379-A2F2-A84C8BC4A8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880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1D20A-14DC-49D4-AAEC-2D4BDAB9D8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122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FD0BB-4D9E-40A2-B47A-C00628589FD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838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D97B8-5605-4A8A-841B-AAE132097A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685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97CE0-3F78-4482-83E5-56F5E2E1BB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266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A24943ED-9755-4B60-BCB8-F914EEFE15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.emf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.emf"/><Relationship Id="rId4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.emf"/><Relationship Id="rId4" Type="http://schemas.openxmlformats.org/officeDocument/2006/relationships/image" Target="../media/image2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1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1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.emf"/><Relationship Id="rId4" Type="http://schemas.openxmlformats.org/officeDocument/2006/relationships/image" Target="../media/image3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5.emf"/><Relationship Id="rId9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8.emf"/><Relationship Id="rId4" Type="http://schemas.openxmlformats.org/officeDocument/2006/relationships/oleObject" Target="../embeddings/oleObject17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emf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5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3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64.wmf"/><Relationship Id="rId4" Type="http://schemas.openxmlformats.org/officeDocument/2006/relationships/image" Target="../media/image3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/>
          <p:cNvSpPr/>
          <p:nvPr/>
        </p:nvSpPr>
        <p:spPr>
          <a:xfrm>
            <a:off x="0" y="5422900"/>
            <a:ext cx="9144000" cy="1435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2900"/>
            <a:ext cx="3835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7"/>
          <p:cNvCxnSpPr/>
          <p:nvPr/>
        </p:nvCxnSpPr>
        <p:spPr>
          <a:xfrm flipV="1">
            <a:off x="3876675" y="5661025"/>
            <a:ext cx="0" cy="958850"/>
          </a:xfrm>
          <a:prstGeom prst="line">
            <a:avLst/>
          </a:prstGeom>
          <a:ln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15"/>
          <p:cNvSpPr txBox="1">
            <a:spLocks noChangeArrowheads="1"/>
          </p:cNvSpPr>
          <p:nvPr/>
        </p:nvSpPr>
        <p:spPr bwMode="auto">
          <a:xfrm>
            <a:off x="4105275" y="5613400"/>
            <a:ext cx="4652963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lnSpc>
                <a:spcPct val="130000"/>
              </a:lnSpc>
            </a:pPr>
            <a:r>
              <a:rPr lang="cs-CZ" altLang="cs-CZ" sz="2000">
                <a:latin typeface="Arial" charset="0"/>
                <a:cs typeface="Arial" charset="0"/>
              </a:rPr>
              <a:t>Anorganická chemie</a:t>
            </a:r>
            <a:endParaRPr lang="en-US" altLang="cs-CZ" sz="2000" dirty="0">
              <a:latin typeface="Arial" charset="0"/>
              <a:cs typeface="Arial" charset="0"/>
            </a:endParaRPr>
          </a:p>
          <a:p>
            <a:pPr algn="l">
              <a:lnSpc>
                <a:spcPct val="130000"/>
              </a:lnSpc>
            </a:pPr>
            <a:r>
              <a:rPr lang="cs-CZ" altLang="cs-CZ" sz="1600" b="0" dirty="0">
                <a:latin typeface="Arial" charset="0"/>
                <a:cs typeface="Arial" charset="0"/>
              </a:rPr>
              <a:t>Chemická vazba a molekulové orbitaly</a:t>
            </a:r>
            <a:endParaRPr lang="en-US" altLang="cs-CZ" sz="1600" b="0" dirty="0">
              <a:latin typeface="Arial" charset="0"/>
              <a:cs typeface="Arial" charset="0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205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4150"/>
            <a:ext cx="7775575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03-0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" y="468000"/>
            <a:ext cx="8166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" y="2988000"/>
            <a:ext cx="8166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1027"/>
          <p:cNvSpPr>
            <a:spLocks noChangeArrowheads="1"/>
          </p:cNvSpPr>
          <p:nvPr/>
        </p:nvSpPr>
        <p:spPr bwMode="auto">
          <a:xfrm>
            <a:off x="1067769" y="5517232"/>
            <a:ext cx="31951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 b="0" i="1" dirty="0">
                <a:latin typeface="Arial" charset="0"/>
              </a:rPr>
              <a:t>p</a:t>
            </a:r>
            <a:r>
              <a:rPr lang="cs-CZ" altLang="cs-CZ" sz="2400" b="0" i="1" baseline="-25000" dirty="0">
                <a:latin typeface="Arial" charset="0"/>
              </a:rPr>
              <a:t>x</a:t>
            </a:r>
            <a:r>
              <a:rPr lang="cs-CZ" altLang="cs-CZ" sz="2400" b="0" dirty="0">
                <a:latin typeface="Arial" charset="0"/>
              </a:rPr>
              <a:t> 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–</a:t>
            </a:r>
            <a:r>
              <a:rPr lang="cs-CZ" altLang="cs-CZ" sz="2400" b="0" dirty="0">
                <a:latin typeface="Arial" charset="0"/>
              </a:rPr>
              <a:t> </a:t>
            </a:r>
            <a:r>
              <a:rPr lang="en-US" altLang="cs-CZ" sz="2400" b="0" i="1" dirty="0">
                <a:latin typeface="Arial" charset="0"/>
              </a:rPr>
              <a:t>p</a:t>
            </a:r>
            <a:r>
              <a:rPr lang="cs-CZ" altLang="cs-CZ" sz="2400" b="0" i="1" baseline="-25000" dirty="0">
                <a:latin typeface="Arial" charset="0"/>
              </a:rPr>
              <a:t>x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´</a:t>
            </a:r>
            <a:r>
              <a:rPr lang="cs-CZ" altLang="cs-CZ" sz="2400" b="0" dirty="0">
                <a:latin typeface="Arial" charset="0"/>
              </a:rPr>
              <a:t>  </a:t>
            </a:r>
            <a:r>
              <a:rPr lang="en-US" altLang="cs-CZ" sz="2400" b="0" dirty="0" err="1">
                <a:latin typeface="Arial" charset="0"/>
              </a:rPr>
              <a:t>nebo</a:t>
            </a:r>
            <a:r>
              <a:rPr lang="cs-CZ" altLang="cs-CZ" sz="2400" b="0" dirty="0">
                <a:latin typeface="Arial" charset="0"/>
              </a:rPr>
              <a:t>  </a:t>
            </a:r>
            <a:r>
              <a:rPr lang="en-US" altLang="cs-CZ" sz="2400" b="0" i="1" dirty="0">
                <a:latin typeface="Arial" charset="0"/>
              </a:rPr>
              <a:t>p</a:t>
            </a:r>
            <a:r>
              <a:rPr lang="cs-CZ" altLang="cs-CZ" sz="2400" b="0" i="1" baseline="-25000" dirty="0">
                <a:latin typeface="Arial" charset="0"/>
              </a:rPr>
              <a:t>y</a:t>
            </a:r>
            <a:r>
              <a:rPr lang="cs-CZ" altLang="cs-CZ" sz="2400" b="0" dirty="0">
                <a:latin typeface="Arial" charset="0"/>
              </a:rPr>
              <a:t> 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–</a:t>
            </a:r>
            <a:r>
              <a:rPr lang="cs-CZ" altLang="cs-CZ" sz="2400" b="0" dirty="0">
                <a:latin typeface="Arial" charset="0"/>
              </a:rPr>
              <a:t> </a:t>
            </a:r>
            <a:r>
              <a:rPr lang="en-US" altLang="cs-CZ" sz="2400" b="0" i="1" dirty="0">
                <a:latin typeface="Arial" charset="0"/>
              </a:rPr>
              <a:t>p</a:t>
            </a:r>
            <a:r>
              <a:rPr lang="cs-CZ" altLang="cs-CZ" sz="2400" b="0" i="1" baseline="-25000" dirty="0">
                <a:latin typeface="Arial" charset="0"/>
              </a:rPr>
              <a:t>y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´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9219" name="Rectangle 1028"/>
          <p:cNvSpPr>
            <a:spLocks noChangeArrowheads="1"/>
          </p:cNvSpPr>
          <p:nvPr/>
        </p:nvSpPr>
        <p:spPr bwMode="auto">
          <a:xfrm>
            <a:off x="1138301" y="2852936"/>
            <a:ext cx="32111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2400" b="0" i="1" dirty="0">
                <a:latin typeface="Arial" charset="0"/>
              </a:rPr>
              <a:t>p</a:t>
            </a:r>
            <a:r>
              <a:rPr lang="cs-CZ" altLang="cs-CZ" sz="2400" b="0" i="1" baseline="-25000" dirty="0">
                <a:latin typeface="Arial" charset="0"/>
              </a:rPr>
              <a:t>x</a:t>
            </a:r>
            <a:r>
              <a:rPr lang="cs-CZ" altLang="cs-CZ" sz="2400" b="0" dirty="0">
                <a:latin typeface="Arial" charset="0"/>
              </a:rPr>
              <a:t> + </a:t>
            </a:r>
            <a:r>
              <a:rPr lang="en-US" altLang="cs-CZ" sz="2400" b="0" i="1" dirty="0">
                <a:latin typeface="Arial" charset="0"/>
              </a:rPr>
              <a:t>p</a:t>
            </a:r>
            <a:r>
              <a:rPr lang="cs-CZ" altLang="cs-CZ" sz="2400" b="0" i="1" baseline="-25000" dirty="0">
                <a:latin typeface="Arial" charset="0"/>
              </a:rPr>
              <a:t>x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´</a:t>
            </a:r>
            <a:r>
              <a:rPr lang="cs-CZ" altLang="cs-CZ" sz="2400" b="0" dirty="0">
                <a:latin typeface="Arial" charset="0"/>
              </a:rPr>
              <a:t>  </a:t>
            </a:r>
            <a:r>
              <a:rPr lang="en-US" altLang="cs-CZ" sz="2400" b="0" dirty="0" err="1">
                <a:latin typeface="Arial" charset="0"/>
              </a:rPr>
              <a:t>nebo</a:t>
            </a:r>
            <a:r>
              <a:rPr lang="cs-CZ" altLang="cs-CZ" sz="2400" b="0" dirty="0">
                <a:latin typeface="Arial" charset="0"/>
              </a:rPr>
              <a:t>  </a:t>
            </a:r>
            <a:r>
              <a:rPr lang="en-US" altLang="cs-CZ" sz="2400" b="0" i="1" dirty="0">
                <a:latin typeface="Arial" charset="0"/>
              </a:rPr>
              <a:t>p</a:t>
            </a:r>
            <a:r>
              <a:rPr lang="cs-CZ" altLang="cs-CZ" sz="2400" b="0" i="1" baseline="-25000" dirty="0">
                <a:latin typeface="Arial" charset="0"/>
              </a:rPr>
              <a:t>y</a:t>
            </a:r>
            <a:r>
              <a:rPr lang="cs-CZ" altLang="cs-CZ" sz="2400" b="0" dirty="0">
                <a:latin typeface="Arial" charset="0"/>
              </a:rPr>
              <a:t> + </a:t>
            </a:r>
            <a:r>
              <a:rPr lang="en-US" altLang="cs-CZ" sz="2400" b="0" i="1" dirty="0">
                <a:latin typeface="Arial" charset="0"/>
              </a:rPr>
              <a:t>p</a:t>
            </a:r>
            <a:r>
              <a:rPr lang="cs-CZ" altLang="cs-CZ" sz="2400" b="0" i="1" baseline="-25000" dirty="0">
                <a:latin typeface="Arial" charset="0"/>
              </a:rPr>
              <a:t>y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´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9220" name="Rectangle 1029"/>
          <p:cNvSpPr>
            <a:spLocks noChangeArrowheads="1"/>
          </p:cNvSpPr>
          <p:nvPr/>
        </p:nvSpPr>
        <p:spPr bwMode="auto">
          <a:xfrm>
            <a:off x="8028384" y="3861048"/>
            <a:ext cx="870751" cy="116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  <a:sym typeface="Symbol" pitchFamily="18" charset="2"/>
              </a:rPr>
              <a:t></a:t>
            </a:r>
            <a:r>
              <a:rPr lang="en-US" altLang="cs-CZ" sz="2400" b="0" i="1" baseline="-25000" dirty="0">
                <a:latin typeface="Arial" charset="0"/>
                <a:sym typeface="Symbol" pitchFamily="18" charset="2"/>
              </a:rPr>
              <a:t>x</a:t>
            </a:r>
            <a:r>
              <a:rPr lang="en-US" altLang="cs-CZ" sz="2400" b="0" dirty="0">
                <a:latin typeface="Arial" charset="0"/>
              </a:rPr>
              <a:t>*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altLang="cs-CZ" sz="2400" b="0" dirty="0" err="1">
                <a:latin typeface="Arial" charset="0"/>
              </a:rPr>
              <a:t>nebo</a:t>
            </a:r>
            <a:endParaRPr lang="en-US" altLang="cs-CZ" sz="2400" b="0" dirty="0"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  <a:sym typeface="Symbol" pitchFamily="18" charset="2"/>
              </a:rPr>
              <a:t></a:t>
            </a:r>
            <a:r>
              <a:rPr lang="en-US" altLang="cs-CZ" sz="2400" b="0" i="1" baseline="-25000" dirty="0">
                <a:latin typeface="Arial" charset="0"/>
                <a:sym typeface="Symbol" pitchFamily="18" charset="2"/>
              </a:rPr>
              <a:t>y</a:t>
            </a:r>
            <a:r>
              <a:rPr lang="en-US" altLang="cs-CZ" sz="2400" b="0" dirty="0">
                <a:latin typeface="Arial" charset="0"/>
              </a:rPr>
              <a:t>*</a:t>
            </a:r>
          </a:p>
        </p:txBody>
      </p:sp>
      <p:sp>
        <p:nvSpPr>
          <p:cNvPr id="9221" name="Rectangle 1030"/>
          <p:cNvSpPr>
            <a:spLocks noChangeArrowheads="1"/>
          </p:cNvSpPr>
          <p:nvPr/>
        </p:nvSpPr>
        <p:spPr bwMode="auto">
          <a:xfrm>
            <a:off x="8028384" y="1329501"/>
            <a:ext cx="870751" cy="116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  <a:sym typeface="Symbol" pitchFamily="18" charset="2"/>
              </a:rPr>
              <a:t></a:t>
            </a:r>
            <a:r>
              <a:rPr lang="en-US" altLang="cs-CZ" sz="2400" b="0" i="1" baseline="-25000" dirty="0">
                <a:latin typeface="Arial" charset="0"/>
                <a:sym typeface="Symbol" pitchFamily="18" charset="2"/>
              </a:rPr>
              <a:t>x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altLang="cs-CZ" sz="2400" b="0" dirty="0" err="1">
                <a:latin typeface="Arial" charset="0"/>
              </a:rPr>
              <a:t>nebo</a:t>
            </a:r>
            <a:endParaRPr lang="en-US" altLang="cs-CZ" sz="2400" b="0" dirty="0"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  <a:sym typeface="Symbol" pitchFamily="18" charset="2"/>
              </a:rPr>
              <a:t></a:t>
            </a:r>
            <a:r>
              <a:rPr lang="en-US" altLang="cs-CZ" sz="2400" b="0" i="1" baseline="-25000" dirty="0">
                <a:latin typeface="Arial" charset="0"/>
                <a:sym typeface="Symbol" pitchFamily="18" charset="2"/>
              </a:rPr>
              <a:t>y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Kombinace orbitalů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p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+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p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1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15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10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" y="468000"/>
            <a:ext cx="8166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" y="2988000"/>
            <a:ext cx="8166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1027"/>
          <p:cNvSpPr>
            <a:spLocks noChangeArrowheads="1"/>
          </p:cNvSpPr>
          <p:nvPr/>
        </p:nvSpPr>
        <p:spPr bwMode="auto">
          <a:xfrm>
            <a:off x="2051720" y="5517232"/>
            <a:ext cx="12795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 b="0" i="1" dirty="0">
                <a:latin typeface="Arial" charset="0"/>
              </a:rPr>
              <a:t>p</a:t>
            </a:r>
            <a:r>
              <a:rPr lang="cs-CZ" altLang="cs-CZ" sz="2400" b="0" i="1" baseline="-25000" dirty="0">
                <a:latin typeface="Arial" charset="0"/>
              </a:rPr>
              <a:t>x</a:t>
            </a:r>
            <a:r>
              <a:rPr lang="cs-CZ" altLang="cs-CZ" sz="2400" b="0" dirty="0">
                <a:latin typeface="Arial" charset="0"/>
              </a:rPr>
              <a:t> 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–</a:t>
            </a:r>
            <a:r>
              <a:rPr lang="cs-CZ" altLang="cs-CZ" sz="2400" b="0" dirty="0">
                <a:latin typeface="Arial" charset="0"/>
              </a:rPr>
              <a:t> </a:t>
            </a:r>
            <a:r>
              <a:rPr lang="cs-CZ" altLang="cs-CZ" sz="2400" b="0" i="1" dirty="0" err="1">
                <a:latin typeface="Arial" charset="0"/>
              </a:rPr>
              <a:t>d</a:t>
            </a:r>
            <a:r>
              <a:rPr lang="cs-CZ" altLang="cs-CZ" sz="2400" b="0" i="1" baseline="-25000" dirty="0" err="1">
                <a:latin typeface="Arial" charset="0"/>
              </a:rPr>
              <a:t>xy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´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9219" name="Rectangle 1028"/>
          <p:cNvSpPr>
            <a:spLocks noChangeArrowheads="1"/>
          </p:cNvSpPr>
          <p:nvPr/>
        </p:nvSpPr>
        <p:spPr bwMode="auto">
          <a:xfrm>
            <a:off x="2100101" y="2852936"/>
            <a:ext cx="12875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2400" b="0" i="1" dirty="0">
                <a:latin typeface="Arial" charset="0"/>
              </a:rPr>
              <a:t>p</a:t>
            </a:r>
            <a:r>
              <a:rPr lang="cs-CZ" altLang="cs-CZ" sz="2400" b="0" i="1" baseline="-25000" dirty="0">
                <a:latin typeface="Arial" charset="0"/>
              </a:rPr>
              <a:t>x</a:t>
            </a:r>
            <a:r>
              <a:rPr lang="cs-CZ" altLang="cs-CZ" sz="2400" b="0" dirty="0">
                <a:latin typeface="Arial" charset="0"/>
              </a:rPr>
              <a:t> + </a:t>
            </a:r>
            <a:r>
              <a:rPr lang="cs-CZ" altLang="cs-CZ" sz="2400" b="0" i="1" dirty="0" err="1">
                <a:latin typeface="Arial" charset="0"/>
              </a:rPr>
              <a:t>d</a:t>
            </a:r>
            <a:r>
              <a:rPr lang="cs-CZ" altLang="cs-CZ" sz="2400" b="0" i="1" baseline="-25000" dirty="0" err="1">
                <a:latin typeface="Arial" charset="0"/>
              </a:rPr>
              <a:t>xy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´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9220" name="Rectangle 1029"/>
          <p:cNvSpPr>
            <a:spLocks noChangeArrowheads="1"/>
          </p:cNvSpPr>
          <p:nvPr/>
        </p:nvSpPr>
        <p:spPr bwMode="auto">
          <a:xfrm>
            <a:off x="8243888" y="4263479"/>
            <a:ext cx="47320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  <a:sym typeface="Symbol" pitchFamily="18" charset="2"/>
              </a:rPr>
              <a:t></a:t>
            </a:r>
            <a:r>
              <a:rPr lang="en-US" altLang="cs-CZ" sz="2400" b="0" dirty="0">
                <a:latin typeface="Arial" charset="0"/>
              </a:rPr>
              <a:t>*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9221" name="Rectangle 1030"/>
          <p:cNvSpPr>
            <a:spLocks noChangeArrowheads="1"/>
          </p:cNvSpPr>
          <p:nvPr/>
        </p:nvSpPr>
        <p:spPr bwMode="auto">
          <a:xfrm>
            <a:off x="8243888" y="1685950"/>
            <a:ext cx="3529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  <a:sym typeface="Symbol" pitchFamily="18" charset="2"/>
              </a:rPr>
              <a:t></a:t>
            </a:r>
            <a:endParaRPr lang="en-US" altLang="cs-CZ" sz="2400" b="0" i="1" baseline="-25000" dirty="0">
              <a:latin typeface="Arial" charset="0"/>
              <a:sym typeface="Symbol" pitchFamily="18" charset="2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Kombinace orbitalů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p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+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d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1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15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11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310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Efektivita překryvu orbitalů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10" name="TextBox 2"/>
          <p:cNvSpPr txBox="1"/>
          <p:nvPr/>
        </p:nvSpPr>
        <p:spPr>
          <a:xfrm>
            <a:off x="287215" y="900000"/>
            <a:ext cx="8460754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Kladný překryv – vazebný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Záporný překryv –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protivazebný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Nulový překryv – neúčinný, symetricky nepovolená interakce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" y="2564904"/>
            <a:ext cx="8166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28"/>
          <p:cNvSpPr>
            <a:spLocks noChangeArrowheads="1"/>
          </p:cNvSpPr>
          <p:nvPr/>
        </p:nvSpPr>
        <p:spPr bwMode="auto">
          <a:xfrm>
            <a:off x="1763688" y="5095531"/>
            <a:ext cx="55579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</a:rPr>
              <a:t>s</a:t>
            </a:r>
            <a:r>
              <a:rPr lang="cs-CZ" altLang="cs-CZ" sz="2400" b="0" dirty="0">
                <a:latin typeface="Arial" charset="0"/>
              </a:rPr>
              <a:t> + </a:t>
            </a:r>
            <a:r>
              <a:rPr lang="en-US" altLang="cs-CZ" sz="2400" b="0" i="1" dirty="0">
                <a:latin typeface="Arial" charset="0"/>
              </a:rPr>
              <a:t>p</a:t>
            </a:r>
            <a:r>
              <a:rPr lang="cs-CZ" altLang="cs-CZ" sz="2400" b="0" i="1" baseline="-25000" dirty="0">
                <a:latin typeface="Arial" charset="0"/>
              </a:rPr>
              <a:t>x</a:t>
            </a:r>
            <a:r>
              <a:rPr lang="cs-CZ" altLang="cs-CZ" sz="2400" b="0" i="1" dirty="0">
                <a:latin typeface="Arial" charset="0"/>
              </a:rPr>
              <a:t>				        </a:t>
            </a:r>
            <a:r>
              <a:rPr lang="en-US" altLang="cs-CZ" sz="2400" b="0" i="1" dirty="0">
                <a:latin typeface="Arial" charset="0"/>
              </a:rPr>
              <a:t>p</a:t>
            </a:r>
            <a:r>
              <a:rPr lang="cs-CZ" altLang="cs-CZ" sz="2400" b="0" i="1" baseline="-25000" dirty="0">
                <a:latin typeface="Arial" charset="0"/>
              </a:rPr>
              <a:t>x</a:t>
            </a:r>
            <a:r>
              <a:rPr lang="cs-CZ" altLang="cs-CZ" sz="2400" b="0" dirty="0">
                <a:latin typeface="Arial" charset="0"/>
              </a:rPr>
              <a:t> + </a:t>
            </a:r>
            <a:r>
              <a:rPr lang="cs-CZ" altLang="cs-CZ" sz="2400" b="0" i="1" dirty="0" err="1">
                <a:latin typeface="Arial" charset="0"/>
              </a:rPr>
              <a:t>p</a:t>
            </a:r>
            <a:r>
              <a:rPr lang="cs-CZ" altLang="cs-CZ" sz="2400" b="0" i="1" baseline="-25000" dirty="0" err="1">
                <a:latin typeface="Arial" charset="0"/>
              </a:rPr>
              <a:t>y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´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2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12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8" name="Rectangle 23"/>
          <p:cNvSpPr>
            <a:spLocks noChangeArrowheads="1"/>
          </p:cNvSpPr>
          <p:nvPr/>
        </p:nvSpPr>
        <p:spPr bwMode="auto">
          <a:xfrm>
            <a:off x="1476000" y="5400000"/>
            <a:ext cx="1728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řád vazby = </a:t>
            </a:r>
            <a:r>
              <a:rPr lang="en-US" altLang="cs-CZ" sz="2000" b="0" dirty="0">
                <a:latin typeface="Arial" charset="0"/>
              </a:rPr>
              <a:t>1</a:t>
            </a:r>
            <a:endParaRPr lang="cs-CZ" altLang="cs-CZ" sz="2000" b="0" dirty="0">
              <a:latin typeface="Arial" charset="0"/>
            </a:endParaRPr>
          </a:p>
        </p:txBody>
      </p:sp>
      <p:sp>
        <p:nvSpPr>
          <p:cNvPr id="14349" name="Rectangle 24"/>
          <p:cNvSpPr>
            <a:spLocks noChangeArrowheads="1"/>
          </p:cNvSpPr>
          <p:nvPr/>
        </p:nvSpPr>
        <p:spPr bwMode="auto">
          <a:xfrm>
            <a:off x="5976000" y="5400000"/>
            <a:ext cx="1728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řád vazby = 0</a:t>
            </a:r>
          </a:p>
        </p:txBody>
      </p:sp>
      <p:sp>
        <p:nvSpPr>
          <p:cNvPr id="24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Molekulové orbitaly H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a „He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“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5" name="TextBox 2"/>
          <p:cNvSpPr txBox="1"/>
          <p:nvPr/>
        </p:nvSpPr>
        <p:spPr>
          <a:xfrm>
            <a:off x="288000" y="900000"/>
            <a:ext cx="838845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Řád vazby = „nadbytek“ elektronových párů ve vazebných orbitalech oproti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protivazebným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orbitalům.</a:t>
            </a:r>
          </a:p>
        </p:txBody>
      </p:sp>
      <p:sp>
        <p:nvSpPr>
          <p:cNvPr id="26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7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13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31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32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9451519"/>
              </p:ext>
            </p:extLst>
          </p:nvPr>
        </p:nvGraphicFramePr>
        <p:xfrm>
          <a:off x="468000" y="1980000"/>
          <a:ext cx="3467292" cy="3307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" name="CS ChemDraw Drawing" r:id="rId4" imgW="2311528" imgH="2204820" progId="ChemDraw.Document.6.0">
                  <p:embed/>
                </p:oleObj>
              </mc:Choice>
              <mc:Fallback>
                <p:oleObj name="CS ChemDraw Drawing" r:id="rId4" imgW="2311528" imgH="22048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8000" y="1980000"/>
                        <a:ext cx="3467292" cy="33072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225845"/>
              </p:ext>
            </p:extLst>
          </p:nvPr>
        </p:nvGraphicFramePr>
        <p:xfrm>
          <a:off x="4932000" y="1980000"/>
          <a:ext cx="3449058" cy="3307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" name="CS ChemDraw Drawing" r:id="rId6" imgW="2299372" imgH="2204820" progId="ChemDraw.Document.6.0">
                  <p:embed/>
                </p:oleObj>
              </mc:Choice>
              <mc:Fallback>
                <p:oleObj name="CS ChemDraw Drawing" r:id="rId6" imgW="2299372" imgH="22048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32000" y="1980000"/>
                        <a:ext cx="3449058" cy="33072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Molekulové orbitaly „Ne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“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0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14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5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55" name="Rectangle 23"/>
          <p:cNvSpPr>
            <a:spLocks noChangeArrowheads="1"/>
          </p:cNvSpPr>
          <p:nvPr/>
        </p:nvSpPr>
        <p:spPr bwMode="auto">
          <a:xfrm>
            <a:off x="3707821" y="5580000"/>
            <a:ext cx="1728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řád vazby = 0</a:t>
            </a: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4121209"/>
              </p:ext>
            </p:extLst>
          </p:nvPr>
        </p:nvGraphicFramePr>
        <p:xfrm>
          <a:off x="2124000" y="1296000"/>
          <a:ext cx="4875360" cy="4271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3" name="CS ChemDraw Drawing" r:id="rId4" imgW="3250240" imgH="2847960" progId="ChemDraw.Document.6.0">
                  <p:embed/>
                </p:oleObj>
              </mc:Choice>
              <mc:Fallback>
                <p:oleObj name="CS ChemDraw Drawing" r:id="rId4" imgW="3250240" imgH="28479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4000" y="1296000"/>
                        <a:ext cx="4875360" cy="4271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Molekulové orbitaly Li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1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15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4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676719"/>
              </p:ext>
            </p:extLst>
          </p:nvPr>
        </p:nvGraphicFramePr>
        <p:xfrm>
          <a:off x="2122034" y="1296000"/>
          <a:ext cx="4875360" cy="4274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CS ChemDraw Drawing" r:id="rId4" imgW="3250240" imgH="2849580" progId="ChemDraw.Document.6.0">
                  <p:embed/>
                </p:oleObj>
              </mc:Choice>
              <mc:Fallback>
                <p:oleObj name="CS ChemDraw Drawing" r:id="rId4" imgW="3250240" imgH="28495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2034" y="1296000"/>
                        <a:ext cx="4875360" cy="42743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3707821" y="5580000"/>
            <a:ext cx="1728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řád vazby = </a:t>
            </a:r>
            <a:r>
              <a:rPr lang="en-US" altLang="cs-CZ" sz="2000" b="0" dirty="0">
                <a:latin typeface="Arial" charset="0"/>
              </a:rPr>
              <a:t>1</a:t>
            </a:r>
            <a:endParaRPr lang="cs-CZ" altLang="cs-CZ" sz="2000" b="0" dirty="0">
              <a:latin typeface="Arial" charset="0"/>
            </a:endParaRPr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2555776" y="3349682"/>
            <a:ext cx="16514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i="1" dirty="0">
                <a:latin typeface="Arial" charset="0"/>
              </a:rPr>
              <a:t>s</a:t>
            </a:r>
            <a:r>
              <a:rPr lang="cs-CZ" altLang="cs-CZ" sz="2000" b="0" dirty="0">
                <a:latin typeface="Arial" charset="0"/>
              </a:rPr>
              <a:t>-</a:t>
            </a:r>
            <a:r>
              <a:rPr lang="cs-CZ" altLang="cs-CZ" sz="2000" b="0" i="1" dirty="0">
                <a:latin typeface="Arial" charset="0"/>
              </a:rPr>
              <a:t>p</a:t>
            </a:r>
            <a:r>
              <a:rPr lang="cs-CZ" altLang="cs-CZ" sz="2000" b="0" dirty="0">
                <a:latin typeface="Arial" charset="0"/>
              </a:rPr>
              <a:t> interakce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Molekulové orbitaly „Be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“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5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6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16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8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968984"/>
              </p:ext>
            </p:extLst>
          </p:nvPr>
        </p:nvGraphicFramePr>
        <p:xfrm>
          <a:off x="2124000" y="1296000"/>
          <a:ext cx="4875360" cy="4271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CS ChemDraw Drawing" r:id="rId4" imgW="3250240" imgH="2847960" progId="ChemDraw.Document.6.0">
                  <p:embed/>
                </p:oleObj>
              </mc:Choice>
              <mc:Fallback>
                <p:oleObj name="CS ChemDraw Drawing" r:id="rId4" imgW="3250240" imgH="28479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4000" y="1296000"/>
                        <a:ext cx="4875360" cy="4271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3"/>
          <p:cNvSpPr>
            <a:spLocks noChangeArrowheads="1"/>
          </p:cNvSpPr>
          <p:nvPr/>
        </p:nvSpPr>
        <p:spPr bwMode="auto">
          <a:xfrm>
            <a:off x="3707821" y="5580000"/>
            <a:ext cx="1728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řád vazby = 0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2555776" y="3349682"/>
            <a:ext cx="16514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i="1" dirty="0">
                <a:latin typeface="Arial" charset="0"/>
              </a:rPr>
              <a:t>s</a:t>
            </a:r>
            <a:r>
              <a:rPr lang="cs-CZ" altLang="cs-CZ" sz="2000" b="0" dirty="0">
                <a:latin typeface="Arial" charset="0"/>
              </a:rPr>
              <a:t>-</a:t>
            </a:r>
            <a:r>
              <a:rPr lang="cs-CZ" altLang="cs-CZ" sz="2000" b="0" i="1" dirty="0">
                <a:latin typeface="Arial" charset="0"/>
              </a:rPr>
              <a:t>p</a:t>
            </a:r>
            <a:r>
              <a:rPr lang="cs-CZ" altLang="cs-CZ" sz="2000" b="0" dirty="0">
                <a:latin typeface="Arial" charset="0"/>
              </a:rPr>
              <a:t> interakce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Molekulové orbitaly B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4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5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17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37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38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8697379"/>
              </p:ext>
            </p:extLst>
          </p:nvPr>
        </p:nvGraphicFramePr>
        <p:xfrm>
          <a:off x="2124000" y="1296000"/>
          <a:ext cx="4875360" cy="4274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CS ChemDraw Drawing" r:id="rId4" imgW="3250240" imgH="2849580" progId="ChemDraw.Document.6.0">
                  <p:embed/>
                </p:oleObj>
              </mc:Choice>
              <mc:Fallback>
                <p:oleObj name="CS ChemDraw Drawing" r:id="rId4" imgW="3250240" imgH="28495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4000" y="1296000"/>
                        <a:ext cx="4875360" cy="42743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ctangle 23"/>
          <p:cNvSpPr>
            <a:spLocks noChangeArrowheads="1"/>
          </p:cNvSpPr>
          <p:nvPr/>
        </p:nvSpPr>
        <p:spPr bwMode="auto">
          <a:xfrm>
            <a:off x="3707821" y="5580000"/>
            <a:ext cx="1728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řád vazby = 1</a:t>
            </a:r>
          </a:p>
        </p:txBody>
      </p:sp>
      <p:sp>
        <p:nvSpPr>
          <p:cNvPr id="40" name="Rectangle 23"/>
          <p:cNvSpPr>
            <a:spLocks noChangeArrowheads="1"/>
          </p:cNvSpPr>
          <p:nvPr/>
        </p:nvSpPr>
        <p:spPr bwMode="auto">
          <a:xfrm>
            <a:off x="2555776" y="3349682"/>
            <a:ext cx="16514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i="1" dirty="0">
                <a:latin typeface="Arial" charset="0"/>
              </a:rPr>
              <a:t>s</a:t>
            </a:r>
            <a:r>
              <a:rPr lang="cs-CZ" altLang="cs-CZ" sz="2000" b="0" dirty="0">
                <a:latin typeface="Arial" charset="0"/>
              </a:rPr>
              <a:t>-</a:t>
            </a:r>
            <a:r>
              <a:rPr lang="cs-CZ" altLang="cs-CZ" sz="2000" b="0" i="1" dirty="0">
                <a:latin typeface="Arial" charset="0"/>
              </a:rPr>
              <a:t>p</a:t>
            </a:r>
            <a:r>
              <a:rPr lang="cs-CZ" altLang="cs-CZ" sz="2000" b="0" dirty="0">
                <a:latin typeface="Arial" charset="0"/>
              </a:rPr>
              <a:t> interakce</a:t>
            </a:r>
          </a:p>
        </p:txBody>
      </p:sp>
      <p:sp>
        <p:nvSpPr>
          <p:cNvPr id="41" name="Rectangle 23"/>
          <p:cNvSpPr>
            <a:spLocks noChangeArrowheads="1"/>
          </p:cNvSpPr>
          <p:nvPr/>
        </p:nvSpPr>
        <p:spPr bwMode="auto">
          <a:xfrm>
            <a:off x="6156176" y="3118849"/>
            <a:ext cx="255179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důkaz s-p interakce: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molekula B</a:t>
            </a:r>
            <a:r>
              <a:rPr lang="cs-CZ" altLang="cs-CZ" sz="2000" b="0" baseline="-25000" dirty="0">
                <a:latin typeface="Arial" charset="0"/>
              </a:rPr>
              <a:t>2</a:t>
            </a:r>
            <a:r>
              <a:rPr lang="cs-CZ" altLang="cs-CZ" sz="2000" b="0" dirty="0">
                <a:latin typeface="Arial" charset="0"/>
              </a:rPr>
              <a:t> je paramagnetická,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 err="1">
                <a:latin typeface="Arial" charset="0"/>
              </a:rPr>
              <a:t>diradikál</a:t>
            </a:r>
            <a:endParaRPr lang="cs-CZ" altLang="cs-CZ" sz="2000" b="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Molekulové orbitaly C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18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430553"/>
              </p:ext>
            </p:extLst>
          </p:nvPr>
        </p:nvGraphicFramePr>
        <p:xfrm>
          <a:off x="2124000" y="1296000"/>
          <a:ext cx="4872929" cy="4271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CS ChemDraw Drawing" r:id="rId3" imgW="3248619" imgH="2847960" progId="ChemDraw.Document.6.0">
                  <p:embed/>
                </p:oleObj>
              </mc:Choice>
              <mc:Fallback>
                <p:oleObj name="CS ChemDraw Drawing" r:id="rId3" imgW="3248619" imgH="28479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4000" y="1296000"/>
                        <a:ext cx="4872929" cy="4271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0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41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42" name="Rectangle 23"/>
          <p:cNvSpPr>
            <a:spLocks noChangeArrowheads="1"/>
          </p:cNvSpPr>
          <p:nvPr/>
        </p:nvSpPr>
        <p:spPr bwMode="auto">
          <a:xfrm>
            <a:off x="3707821" y="5580000"/>
            <a:ext cx="1728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řád vazby = 2</a:t>
            </a:r>
          </a:p>
        </p:txBody>
      </p:sp>
      <p:sp>
        <p:nvSpPr>
          <p:cNvPr id="43" name="Rectangle 23"/>
          <p:cNvSpPr>
            <a:spLocks noChangeArrowheads="1"/>
          </p:cNvSpPr>
          <p:nvPr/>
        </p:nvSpPr>
        <p:spPr bwMode="auto">
          <a:xfrm>
            <a:off x="2555776" y="3349682"/>
            <a:ext cx="16514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i="1" dirty="0">
                <a:latin typeface="Arial" charset="0"/>
              </a:rPr>
              <a:t>s</a:t>
            </a:r>
            <a:r>
              <a:rPr lang="cs-CZ" altLang="cs-CZ" sz="2000" b="0" dirty="0">
                <a:latin typeface="Arial" charset="0"/>
              </a:rPr>
              <a:t>-</a:t>
            </a:r>
            <a:r>
              <a:rPr lang="cs-CZ" altLang="cs-CZ" sz="2000" b="0" i="1" dirty="0">
                <a:latin typeface="Arial" charset="0"/>
              </a:rPr>
              <a:t>p</a:t>
            </a:r>
            <a:r>
              <a:rPr lang="cs-CZ" altLang="cs-CZ" sz="2000" b="0" dirty="0">
                <a:latin typeface="Arial" charset="0"/>
              </a:rPr>
              <a:t> interakce</a:t>
            </a:r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6156176" y="3118849"/>
            <a:ext cx="298782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důkaz s-p interakce: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molekula C</a:t>
            </a:r>
            <a:r>
              <a:rPr lang="cs-CZ" altLang="cs-CZ" sz="2000" b="0" baseline="-25000" dirty="0">
                <a:latin typeface="Arial" charset="0"/>
              </a:rPr>
              <a:t>2</a:t>
            </a:r>
            <a:r>
              <a:rPr lang="cs-CZ" altLang="cs-CZ" sz="2000" b="0" dirty="0">
                <a:latin typeface="Arial" charset="0"/>
              </a:rPr>
              <a:t> je diamagnetická, všechny elektrony spárovány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Molekulové orbitaly N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1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19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7266589"/>
              </p:ext>
            </p:extLst>
          </p:nvPr>
        </p:nvGraphicFramePr>
        <p:xfrm>
          <a:off x="2124000" y="1296000"/>
          <a:ext cx="4875360" cy="4274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CS ChemDraw Drawing" r:id="rId3" imgW="3250240" imgH="2849580" progId="ChemDraw.Document.6.0">
                  <p:embed/>
                </p:oleObj>
              </mc:Choice>
              <mc:Fallback>
                <p:oleObj name="CS ChemDraw Drawing" r:id="rId3" imgW="3250240" imgH="28495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4000" y="1296000"/>
                        <a:ext cx="4875360" cy="42743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4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4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46" name="Rectangle 23"/>
          <p:cNvSpPr>
            <a:spLocks noChangeArrowheads="1"/>
          </p:cNvSpPr>
          <p:nvPr/>
        </p:nvSpPr>
        <p:spPr bwMode="auto">
          <a:xfrm>
            <a:off x="3707821" y="5580000"/>
            <a:ext cx="1728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řád vazby = 3</a:t>
            </a:r>
          </a:p>
        </p:txBody>
      </p:sp>
      <p:sp>
        <p:nvSpPr>
          <p:cNvPr id="47" name="Rectangle 23"/>
          <p:cNvSpPr>
            <a:spLocks noChangeArrowheads="1"/>
          </p:cNvSpPr>
          <p:nvPr/>
        </p:nvSpPr>
        <p:spPr bwMode="auto">
          <a:xfrm>
            <a:off x="2555776" y="3349682"/>
            <a:ext cx="16514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i="1" dirty="0">
                <a:latin typeface="Arial" charset="0"/>
              </a:rPr>
              <a:t>s</a:t>
            </a:r>
            <a:r>
              <a:rPr lang="cs-CZ" altLang="cs-CZ" sz="2000" b="0" dirty="0">
                <a:latin typeface="Arial" charset="0"/>
              </a:rPr>
              <a:t>-</a:t>
            </a:r>
            <a:r>
              <a:rPr lang="cs-CZ" altLang="cs-CZ" sz="2000" b="0" i="1" dirty="0">
                <a:latin typeface="Arial" charset="0"/>
              </a:rPr>
              <a:t>p</a:t>
            </a:r>
            <a:r>
              <a:rPr lang="cs-CZ" altLang="cs-CZ" sz="2000" b="0" dirty="0">
                <a:latin typeface="Arial" charset="0"/>
              </a:rPr>
              <a:t> interakce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Chemická vazba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Při přibližování dvou atomů může dojít ke dvěma situacím: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Přibližující se atomy se „vidí“ nejprve díky elektrostatické interakci svých elektronových obalů, posléze i díky interakci mezi přibližujícími se jádry, čímž dochází k </a:t>
            </a: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coulombické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repulzi – díky tomu se zkracující se vzdáleností mezi atomy roste energie systému.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Pokud orbitaly přibližujících se atomů nejsou zcela zaplněny, může docházet k tomu, že si atomy vzájemně „půjčí“ elektrony a elektrony jsou stabilizovány díky interakci s „cizím“ jádrem. Energie systému se tedy zprvu snižuje. Při dalším přiblížení začne nabývat význam mezijaderná repulze, a energie systému začne růst. Důsledkem těchto interakcí je energetické minimum při optimální vzdálenosti mezi atomy – vzniká molekula držená pohromadě chemickou vazbou. 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03-0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005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Molekulové orbitaly O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4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5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20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1439392"/>
              </p:ext>
            </p:extLst>
          </p:nvPr>
        </p:nvGraphicFramePr>
        <p:xfrm>
          <a:off x="2122034" y="1296000"/>
          <a:ext cx="4875360" cy="4271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4" name="CS ChemDraw Drawing" r:id="rId3" imgW="3250240" imgH="2847960" progId="ChemDraw.Document.6.0">
                  <p:embed/>
                </p:oleObj>
              </mc:Choice>
              <mc:Fallback>
                <p:oleObj name="CS ChemDraw Drawing" r:id="rId3" imgW="3250240" imgH="28479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2034" y="1296000"/>
                        <a:ext cx="4875360" cy="4271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7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48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49" name="Rectangle 23"/>
          <p:cNvSpPr>
            <a:spLocks noChangeArrowheads="1"/>
          </p:cNvSpPr>
          <p:nvPr/>
        </p:nvSpPr>
        <p:spPr bwMode="auto">
          <a:xfrm>
            <a:off x="3707821" y="5580000"/>
            <a:ext cx="1728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řád vazby = 2</a:t>
            </a:r>
          </a:p>
        </p:txBody>
      </p:sp>
      <p:sp>
        <p:nvSpPr>
          <p:cNvPr id="50" name="Rectangle 23"/>
          <p:cNvSpPr>
            <a:spLocks noChangeArrowheads="1"/>
          </p:cNvSpPr>
          <p:nvPr/>
        </p:nvSpPr>
        <p:spPr bwMode="auto">
          <a:xfrm>
            <a:off x="288000" y="2792777"/>
            <a:ext cx="2016224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i="1" dirty="0">
                <a:latin typeface="Arial" charset="0"/>
              </a:rPr>
              <a:t>s</a:t>
            </a:r>
            <a:r>
              <a:rPr lang="cs-CZ" altLang="cs-CZ" sz="2000" b="0" dirty="0">
                <a:latin typeface="Arial" charset="0"/>
              </a:rPr>
              <a:t>-</a:t>
            </a:r>
            <a:r>
              <a:rPr lang="cs-CZ" altLang="cs-CZ" sz="2000" b="0" i="1" dirty="0">
                <a:latin typeface="Arial" charset="0"/>
              </a:rPr>
              <a:t>p</a:t>
            </a:r>
            <a:r>
              <a:rPr lang="cs-CZ" altLang="cs-CZ" sz="2000" b="0" dirty="0">
                <a:latin typeface="Arial" charset="0"/>
              </a:rPr>
              <a:t> interakce se již neuplatňuje (velký energetický rozdíl mezi </a:t>
            </a:r>
            <a:r>
              <a:rPr lang="cs-CZ" altLang="cs-CZ" sz="2000" b="0" i="1" dirty="0">
                <a:latin typeface="Arial" charset="0"/>
              </a:rPr>
              <a:t>s</a:t>
            </a:r>
            <a:r>
              <a:rPr lang="cs-CZ" altLang="cs-CZ" sz="2000" b="0" dirty="0">
                <a:latin typeface="Arial" charset="0"/>
              </a:rPr>
              <a:t> a </a:t>
            </a:r>
            <a:r>
              <a:rPr lang="cs-CZ" altLang="cs-CZ" sz="2000" b="0" i="1" dirty="0">
                <a:latin typeface="Arial" charset="0"/>
              </a:rPr>
              <a:t>p</a:t>
            </a:r>
            <a:r>
              <a:rPr lang="cs-CZ" altLang="cs-CZ" sz="2000" b="0" dirty="0">
                <a:latin typeface="Arial" charset="0"/>
              </a:rPr>
              <a:t> orbitaly)</a:t>
            </a:r>
          </a:p>
        </p:txBody>
      </p:sp>
      <p:sp>
        <p:nvSpPr>
          <p:cNvPr id="51" name="Rectangle 23"/>
          <p:cNvSpPr>
            <a:spLocks noChangeArrowheads="1"/>
          </p:cNvSpPr>
          <p:nvPr/>
        </p:nvSpPr>
        <p:spPr bwMode="auto">
          <a:xfrm>
            <a:off x="6444208" y="1412776"/>
            <a:ext cx="231084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molekula O</a:t>
            </a:r>
            <a:r>
              <a:rPr lang="cs-CZ" altLang="cs-CZ" sz="2000" b="0" baseline="-25000" dirty="0">
                <a:latin typeface="Arial" charset="0"/>
              </a:rPr>
              <a:t>2</a:t>
            </a:r>
            <a:r>
              <a:rPr lang="cs-CZ" altLang="cs-CZ" sz="2000" b="0" dirty="0">
                <a:latin typeface="Arial" charset="0"/>
              </a:rPr>
              <a:t> je paramagnetická,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 err="1">
                <a:latin typeface="Arial" charset="0"/>
              </a:rPr>
              <a:t>diradikál</a:t>
            </a:r>
            <a:r>
              <a:rPr lang="cs-CZ" altLang="cs-CZ" sz="2000" b="0" dirty="0">
                <a:latin typeface="Arial" charset="0"/>
              </a:rPr>
              <a:t>,  „tripletový“ kyslík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Molekulové orbitaly F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8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21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5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1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52" name="Rectangle 23"/>
          <p:cNvSpPr>
            <a:spLocks noChangeArrowheads="1"/>
          </p:cNvSpPr>
          <p:nvPr/>
        </p:nvSpPr>
        <p:spPr bwMode="auto">
          <a:xfrm>
            <a:off x="3707821" y="5580000"/>
            <a:ext cx="1728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řád vazby = 1</a:t>
            </a: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3420328"/>
              </p:ext>
            </p:extLst>
          </p:nvPr>
        </p:nvGraphicFramePr>
        <p:xfrm>
          <a:off x="2124000" y="1296000"/>
          <a:ext cx="4875360" cy="4274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8" name="CS ChemDraw Drawing" r:id="rId4" imgW="3250240" imgH="2849580" progId="ChemDraw.Document.6.0">
                  <p:embed/>
                </p:oleObj>
              </mc:Choice>
              <mc:Fallback>
                <p:oleObj name="CS ChemDraw Drawing" r:id="rId4" imgW="3250240" imgH="28495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4000" y="1296000"/>
                        <a:ext cx="4875360" cy="42743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Přehled 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homodiatomických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molekul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4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5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22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7107049"/>
              </p:ext>
            </p:extLst>
          </p:nvPr>
        </p:nvGraphicFramePr>
        <p:xfrm>
          <a:off x="1044000" y="900000"/>
          <a:ext cx="7665428" cy="4918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4" name="CS ChemDraw Drawing" r:id="rId3" imgW="5286502" imgH="3392010" progId="ChemDraw.Document.6.0">
                  <p:embed/>
                </p:oleObj>
              </mc:Choice>
              <mc:Fallback>
                <p:oleObj name="CS ChemDraw Drawing" r:id="rId3" imgW="5286502" imgH="339201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4000" y="900000"/>
                        <a:ext cx="7665428" cy="49184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722797"/>
              </p:ext>
            </p:extLst>
          </p:nvPr>
        </p:nvGraphicFramePr>
        <p:xfrm>
          <a:off x="179512" y="5805264"/>
          <a:ext cx="8784976" cy="883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Řád vazby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Délka vazby (Å)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2,67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endParaRPr lang="cs-CZ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1,59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1,24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1,42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5348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Vazebná energie (</a:t>
                      </a:r>
                      <a:r>
                        <a:rPr lang="cs-CZ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kJ·mol</a:t>
                      </a:r>
                      <a:r>
                        <a:rPr lang="cs-CZ" sz="10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–1</a:t>
                      </a:r>
                      <a:r>
                        <a:rPr lang="cs-CZ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lang="cs-CZ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272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614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945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495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Molekulové orbitaly CO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6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7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23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39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40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41" name="Rectangle 23"/>
          <p:cNvSpPr>
            <a:spLocks noChangeArrowheads="1"/>
          </p:cNvSpPr>
          <p:nvPr/>
        </p:nvSpPr>
        <p:spPr bwMode="auto">
          <a:xfrm>
            <a:off x="3707821" y="5580000"/>
            <a:ext cx="1728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řád vazby = 3</a:t>
            </a: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3680270"/>
              </p:ext>
            </p:extLst>
          </p:nvPr>
        </p:nvGraphicFramePr>
        <p:xfrm>
          <a:off x="2124000" y="1296000"/>
          <a:ext cx="4875360" cy="427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7" name="CS ChemDraw Drawing" r:id="rId4" imgW="3250240" imgH="2850930" progId="ChemDraw.Document.6.0">
                  <p:embed/>
                </p:oleObj>
              </mc:Choice>
              <mc:Fallback>
                <p:oleObj name="CS ChemDraw Drawing" r:id="rId4" imgW="3250240" imgH="28509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4000" y="1296000"/>
                        <a:ext cx="4875360" cy="427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Molekulové orbitaly CN</a:t>
            </a:r>
            <a:r>
              <a:rPr lang="cs-CZ" sz="2600" baseline="30000" dirty="0">
                <a:solidFill>
                  <a:prstClr val="black"/>
                </a:solidFill>
                <a:latin typeface="Arial"/>
                <a:cs typeface="Arial"/>
              </a:rPr>
              <a:t>–</a:t>
            </a:r>
            <a:endParaRPr lang="en-US" sz="2600" baseline="30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6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7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24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8669775"/>
              </p:ext>
            </p:extLst>
          </p:nvPr>
        </p:nvGraphicFramePr>
        <p:xfrm>
          <a:off x="2124000" y="1296000"/>
          <a:ext cx="4875360" cy="427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0" name="CS ChemDraw Drawing" r:id="rId3" imgW="3250240" imgH="2850930" progId="ChemDraw.Document.6.0">
                  <p:embed/>
                </p:oleObj>
              </mc:Choice>
              <mc:Fallback>
                <p:oleObj name="CS ChemDraw Drawing" r:id="rId3" imgW="3250240" imgH="28509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4000" y="1296000"/>
                        <a:ext cx="4875360" cy="427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39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40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41" name="Rectangle 23"/>
          <p:cNvSpPr>
            <a:spLocks noChangeArrowheads="1"/>
          </p:cNvSpPr>
          <p:nvPr/>
        </p:nvSpPr>
        <p:spPr bwMode="auto">
          <a:xfrm>
            <a:off x="3707821" y="5580000"/>
            <a:ext cx="1728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řád vazby = 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10"/>
          <p:cNvSpPr>
            <a:spLocks noChangeArrowheads="1"/>
          </p:cNvSpPr>
          <p:nvPr/>
        </p:nvSpPr>
        <p:spPr bwMode="auto">
          <a:xfrm>
            <a:off x="395536" y="908721"/>
            <a:ext cx="3960440" cy="342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Korelace energie a řádu vazby</a:t>
            </a:r>
          </a:p>
        </p:txBody>
      </p:sp>
      <p:sp>
        <p:nvSpPr>
          <p:cNvPr id="31749" name="Rectangle 11"/>
          <p:cNvSpPr>
            <a:spLocks noChangeArrowheads="1"/>
          </p:cNvSpPr>
          <p:nvPr/>
        </p:nvSpPr>
        <p:spPr bwMode="auto">
          <a:xfrm>
            <a:off x="4716016" y="908721"/>
            <a:ext cx="4104456" cy="342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Korelace délky a řádu vazby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Korelace řádu vazby</a:t>
            </a:r>
            <a:endParaRPr lang="en-US" sz="2600" baseline="30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13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1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25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1512000"/>
            <a:ext cx="3798442" cy="4487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0" y="1512000"/>
            <a:ext cx="3798442" cy="4487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756000" y="3132000"/>
            <a:ext cx="2807866" cy="55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nepolární kovalentní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vazba</a:t>
            </a:r>
          </a:p>
        </p:txBody>
      </p:sp>
      <p:sp>
        <p:nvSpPr>
          <p:cNvPr id="32774" name="Rectangle 7"/>
          <p:cNvSpPr>
            <a:spLocks noChangeArrowheads="1"/>
          </p:cNvSpPr>
          <p:nvPr/>
        </p:nvSpPr>
        <p:spPr bwMode="auto">
          <a:xfrm>
            <a:off x="5364000" y="3132000"/>
            <a:ext cx="2598872" cy="55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polární kovalentní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vazba</a:t>
            </a:r>
          </a:p>
        </p:txBody>
      </p:sp>
      <p:sp>
        <p:nvSpPr>
          <p:cNvPr id="32775" name="Rectangle 8"/>
          <p:cNvSpPr>
            <a:spLocks noChangeArrowheads="1"/>
          </p:cNvSpPr>
          <p:nvPr/>
        </p:nvSpPr>
        <p:spPr bwMode="auto">
          <a:xfrm>
            <a:off x="3411537" y="5688000"/>
            <a:ext cx="2320925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b="0" dirty="0">
                <a:latin typeface="Arial" charset="0"/>
              </a:rPr>
              <a:t>iontová vazba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Polarita vazeb</a:t>
            </a:r>
            <a:endParaRPr lang="en-US" sz="2600" baseline="30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26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1706632"/>
              </p:ext>
            </p:extLst>
          </p:nvPr>
        </p:nvGraphicFramePr>
        <p:xfrm>
          <a:off x="900000" y="900000"/>
          <a:ext cx="2265363" cy="220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8" name="CS ChemDraw Drawing" r:id="rId3" imgW="2265605" imgH="2204820" progId="ChemDraw.Document.6.0">
                  <p:embed/>
                </p:oleObj>
              </mc:Choice>
              <mc:Fallback>
                <p:oleObj name="CS ChemDraw Drawing" r:id="rId3" imgW="2265605" imgH="22048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00000" y="900000"/>
                        <a:ext cx="2265363" cy="2205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529771"/>
              </p:ext>
            </p:extLst>
          </p:nvPr>
        </p:nvGraphicFramePr>
        <p:xfrm>
          <a:off x="5400000" y="900000"/>
          <a:ext cx="2251075" cy="220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9" name="CS ChemDraw Drawing" r:id="rId5" imgW="2250478" imgH="2206170" progId="ChemDraw.Document.6.0">
                  <p:embed/>
                </p:oleObj>
              </mc:Choice>
              <mc:Fallback>
                <p:oleObj name="CS ChemDraw Drawing" r:id="rId5" imgW="2250478" imgH="220617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00000" y="900000"/>
                        <a:ext cx="2251075" cy="220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4350941"/>
              </p:ext>
            </p:extLst>
          </p:nvPr>
        </p:nvGraphicFramePr>
        <p:xfrm>
          <a:off x="3419872" y="3492000"/>
          <a:ext cx="2247900" cy="220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0" name="CS ChemDraw Drawing" r:id="rId7" imgW="2247506" imgH="2206170" progId="ChemDraw.Document.6.0">
                  <p:embed/>
                </p:oleObj>
              </mc:Choice>
              <mc:Fallback>
                <p:oleObj name="CS ChemDraw Drawing" r:id="rId7" imgW="2247506" imgH="220617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19872" y="3492000"/>
                        <a:ext cx="2247900" cy="220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8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1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eaLnBrk="1" hangingPunct="1"/>
            <a:r>
              <a:rPr lang="cs-CZ" altLang="en-US" sz="2000" b="0" dirty="0">
                <a:latin typeface="Arial" charset="0"/>
              </a:rPr>
              <a:t>Energetické (a tedy i velikostní a tvarové) sjednocení atomových orbitalů.</a:t>
            </a:r>
          </a:p>
          <a:p>
            <a:pPr algn="l" eaLnBrk="1" hangingPunct="1"/>
            <a:r>
              <a:rPr lang="cs-CZ" altLang="en-US" sz="2000" b="0" dirty="0">
                <a:latin typeface="Arial" charset="0"/>
              </a:rPr>
              <a:t>S atomovým orbitalem vazebného partnera pak za vzniku molekulového orbitalu interaguje „hybridní“ orbital.</a:t>
            </a:r>
          </a:p>
          <a:p>
            <a:pPr algn="l" eaLnBrk="1" hangingPunct="1"/>
            <a:endParaRPr lang="cs-CZ" altLang="en-US" sz="2000" b="0" dirty="0">
              <a:latin typeface="Arial" charset="0"/>
            </a:endParaRPr>
          </a:p>
          <a:p>
            <a:pPr algn="l" eaLnBrk="1" hangingPunct="1"/>
            <a:endParaRPr lang="cs-CZ" altLang="en-US" sz="2000" b="0" dirty="0">
              <a:latin typeface="Arial" charset="0"/>
            </a:endParaRPr>
          </a:p>
          <a:p>
            <a:pPr algn="l" eaLnBrk="1" hangingPunct="1"/>
            <a:endParaRPr lang="cs-CZ" altLang="en-US" sz="2000" b="0" dirty="0">
              <a:latin typeface="Arial" charset="0"/>
            </a:endParaRPr>
          </a:p>
          <a:p>
            <a:pPr algn="l" eaLnBrk="1" hangingPunct="1"/>
            <a:endParaRPr lang="cs-CZ" altLang="en-US" sz="2000" b="0" dirty="0">
              <a:latin typeface="Arial" charset="0"/>
            </a:endParaRPr>
          </a:p>
          <a:p>
            <a:pPr algn="l" eaLnBrk="1" hangingPunct="1"/>
            <a:endParaRPr lang="cs-CZ" altLang="en-US" sz="2000" b="0" dirty="0">
              <a:latin typeface="Arial" charset="0"/>
            </a:endParaRPr>
          </a:p>
          <a:p>
            <a:pPr algn="l" eaLnBrk="1" hangingPunct="1"/>
            <a:endParaRPr lang="cs-CZ" altLang="en-US" sz="2000" b="0" dirty="0">
              <a:latin typeface="Arial" charset="0"/>
            </a:endParaRPr>
          </a:p>
          <a:p>
            <a:pPr algn="l" eaLnBrk="1" hangingPunct="1"/>
            <a:endParaRPr lang="cs-CZ" altLang="en-US" sz="2000" b="0" dirty="0">
              <a:latin typeface="Arial" charset="0"/>
            </a:endParaRPr>
          </a:p>
          <a:p>
            <a:pPr algn="l" eaLnBrk="1" hangingPunct="1"/>
            <a:r>
              <a:rPr lang="cs-CZ" altLang="en-US" sz="2000" b="0" dirty="0">
                <a:latin typeface="Arial" charset="0"/>
              </a:rPr>
              <a:t>V podstatě stejné jako metoda MO-LCAO. V případě hybridizace jsou lineárně kombinovány orbitaly na tomtéž atomu.</a:t>
            </a:r>
          </a:p>
          <a:p>
            <a:pPr algn="l" eaLnBrk="1" hangingPunct="1"/>
            <a:endParaRPr lang="cs-CZ" altLang="en-US" sz="2000" b="0" dirty="0">
              <a:latin typeface="Arial" charset="0"/>
              <a:sym typeface="Symbol" pitchFamily="18" charset="2"/>
            </a:endParaRPr>
          </a:p>
          <a:p>
            <a:pPr algn="l" eaLnBrk="1" hangingPunct="1"/>
            <a:r>
              <a:rPr lang="cs-CZ" altLang="en-US" sz="2000" b="0" dirty="0">
                <a:latin typeface="Arial" charset="0"/>
                <a:sym typeface="Symbol" pitchFamily="18" charset="2"/>
              </a:rPr>
              <a:t>Teoretický přístup, </a:t>
            </a:r>
            <a:r>
              <a:rPr lang="cs-CZ" altLang="en-US" sz="2000" dirty="0">
                <a:latin typeface="Arial" charset="0"/>
                <a:sym typeface="Symbol" pitchFamily="18" charset="2"/>
              </a:rPr>
              <a:t>hybridní orbitaly neexistují!</a:t>
            </a:r>
            <a:r>
              <a:rPr lang="cs-CZ" altLang="en-US" sz="2000" b="0" dirty="0">
                <a:latin typeface="Arial" charset="0"/>
                <a:sym typeface="Symbol" pitchFamily="18" charset="2"/>
              </a:rPr>
              <a:t> Jsou jen matematickou konstrukcí.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Hybridizace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27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4613809"/>
              </p:ext>
            </p:extLst>
          </p:nvPr>
        </p:nvGraphicFramePr>
        <p:xfrm>
          <a:off x="3477117" y="2060848"/>
          <a:ext cx="2154237" cy="1497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4" name="CS ChemDraw Drawing" r:id="rId4" imgW="2154580" imgH="1497690" progId="ChemDraw.Document.6.0">
                  <p:embed/>
                </p:oleObj>
              </mc:Choice>
              <mc:Fallback>
                <p:oleObj name="CS ChemDraw Drawing" r:id="rId4" imgW="2154580" imgH="149769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77117" y="2060848"/>
                        <a:ext cx="2154237" cy="1497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58535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2033588" y="1381125"/>
            <a:ext cx="3519487" cy="7517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8000" rIns="234000" bIns="46800"/>
          <a:lstStyle/>
          <a:p>
            <a:pPr algn="ctr" eaLnBrk="0" hangingPunct="0">
              <a:buFontTx/>
              <a:buChar char="•"/>
              <a:defRPr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0" hangingPunct="0">
              <a:buFontTx/>
              <a:buChar char="•"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   s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– 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cs-CZ" altLang="en-US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810" name="Rectangle 10"/>
          <p:cNvSpPr>
            <a:spLocks noChangeArrowheads="1"/>
          </p:cNvSpPr>
          <p:nvPr/>
        </p:nvSpPr>
        <p:spPr bwMode="auto">
          <a:xfrm>
            <a:off x="5554663" y="1268760"/>
            <a:ext cx="1547812" cy="8640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 anchorCtr="1"/>
          <a:lstStyle/>
          <a:p>
            <a:pPr algn="ctr" eaLnBrk="0" hangingPunct="0">
              <a:lnSpc>
                <a:spcPct val="70000"/>
              </a:lnSpc>
              <a:defRPr/>
            </a:pPr>
            <a:r>
              <a:rPr lang="en-US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endParaRPr lang="cs-CZ" altLang="en-US" sz="2000" b="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809" name="Rectangle 9"/>
          <p:cNvSpPr>
            <a:spLocks noChangeArrowheads="1"/>
          </p:cNvSpPr>
          <p:nvPr/>
        </p:nvSpPr>
        <p:spPr bwMode="auto">
          <a:xfrm>
            <a:off x="5092055" y="1196752"/>
            <a:ext cx="457200" cy="115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ctr" eaLnBrk="0" hangingPunct="0">
              <a:lnSpc>
                <a:spcPct val="70000"/>
              </a:lnSpc>
              <a:defRPr/>
            </a:pPr>
            <a:r>
              <a:rPr lang="en-US" altLang="en-US" sz="6000" b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cs-CZ" altLang="en-US" sz="6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8" name="Rectangle 16"/>
          <p:cNvSpPr>
            <a:spLocks noChangeArrowheads="1"/>
          </p:cNvSpPr>
          <p:nvPr/>
        </p:nvSpPr>
        <p:spPr bwMode="auto">
          <a:xfrm>
            <a:off x="228600" y="3341688"/>
            <a:ext cx="1116013" cy="6111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BeH</a:t>
            </a:r>
            <a:r>
              <a:rPr lang="en-US" altLang="en-US" sz="2000" b="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en-US" sz="2000" b="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973" y="2649056"/>
            <a:ext cx="52578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Hybridizace </a:t>
            </a:r>
            <a:r>
              <a:rPr lang="cs-CZ" sz="2600" i="1" dirty="0" err="1">
                <a:solidFill>
                  <a:prstClr val="black"/>
                </a:solidFill>
                <a:latin typeface="Arial"/>
                <a:cs typeface="Arial"/>
              </a:rPr>
              <a:t>sp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– lineární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486" y="5013176"/>
            <a:ext cx="2857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11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12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28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579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1600200" y="1600200"/>
            <a:ext cx="3519488" cy="1511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54000" rIns="198000"/>
          <a:lstStyle/>
          <a:p>
            <a:pPr algn="ctr" eaLnBrk="0" hangingPunct="0">
              <a:buFontTx/>
              <a:buChar char="•"/>
              <a:defRPr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en-US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en-US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  <a:p>
            <a:pPr algn="ctr" eaLnBrk="0" hangingPunct="0">
              <a:buFontTx/>
              <a:buChar char="•"/>
              <a:defRPr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– 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en-US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en-US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  <a:p>
            <a:pPr algn="ctr" eaLnBrk="0" hangingPunct="0">
              <a:buFontTx/>
              <a:buChar char="•"/>
              <a:defRPr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en-US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– 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en-US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cs-CZ" altLang="en-US" sz="2000" b="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5154340" y="1412776"/>
            <a:ext cx="2374900" cy="1511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en-US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sp</a:t>
            </a:r>
            <a:r>
              <a:rPr lang="en-US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en-US" sz="2000" b="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190" name="Rectangle 6"/>
          <p:cNvSpPr>
            <a:spLocks noChangeArrowheads="1"/>
          </p:cNvSpPr>
          <p:nvPr/>
        </p:nvSpPr>
        <p:spPr bwMode="auto">
          <a:xfrm>
            <a:off x="4664075" y="1412776"/>
            <a:ext cx="457200" cy="1511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 anchorCtr="1"/>
          <a:lstStyle/>
          <a:p>
            <a:pPr algn="ctr" eaLnBrk="0" hangingPunct="0">
              <a:lnSpc>
                <a:spcPct val="70000"/>
              </a:lnSpc>
              <a:defRPr/>
            </a:pPr>
            <a:r>
              <a:rPr lang="en-US" altLang="en-US" sz="9600" b="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endParaRPr lang="cs-CZ" altLang="en-US" sz="96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1" name="Rectangle 16"/>
          <p:cNvSpPr>
            <a:spLocks noChangeArrowheads="1"/>
          </p:cNvSpPr>
          <p:nvPr/>
        </p:nvSpPr>
        <p:spPr bwMode="auto">
          <a:xfrm>
            <a:off x="228600" y="3341688"/>
            <a:ext cx="1116013" cy="6111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altLang="en-US" sz="2000" b="0" baseline="-250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Hybridizace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sp</a:t>
            </a:r>
            <a:r>
              <a:rPr lang="cs-CZ" sz="2600" baseline="30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– trojúhelník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486" y="3053904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11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29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199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Chemická vazba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8" name="Graf 7"/>
          <p:cNvGraphicFramePr>
            <a:graphicFrameLocks/>
          </p:cNvGraphicFramePr>
          <p:nvPr/>
        </p:nvGraphicFramePr>
        <p:xfrm>
          <a:off x="2286000" y="1482090"/>
          <a:ext cx="4572000" cy="3893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2"/>
          <p:cNvSpPr txBox="1"/>
          <p:nvPr/>
        </p:nvSpPr>
        <p:spPr>
          <a:xfrm>
            <a:off x="287215" y="900000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Případy zmíněné výše ukazuje potenciálová křivka.</a:t>
            </a:r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03-0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3189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00" y="907200"/>
            <a:ext cx="7913687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14"/>
          <p:cNvSpPr>
            <a:spLocks noChangeArrowheads="1"/>
          </p:cNvSpPr>
          <p:nvPr/>
        </p:nvSpPr>
        <p:spPr bwMode="auto">
          <a:xfrm>
            <a:off x="228600" y="1341438"/>
            <a:ext cx="1116013" cy="6111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cs-CZ" altLang="en-US" sz="2000" b="0" baseline="-250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Hybridizace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sp</a:t>
            </a:r>
            <a:r>
              <a:rPr lang="cs-CZ" sz="2600" baseline="30000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– tetraedr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3600400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10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30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2209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062038"/>
            <a:ext cx="7408863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ctangle 11"/>
          <p:cNvSpPr>
            <a:spLocks noChangeArrowheads="1"/>
          </p:cNvSpPr>
          <p:nvPr/>
        </p:nvSpPr>
        <p:spPr bwMode="auto">
          <a:xfrm>
            <a:off x="228600" y="1196752"/>
            <a:ext cx="1116013" cy="6111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charset="0"/>
              </a:rPr>
              <a:t>SF</a:t>
            </a:r>
            <a:r>
              <a:rPr lang="cs-CZ" altLang="en-US" sz="2000" b="0" baseline="-25000" dirty="0">
                <a:latin typeface="Arial" charset="0"/>
              </a:rPr>
              <a:t>6</a:t>
            </a:r>
          </a:p>
        </p:txBody>
      </p:sp>
      <p:sp>
        <p:nvSpPr>
          <p:cNvPr id="6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Hybridizace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sp</a:t>
            </a:r>
            <a:r>
              <a:rPr lang="cs-CZ" sz="2600" baseline="30000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d</a:t>
            </a:r>
            <a:r>
              <a:rPr lang="cs-CZ" sz="2600" baseline="30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– oktaedr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7" y="1807939"/>
            <a:ext cx="3569965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31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2163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8"/>
          <p:cNvSpPr>
            <a:spLocks noChangeArrowheads="1"/>
          </p:cNvSpPr>
          <p:nvPr/>
        </p:nvSpPr>
        <p:spPr bwMode="auto">
          <a:xfrm>
            <a:off x="5052987" y="1885951"/>
            <a:ext cx="34861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charset="0"/>
              </a:rPr>
              <a:t>neekvivalentní pozice</a:t>
            </a:r>
          </a:p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charset="0"/>
              </a:rPr>
              <a:t>(axiální a ekvatoriální polohy)</a:t>
            </a:r>
          </a:p>
        </p:txBody>
      </p:sp>
      <p:sp>
        <p:nvSpPr>
          <p:cNvPr id="13316" name="Rectangle 7"/>
          <p:cNvSpPr>
            <a:spLocks noChangeArrowheads="1"/>
          </p:cNvSpPr>
          <p:nvPr/>
        </p:nvSpPr>
        <p:spPr bwMode="auto">
          <a:xfrm>
            <a:off x="4997399" y="4648201"/>
            <a:ext cx="3527425" cy="6111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0" dirty="0">
                <a:latin typeface="Arial" charset="0"/>
              </a:rPr>
              <a:t>sp</a:t>
            </a:r>
            <a:r>
              <a:rPr lang="en-US" altLang="en-US" sz="2000" b="0" baseline="30000" dirty="0">
                <a:latin typeface="Arial" charset="0"/>
              </a:rPr>
              <a:t>3</a:t>
            </a:r>
            <a:r>
              <a:rPr lang="en-US" altLang="en-US" sz="2000" b="0" dirty="0">
                <a:latin typeface="Arial" charset="0"/>
              </a:rPr>
              <a:t>d  =  </a:t>
            </a:r>
            <a:r>
              <a:rPr lang="cs-CZ" altLang="en-US" sz="2000" b="0" dirty="0" err="1">
                <a:latin typeface="Arial" charset="0"/>
              </a:rPr>
              <a:t>sp</a:t>
            </a:r>
            <a:r>
              <a:rPr lang="en-US" altLang="en-US" sz="2000" b="0" baseline="30000" dirty="0">
                <a:latin typeface="Arial" charset="0"/>
              </a:rPr>
              <a:t>2</a:t>
            </a:r>
            <a:r>
              <a:rPr lang="cs-CZ" altLang="en-US" sz="2000" b="0" dirty="0">
                <a:latin typeface="Arial" charset="0"/>
              </a:rPr>
              <a:t> </a:t>
            </a:r>
            <a:r>
              <a:rPr lang="en-US" altLang="en-US" sz="2000" b="0" dirty="0">
                <a:latin typeface="Arial" charset="0"/>
              </a:rPr>
              <a:t>+ d</a:t>
            </a:r>
            <a:r>
              <a:rPr lang="cs-CZ" altLang="en-US" sz="2000" b="0" dirty="0">
                <a:latin typeface="Arial" charset="0"/>
              </a:rPr>
              <a:t>p</a:t>
            </a:r>
            <a:endParaRPr lang="en-US" altLang="en-US" sz="2000" b="0" baseline="-25000" dirty="0">
              <a:latin typeface="Arial" charset="0"/>
            </a:endParaRPr>
          </a:p>
        </p:txBody>
      </p:sp>
      <p:sp>
        <p:nvSpPr>
          <p:cNvPr id="13319" name="Rectangle 29"/>
          <p:cNvSpPr>
            <a:spLocks noChangeArrowheads="1"/>
          </p:cNvSpPr>
          <p:nvPr/>
        </p:nvSpPr>
        <p:spPr bwMode="auto">
          <a:xfrm>
            <a:off x="323850" y="1989138"/>
            <a:ext cx="1116013" cy="6111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000" b="0">
                <a:latin typeface="Arial" charset="0"/>
              </a:rPr>
              <a:t>PF</a:t>
            </a:r>
            <a:r>
              <a:rPr lang="cs-CZ" altLang="en-US" sz="2000" b="0" baseline="-25000">
                <a:latin typeface="Arial" charset="0"/>
              </a:rPr>
              <a:t>5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068960"/>
            <a:ext cx="25146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Hybridizace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sp</a:t>
            </a:r>
            <a:r>
              <a:rPr lang="cs-CZ" sz="2600" baseline="30000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d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– trigonální 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bipyramida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09" y="1835299"/>
            <a:ext cx="3591272" cy="3591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1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13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32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9391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8"/>
          <p:cNvSpPr>
            <a:spLocks noChangeArrowheads="1"/>
          </p:cNvSpPr>
          <p:nvPr/>
        </p:nvSpPr>
        <p:spPr bwMode="auto">
          <a:xfrm>
            <a:off x="7473950" y="1079500"/>
            <a:ext cx="1587500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33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příklady</a:t>
            </a:r>
          </a:p>
        </p:txBody>
      </p:sp>
      <p:sp>
        <p:nvSpPr>
          <p:cNvPr id="14339" name="Rectangle 47"/>
          <p:cNvSpPr>
            <a:spLocks noChangeArrowheads="1"/>
          </p:cNvSpPr>
          <p:nvPr/>
        </p:nvSpPr>
        <p:spPr bwMode="auto">
          <a:xfrm>
            <a:off x="5340350" y="1079500"/>
            <a:ext cx="2133600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33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cs-CZ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tvar molekuly</a:t>
            </a:r>
          </a:p>
        </p:txBody>
      </p:sp>
      <p:sp>
        <p:nvSpPr>
          <p:cNvPr id="14340" name="Rectangle 46"/>
          <p:cNvSpPr>
            <a:spLocks noChangeArrowheads="1"/>
          </p:cNvSpPr>
          <p:nvPr/>
        </p:nvSpPr>
        <p:spPr bwMode="auto">
          <a:xfrm>
            <a:off x="2749550" y="1079500"/>
            <a:ext cx="2590800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33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cs-CZ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energetické schéma</a:t>
            </a:r>
          </a:p>
        </p:txBody>
      </p:sp>
      <p:sp>
        <p:nvSpPr>
          <p:cNvPr id="14341" name="Rectangle 45"/>
          <p:cNvSpPr>
            <a:spLocks noChangeArrowheads="1"/>
          </p:cNvSpPr>
          <p:nvPr/>
        </p:nvSpPr>
        <p:spPr bwMode="auto">
          <a:xfrm>
            <a:off x="1073150" y="1079500"/>
            <a:ext cx="1676400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33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použité AO</a:t>
            </a:r>
          </a:p>
        </p:txBody>
      </p:sp>
      <p:sp>
        <p:nvSpPr>
          <p:cNvPr id="14342" name="Rectangle 44"/>
          <p:cNvSpPr>
            <a:spLocks noChangeArrowheads="1"/>
          </p:cNvSpPr>
          <p:nvPr/>
        </p:nvSpPr>
        <p:spPr bwMode="auto">
          <a:xfrm>
            <a:off x="82550" y="1079500"/>
            <a:ext cx="990600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33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typ</a:t>
            </a:r>
          </a:p>
        </p:txBody>
      </p:sp>
      <p:sp>
        <p:nvSpPr>
          <p:cNvPr id="14343" name="Line 49"/>
          <p:cNvSpPr>
            <a:spLocks noChangeShapeType="1"/>
          </p:cNvSpPr>
          <p:nvPr/>
        </p:nvSpPr>
        <p:spPr bwMode="auto">
          <a:xfrm>
            <a:off x="82550" y="1079500"/>
            <a:ext cx="8978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4" name="Line 50"/>
          <p:cNvSpPr>
            <a:spLocks noChangeShapeType="1"/>
          </p:cNvSpPr>
          <p:nvPr/>
        </p:nvSpPr>
        <p:spPr bwMode="auto">
          <a:xfrm>
            <a:off x="82550" y="1792288"/>
            <a:ext cx="8978900" cy="0"/>
          </a:xfrm>
          <a:prstGeom prst="line">
            <a:avLst/>
          </a:prstGeom>
          <a:noFill/>
          <a:ln w="28575">
            <a:solidFill>
              <a:srgbClr val="66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5" name="Line 51"/>
          <p:cNvSpPr>
            <a:spLocks noChangeShapeType="1"/>
          </p:cNvSpPr>
          <p:nvPr/>
        </p:nvSpPr>
        <p:spPr bwMode="auto">
          <a:xfrm>
            <a:off x="82550" y="1079500"/>
            <a:ext cx="0" cy="7127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6" name="Line 52"/>
          <p:cNvSpPr>
            <a:spLocks noChangeShapeType="1"/>
          </p:cNvSpPr>
          <p:nvPr/>
        </p:nvSpPr>
        <p:spPr bwMode="auto">
          <a:xfrm>
            <a:off x="1073150" y="1079500"/>
            <a:ext cx="0" cy="7127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7" name="Line 53"/>
          <p:cNvSpPr>
            <a:spLocks noChangeShapeType="1"/>
          </p:cNvSpPr>
          <p:nvPr/>
        </p:nvSpPr>
        <p:spPr bwMode="auto">
          <a:xfrm>
            <a:off x="2749550" y="1079500"/>
            <a:ext cx="0" cy="7127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8" name="Line 54"/>
          <p:cNvSpPr>
            <a:spLocks noChangeShapeType="1"/>
          </p:cNvSpPr>
          <p:nvPr/>
        </p:nvSpPr>
        <p:spPr bwMode="auto">
          <a:xfrm>
            <a:off x="5340350" y="1079500"/>
            <a:ext cx="0" cy="7127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9" name="Line 55"/>
          <p:cNvSpPr>
            <a:spLocks noChangeShapeType="1"/>
          </p:cNvSpPr>
          <p:nvPr/>
        </p:nvSpPr>
        <p:spPr bwMode="auto">
          <a:xfrm>
            <a:off x="7473950" y="1079500"/>
            <a:ext cx="0" cy="7127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0" name="Line 56"/>
          <p:cNvSpPr>
            <a:spLocks noChangeShapeType="1"/>
          </p:cNvSpPr>
          <p:nvPr/>
        </p:nvSpPr>
        <p:spPr bwMode="auto">
          <a:xfrm>
            <a:off x="9061450" y="1079500"/>
            <a:ext cx="0" cy="7127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1" name="Rectangle 194"/>
          <p:cNvSpPr>
            <a:spLocks noChangeArrowheads="1"/>
          </p:cNvSpPr>
          <p:nvPr/>
        </p:nvSpPr>
        <p:spPr bwMode="auto">
          <a:xfrm>
            <a:off x="7473950" y="1790700"/>
            <a:ext cx="15875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430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BeH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BeCl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HgCl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CdI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alkiny</a:t>
            </a:r>
          </a:p>
        </p:txBody>
      </p:sp>
      <p:sp>
        <p:nvSpPr>
          <p:cNvPr id="14352" name="Rectangle 193"/>
          <p:cNvSpPr>
            <a:spLocks noChangeArrowheads="1"/>
          </p:cNvSpPr>
          <p:nvPr/>
        </p:nvSpPr>
        <p:spPr bwMode="auto">
          <a:xfrm>
            <a:off x="5340350" y="1790700"/>
            <a:ext cx="21336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3" name="Rectangle 192"/>
          <p:cNvSpPr>
            <a:spLocks noChangeArrowheads="1"/>
          </p:cNvSpPr>
          <p:nvPr/>
        </p:nvSpPr>
        <p:spPr bwMode="auto">
          <a:xfrm>
            <a:off x="2749550" y="1790700"/>
            <a:ext cx="25908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4" name="Rectangle 191"/>
          <p:cNvSpPr>
            <a:spLocks noChangeArrowheads="1"/>
          </p:cNvSpPr>
          <p:nvPr/>
        </p:nvSpPr>
        <p:spPr bwMode="auto">
          <a:xfrm>
            <a:off x="1073150" y="1790700"/>
            <a:ext cx="16764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335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b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4355" name="Rectangle 190"/>
          <p:cNvSpPr>
            <a:spLocks noChangeArrowheads="1"/>
          </p:cNvSpPr>
          <p:nvPr/>
        </p:nvSpPr>
        <p:spPr bwMode="auto">
          <a:xfrm>
            <a:off x="82550" y="1790700"/>
            <a:ext cx="9906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endParaRPr lang="cs-CZ" altLang="en-US" sz="2000" b="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cs-CZ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</a:p>
        </p:txBody>
      </p:sp>
      <p:sp>
        <p:nvSpPr>
          <p:cNvPr id="14356" name="Line 195"/>
          <p:cNvSpPr>
            <a:spLocks noChangeShapeType="1"/>
          </p:cNvSpPr>
          <p:nvPr/>
        </p:nvSpPr>
        <p:spPr bwMode="auto">
          <a:xfrm>
            <a:off x="82550" y="1790700"/>
            <a:ext cx="8978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7" name="Line 196"/>
          <p:cNvSpPr>
            <a:spLocks noChangeShapeType="1"/>
          </p:cNvSpPr>
          <p:nvPr/>
        </p:nvSpPr>
        <p:spPr bwMode="auto">
          <a:xfrm>
            <a:off x="82550" y="2946400"/>
            <a:ext cx="8978900" cy="0"/>
          </a:xfrm>
          <a:prstGeom prst="line">
            <a:avLst/>
          </a:prstGeom>
          <a:noFill/>
          <a:ln w="19050">
            <a:solidFill>
              <a:srgbClr val="66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8" name="Line 197"/>
          <p:cNvSpPr>
            <a:spLocks noChangeShapeType="1"/>
          </p:cNvSpPr>
          <p:nvPr/>
        </p:nvSpPr>
        <p:spPr bwMode="auto">
          <a:xfrm>
            <a:off x="82550" y="1790700"/>
            <a:ext cx="0" cy="1155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9" name="Line 198"/>
          <p:cNvSpPr>
            <a:spLocks noChangeShapeType="1"/>
          </p:cNvSpPr>
          <p:nvPr/>
        </p:nvSpPr>
        <p:spPr bwMode="auto">
          <a:xfrm>
            <a:off x="1073150" y="1790700"/>
            <a:ext cx="0" cy="1155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60" name="Line 199"/>
          <p:cNvSpPr>
            <a:spLocks noChangeShapeType="1"/>
          </p:cNvSpPr>
          <p:nvPr/>
        </p:nvSpPr>
        <p:spPr bwMode="auto">
          <a:xfrm>
            <a:off x="2749550" y="1790700"/>
            <a:ext cx="0" cy="1155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61" name="Line 200"/>
          <p:cNvSpPr>
            <a:spLocks noChangeShapeType="1"/>
          </p:cNvSpPr>
          <p:nvPr/>
        </p:nvSpPr>
        <p:spPr bwMode="auto">
          <a:xfrm>
            <a:off x="5340350" y="1790700"/>
            <a:ext cx="0" cy="1155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62" name="Line 201"/>
          <p:cNvSpPr>
            <a:spLocks noChangeShapeType="1"/>
          </p:cNvSpPr>
          <p:nvPr/>
        </p:nvSpPr>
        <p:spPr bwMode="auto">
          <a:xfrm>
            <a:off x="7473950" y="1790700"/>
            <a:ext cx="0" cy="1155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63" name="Line 202"/>
          <p:cNvSpPr>
            <a:spLocks noChangeShapeType="1"/>
          </p:cNvSpPr>
          <p:nvPr/>
        </p:nvSpPr>
        <p:spPr bwMode="auto">
          <a:xfrm>
            <a:off x="9061450" y="1790700"/>
            <a:ext cx="0" cy="1155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66" name="Rectangle 210"/>
          <p:cNvSpPr>
            <a:spLocks noChangeArrowheads="1"/>
          </p:cNvSpPr>
          <p:nvPr/>
        </p:nvSpPr>
        <p:spPr bwMode="auto">
          <a:xfrm>
            <a:off x="7473950" y="2946400"/>
            <a:ext cx="1587500" cy="176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430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BF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BCl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NO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cs-CZ" altLang="en-US" sz="2000" b="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alkeny</a:t>
            </a:r>
          </a:p>
        </p:txBody>
      </p:sp>
      <p:sp>
        <p:nvSpPr>
          <p:cNvPr id="14367" name="Rectangle 209"/>
          <p:cNvSpPr>
            <a:spLocks noChangeArrowheads="1"/>
          </p:cNvSpPr>
          <p:nvPr/>
        </p:nvSpPr>
        <p:spPr bwMode="auto">
          <a:xfrm>
            <a:off x="5340350" y="2946400"/>
            <a:ext cx="2133600" cy="176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68" name="Rectangle 208"/>
          <p:cNvSpPr>
            <a:spLocks noChangeArrowheads="1"/>
          </p:cNvSpPr>
          <p:nvPr/>
        </p:nvSpPr>
        <p:spPr bwMode="auto">
          <a:xfrm>
            <a:off x="2749550" y="2946400"/>
            <a:ext cx="2590800" cy="176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69" name="Rectangle 207"/>
          <p:cNvSpPr>
            <a:spLocks noChangeArrowheads="1"/>
          </p:cNvSpPr>
          <p:nvPr/>
        </p:nvSpPr>
        <p:spPr bwMode="auto">
          <a:xfrm>
            <a:off x="1073150" y="2946400"/>
            <a:ext cx="1676400" cy="176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335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4370" name="Rectangle 206"/>
          <p:cNvSpPr>
            <a:spLocks noChangeArrowheads="1"/>
          </p:cNvSpPr>
          <p:nvPr/>
        </p:nvSpPr>
        <p:spPr bwMode="auto">
          <a:xfrm>
            <a:off x="82550" y="2946400"/>
            <a:ext cx="990600" cy="176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cs-CZ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 eaLnBrk="1" hangingPunct="1">
              <a:buFontTx/>
              <a:buNone/>
            </a:pPr>
            <a:r>
              <a:rPr lang="cs-CZ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</a:p>
        </p:txBody>
      </p:sp>
      <p:sp>
        <p:nvSpPr>
          <p:cNvPr id="14371" name="Line 211"/>
          <p:cNvSpPr>
            <a:spLocks noChangeShapeType="1"/>
          </p:cNvSpPr>
          <p:nvPr/>
        </p:nvSpPr>
        <p:spPr bwMode="auto">
          <a:xfrm>
            <a:off x="82550" y="2946400"/>
            <a:ext cx="89789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72" name="Line 212"/>
          <p:cNvSpPr>
            <a:spLocks noChangeShapeType="1"/>
          </p:cNvSpPr>
          <p:nvPr/>
        </p:nvSpPr>
        <p:spPr bwMode="auto">
          <a:xfrm>
            <a:off x="82550" y="4711700"/>
            <a:ext cx="8978900" cy="0"/>
          </a:xfrm>
          <a:prstGeom prst="line">
            <a:avLst/>
          </a:prstGeom>
          <a:noFill/>
          <a:ln w="19050">
            <a:solidFill>
              <a:srgbClr val="66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73" name="Line 213"/>
          <p:cNvSpPr>
            <a:spLocks noChangeShapeType="1"/>
          </p:cNvSpPr>
          <p:nvPr/>
        </p:nvSpPr>
        <p:spPr bwMode="auto">
          <a:xfrm>
            <a:off x="82550" y="2946400"/>
            <a:ext cx="0" cy="1765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74" name="Line 214"/>
          <p:cNvSpPr>
            <a:spLocks noChangeShapeType="1"/>
          </p:cNvSpPr>
          <p:nvPr/>
        </p:nvSpPr>
        <p:spPr bwMode="auto">
          <a:xfrm>
            <a:off x="1073150" y="2946400"/>
            <a:ext cx="0" cy="1765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75" name="Line 215"/>
          <p:cNvSpPr>
            <a:spLocks noChangeShapeType="1"/>
          </p:cNvSpPr>
          <p:nvPr/>
        </p:nvSpPr>
        <p:spPr bwMode="auto">
          <a:xfrm>
            <a:off x="2749550" y="2946400"/>
            <a:ext cx="0" cy="1765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76" name="Line 216"/>
          <p:cNvSpPr>
            <a:spLocks noChangeShapeType="1"/>
          </p:cNvSpPr>
          <p:nvPr/>
        </p:nvSpPr>
        <p:spPr bwMode="auto">
          <a:xfrm>
            <a:off x="5340350" y="2946400"/>
            <a:ext cx="0" cy="1765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77" name="Line 217"/>
          <p:cNvSpPr>
            <a:spLocks noChangeShapeType="1"/>
          </p:cNvSpPr>
          <p:nvPr/>
        </p:nvSpPr>
        <p:spPr bwMode="auto">
          <a:xfrm>
            <a:off x="7473950" y="2946400"/>
            <a:ext cx="0" cy="1765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78" name="Line 218"/>
          <p:cNvSpPr>
            <a:spLocks noChangeShapeType="1"/>
          </p:cNvSpPr>
          <p:nvPr/>
        </p:nvSpPr>
        <p:spPr bwMode="auto">
          <a:xfrm>
            <a:off x="9061450" y="2946400"/>
            <a:ext cx="0" cy="1765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81" name="Rectangle 288"/>
          <p:cNvSpPr>
            <a:spLocks noChangeArrowheads="1"/>
          </p:cNvSpPr>
          <p:nvPr/>
        </p:nvSpPr>
        <p:spPr bwMode="auto">
          <a:xfrm>
            <a:off x="5862553" y="4383088"/>
            <a:ext cx="1219368" cy="32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trojúhelník</a:t>
            </a:r>
          </a:p>
        </p:txBody>
      </p:sp>
      <p:sp>
        <p:nvSpPr>
          <p:cNvPr id="14382" name="Rectangle 226"/>
          <p:cNvSpPr>
            <a:spLocks noChangeArrowheads="1"/>
          </p:cNvSpPr>
          <p:nvPr/>
        </p:nvSpPr>
        <p:spPr bwMode="auto">
          <a:xfrm>
            <a:off x="7473950" y="4711700"/>
            <a:ext cx="15875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430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CCl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SiH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NH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BF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alkany</a:t>
            </a:r>
          </a:p>
        </p:txBody>
      </p:sp>
      <p:sp>
        <p:nvSpPr>
          <p:cNvPr id="14383" name="Rectangle 225"/>
          <p:cNvSpPr>
            <a:spLocks noChangeArrowheads="1"/>
          </p:cNvSpPr>
          <p:nvPr/>
        </p:nvSpPr>
        <p:spPr bwMode="auto">
          <a:xfrm>
            <a:off x="5340350" y="4711700"/>
            <a:ext cx="21336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84" name="Rectangle 224"/>
          <p:cNvSpPr>
            <a:spLocks noChangeArrowheads="1"/>
          </p:cNvSpPr>
          <p:nvPr/>
        </p:nvSpPr>
        <p:spPr bwMode="auto">
          <a:xfrm>
            <a:off x="2749550" y="4711700"/>
            <a:ext cx="25908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85" name="Rectangle 223"/>
          <p:cNvSpPr>
            <a:spLocks noChangeArrowheads="1"/>
          </p:cNvSpPr>
          <p:nvPr/>
        </p:nvSpPr>
        <p:spPr bwMode="auto">
          <a:xfrm>
            <a:off x="1073150" y="4711700"/>
            <a:ext cx="16764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335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4386" name="Rectangle 222"/>
          <p:cNvSpPr>
            <a:spLocks noChangeArrowheads="1"/>
          </p:cNvSpPr>
          <p:nvPr/>
        </p:nvSpPr>
        <p:spPr bwMode="auto">
          <a:xfrm>
            <a:off x="82550" y="4711700"/>
            <a:ext cx="9906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cs-CZ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ctr" eaLnBrk="1" hangingPunct="1">
              <a:buFontTx/>
              <a:buNone/>
            </a:pPr>
            <a:r>
              <a:rPr lang="cs-CZ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(4)</a:t>
            </a:r>
          </a:p>
        </p:txBody>
      </p:sp>
      <p:sp>
        <p:nvSpPr>
          <p:cNvPr id="14387" name="Line 227"/>
          <p:cNvSpPr>
            <a:spLocks noChangeShapeType="1"/>
          </p:cNvSpPr>
          <p:nvPr/>
        </p:nvSpPr>
        <p:spPr bwMode="auto">
          <a:xfrm>
            <a:off x="82550" y="4711700"/>
            <a:ext cx="89789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88" name="Line 228"/>
          <p:cNvSpPr>
            <a:spLocks noChangeShapeType="1"/>
          </p:cNvSpPr>
          <p:nvPr/>
        </p:nvSpPr>
        <p:spPr bwMode="auto">
          <a:xfrm>
            <a:off x="82550" y="6769100"/>
            <a:ext cx="8978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89" name="Line 229"/>
          <p:cNvSpPr>
            <a:spLocks noChangeShapeType="1"/>
          </p:cNvSpPr>
          <p:nvPr/>
        </p:nvSpPr>
        <p:spPr bwMode="auto">
          <a:xfrm>
            <a:off x="82550" y="4711700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90" name="Line 230"/>
          <p:cNvSpPr>
            <a:spLocks noChangeShapeType="1"/>
          </p:cNvSpPr>
          <p:nvPr/>
        </p:nvSpPr>
        <p:spPr bwMode="auto">
          <a:xfrm>
            <a:off x="1073150" y="4711700"/>
            <a:ext cx="0" cy="2057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91" name="Line 231"/>
          <p:cNvSpPr>
            <a:spLocks noChangeShapeType="1"/>
          </p:cNvSpPr>
          <p:nvPr/>
        </p:nvSpPr>
        <p:spPr bwMode="auto">
          <a:xfrm>
            <a:off x="2749550" y="4711700"/>
            <a:ext cx="0" cy="2057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92" name="Line 232"/>
          <p:cNvSpPr>
            <a:spLocks noChangeShapeType="1"/>
          </p:cNvSpPr>
          <p:nvPr/>
        </p:nvSpPr>
        <p:spPr bwMode="auto">
          <a:xfrm>
            <a:off x="5340350" y="4711700"/>
            <a:ext cx="0" cy="2057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93" name="Line 233"/>
          <p:cNvSpPr>
            <a:spLocks noChangeShapeType="1"/>
          </p:cNvSpPr>
          <p:nvPr/>
        </p:nvSpPr>
        <p:spPr bwMode="auto">
          <a:xfrm>
            <a:off x="7473950" y="4711700"/>
            <a:ext cx="0" cy="2057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94" name="Line 234"/>
          <p:cNvSpPr>
            <a:spLocks noChangeShapeType="1"/>
          </p:cNvSpPr>
          <p:nvPr/>
        </p:nvSpPr>
        <p:spPr bwMode="auto">
          <a:xfrm>
            <a:off x="9061450" y="4711700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97" name="Rectangle 289"/>
          <p:cNvSpPr>
            <a:spLocks noChangeArrowheads="1"/>
          </p:cNvSpPr>
          <p:nvPr/>
        </p:nvSpPr>
        <p:spPr bwMode="auto">
          <a:xfrm>
            <a:off x="5397787" y="6423025"/>
            <a:ext cx="2054533" cy="32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tetraedr (čtyřstěn)</a:t>
            </a:r>
          </a:p>
        </p:txBody>
      </p:sp>
      <p:sp>
        <p:nvSpPr>
          <p:cNvPr id="14399" name="Rectangle 298"/>
          <p:cNvSpPr>
            <a:spLocks noChangeArrowheads="1"/>
          </p:cNvSpPr>
          <p:nvPr/>
        </p:nvSpPr>
        <p:spPr bwMode="auto">
          <a:xfrm>
            <a:off x="5991998" y="2598738"/>
            <a:ext cx="877929" cy="32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lineární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290" y="3368095"/>
            <a:ext cx="24003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340" y="5260181"/>
            <a:ext cx="23622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Přehled hybridizací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27" y="1860550"/>
            <a:ext cx="1930636" cy="64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235" y="3046902"/>
            <a:ext cx="1321318" cy="1321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657" y="4877172"/>
            <a:ext cx="1410986" cy="141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66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33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1844824"/>
            <a:ext cx="22860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22700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059" name="Group 107"/>
          <p:cNvGrpSpPr>
            <a:grpSpLocks/>
          </p:cNvGrpSpPr>
          <p:nvPr/>
        </p:nvGrpSpPr>
        <p:grpSpPr bwMode="auto">
          <a:xfrm>
            <a:off x="88900" y="1079500"/>
            <a:ext cx="8978900" cy="5702300"/>
            <a:chOff x="56" y="680"/>
            <a:chExt cx="5656" cy="3592"/>
          </a:xfrm>
          <a:solidFill>
            <a:srgbClr val="DDDDDD"/>
          </a:solidFill>
        </p:grpSpPr>
        <p:sp>
          <p:nvSpPr>
            <p:cNvPr id="125971" name="Rectangle 19"/>
            <p:cNvSpPr>
              <a:spLocks noChangeArrowheads="1"/>
            </p:cNvSpPr>
            <p:nvPr/>
          </p:nvSpPr>
          <p:spPr bwMode="auto">
            <a:xfrm>
              <a:off x="4992" y="680"/>
              <a:ext cx="720" cy="4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  <a:defRPr/>
              </a:pPr>
              <a:r>
                <a:rPr lang="cs-CZ" altLang="en-US" sz="2000" b="0" dirty="0">
                  <a:latin typeface="Arial" panose="020B0604020202020204" pitchFamily="34" charset="0"/>
                  <a:cs typeface="Arial" panose="020B0604020202020204" pitchFamily="34" charset="0"/>
                </a:rPr>
                <a:t>příklady</a:t>
              </a:r>
            </a:p>
          </p:txBody>
        </p:sp>
        <p:sp>
          <p:nvSpPr>
            <p:cNvPr id="125972" name="Rectangle 20"/>
            <p:cNvSpPr>
              <a:spLocks noChangeArrowheads="1"/>
            </p:cNvSpPr>
            <p:nvPr/>
          </p:nvSpPr>
          <p:spPr bwMode="auto">
            <a:xfrm>
              <a:off x="3600" y="680"/>
              <a:ext cx="1392" cy="4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8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cs-CZ" altLang="en-US" sz="2000" b="0" dirty="0">
                  <a:latin typeface="Arial" panose="020B0604020202020204" pitchFamily="34" charset="0"/>
                  <a:cs typeface="Arial" panose="020B0604020202020204" pitchFamily="34" charset="0"/>
                </a:rPr>
                <a:t>tvar molekuly</a:t>
              </a:r>
            </a:p>
          </p:txBody>
        </p:sp>
        <p:sp>
          <p:nvSpPr>
            <p:cNvPr id="125973" name="Rectangle 21"/>
            <p:cNvSpPr>
              <a:spLocks noChangeArrowheads="1"/>
            </p:cNvSpPr>
            <p:nvPr/>
          </p:nvSpPr>
          <p:spPr bwMode="auto">
            <a:xfrm>
              <a:off x="2016" y="680"/>
              <a:ext cx="1584" cy="4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38100" tIns="0" rIns="38100" bIns="0" anchor="ctr"/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8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cs-CZ" altLang="en-US" sz="2000" b="0" dirty="0">
                  <a:latin typeface="Arial" panose="020B0604020202020204" pitchFamily="34" charset="0"/>
                  <a:cs typeface="Arial" panose="020B0604020202020204" pitchFamily="34" charset="0"/>
                </a:rPr>
                <a:t>energetické schéma</a:t>
              </a:r>
            </a:p>
          </p:txBody>
        </p:sp>
        <p:sp>
          <p:nvSpPr>
            <p:cNvPr id="125974" name="Rectangle 22"/>
            <p:cNvSpPr>
              <a:spLocks noChangeArrowheads="1"/>
            </p:cNvSpPr>
            <p:nvPr/>
          </p:nvSpPr>
          <p:spPr bwMode="auto">
            <a:xfrm>
              <a:off x="680" y="680"/>
              <a:ext cx="1336" cy="4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  <a:defRPr/>
              </a:pPr>
              <a:r>
                <a:rPr lang="cs-CZ" altLang="en-US" sz="2000" b="0" dirty="0">
                  <a:latin typeface="Arial" panose="020B0604020202020204" pitchFamily="34" charset="0"/>
                  <a:cs typeface="Arial" panose="020B0604020202020204" pitchFamily="34" charset="0"/>
                </a:rPr>
                <a:t>použité </a:t>
              </a:r>
              <a:r>
                <a:rPr lang="cs-CZ" altLang="en-US" sz="20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AO</a:t>
              </a:r>
              <a:endPara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975" name="Rectangle 23"/>
            <p:cNvSpPr>
              <a:spLocks noChangeArrowheads="1"/>
            </p:cNvSpPr>
            <p:nvPr/>
          </p:nvSpPr>
          <p:spPr bwMode="auto">
            <a:xfrm>
              <a:off x="56" y="680"/>
              <a:ext cx="624" cy="4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  <a:defRPr/>
              </a:pPr>
              <a:r>
                <a:rPr lang="cs-CZ" altLang="en-US" sz="2000" b="0" dirty="0">
                  <a:latin typeface="Arial" panose="020B0604020202020204" pitchFamily="34" charset="0"/>
                  <a:cs typeface="Arial" panose="020B0604020202020204" pitchFamily="34" charset="0"/>
                </a:rPr>
                <a:t>typ</a:t>
              </a:r>
            </a:p>
          </p:txBody>
        </p:sp>
        <p:sp>
          <p:nvSpPr>
            <p:cNvPr id="125979" name="Line 27"/>
            <p:cNvSpPr>
              <a:spLocks noChangeShapeType="1"/>
            </p:cNvSpPr>
            <p:nvPr/>
          </p:nvSpPr>
          <p:spPr bwMode="auto">
            <a:xfrm>
              <a:off x="680" y="680"/>
              <a:ext cx="0" cy="359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980" name="Line 28"/>
            <p:cNvSpPr>
              <a:spLocks noChangeShapeType="1"/>
            </p:cNvSpPr>
            <p:nvPr/>
          </p:nvSpPr>
          <p:spPr bwMode="auto">
            <a:xfrm>
              <a:off x="2016" y="680"/>
              <a:ext cx="0" cy="359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981" name="Line 29"/>
            <p:cNvSpPr>
              <a:spLocks noChangeShapeType="1"/>
            </p:cNvSpPr>
            <p:nvPr/>
          </p:nvSpPr>
          <p:spPr bwMode="auto">
            <a:xfrm>
              <a:off x="3600" y="680"/>
              <a:ext cx="0" cy="359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982" name="Line 30"/>
            <p:cNvSpPr>
              <a:spLocks noChangeShapeType="1"/>
            </p:cNvSpPr>
            <p:nvPr/>
          </p:nvSpPr>
          <p:spPr bwMode="auto">
            <a:xfrm>
              <a:off x="4992" y="680"/>
              <a:ext cx="0" cy="359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983" name="Line 31"/>
            <p:cNvSpPr>
              <a:spLocks noChangeShapeType="1"/>
            </p:cNvSpPr>
            <p:nvPr/>
          </p:nvSpPr>
          <p:spPr bwMode="auto">
            <a:xfrm>
              <a:off x="56" y="680"/>
              <a:ext cx="5656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984" name="Line 32"/>
            <p:cNvSpPr>
              <a:spLocks noChangeShapeType="1"/>
            </p:cNvSpPr>
            <p:nvPr/>
          </p:nvSpPr>
          <p:spPr bwMode="auto">
            <a:xfrm>
              <a:off x="56" y="680"/>
              <a:ext cx="0" cy="445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985" name="Line 33"/>
            <p:cNvSpPr>
              <a:spLocks noChangeShapeType="1"/>
            </p:cNvSpPr>
            <p:nvPr/>
          </p:nvSpPr>
          <p:spPr bwMode="auto">
            <a:xfrm>
              <a:off x="5712" y="680"/>
              <a:ext cx="0" cy="445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987" name="Line 35"/>
            <p:cNvSpPr>
              <a:spLocks noChangeShapeType="1"/>
            </p:cNvSpPr>
            <p:nvPr/>
          </p:nvSpPr>
          <p:spPr bwMode="auto">
            <a:xfrm>
              <a:off x="56" y="1125"/>
              <a:ext cx="0" cy="3147"/>
            </a:xfrm>
            <a:prstGeom prst="line">
              <a:avLst/>
            </a:prstGeom>
            <a:grpFill/>
            <a:ln w="381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988" name="Line 36"/>
            <p:cNvSpPr>
              <a:spLocks noChangeShapeType="1"/>
            </p:cNvSpPr>
            <p:nvPr/>
          </p:nvSpPr>
          <p:spPr bwMode="auto">
            <a:xfrm>
              <a:off x="5712" y="1125"/>
              <a:ext cx="0" cy="3147"/>
            </a:xfrm>
            <a:prstGeom prst="line">
              <a:avLst/>
            </a:prstGeom>
            <a:grpFill/>
            <a:ln w="381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383" name="Rectangle 9"/>
          <p:cNvSpPr>
            <a:spLocks noChangeArrowheads="1"/>
          </p:cNvSpPr>
          <p:nvPr/>
        </p:nvSpPr>
        <p:spPr bwMode="auto">
          <a:xfrm>
            <a:off x="7924800" y="2932113"/>
            <a:ext cx="1143000" cy="1235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82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en-US" altLang="en-US" sz="2000" b="0">
              <a:latin typeface="Arial" charset="0"/>
              <a:cs typeface="Arial" charset="0"/>
            </a:endParaRPr>
          </a:p>
        </p:txBody>
      </p:sp>
      <p:sp>
        <p:nvSpPr>
          <p:cNvPr id="15384" name="Rectangle 11"/>
          <p:cNvSpPr>
            <a:spLocks noChangeArrowheads="1"/>
          </p:cNvSpPr>
          <p:nvPr/>
        </p:nvSpPr>
        <p:spPr bwMode="auto">
          <a:xfrm>
            <a:off x="3200400" y="2932113"/>
            <a:ext cx="2514600" cy="1235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charset="0"/>
              <a:cs typeface="Arial" charset="0"/>
            </a:endParaRPr>
          </a:p>
        </p:txBody>
      </p:sp>
      <p:sp>
        <p:nvSpPr>
          <p:cNvPr id="15385" name="Rectangle 12"/>
          <p:cNvSpPr>
            <a:spLocks noChangeArrowheads="1"/>
          </p:cNvSpPr>
          <p:nvPr/>
        </p:nvSpPr>
        <p:spPr bwMode="auto">
          <a:xfrm>
            <a:off x="1079500" y="2932113"/>
            <a:ext cx="2120900" cy="1235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620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en-US" sz="2000" b="0" i="1" dirty="0">
                <a:latin typeface="Arial" charset="0"/>
                <a:cs typeface="Arial" charset="0"/>
              </a:rPr>
              <a:t>n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i="1" dirty="0">
                <a:latin typeface="Arial" charset="0"/>
                <a:cs typeface="Arial" charset="0"/>
              </a:rPr>
              <a:t>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en-US" sz="2000" b="0" dirty="0">
                <a:latin typeface="Arial" charset="0"/>
                <a:cs typeface="Arial" charset="0"/>
              </a:rPr>
              <a:t>(</a:t>
            </a:r>
            <a:r>
              <a:rPr lang="cs-CZ" altLang="en-US" sz="2000" b="0" i="1" dirty="0">
                <a:latin typeface="Arial" charset="0"/>
                <a:cs typeface="Arial" charset="0"/>
              </a:rPr>
              <a:t>n</a:t>
            </a:r>
            <a:r>
              <a:rPr lang="cs-CZ" altLang="en-US" sz="2000" b="0" dirty="0">
                <a:latin typeface="Arial" charset="0"/>
                <a:cs typeface="Arial" charset="0"/>
              </a:rPr>
              <a:t>–1)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dirty="0">
                <a:latin typeface="Arial" charset="0"/>
                <a:cs typeface="Arial" charset="0"/>
              </a:rPr>
              <a:t>(</a:t>
            </a:r>
            <a:r>
              <a:rPr lang="cs-CZ" altLang="en-US" sz="2000" b="0" i="1" dirty="0" err="1">
                <a:latin typeface="Arial" charset="0"/>
                <a:cs typeface="Arial" charset="0"/>
              </a:rPr>
              <a:t>d</a:t>
            </a:r>
            <a:r>
              <a:rPr lang="cs-CZ" altLang="en-US" sz="2000" b="0" i="1" baseline="-25000" dirty="0" err="1">
                <a:latin typeface="Arial" charset="0"/>
                <a:cs typeface="Arial" charset="0"/>
              </a:rPr>
              <a:t>xy</a:t>
            </a:r>
            <a:r>
              <a:rPr lang="cs-CZ" altLang="en-US" sz="2000" b="0" dirty="0">
                <a:latin typeface="Arial" charset="0"/>
                <a:cs typeface="Arial" charset="0"/>
              </a:rPr>
              <a:t>, </a:t>
            </a:r>
            <a:r>
              <a:rPr lang="cs-CZ" altLang="en-US" sz="2000" b="0" i="1" dirty="0" err="1">
                <a:latin typeface="Arial" charset="0"/>
                <a:cs typeface="Arial" charset="0"/>
              </a:rPr>
              <a:t>d</a:t>
            </a:r>
            <a:r>
              <a:rPr lang="cs-CZ" altLang="en-US" sz="2000" b="0" i="1" baseline="-25000" dirty="0" err="1">
                <a:latin typeface="Arial" charset="0"/>
                <a:cs typeface="Arial" charset="0"/>
              </a:rPr>
              <a:t>xz</a:t>
            </a:r>
            <a:r>
              <a:rPr lang="cs-CZ" altLang="en-US" sz="2000" b="0" dirty="0">
                <a:latin typeface="Arial" charset="0"/>
                <a:cs typeface="Arial" charset="0"/>
              </a:rPr>
              <a:t>, </a:t>
            </a:r>
            <a:r>
              <a:rPr lang="cs-CZ" altLang="en-US" sz="2000" b="0" i="1" dirty="0" err="1">
                <a:latin typeface="Arial" charset="0"/>
                <a:cs typeface="Arial" charset="0"/>
              </a:rPr>
              <a:t>d</a:t>
            </a:r>
            <a:r>
              <a:rPr lang="cs-CZ" altLang="en-US" sz="2000" b="0" i="1" baseline="-25000" dirty="0" err="1">
                <a:latin typeface="Arial" charset="0"/>
                <a:cs typeface="Arial" charset="0"/>
              </a:rPr>
              <a:t>yz</a:t>
            </a:r>
            <a:r>
              <a:rPr lang="cs-CZ" altLang="en-US" sz="2000" b="0" dirty="0"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5386" name="Rectangle 13"/>
          <p:cNvSpPr>
            <a:spLocks noChangeArrowheads="1"/>
          </p:cNvSpPr>
          <p:nvPr/>
        </p:nvSpPr>
        <p:spPr bwMode="auto">
          <a:xfrm>
            <a:off x="88900" y="2932113"/>
            <a:ext cx="990600" cy="1235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i="1" dirty="0">
                <a:latin typeface="Arial" charset="0"/>
                <a:cs typeface="Arial" charset="0"/>
              </a:rPr>
              <a:t>d</a:t>
            </a:r>
            <a:r>
              <a:rPr lang="cs-CZ" altLang="en-US" sz="2000" b="0" baseline="30000" dirty="0">
                <a:latin typeface="Arial" charset="0"/>
                <a:cs typeface="Arial" charset="0"/>
              </a:rPr>
              <a:t>3</a:t>
            </a:r>
            <a:r>
              <a:rPr lang="cs-CZ" altLang="en-US" sz="2000" b="0" i="1" dirty="0">
                <a:latin typeface="Arial" charset="0"/>
                <a:cs typeface="Arial" charset="0"/>
              </a:rPr>
              <a:t>s</a:t>
            </a:r>
            <a:endParaRPr lang="cs-CZ" altLang="en-US" sz="2000" b="0" i="1" baseline="30000" dirty="0">
              <a:latin typeface="Arial" charset="0"/>
              <a:cs typeface="Arial" charset="0"/>
            </a:endParaRPr>
          </a:p>
          <a:p>
            <a:pPr algn="ctr" eaLnBrk="1" hangingPunct="1">
              <a:lnSpc>
                <a:spcPct val="70000"/>
              </a:lnSpc>
              <a:buFontTx/>
              <a:buNone/>
            </a:pPr>
            <a:r>
              <a:rPr lang="cs-CZ" altLang="en-US" sz="2000" b="0" dirty="0">
                <a:solidFill>
                  <a:srgbClr val="FF0000"/>
                </a:solidFill>
                <a:latin typeface="Arial" charset="0"/>
                <a:cs typeface="Arial" charset="0"/>
              </a:rPr>
              <a:t>(4)</a:t>
            </a:r>
          </a:p>
        </p:txBody>
      </p:sp>
      <p:sp>
        <p:nvSpPr>
          <p:cNvPr id="15387" name="Rectangle 14"/>
          <p:cNvSpPr>
            <a:spLocks noChangeArrowheads="1"/>
          </p:cNvSpPr>
          <p:nvPr/>
        </p:nvSpPr>
        <p:spPr bwMode="auto">
          <a:xfrm>
            <a:off x="7924800" y="1785938"/>
            <a:ext cx="1143000" cy="1146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82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en-US" altLang="en-US" sz="2000" b="0">
              <a:latin typeface="Arial" charset="0"/>
              <a:cs typeface="Arial" charset="0"/>
            </a:endParaRPr>
          </a:p>
        </p:txBody>
      </p:sp>
      <p:sp>
        <p:nvSpPr>
          <p:cNvPr id="15388" name="Rectangle 15"/>
          <p:cNvSpPr>
            <a:spLocks noChangeArrowheads="1"/>
          </p:cNvSpPr>
          <p:nvPr/>
        </p:nvSpPr>
        <p:spPr bwMode="auto">
          <a:xfrm>
            <a:off x="5715000" y="1785938"/>
            <a:ext cx="2209800" cy="2381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charset="0"/>
              <a:cs typeface="Arial" charset="0"/>
            </a:endParaRPr>
          </a:p>
        </p:txBody>
      </p:sp>
      <p:sp>
        <p:nvSpPr>
          <p:cNvPr id="15389" name="Rectangle 16"/>
          <p:cNvSpPr>
            <a:spLocks noChangeArrowheads="1"/>
          </p:cNvSpPr>
          <p:nvPr/>
        </p:nvSpPr>
        <p:spPr bwMode="auto">
          <a:xfrm>
            <a:off x="3200400" y="1785938"/>
            <a:ext cx="2514600" cy="1146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charset="0"/>
              <a:cs typeface="Arial" charset="0"/>
            </a:endParaRPr>
          </a:p>
        </p:txBody>
      </p:sp>
      <p:sp>
        <p:nvSpPr>
          <p:cNvPr id="15390" name="Rectangle 17"/>
          <p:cNvSpPr>
            <a:spLocks noChangeArrowheads="1"/>
          </p:cNvSpPr>
          <p:nvPr/>
        </p:nvSpPr>
        <p:spPr bwMode="auto">
          <a:xfrm>
            <a:off x="1079500" y="1785938"/>
            <a:ext cx="2120900" cy="1146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620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cs-CZ" altLang="en-US" sz="2000" b="0" i="1" dirty="0">
                <a:latin typeface="Arial" charset="0"/>
                <a:cs typeface="Arial" charset="0"/>
              </a:rPr>
              <a:t>n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dirty="0">
                <a:latin typeface="Arial" charset="0"/>
                <a:cs typeface="Arial" charset="0"/>
              </a:rPr>
              <a:t>(</a:t>
            </a:r>
            <a:r>
              <a:rPr lang="cs-CZ" altLang="en-US" sz="2000" b="0" i="1" dirty="0" err="1">
                <a:latin typeface="Arial" charset="0"/>
                <a:cs typeface="Arial" charset="0"/>
              </a:rPr>
              <a:t>d</a:t>
            </a:r>
            <a:r>
              <a:rPr lang="cs-CZ" altLang="en-US" sz="2000" b="0" i="1" baseline="-25000" dirty="0" err="1">
                <a:latin typeface="Arial" charset="0"/>
                <a:cs typeface="Arial" charset="0"/>
              </a:rPr>
              <a:t>xy</a:t>
            </a:r>
            <a:r>
              <a:rPr lang="cs-CZ" altLang="en-US" sz="2000" b="0" dirty="0">
                <a:latin typeface="Arial" charset="0"/>
                <a:cs typeface="Arial" charset="0"/>
              </a:rPr>
              <a:t>,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i="1" dirty="0" err="1">
                <a:latin typeface="Arial" charset="0"/>
                <a:cs typeface="Arial" charset="0"/>
              </a:rPr>
              <a:t>d</a:t>
            </a:r>
            <a:r>
              <a:rPr lang="cs-CZ" altLang="en-US" sz="2000" b="0" i="1" baseline="-25000" dirty="0" err="1">
                <a:latin typeface="Arial" charset="0"/>
                <a:cs typeface="Arial" charset="0"/>
              </a:rPr>
              <a:t>xz</a:t>
            </a:r>
            <a:r>
              <a:rPr lang="cs-CZ" altLang="en-US" sz="2000" b="0" dirty="0">
                <a:latin typeface="Arial" charset="0"/>
                <a:cs typeface="Arial" charset="0"/>
              </a:rPr>
              <a:t>,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i="1" dirty="0" err="1">
                <a:latin typeface="Arial" charset="0"/>
                <a:cs typeface="Arial" charset="0"/>
              </a:rPr>
              <a:t>d</a:t>
            </a:r>
            <a:r>
              <a:rPr lang="cs-CZ" altLang="en-US" sz="2000" b="0" i="1" baseline="-25000" dirty="0" err="1">
                <a:latin typeface="Arial" charset="0"/>
                <a:cs typeface="Arial" charset="0"/>
              </a:rPr>
              <a:t>yz</a:t>
            </a:r>
            <a:r>
              <a:rPr lang="cs-CZ" altLang="en-US" sz="2000" b="0" dirty="0">
                <a:latin typeface="Arial" charset="0"/>
                <a:cs typeface="Arial" charset="0"/>
              </a:rPr>
              <a:t>)</a:t>
            </a:r>
            <a:br>
              <a:rPr lang="cs-CZ" altLang="en-US" sz="2000" b="0" dirty="0">
                <a:latin typeface="Arial" charset="0"/>
                <a:cs typeface="Arial" charset="0"/>
              </a:rPr>
            </a:br>
            <a:r>
              <a:rPr lang="cs-CZ" altLang="en-US" sz="2000" b="0" i="1" dirty="0">
                <a:latin typeface="Arial" charset="0"/>
                <a:cs typeface="Arial" charset="0"/>
              </a:rPr>
              <a:t>n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i="1" dirty="0">
                <a:latin typeface="Arial" charset="0"/>
                <a:cs typeface="Arial" charset="0"/>
              </a:rPr>
              <a:t>s</a:t>
            </a:r>
          </a:p>
        </p:txBody>
      </p:sp>
      <p:sp>
        <p:nvSpPr>
          <p:cNvPr id="15391" name="Rectangle 18"/>
          <p:cNvSpPr>
            <a:spLocks noChangeArrowheads="1"/>
          </p:cNvSpPr>
          <p:nvPr/>
        </p:nvSpPr>
        <p:spPr bwMode="auto">
          <a:xfrm>
            <a:off x="88900" y="1785938"/>
            <a:ext cx="990600" cy="1146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i="1" dirty="0">
                <a:latin typeface="Arial" charset="0"/>
                <a:cs typeface="Arial" charset="0"/>
              </a:rPr>
              <a:t>sd</a:t>
            </a:r>
            <a:r>
              <a:rPr lang="cs-CZ" altLang="en-US" sz="2000" b="0" baseline="30000" dirty="0">
                <a:latin typeface="Arial" charset="0"/>
                <a:cs typeface="Arial" charset="0"/>
              </a:rPr>
              <a:t>3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cs-CZ" altLang="en-US" sz="2000" b="0" dirty="0">
                <a:solidFill>
                  <a:srgbClr val="FF0000"/>
                </a:solidFill>
                <a:latin typeface="Arial" charset="0"/>
                <a:cs typeface="Arial" charset="0"/>
              </a:rPr>
              <a:t>(4)</a:t>
            </a:r>
          </a:p>
        </p:txBody>
      </p:sp>
      <p:sp>
        <p:nvSpPr>
          <p:cNvPr id="15392" name="Line 24"/>
          <p:cNvSpPr>
            <a:spLocks noChangeShapeType="1"/>
          </p:cNvSpPr>
          <p:nvPr/>
        </p:nvSpPr>
        <p:spPr bwMode="auto">
          <a:xfrm>
            <a:off x="88900" y="1785938"/>
            <a:ext cx="8978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/>
          </a:p>
        </p:txBody>
      </p:sp>
      <p:sp>
        <p:nvSpPr>
          <p:cNvPr id="15393" name="Line 25"/>
          <p:cNvSpPr>
            <a:spLocks noChangeShapeType="1"/>
          </p:cNvSpPr>
          <p:nvPr/>
        </p:nvSpPr>
        <p:spPr bwMode="auto">
          <a:xfrm>
            <a:off x="88900" y="2932113"/>
            <a:ext cx="56261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/>
          </a:p>
        </p:txBody>
      </p:sp>
      <p:sp>
        <p:nvSpPr>
          <p:cNvPr id="15394" name="Line 63"/>
          <p:cNvSpPr>
            <a:spLocks noChangeShapeType="1"/>
          </p:cNvSpPr>
          <p:nvPr/>
        </p:nvSpPr>
        <p:spPr bwMode="auto">
          <a:xfrm>
            <a:off x="7924800" y="2932113"/>
            <a:ext cx="1143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/>
          </a:p>
        </p:txBody>
      </p:sp>
      <p:sp>
        <p:nvSpPr>
          <p:cNvPr id="15398" name="Rectangle 89"/>
          <p:cNvSpPr>
            <a:spLocks noChangeArrowheads="1"/>
          </p:cNvSpPr>
          <p:nvPr/>
        </p:nvSpPr>
        <p:spPr bwMode="auto">
          <a:xfrm>
            <a:off x="5729833" y="3493294"/>
            <a:ext cx="2124075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 lIns="18000" tIns="10800" rIns="18000" bIns="1080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charset="0"/>
                <a:cs typeface="Arial" charset="0"/>
              </a:rPr>
              <a:t>tetraedr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charset="0"/>
                <a:cs typeface="Arial" charset="0"/>
              </a:rPr>
              <a:t>(čtyřstěn)</a:t>
            </a:r>
          </a:p>
        </p:txBody>
      </p:sp>
      <p:sp>
        <p:nvSpPr>
          <p:cNvPr id="15366" name="Rectangle 52"/>
          <p:cNvSpPr>
            <a:spLocks noChangeArrowheads="1"/>
          </p:cNvSpPr>
          <p:nvPr/>
        </p:nvSpPr>
        <p:spPr bwMode="auto">
          <a:xfrm>
            <a:off x="7924800" y="4167188"/>
            <a:ext cx="1143000" cy="1285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82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en-US" altLang="en-US" sz="2000" b="0">
              <a:latin typeface="Arial" charset="0"/>
              <a:cs typeface="Arial" charset="0"/>
            </a:endParaRPr>
          </a:p>
        </p:txBody>
      </p:sp>
      <p:sp>
        <p:nvSpPr>
          <p:cNvPr id="15367" name="Rectangle 50"/>
          <p:cNvSpPr>
            <a:spLocks noChangeArrowheads="1"/>
          </p:cNvSpPr>
          <p:nvPr/>
        </p:nvSpPr>
        <p:spPr bwMode="auto">
          <a:xfrm>
            <a:off x="5715000" y="4167188"/>
            <a:ext cx="2209800" cy="2614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charset="0"/>
              <a:cs typeface="Arial" charset="0"/>
            </a:endParaRPr>
          </a:p>
        </p:txBody>
      </p:sp>
      <p:sp>
        <p:nvSpPr>
          <p:cNvPr id="15368" name="Rectangle 48"/>
          <p:cNvSpPr>
            <a:spLocks noChangeArrowheads="1"/>
          </p:cNvSpPr>
          <p:nvPr/>
        </p:nvSpPr>
        <p:spPr bwMode="auto">
          <a:xfrm>
            <a:off x="3200400" y="4167188"/>
            <a:ext cx="2514600" cy="1285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charset="0"/>
              <a:cs typeface="Arial" charset="0"/>
            </a:endParaRPr>
          </a:p>
        </p:txBody>
      </p:sp>
      <p:sp>
        <p:nvSpPr>
          <p:cNvPr id="15369" name="Rectangle 46"/>
          <p:cNvSpPr>
            <a:spLocks noChangeArrowheads="1"/>
          </p:cNvSpPr>
          <p:nvPr/>
        </p:nvSpPr>
        <p:spPr bwMode="auto">
          <a:xfrm>
            <a:off x="1079500" y="4167188"/>
            <a:ext cx="2120900" cy="1285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620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en-US" sz="2000" b="0" i="1" dirty="0">
                <a:latin typeface="Arial" charset="0"/>
                <a:cs typeface="Arial" charset="0"/>
              </a:rPr>
              <a:t>n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i="1" dirty="0">
                <a:latin typeface="Arial" charset="0"/>
                <a:cs typeface="Arial" charset="0"/>
              </a:rPr>
              <a:t>d</a:t>
            </a:r>
            <a:r>
              <a:rPr lang="cs-CZ" altLang="en-US" sz="2000" b="0" i="1" baseline="-25000" dirty="0">
                <a:latin typeface="Arial" charset="0"/>
                <a:cs typeface="Arial" charset="0"/>
              </a:rPr>
              <a:t>x</a:t>
            </a:r>
            <a:r>
              <a:rPr lang="cs-CZ" altLang="en-US" sz="2000" b="0" baseline="-10000" dirty="0">
                <a:latin typeface="Arial" charset="0"/>
                <a:cs typeface="Arial" charset="0"/>
              </a:rPr>
              <a:t>2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–</a:t>
            </a:r>
            <a:r>
              <a:rPr lang="cs-CZ" altLang="en-US" sz="2000" b="0" i="1" baseline="-25000" dirty="0">
                <a:latin typeface="Arial" charset="0"/>
                <a:cs typeface="Arial" charset="0"/>
              </a:rPr>
              <a:t>y</a:t>
            </a:r>
            <a:r>
              <a:rPr lang="cs-CZ" altLang="en-US" sz="2000" b="0" baseline="-10000" dirty="0">
                <a:latin typeface="Arial" charset="0"/>
                <a:cs typeface="Arial" charset="0"/>
              </a:rPr>
              <a:t>2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en-US" sz="2000" b="0" i="1" dirty="0">
                <a:latin typeface="Arial" charset="0"/>
                <a:cs typeface="Arial" charset="0"/>
              </a:rPr>
              <a:t>n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dirty="0">
                <a:latin typeface="Arial" charset="0"/>
                <a:cs typeface="Arial" charset="0"/>
              </a:rPr>
              <a:t>(</a:t>
            </a:r>
            <a:r>
              <a:rPr lang="cs-CZ" altLang="en-US" sz="2000" b="0" i="1" dirty="0" err="1">
                <a:latin typeface="Arial" charset="0"/>
                <a:cs typeface="Arial" charset="0"/>
              </a:rPr>
              <a:t>p</a:t>
            </a:r>
            <a:r>
              <a:rPr lang="cs-CZ" altLang="en-US" sz="2000" b="0" i="1" baseline="-25000" dirty="0" err="1">
                <a:latin typeface="Arial" charset="0"/>
                <a:cs typeface="Arial" charset="0"/>
              </a:rPr>
              <a:t>x</a:t>
            </a:r>
            <a:r>
              <a:rPr lang="cs-CZ" altLang="en-US" sz="2000" b="0" dirty="0">
                <a:latin typeface="Arial" charset="0"/>
                <a:cs typeface="Arial" charset="0"/>
              </a:rPr>
              <a:t>,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i="1" dirty="0" err="1">
                <a:latin typeface="Arial" charset="0"/>
                <a:cs typeface="Arial" charset="0"/>
              </a:rPr>
              <a:t>p</a:t>
            </a:r>
            <a:r>
              <a:rPr lang="cs-CZ" altLang="en-US" sz="2000" b="0" i="1" baseline="-25000" dirty="0" err="1">
                <a:latin typeface="Arial" charset="0"/>
                <a:cs typeface="Arial" charset="0"/>
              </a:rPr>
              <a:t>y</a:t>
            </a:r>
            <a:r>
              <a:rPr lang="cs-CZ" altLang="en-US" sz="2000" b="0" dirty="0">
                <a:latin typeface="Arial" charset="0"/>
                <a:cs typeface="Arial" charset="0"/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en-US" sz="2000" b="0" i="1" dirty="0">
                <a:latin typeface="Arial" charset="0"/>
                <a:cs typeface="Arial" charset="0"/>
              </a:rPr>
              <a:t>n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i="1" dirty="0">
                <a:latin typeface="Arial" charset="0"/>
                <a:cs typeface="Arial" charset="0"/>
              </a:rPr>
              <a:t>s</a:t>
            </a:r>
            <a:endParaRPr lang="cs-CZ" altLang="en-US" sz="2000" b="0" i="1" baseline="-10000" dirty="0">
              <a:latin typeface="Arial" charset="0"/>
              <a:cs typeface="Arial" charset="0"/>
            </a:endParaRPr>
          </a:p>
        </p:txBody>
      </p:sp>
      <p:sp>
        <p:nvSpPr>
          <p:cNvPr id="15370" name="Rectangle 44"/>
          <p:cNvSpPr>
            <a:spLocks noChangeArrowheads="1"/>
          </p:cNvSpPr>
          <p:nvPr/>
        </p:nvSpPr>
        <p:spPr bwMode="auto">
          <a:xfrm>
            <a:off x="88900" y="4167188"/>
            <a:ext cx="990600" cy="1285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i="1" dirty="0">
                <a:latin typeface="Arial" charset="0"/>
                <a:cs typeface="Arial" charset="0"/>
              </a:rPr>
              <a:t>sp</a:t>
            </a:r>
            <a:r>
              <a:rPr lang="cs-CZ" altLang="en-US" sz="2000" b="0" baseline="30000" dirty="0">
                <a:latin typeface="Arial" charset="0"/>
                <a:cs typeface="Arial" charset="0"/>
              </a:rPr>
              <a:t>2</a:t>
            </a:r>
            <a:r>
              <a:rPr lang="cs-CZ" altLang="en-US" sz="2000" b="0" i="1" dirty="0">
                <a:latin typeface="Arial" charset="0"/>
                <a:cs typeface="Arial" charset="0"/>
              </a:rPr>
              <a:t>d</a:t>
            </a:r>
            <a:endParaRPr lang="cs-CZ" altLang="en-US" sz="2000" b="0" i="1" baseline="30000" dirty="0">
              <a:latin typeface="Arial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cs-CZ" altLang="en-US" sz="2000" b="0" dirty="0">
                <a:solidFill>
                  <a:srgbClr val="FF0000"/>
                </a:solidFill>
                <a:latin typeface="Arial" charset="0"/>
                <a:cs typeface="Arial" charset="0"/>
              </a:rPr>
              <a:t>(4)</a:t>
            </a:r>
          </a:p>
        </p:txBody>
      </p:sp>
      <p:sp>
        <p:nvSpPr>
          <p:cNvPr id="15371" name="Rectangle 4"/>
          <p:cNvSpPr>
            <a:spLocks noChangeArrowheads="1"/>
          </p:cNvSpPr>
          <p:nvPr/>
        </p:nvSpPr>
        <p:spPr bwMode="auto">
          <a:xfrm>
            <a:off x="7924800" y="5453063"/>
            <a:ext cx="1143000" cy="1328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82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000" b="0">
                <a:latin typeface="Arial" charset="0"/>
                <a:cs typeface="Arial" charset="0"/>
              </a:rPr>
              <a:t>[PtCl</a:t>
            </a:r>
            <a:r>
              <a:rPr lang="en-US" altLang="en-US" sz="2000" b="0" baseline="-25000">
                <a:latin typeface="Arial" charset="0"/>
                <a:cs typeface="Arial" charset="0"/>
              </a:rPr>
              <a:t>4</a:t>
            </a:r>
            <a:r>
              <a:rPr lang="en-US" altLang="en-US" sz="2000" b="0">
                <a:latin typeface="Arial" charset="0"/>
                <a:cs typeface="Arial" charset="0"/>
              </a:rPr>
              <a:t>]</a:t>
            </a:r>
            <a:r>
              <a:rPr lang="en-US" altLang="en-US" sz="2000" b="0" baseline="30000">
                <a:latin typeface="Arial" charset="0"/>
                <a:cs typeface="Arial" charset="0"/>
              </a:rPr>
              <a:t>2–</a:t>
            </a:r>
            <a:endParaRPr lang="cs-CZ" altLang="en-US" sz="2000" b="0">
              <a:latin typeface="Arial" charset="0"/>
              <a:cs typeface="Arial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cs-CZ" altLang="en-US" sz="2000" b="0">
              <a:latin typeface="Arial" charset="0"/>
              <a:cs typeface="Arial" charset="0"/>
            </a:endParaRPr>
          </a:p>
        </p:txBody>
      </p:sp>
      <p:sp>
        <p:nvSpPr>
          <p:cNvPr id="15372" name="Rectangle 6"/>
          <p:cNvSpPr>
            <a:spLocks noChangeArrowheads="1"/>
          </p:cNvSpPr>
          <p:nvPr/>
        </p:nvSpPr>
        <p:spPr bwMode="auto">
          <a:xfrm>
            <a:off x="3200400" y="5453063"/>
            <a:ext cx="2514600" cy="1328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charset="0"/>
              <a:cs typeface="Arial" charset="0"/>
            </a:endParaRPr>
          </a:p>
        </p:txBody>
      </p:sp>
      <p:sp>
        <p:nvSpPr>
          <p:cNvPr id="15373" name="Rectangle 7"/>
          <p:cNvSpPr>
            <a:spLocks noChangeArrowheads="1"/>
          </p:cNvSpPr>
          <p:nvPr/>
        </p:nvSpPr>
        <p:spPr bwMode="auto">
          <a:xfrm>
            <a:off x="1079500" y="5453063"/>
            <a:ext cx="2120900" cy="1328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620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en-US" sz="2000" b="0" i="1" dirty="0">
                <a:latin typeface="Arial" charset="0"/>
                <a:cs typeface="Arial" charset="0"/>
              </a:rPr>
              <a:t>n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dirty="0">
                <a:latin typeface="Arial" charset="0"/>
                <a:cs typeface="Arial" charset="0"/>
              </a:rPr>
              <a:t>(</a:t>
            </a:r>
            <a:r>
              <a:rPr lang="cs-CZ" altLang="en-US" sz="2000" b="0" i="1" dirty="0" err="1">
                <a:latin typeface="Arial" charset="0"/>
                <a:cs typeface="Arial" charset="0"/>
              </a:rPr>
              <a:t>p</a:t>
            </a:r>
            <a:r>
              <a:rPr lang="cs-CZ" altLang="en-US" sz="2000" b="0" i="1" baseline="-25000" dirty="0" err="1">
                <a:latin typeface="Arial" charset="0"/>
                <a:cs typeface="Arial" charset="0"/>
              </a:rPr>
              <a:t>x</a:t>
            </a:r>
            <a:r>
              <a:rPr lang="cs-CZ" altLang="en-US" sz="2000" b="0" dirty="0">
                <a:latin typeface="Arial" charset="0"/>
                <a:cs typeface="Arial" charset="0"/>
              </a:rPr>
              <a:t>,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i="1" dirty="0" err="1">
                <a:latin typeface="Arial" charset="0"/>
                <a:cs typeface="Arial" charset="0"/>
              </a:rPr>
              <a:t>p</a:t>
            </a:r>
            <a:r>
              <a:rPr lang="cs-CZ" altLang="en-US" sz="2000" b="0" i="1" baseline="-25000" dirty="0" err="1">
                <a:latin typeface="Arial" charset="0"/>
                <a:cs typeface="Arial" charset="0"/>
              </a:rPr>
              <a:t>y</a:t>
            </a:r>
            <a:r>
              <a:rPr lang="cs-CZ" altLang="en-US" sz="2000" b="0" dirty="0">
                <a:latin typeface="Arial" charset="0"/>
                <a:cs typeface="Arial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en-US" sz="2000" b="0" i="1" dirty="0">
                <a:latin typeface="Arial" charset="0"/>
                <a:cs typeface="Arial" charset="0"/>
              </a:rPr>
              <a:t>n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i="1" dirty="0">
                <a:latin typeface="Arial" charset="0"/>
                <a:cs typeface="Arial" charset="0"/>
              </a:rPr>
              <a:t>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en-US" sz="2000" b="0" dirty="0">
                <a:latin typeface="Arial" charset="0"/>
                <a:cs typeface="Arial" charset="0"/>
              </a:rPr>
              <a:t>(</a:t>
            </a:r>
            <a:r>
              <a:rPr lang="cs-CZ" altLang="en-US" sz="2000" b="0" i="1" dirty="0">
                <a:latin typeface="Arial" charset="0"/>
                <a:cs typeface="Arial" charset="0"/>
              </a:rPr>
              <a:t>n</a:t>
            </a:r>
            <a:r>
              <a:rPr lang="cs-CZ" altLang="en-US" sz="2000" b="0" dirty="0">
                <a:latin typeface="Arial" charset="0"/>
                <a:cs typeface="Arial" charset="0"/>
              </a:rPr>
              <a:t>–1)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en-US" sz="2000" b="0" i="1" dirty="0">
                <a:latin typeface="Arial" charset="0"/>
                <a:cs typeface="Arial" charset="0"/>
              </a:rPr>
              <a:t>d</a:t>
            </a:r>
            <a:r>
              <a:rPr lang="cs-CZ" altLang="en-US" sz="2000" b="0" i="1" baseline="-25000" dirty="0">
                <a:latin typeface="Arial" charset="0"/>
                <a:cs typeface="Arial" charset="0"/>
              </a:rPr>
              <a:t>x</a:t>
            </a:r>
            <a:r>
              <a:rPr lang="cs-CZ" altLang="en-US" sz="2000" b="0" baseline="-10000" dirty="0">
                <a:latin typeface="Arial" charset="0"/>
                <a:cs typeface="Arial" charset="0"/>
              </a:rPr>
              <a:t>2</a:t>
            </a:r>
            <a:r>
              <a:rPr lang="cs-CZ" altLang="en-US" sz="2000" b="0" baseline="-25000" dirty="0">
                <a:latin typeface="Arial" charset="0"/>
                <a:cs typeface="Arial" charset="0"/>
              </a:rPr>
              <a:t>–</a:t>
            </a:r>
            <a:r>
              <a:rPr lang="cs-CZ" altLang="en-US" sz="2000" b="0" i="1" baseline="-25000" dirty="0">
                <a:latin typeface="Arial" charset="0"/>
                <a:cs typeface="Arial" charset="0"/>
              </a:rPr>
              <a:t>y</a:t>
            </a:r>
            <a:r>
              <a:rPr lang="cs-CZ" altLang="en-US" sz="2000" b="0" baseline="-10000" dirty="0">
                <a:latin typeface="Arial" charset="0"/>
                <a:cs typeface="Arial" charset="0"/>
              </a:rPr>
              <a:t>2</a:t>
            </a:r>
            <a:endParaRPr lang="cs-CZ" altLang="en-US" sz="2000" b="0" dirty="0">
              <a:latin typeface="Arial" charset="0"/>
              <a:cs typeface="Arial" charset="0"/>
            </a:endParaRPr>
          </a:p>
        </p:txBody>
      </p:sp>
      <p:sp>
        <p:nvSpPr>
          <p:cNvPr id="15374" name="Rectangle 8"/>
          <p:cNvSpPr>
            <a:spLocks noChangeArrowheads="1"/>
          </p:cNvSpPr>
          <p:nvPr/>
        </p:nvSpPr>
        <p:spPr bwMode="auto">
          <a:xfrm>
            <a:off x="88900" y="5453063"/>
            <a:ext cx="990600" cy="1328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i="1" dirty="0">
                <a:latin typeface="Arial" charset="0"/>
                <a:cs typeface="Arial" charset="0"/>
              </a:rPr>
              <a:t>dsp</a:t>
            </a:r>
            <a:r>
              <a:rPr lang="cs-CZ" altLang="en-US" sz="2000" b="0" baseline="30000" dirty="0">
                <a:latin typeface="Arial" charset="0"/>
                <a:cs typeface="Arial" charset="0"/>
              </a:rPr>
              <a:t>2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cs-CZ" altLang="en-US" sz="2000" b="0" dirty="0">
                <a:solidFill>
                  <a:srgbClr val="FF0000"/>
                </a:solidFill>
                <a:latin typeface="Arial" charset="0"/>
                <a:cs typeface="Arial" charset="0"/>
              </a:rPr>
              <a:t>(4)</a:t>
            </a:r>
          </a:p>
        </p:txBody>
      </p:sp>
      <p:sp>
        <p:nvSpPr>
          <p:cNvPr id="15375" name="Line 26"/>
          <p:cNvSpPr>
            <a:spLocks noChangeShapeType="1"/>
          </p:cNvSpPr>
          <p:nvPr/>
        </p:nvSpPr>
        <p:spPr bwMode="auto">
          <a:xfrm>
            <a:off x="88900" y="4167188"/>
            <a:ext cx="89789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/>
          </a:p>
        </p:txBody>
      </p:sp>
      <p:sp>
        <p:nvSpPr>
          <p:cNvPr id="15376" name="Line 34"/>
          <p:cNvSpPr>
            <a:spLocks noChangeShapeType="1"/>
          </p:cNvSpPr>
          <p:nvPr/>
        </p:nvSpPr>
        <p:spPr bwMode="auto">
          <a:xfrm>
            <a:off x="88900" y="6781800"/>
            <a:ext cx="8978900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/>
          </a:p>
        </p:txBody>
      </p:sp>
      <p:sp>
        <p:nvSpPr>
          <p:cNvPr id="15377" name="Line 45"/>
          <p:cNvSpPr>
            <a:spLocks noChangeShapeType="1"/>
          </p:cNvSpPr>
          <p:nvPr/>
        </p:nvSpPr>
        <p:spPr bwMode="auto">
          <a:xfrm>
            <a:off x="88900" y="5453063"/>
            <a:ext cx="56261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/>
          </a:p>
        </p:txBody>
      </p:sp>
      <p:sp>
        <p:nvSpPr>
          <p:cNvPr id="15378" name="Line 66"/>
          <p:cNvSpPr>
            <a:spLocks noChangeShapeType="1"/>
          </p:cNvSpPr>
          <p:nvPr/>
        </p:nvSpPr>
        <p:spPr bwMode="auto">
          <a:xfrm>
            <a:off x="7924800" y="5453063"/>
            <a:ext cx="1143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/>
          </a:p>
        </p:txBody>
      </p:sp>
      <p:sp>
        <p:nvSpPr>
          <p:cNvPr id="15382" name="Rectangle 90"/>
          <p:cNvSpPr>
            <a:spLocks noChangeArrowheads="1"/>
          </p:cNvSpPr>
          <p:nvPr/>
        </p:nvSpPr>
        <p:spPr bwMode="auto">
          <a:xfrm>
            <a:off x="5753100" y="6411913"/>
            <a:ext cx="2124075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charset="0"/>
                <a:cs typeface="Arial" charset="0"/>
              </a:rPr>
              <a:t>čtverec (planární)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863" y="1895793"/>
            <a:ext cx="24669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12" y="3054350"/>
            <a:ext cx="24669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63" y="5512593"/>
            <a:ext cx="241935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770" y="4212689"/>
            <a:ext cx="241935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Přehled hybridizací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377" y="1895793"/>
            <a:ext cx="1410986" cy="141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4725144"/>
            <a:ext cx="2099327" cy="1228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4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34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3714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Rectangle 4"/>
          <p:cNvSpPr>
            <a:spLocks noChangeArrowheads="1"/>
          </p:cNvSpPr>
          <p:nvPr/>
        </p:nvSpPr>
        <p:spPr bwMode="auto">
          <a:xfrm>
            <a:off x="7924800" y="4271963"/>
            <a:ext cx="1143000" cy="1271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82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5715000" y="4271963"/>
            <a:ext cx="2209800" cy="25098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None/>
              <a:defRPr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982" name="Rectangle 6"/>
          <p:cNvSpPr>
            <a:spLocks noChangeArrowheads="1"/>
          </p:cNvSpPr>
          <p:nvPr/>
        </p:nvSpPr>
        <p:spPr bwMode="auto">
          <a:xfrm>
            <a:off x="3124200" y="4271963"/>
            <a:ext cx="2590800" cy="1271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None/>
              <a:defRPr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983" name="Rectangle 7"/>
          <p:cNvSpPr>
            <a:spLocks noChangeArrowheads="1"/>
          </p:cNvSpPr>
          <p:nvPr/>
        </p:nvSpPr>
        <p:spPr bwMode="auto">
          <a:xfrm>
            <a:off x="1219200" y="4271963"/>
            <a:ext cx="1905000" cy="1271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430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en-US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baseline="-1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en-US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cs-CZ" altLang="en-US" sz="2000" b="0" baseline="-1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26984" name="Rectangle 8"/>
          <p:cNvSpPr>
            <a:spLocks noChangeArrowheads="1"/>
          </p:cNvSpPr>
          <p:nvPr/>
        </p:nvSpPr>
        <p:spPr bwMode="auto">
          <a:xfrm>
            <a:off x="88900" y="4271963"/>
            <a:ext cx="1130300" cy="1271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cs-CZ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cs-CZ" altLang="en-US" sz="2000" b="0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cs-CZ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(5)</a:t>
            </a:r>
          </a:p>
        </p:txBody>
      </p:sp>
      <p:sp>
        <p:nvSpPr>
          <p:cNvPr id="126985" name="Rectangle 9"/>
          <p:cNvSpPr>
            <a:spLocks noChangeArrowheads="1"/>
          </p:cNvSpPr>
          <p:nvPr/>
        </p:nvSpPr>
        <p:spPr bwMode="auto">
          <a:xfrm>
            <a:off x="7924800" y="5543550"/>
            <a:ext cx="1143000" cy="1238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82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986" name="Rectangle 10"/>
          <p:cNvSpPr>
            <a:spLocks noChangeArrowheads="1"/>
          </p:cNvSpPr>
          <p:nvPr/>
        </p:nvSpPr>
        <p:spPr bwMode="auto">
          <a:xfrm>
            <a:off x="3124200" y="5543550"/>
            <a:ext cx="2590800" cy="1238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None/>
              <a:defRPr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987" name="Rectangle 11"/>
          <p:cNvSpPr>
            <a:spLocks noChangeArrowheads="1"/>
          </p:cNvSpPr>
          <p:nvPr/>
        </p:nvSpPr>
        <p:spPr bwMode="auto">
          <a:xfrm>
            <a:off x="1219200" y="5543550"/>
            <a:ext cx="1905000" cy="1238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430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10000"/>
              </a:spcBef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–1)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en-US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baseline="-1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en-US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cs-CZ" altLang="en-US" sz="2000" b="0" baseline="-1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6988" name="Rectangle 12"/>
          <p:cNvSpPr>
            <a:spLocks noChangeArrowheads="1"/>
          </p:cNvSpPr>
          <p:nvPr/>
        </p:nvSpPr>
        <p:spPr bwMode="auto">
          <a:xfrm>
            <a:off x="88900" y="5543550"/>
            <a:ext cx="1130300" cy="1238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dsp</a:t>
            </a:r>
            <a:r>
              <a:rPr lang="cs-CZ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cs-CZ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(5)</a:t>
            </a:r>
          </a:p>
        </p:txBody>
      </p:sp>
      <p:sp>
        <p:nvSpPr>
          <p:cNvPr id="127005" name="Line 29"/>
          <p:cNvSpPr>
            <a:spLocks noChangeShapeType="1"/>
          </p:cNvSpPr>
          <p:nvPr/>
        </p:nvSpPr>
        <p:spPr bwMode="auto">
          <a:xfrm>
            <a:off x="88900" y="4271963"/>
            <a:ext cx="89789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013" name="Line 37"/>
          <p:cNvSpPr>
            <a:spLocks noChangeShapeType="1"/>
          </p:cNvSpPr>
          <p:nvPr/>
        </p:nvSpPr>
        <p:spPr bwMode="auto">
          <a:xfrm>
            <a:off x="88900" y="6781800"/>
            <a:ext cx="8978900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016" name="Line 40"/>
          <p:cNvSpPr>
            <a:spLocks noChangeShapeType="1"/>
          </p:cNvSpPr>
          <p:nvPr/>
        </p:nvSpPr>
        <p:spPr bwMode="auto">
          <a:xfrm>
            <a:off x="88900" y="5543550"/>
            <a:ext cx="56261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018" name="Line 42"/>
          <p:cNvSpPr>
            <a:spLocks noChangeShapeType="1"/>
          </p:cNvSpPr>
          <p:nvPr/>
        </p:nvSpPr>
        <p:spPr bwMode="auto">
          <a:xfrm>
            <a:off x="7924800" y="5543550"/>
            <a:ext cx="1143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041" name="Rectangle 65"/>
          <p:cNvSpPr>
            <a:spLocks noChangeArrowheads="1"/>
          </p:cNvSpPr>
          <p:nvPr/>
        </p:nvSpPr>
        <p:spPr bwMode="auto">
          <a:xfrm>
            <a:off x="5749925" y="6165304"/>
            <a:ext cx="2124075" cy="3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7200" rIns="18000" bIns="10800"/>
          <a:lstStyle/>
          <a:p>
            <a:pPr>
              <a:lnSpc>
                <a:spcPct val="90000"/>
              </a:lnSpc>
              <a:defRPr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tetragonální</a:t>
            </a:r>
          </a:p>
          <a:p>
            <a:pPr>
              <a:lnSpc>
                <a:spcPct val="90000"/>
              </a:lnSpc>
              <a:defRPr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pyramida</a:t>
            </a:r>
          </a:p>
          <a:p>
            <a:pPr algn="ctr">
              <a:lnSpc>
                <a:spcPct val="90000"/>
              </a:lnSpc>
              <a:defRPr/>
            </a:pPr>
            <a:endParaRPr lang="cs-CZ" alt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7" name="Rectangle 22"/>
          <p:cNvSpPr>
            <a:spLocks noChangeArrowheads="1"/>
          </p:cNvSpPr>
          <p:nvPr/>
        </p:nvSpPr>
        <p:spPr bwMode="auto">
          <a:xfrm>
            <a:off x="7924800" y="1079500"/>
            <a:ext cx="1143000" cy="698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příklady</a:t>
            </a:r>
          </a:p>
        </p:txBody>
      </p:sp>
      <p:sp>
        <p:nvSpPr>
          <p:cNvPr id="16388" name="Rectangle 23"/>
          <p:cNvSpPr>
            <a:spLocks noChangeArrowheads="1"/>
          </p:cNvSpPr>
          <p:nvPr/>
        </p:nvSpPr>
        <p:spPr bwMode="auto">
          <a:xfrm>
            <a:off x="5715000" y="1079500"/>
            <a:ext cx="2209800" cy="698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cs-CZ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tvar molekuly</a:t>
            </a:r>
          </a:p>
        </p:txBody>
      </p:sp>
      <p:sp>
        <p:nvSpPr>
          <p:cNvPr id="16389" name="Rectangle 24"/>
          <p:cNvSpPr>
            <a:spLocks noChangeArrowheads="1"/>
          </p:cNvSpPr>
          <p:nvPr/>
        </p:nvSpPr>
        <p:spPr bwMode="auto">
          <a:xfrm>
            <a:off x="3124200" y="1079500"/>
            <a:ext cx="2590800" cy="698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0" rIns="3810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cs-CZ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energetické schéma</a:t>
            </a:r>
          </a:p>
        </p:txBody>
      </p:sp>
      <p:sp>
        <p:nvSpPr>
          <p:cNvPr id="16390" name="Rectangle 25"/>
          <p:cNvSpPr>
            <a:spLocks noChangeArrowheads="1"/>
          </p:cNvSpPr>
          <p:nvPr/>
        </p:nvSpPr>
        <p:spPr bwMode="auto">
          <a:xfrm>
            <a:off x="1219200" y="1079500"/>
            <a:ext cx="1905000" cy="698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použité AO</a:t>
            </a:r>
          </a:p>
        </p:txBody>
      </p:sp>
      <p:sp>
        <p:nvSpPr>
          <p:cNvPr id="16391" name="Rectangle 26"/>
          <p:cNvSpPr>
            <a:spLocks noChangeArrowheads="1"/>
          </p:cNvSpPr>
          <p:nvPr/>
        </p:nvSpPr>
        <p:spPr bwMode="auto">
          <a:xfrm>
            <a:off x="88900" y="1079500"/>
            <a:ext cx="1130300" cy="698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typ</a:t>
            </a:r>
          </a:p>
        </p:txBody>
      </p:sp>
      <p:sp>
        <p:nvSpPr>
          <p:cNvPr id="16392" name="Line 30"/>
          <p:cNvSpPr>
            <a:spLocks noChangeShapeType="1"/>
          </p:cNvSpPr>
          <p:nvPr/>
        </p:nvSpPr>
        <p:spPr bwMode="auto">
          <a:xfrm>
            <a:off x="1219200" y="1079500"/>
            <a:ext cx="0" cy="5702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3" name="Line 31"/>
          <p:cNvSpPr>
            <a:spLocks noChangeShapeType="1"/>
          </p:cNvSpPr>
          <p:nvPr/>
        </p:nvSpPr>
        <p:spPr bwMode="auto">
          <a:xfrm>
            <a:off x="3124200" y="1079500"/>
            <a:ext cx="0" cy="5702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4" name="Line 32"/>
          <p:cNvSpPr>
            <a:spLocks noChangeShapeType="1"/>
          </p:cNvSpPr>
          <p:nvPr/>
        </p:nvSpPr>
        <p:spPr bwMode="auto">
          <a:xfrm>
            <a:off x="5715000" y="1079500"/>
            <a:ext cx="0" cy="5702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5" name="Line 33"/>
          <p:cNvSpPr>
            <a:spLocks noChangeShapeType="1"/>
          </p:cNvSpPr>
          <p:nvPr/>
        </p:nvSpPr>
        <p:spPr bwMode="auto">
          <a:xfrm>
            <a:off x="7924800" y="1079500"/>
            <a:ext cx="0" cy="5702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6" name="Line 34"/>
          <p:cNvSpPr>
            <a:spLocks noChangeShapeType="1"/>
          </p:cNvSpPr>
          <p:nvPr/>
        </p:nvSpPr>
        <p:spPr bwMode="auto">
          <a:xfrm>
            <a:off x="88900" y="1079500"/>
            <a:ext cx="8978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7" name="Line 35"/>
          <p:cNvSpPr>
            <a:spLocks noChangeShapeType="1"/>
          </p:cNvSpPr>
          <p:nvPr/>
        </p:nvSpPr>
        <p:spPr bwMode="auto">
          <a:xfrm>
            <a:off x="88900" y="1079500"/>
            <a:ext cx="0" cy="698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8" name="Line 36"/>
          <p:cNvSpPr>
            <a:spLocks noChangeShapeType="1"/>
          </p:cNvSpPr>
          <p:nvPr/>
        </p:nvSpPr>
        <p:spPr bwMode="auto">
          <a:xfrm>
            <a:off x="9067800" y="1079500"/>
            <a:ext cx="0" cy="698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9" name="Line 39"/>
          <p:cNvSpPr>
            <a:spLocks noChangeShapeType="1"/>
          </p:cNvSpPr>
          <p:nvPr/>
        </p:nvSpPr>
        <p:spPr bwMode="auto">
          <a:xfrm>
            <a:off x="9067800" y="1778000"/>
            <a:ext cx="0" cy="50038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00" name="Rectangle 13"/>
          <p:cNvSpPr>
            <a:spLocks noChangeArrowheads="1"/>
          </p:cNvSpPr>
          <p:nvPr/>
        </p:nvSpPr>
        <p:spPr bwMode="auto">
          <a:xfrm>
            <a:off x="7924800" y="2951163"/>
            <a:ext cx="1143000" cy="132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382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01" name="Rectangle 14"/>
          <p:cNvSpPr>
            <a:spLocks noChangeArrowheads="1"/>
          </p:cNvSpPr>
          <p:nvPr/>
        </p:nvSpPr>
        <p:spPr bwMode="auto">
          <a:xfrm>
            <a:off x="3124200" y="2951163"/>
            <a:ext cx="2590800" cy="132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02" name="Rectangle 15"/>
          <p:cNvSpPr>
            <a:spLocks noChangeArrowheads="1"/>
          </p:cNvSpPr>
          <p:nvPr/>
        </p:nvSpPr>
        <p:spPr bwMode="auto">
          <a:xfrm>
            <a:off x="1219200" y="2951163"/>
            <a:ext cx="1905000" cy="132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1430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–1)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en-US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en-US" sz="2000" b="0" baseline="-1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403" name="Rectangle 16"/>
          <p:cNvSpPr>
            <a:spLocks noChangeArrowheads="1"/>
          </p:cNvSpPr>
          <p:nvPr/>
        </p:nvSpPr>
        <p:spPr bwMode="auto">
          <a:xfrm>
            <a:off x="88900" y="2951163"/>
            <a:ext cx="1130300" cy="132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dsp</a:t>
            </a:r>
            <a:r>
              <a:rPr lang="cs-CZ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ctr" eaLnBrk="1" hangingPunct="1">
              <a:lnSpc>
                <a:spcPct val="70000"/>
              </a:lnSpc>
              <a:buFontTx/>
              <a:buNone/>
            </a:pPr>
            <a:r>
              <a:rPr lang="cs-CZ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(5)</a:t>
            </a:r>
          </a:p>
        </p:txBody>
      </p:sp>
      <p:sp>
        <p:nvSpPr>
          <p:cNvPr id="16404" name="Rectangle 17"/>
          <p:cNvSpPr>
            <a:spLocks noChangeArrowheads="1"/>
          </p:cNvSpPr>
          <p:nvPr/>
        </p:nvSpPr>
        <p:spPr bwMode="auto">
          <a:xfrm>
            <a:off x="7924800" y="1778000"/>
            <a:ext cx="1143000" cy="1173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382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en-US" altLang="en-US" sz="2000" b="0" baseline="-250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cs-CZ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05" name="Rectangle 18"/>
          <p:cNvSpPr>
            <a:spLocks noChangeArrowheads="1"/>
          </p:cNvSpPr>
          <p:nvPr/>
        </p:nvSpPr>
        <p:spPr bwMode="auto">
          <a:xfrm>
            <a:off x="5715000" y="1778000"/>
            <a:ext cx="2209800" cy="2493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06" name="Rectangle 19"/>
          <p:cNvSpPr>
            <a:spLocks noChangeArrowheads="1"/>
          </p:cNvSpPr>
          <p:nvPr/>
        </p:nvSpPr>
        <p:spPr bwMode="auto">
          <a:xfrm>
            <a:off x="3124200" y="1778000"/>
            <a:ext cx="2590800" cy="1173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07" name="Rectangle 20"/>
          <p:cNvSpPr>
            <a:spLocks noChangeArrowheads="1"/>
          </p:cNvSpPr>
          <p:nvPr/>
        </p:nvSpPr>
        <p:spPr bwMode="auto">
          <a:xfrm>
            <a:off x="1219200" y="1778000"/>
            <a:ext cx="1905000" cy="1173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1430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en-US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en-US" sz="2000" b="0" baseline="-1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6408" name="Rectangle 21"/>
          <p:cNvSpPr>
            <a:spLocks noChangeArrowheads="1"/>
          </p:cNvSpPr>
          <p:nvPr/>
        </p:nvSpPr>
        <p:spPr bwMode="auto">
          <a:xfrm>
            <a:off x="88900" y="1778000"/>
            <a:ext cx="1130300" cy="1173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cs-CZ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cs-CZ" altLang="en-US" sz="2000" b="0" i="1" baseline="-1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cs-CZ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(5)</a:t>
            </a:r>
          </a:p>
        </p:txBody>
      </p:sp>
      <p:sp>
        <p:nvSpPr>
          <p:cNvPr id="16409" name="Line 27"/>
          <p:cNvSpPr>
            <a:spLocks noChangeShapeType="1"/>
          </p:cNvSpPr>
          <p:nvPr/>
        </p:nvSpPr>
        <p:spPr bwMode="auto">
          <a:xfrm>
            <a:off x="88900" y="1778000"/>
            <a:ext cx="8978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10" name="Line 28"/>
          <p:cNvSpPr>
            <a:spLocks noChangeShapeType="1"/>
          </p:cNvSpPr>
          <p:nvPr/>
        </p:nvSpPr>
        <p:spPr bwMode="auto">
          <a:xfrm>
            <a:off x="88900" y="2951163"/>
            <a:ext cx="56261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11" name="Line 41"/>
          <p:cNvSpPr>
            <a:spLocks noChangeShapeType="1"/>
          </p:cNvSpPr>
          <p:nvPr/>
        </p:nvSpPr>
        <p:spPr bwMode="auto">
          <a:xfrm>
            <a:off x="7924800" y="2951163"/>
            <a:ext cx="1143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13" name="Rectangle 64"/>
          <p:cNvSpPr>
            <a:spLocks noChangeArrowheads="1"/>
          </p:cNvSpPr>
          <p:nvPr/>
        </p:nvSpPr>
        <p:spPr bwMode="auto">
          <a:xfrm>
            <a:off x="5793579" y="3573016"/>
            <a:ext cx="2124075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cs-CZ" alt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trigonální</a:t>
            </a:r>
          </a:p>
          <a:p>
            <a:pPr algn="ctr"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cs-CZ" alt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bipyramida</a:t>
            </a:r>
            <a:endParaRPr lang="cs-CZ" alt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488" y="1795463"/>
            <a:ext cx="25431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60" y="4293096"/>
            <a:ext cx="253365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764" y="2993708"/>
            <a:ext cx="25431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630" y="5555932"/>
            <a:ext cx="25431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Přehled hybridizací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652" y="1812255"/>
            <a:ext cx="1832769" cy="1832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579" y="4317926"/>
            <a:ext cx="2052642" cy="184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35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Line 95"/>
          <p:cNvSpPr>
            <a:spLocks noChangeShapeType="1"/>
          </p:cNvSpPr>
          <p:nvPr/>
        </p:nvSpPr>
        <p:spPr bwMode="auto">
          <a:xfrm>
            <a:off x="88900" y="1795462"/>
            <a:ext cx="0" cy="4986337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5332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2"/>
          <p:cNvSpPr>
            <a:spLocks noChangeArrowheads="1"/>
          </p:cNvSpPr>
          <p:nvPr/>
        </p:nvSpPr>
        <p:spPr bwMode="auto">
          <a:xfrm>
            <a:off x="7924800" y="1079500"/>
            <a:ext cx="1143000" cy="698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příklady</a:t>
            </a:r>
          </a:p>
        </p:txBody>
      </p:sp>
      <p:sp>
        <p:nvSpPr>
          <p:cNvPr id="17411" name="Rectangle 23"/>
          <p:cNvSpPr>
            <a:spLocks noChangeArrowheads="1"/>
          </p:cNvSpPr>
          <p:nvPr/>
        </p:nvSpPr>
        <p:spPr bwMode="auto">
          <a:xfrm>
            <a:off x="5715000" y="1079500"/>
            <a:ext cx="2209800" cy="698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cs-CZ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tvar molekuly</a:t>
            </a:r>
          </a:p>
        </p:txBody>
      </p:sp>
      <p:sp>
        <p:nvSpPr>
          <p:cNvPr id="17412" name="Rectangle 24"/>
          <p:cNvSpPr>
            <a:spLocks noChangeArrowheads="1"/>
          </p:cNvSpPr>
          <p:nvPr/>
        </p:nvSpPr>
        <p:spPr bwMode="auto">
          <a:xfrm>
            <a:off x="3124200" y="1079500"/>
            <a:ext cx="2590800" cy="698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0" rIns="3810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cs-CZ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energetické schéma</a:t>
            </a:r>
          </a:p>
        </p:txBody>
      </p:sp>
      <p:sp>
        <p:nvSpPr>
          <p:cNvPr id="17413" name="Rectangle 25"/>
          <p:cNvSpPr>
            <a:spLocks noChangeArrowheads="1"/>
          </p:cNvSpPr>
          <p:nvPr/>
        </p:nvSpPr>
        <p:spPr bwMode="auto">
          <a:xfrm>
            <a:off x="1219200" y="1079500"/>
            <a:ext cx="1905000" cy="698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>
                <a:latin typeface="Arial" panose="020B0604020202020204" pitchFamily="34" charset="0"/>
                <a:cs typeface="Arial" panose="020B0604020202020204" pitchFamily="34" charset="0"/>
              </a:rPr>
              <a:t>použité AO</a:t>
            </a:r>
          </a:p>
        </p:txBody>
      </p:sp>
      <p:sp>
        <p:nvSpPr>
          <p:cNvPr id="17414" name="Rectangle 26"/>
          <p:cNvSpPr>
            <a:spLocks noChangeArrowheads="1"/>
          </p:cNvSpPr>
          <p:nvPr/>
        </p:nvSpPr>
        <p:spPr bwMode="auto">
          <a:xfrm>
            <a:off x="88900" y="1079500"/>
            <a:ext cx="1130300" cy="698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typ</a:t>
            </a:r>
          </a:p>
        </p:txBody>
      </p:sp>
      <p:sp>
        <p:nvSpPr>
          <p:cNvPr id="17415" name="Line 30"/>
          <p:cNvSpPr>
            <a:spLocks noChangeShapeType="1"/>
          </p:cNvSpPr>
          <p:nvPr/>
        </p:nvSpPr>
        <p:spPr bwMode="auto">
          <a:xfrm>
            <a:off x="1219200" y="1079500"/>
            <a:ext cx="0" cy="35877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6" name="Line 31"/>
          <p:cNvSpPr>
            <a:spLocks noChangeShapeType="1"/>
          </p:cNvSpPr>
          <p:nvPr/>
        </p:nvSpPr>
        <p:spPr bwMode="auto">
          <a:xfrm flipH="1">
            <a:off x="3124200" y="1079500"/>
            <a:ext cx="7938" cy="35877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7" name="Line 32"/>
          <p:cNvSpPr>
            <a:spLocks noChangeShapeType="1"/>
          </p:cNvSpPr>
          <p:nvPr/>
        </p:nvSpPr>
        <p:spPr bwMode="auto">
          <a:xfrm>
            <a:off x="5715000" y="1079500"/>
            <a:ext cx="0" cy="35877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8" name="Line 33"/>
          <p:cNvSpPr>
            <a:spLocks noChangeShapeType="1"/>
          </p:cNvSpPr>
          <p:nvPr/>
        </p:nvSpPr>
        <p:spPr bwMode="auto">
          <a:xfrm>
            <a:off x="7924800" y="1079500"/>
            <a:ext cx="0" cy="35877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9" name="Line 34"/>
          <p:cNvSpPr>
            <a:spLocks noChangeShapeType="1"/>
          </p:cNvSpPr>
          <p:nvPr/>
        </p:nvSpPr>
        <p:spPr bwMode="auto">
          <a:xfrm>
            <a:off x="88900" y="1079500"/>
            <a:ext cx="8978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20" name="Line 35"/>
          <p:cNvSpPr>
            <a:spLocks noChangeShapeType="1"/>
          </p:cNvSpPr>
          <p:nvPr/>
        </p:nvSpPr>
        <p:spPr bwMode="auto">
          <a:xfrm>
            <a:off x="88900" y="1079500"/>
            <a:ext cx="0" cy="698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21" name="Line 36"/>
          <p:cNvSpPr>
            <a:spLocks noChangeShapeType="1"/>
          </p:cNvSpPr>
          <p:nvPr/>
        </p:nvSpPr>
        <p:spPr bwMode="auto">
          <a:xfrm>
            <a:off x="9067800" y="1079500"/>
            <a:ext cx="0" cy="698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22" name="Line 38"/>
          <p:cNvSpPr>
            <a:spLocks noChangeShapeType="1"/>
          </p:cNvSpPr>
          <p:nvPr/>
        </p:nvSpPr>
        <p:spPr bwMode="auto">
          <a:xfrm>
            <a:off x="88900" y="1778000"/>
            <a:ext cx="0" cy="288925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23" name="Line 39"/>
          <p:cNvSpPr>
            <a:spLocks noChangeShapeType="1"/>
          </p:cNvSpPr>
          <p:nvPr/>
        </p:nvSpPr>
        <p:spPr bwMode="auto">
          <a:xfrm>
            <a:off x="9067800" y="1778000"/>
            <a:ext cx="0" cy="288925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Rectangle 80"/>
          <p:cNvSpPr>
            <a:spLocks noChangeArrowheads="1"/>
          </p:cNvSpPr>
          <p:nvPr/>
        </p:nvSpPr>
        <p:spPr bwMode="auto">
          <a:xfrm>
            <a:off x="7924800" y="1772816"/>
            <a:ext cx="1143000" cy="28940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82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SF</a:t>
            </a:r>
            <a:r>
              <a:rPr lang="en-US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cs-CZ" alt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Rectangle 81"/>
          <p:cNvSpPr>
            <a:spLocks noChangeArrowheads="1"/>
          </p:cNvSpPr>
          <p:nvPr/>
        </p:nvSpPr>
        <p:spPr bwMode="auto">
          <a:xfrm>
            <a:off x="5715000" y="1772816"/>
            <a:ext cx="2209800" cy="28940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None/>
              <a:defRPr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Rectangle 82"/>
          <p:cNvSpPr>
            <a:spLocks noChangeArrowheads="1"/>
          </p:cNvSpPr>
          <p:nvPr/>
        </p:nvSpPr>
        <p:spPr bwMode="auto">
          <a:xfrm>
            <a:off x="3124200" y="1772816"/>
            <a:ext cx="2590800" cy="12715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None/>
              <a:defRPr/>
            </a:pPr>
            <a:endParaRPr lang="en-US" alt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Rectangle 83"/>
          <p:cNvSpPr>
            <a:spLocks noChangeArrowheads="1"/>
          </p:cNvSpPr>
          <p:nvPr/>
        </p:nvSpPr>
        <p:spPr bwMode="auto">
          <a:xfrm>
            <a:off x="1219200" y="1772816"/>
            <a:ext cx="1905000" cy="12715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430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baseline="-10000" dirty="0" err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cs-CZ" altLang="en-US" sz="2000" b="0" baseline="-10000" dirty="0" err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en-US" sz="2000" b="0" baseline="-10000" dirty="0" err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en-US" sz="2000" b="0" baseline="-1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05" name="Rectangle 84"/>
          <p:cNvSpPr>
            <a:spLocks noChangeArrowheads="1"/>
          </p:cNvSpPr>
          <p:nvPr/>
        </p:nvSpPr>
        <p:spPr bwMode="auto">
          <a:xfrm>
            <a:off x="88900" y="1772816"/>
            <a:ext cx="1130300" cy="12715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cs-CZ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en-US" sz="2000" b="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cs-CZ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8" name="Rectangle 87"/>
          <p:cNvSpPr>
            <a:spLocks noChangeArrowheads="1"/>
          </p:cNvSpPr>
          <p:nvPr/>
        </p:nvSpPr>
        <p:spPr bwMode="auto">
          <a:xfrm>
            <a:off x="1219200" y="3044405"/>
            <a:ext cx="1905000" cy="16224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430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10000"/>
              </a:spcBef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–1)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en-US" sz="2000" b="0" baseline="-10000" dirty="0" err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cs-CZ" altLang="en-US" sz="2000" b="0" baseline="-10000" dirty="0" err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en-US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en-US" sz="2000" b="0" baseline="-10000" dirty="0" err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en-US" sz="2000" b="0" baseline="-1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Rectangle 88"/>
          <p:cNvSpPr>
            <a:spLocks noChangeArrowheads="1"/>
          </p:cNvSpPr>
          <p:nvPr/>
        </p:nvSpPr>
        <p:spPr bwMode="auto">
          <a:xfrm>
            <a:off x="88900" y="3044405"/>
            <a:ext cx="1130300" cy="16224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  <a:defRPr/>
            </a:pP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cs-CZ" alt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cs-CZ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en-US" sz="20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0" name="Line 89"/>
          <p:cNvSpPr>
            <a:spLocks noChangeShapeType="1"/>
          </p:cNvSpPr>
          <p:nvPr/>
        </p:nvSpPr>
        <p:spPr bwMode="auto">
          <a:xfrm>
            <a:off x="1219200" y="1772816"/>
            <a:ext cx="0" cy="250984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Line 90"/>
          <p:cNvSpPr>
            <a:spLocks noChangeShapeType="1"/>
          </p:cNvSpPr>
          <p:nvPr/>
        </p:nvSpPr>
        <p:spPr bwMode="auto">
          <a:xfrm>
            <a:off x="3124200" y="1772816"/>
            <a:ext cx="0" cy="250984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Line 91"/>
          <p:cNvSpPr>
            <a:spLocks noChangeShapeType="1"/>
          </p:cNvSpPr>
          <p:nvPr/>
        </p:nvSpPr>
        <p:spPr bwMode="auto">
          <a:xfrm>
            <a:off x="5715000" y="1772816"/>
            <a:ext cx="0" cy="250984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Line 92"/>
          <p:cNvSpPr>
            <a:spLocks noChangeShapeType="1"/>
          </p:cNvSpPr>
          <p:nvPr/>
        </p:nvSpPr>
        <p:spPr bwMode="auto">
          <a:xfrm>
            <a:off x="7924800" y="1772816"/>
            <a:ext cx="0" cy="250984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Line 93"/>
          <p:cNvSpPr>
            <a:spLocks noChangeShapeType="1"/>
          </p:cNvSpPr>
          <p:nvPr/>
        </p:nvSpPr>
        <p:spPr bwMode="auto">
          <a:xfrm>
            <a:off x="88900" y="1772816"/>
            <a:ext cx="8978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Line 94"/>
          <p:cNvSpPr>
            <a:spLocks noChangeShapeType="1"/>
          </p:cNvSpPr>
          <p:nvPr/>
        </p:nvSpPr>
        <p:spPr bwMode="auto">
          <a:xfrm>
            <a:off x="88900" y="4666831"/>
            <a:ext cx="8978900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Line 95"/>
          <p:cNvSpPr>
            <a:spLocks noChangeShapeType="1"/>
          </p:cNvSpPr>
          <p:nvPr/>
        </p:nvSpPr>
        <p:spPr bwMode="auto">
          <a:xfrm>
            <a:off x="88900" y="1772816"/>
            <a:ext cx="0" cy="250984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Line 96"/>
          <p:cNvSpPr>
            <a:spLocks noChangeShapeType="1"/>
          </p:cNvSpPr>
          <p:nvPr/>
        </p:nvSpPr>
        <p:spPr bwMode="auto">
          <a:xfrm>
            <a:off x="9067800" y="1772816"/>
            <a:ext cx="0" cy="250984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Line 97"/>
          <p:cNvSpPr>
            <a:spLocks noChangeShapeType="1"/>
          </p:cNvSpPr>
          <p:nvPr/>
        </p:nvSpPr>
        <p:spPr bwMode="auto">
          <a:xfrm>
            <a:off x="88900" y="3044405"/>
            <a:ext cx="56261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2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Rectangle 99"/>
          <p:cNvSpPr>
            <a:spLocks noChangeArrowheads="1"/>
          </p:cNvSpPr>
          <p:nvPr/>
        </p:nvSpPr>
        <p:spPr bwMode="auto">
          <a:xfrm>
            <a:off x="5785842" y="3958806"/>
            <a:ext cx="21240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8000" rIns="18000" bIns="7200"/>
          <a:lstStyle/>
          <a:p>
            <a:pPr algn="ctr">
              <a:defRPr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oktaedr</a:t>
            </a:r>
          </a:p>
          <a:p>
            <a:pPr algn="ctr">
              <a:defRPr/>
            </a:pPr>
            <a:r>
              <a:rPr lang="cs-CZ" alt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(osmistěn)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257" y="1807425"/>
            <a:ext cx="25431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70" y="3131401"/>
            <a:ext cx="25431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8"/>
          <p:cNvSpPr txBox="1"/>
          <p:nvPr/>
        </p:nvSpPr>
        <p:spPr>
          <a:xfrm>
            <a:off x="288000" y="252000"/>
            <a:ext cx="8532472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Přehled hybridizací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1" y="1826056"/>
            <a:ext cx="2048224" cy="210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40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41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36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5163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Vazebné interakce – druhy vazeb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FF6600"/>
              </a:buClr>
              <a:defRPr/>
            </a:pPr>
            <a:r>
              <a:rPr lang="cs-CZ" altLang="cs-CZ" sz="2000" b="0" dirty="0">
                <a:latin typeface="Arial" charset="0"/>
                <a:cs typeface="Arial" charset="0"/>
              </a:rPr>
              <a:t>Vazba podle polarity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Popis metodou MO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LCAO</a:t>
            </a:r>
            <a:endParaRPr lang="cs-CZ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kovalentní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polární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iontová</a:t>
            </a: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charset="0"/>
              <a:cs typeface="Arial" charset="0"/>
            </a:endParaRPr>
          </a:p>
          <a:p>
            <a:pPr algn="l">
              <a:buClr>
                <a:srgbClr val="FF6600"/>
              </a:buClr>
              <a:defRPr/>
            </a:pPr>
            <a:r>
              <a:rPr lang="cs-CZ" altLang="cs-CZ" sz="2000" b="0" dirty="0">
                <a:latin typeface="Arial" charset="0"/>
                <a:cs typeface="Arial" charset="0"/>
              </a:rPr>
              <a:t>Vazba v kovech</a:t>
            </a:r>
          </a:p>
          <a:p>
            <a:pPr algn="l">
              <a:buClr>
                <a:srgbClr val="FF6600"/>
              </a:buClr>
              <a:defRPr/>
            </a:pPr>
            <a:endParaRPr lang="cs-CZ" altLang="cs-CZ" sz="2000" b="0" dirty="0">
              <a:latin typeface="Arial" charset="0"/>
              <a:cs typeface="Arial" charset="0"/>
            </a:endParaRPr>
          </a:p>
          <a:p>
            <a:pPr algn="l">
              <a:buClr>
                <a:srgbClr val="FF6600"/>
              </a:buClr>
              <a:defRPr/>
            </a:pPr>
            <a:r>
              <a:rPr lang="cs-CZ" altLang="cs-CZ" sz="2000" b="0" dirty="0">
                <a:latin typeface="Arial" charset="0"/>
                <a:cs typeface="Arial" charset="0"/>
              </a:rPr>
              <a:t>V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odíková vazba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Van der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Waalsovy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síly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repulze elektronových obalů přibližujících se molekul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coulombické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interakce mezi molekulami s permanentními dipóly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indukce dipólu v nepolární molekule molekulou s permanentním dipólem (polarizace molekul)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disperzní (Londonovy) síly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37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3957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Příklad: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H</a:t>
            </a:r>
            <a:r>
              <a:rPr lang="cs-CZ" altLang="cs-CZ" sz="2000" b="0" baseline="-25000" dirty="0" err="1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,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CH</a:t>
            </a:r>
            <a:r>
              <a:rPr lang="cs-CZ" altLang="cs-CZ" sz="2000" b="0" baseline="-25000" dirty="0" err="1">
                <a:latin typeface="Arial" charset="0"/>
                <a:cs typeface="Arial" charset="0"/>
              </a:rPr>
              <a:t>4</a:t>
            </a:r>
            <a:endParaRPr lang="cs-CZ" altLang="cs-CZ" sz="2000" b="0" baseline="-2500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žádný/malý rozdíl elektronegativit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směrová vazba</a:t>
            </a: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cs-CZ" altLang="cs-CZ" sz="2000" b="0" dirty="0">
                <a:latin typeface="Arial" charset="0"/>
                <a:cs typeface="Arial" charset="0"/>
              </a:rPr>
              <a:t>Vlastnosti kovalentních sloučenin: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rozpustnost v nepolárních rozpouštědlech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molekuly nedisociují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roztoky nevodivé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molekulární povahy i v pevném stavu – slabé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mezimolekulové</a:t>
            </a:r>
            <a:r>
              <a:rPr lang="cs-CZ" altLang="cs-CZ" sz="2000" b="0" dirty="0">
                <a:latin typeface="Arial" charset="0"/>
                <a:cs typeface="Arial" charset="0"/>
              </a:rPr>
              <a:t> interakce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možnost vzniku kovalentních polymerů – řetězcové (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1D</a:t>
            </a:r>
            <a:r>
              <a:rPr lang="cs-CZ" altLang="cs-CZ" sz="2000" b="0" dirty="0">
                <a:latin typeface="Arial" charset="0"/>
                <a:cs typeface="Arial" charset="0"/>
              </a:rPr>
              <a:t>), vrstevnaté (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2D</a:t>
            </a:r>
            <a:r>
              <a:rPr lang="cs-CZ" altLang="cs-CZ" sz="2000" b="0" dirty="0">
                <a:latin typeface="Arial" charset="0"/>
                <a:cs typeface="Arial" charset="0"/>
              </a:rPr>
              <a:t>) i prostorové (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3D</a:t>
            </a:r>
            <a:r>
              <a:rPr lang="cs-CZ" altLang="cs-CZ" sz="2000" b="0" dirty="0">
                <a:latin typeface="Arial" charset="0"/>
                <a:cs typeface="Arial" charset="0"/>
              </a:rPr>
              <a:t>) polymerní struktury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Kovalentní vazba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38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703206"/>
              </p:ext>
            </p:extLst>
          </p:nvPr>
        </p:nvGraphicFramePr>
        <p:xfrm>
          <a:off x="5220000" y="720000"/>
          <a:ext cx="3398408" cy="3307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7" name="CS ChemDraw Drawing" r:id="rId5" imgW="2265605" imgH="2204820" progId="ChemDraw.Document.6.0">
                  <p:embed/>
                </p:oleObj>
              </mc:Choice>
              <mc:Fallback>
                <p:oleObj name="CS ChemDraw Drawing" r:id="rId5" imgW="2265605" imgH="2204820" progId="ChemDraw.Document.6.0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00" y="720000"/>
                        <a:ext cx="3398408" cy="3307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0487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5" y="90000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Příklad: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HCl</a:t>
            </a:r>
            <a:endParaRPr lang="cs-CZ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větší rozdíl elektronegativit 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– vznik dipólu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směrová vazba</a:t>
            </a: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cs-CZ" altLang="cs-CZ" sz="2000" b="0" dirty="0">
                <a:latin typeface="Arial" charset="0"/>
                <a:cs typeface="Arial" charset="0"/>
              </a:rPr>
              <a:t>Vlastnosti polárních sloučenin: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rozpustnost v polárních rozpouštědlech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mohou, ale nemusí disociovat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v pevném stavu silné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coulombické</a:t>
            </a:r>
            <a:r>
              <a:rPr lang="cs-CZ" altLang="cs-CZ" sz="2000" b="0" dirty="0">
                <a:latin typeface="Arial" charset="0"/>
                <a:cs typeface="Arial" charset="0"/>
              </a:rPr>
              <a:t> mezimolekulární interakce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Polární vazba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39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7430119"/>
              </p:ext>
            </p:extLst>
          </p:nvPr>
        </p:nvGraphicFramePr>
        <p:xfrm>
          <a:off x="5220000" y="720000"/>
          <a:ext cx="3375717" cy="3309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1" name="CS ChemDraw Drawing" r:id="rId5" imgW="2250478" imgH="2206170" progId="ChemDraw.Document.6.0">
                  <p:embed/>
                </p:oleObj>
              </mc:Choice>
              <mc:Fallback>
                <p:oleObj name="CS ChemDraw Drawing" r:id="rId5" imgW="2250478" imgH="2206170" progId="ChemDraw.Document.6.0">
                  <p:embed/>
                  <p:pic>
                    <p:nvPicPr>
                      <p:cNvPr id="0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00" y="720000"/>
                        <a:ext cx="3375717" cy="33092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0747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Chemická vazba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287215" y="900000"/>
            <a:ext cx="846075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Vlnová funkce, kterou lze popsat chování elektronů 1 a 2 v prostoru molekuly, je dána překryvem vlnových funkcí od jednotlivých atomů A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a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B.</a:t>
            </a: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Takovýto popis vede matematicky k lineární kombinaci atomových orbitalů, a vzniku orbitalů molekulových – MO LCAO.</a:t>
            </a:r>
          </a:p>
        </p:txBody>
      </p:sp>
      <p:sp>
        <p:nvSpPr>
          <p:cNvPr id="28" name="Text Box 1061"/>
          <p:cNvSpPr txBox="1">
            <a:spLocks noChangeArrowheads="1"/>
          </p:cNvSpPr>
          <p:nvPr/>
        </p:nvSpPr>
        <p:spPr bwMode="auto">
          <a:xfrm>
            <a:off x="2486870" y="2535287"/>
            <a:ext cx="41456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  <a:sym typeface="Symbol" pitchFamily="18" charset="2"/>
              </a:rPr>
              <a:t>  =  </a:t>
            </a:r>
            <a:r>
              <a:rPr lang="cs-CZ" altLang="cs-CZ" sz="2400" b="0" baseline="-25000" dirty="0">
                <a:latin typeface="Arial" charset="0"/>
                <a:sym typeface="Symbol" pitchFamily="18" charset="2"/>
              </a:rPr>
              <a:t>A</a:t>
            </a:r>
            <a:r>
              <a:rPr lang="cs-CZ" altLang="cs-CZ" sz="2400" b="0" dirty="0">
                <a:latin typeface="Arial" charset="0"/>
                <a:sym typeface="Symbol" pitchFamily="18" charset="2"/>
              </a:rPr>
              <a:t>(1)</a:t>
            </a:r>
            <a:r>
              <a:rPr lang="cs-CZ" altLang="cs-CZ" sz="2400" b="0" i="1" dirty="0">
                <a:latin typeface="Arial" charset="0"/>
                <a:sym typeface="Symbol" pitchFamily="18" charset="2"/>
              </a:rPr>
              <a:t></a:t>
            </a:r>
            <a:r>
              <a:rPr lang="cs-CZ" altLang="cs-CZ" sz="2400" b="0" baseline="-25000" dirty="0">
                <a:latin typeface="Arial" charset="0"/>
                <a:sym typeface="Symbol" pitchFamily="18" charset="2"/>
              </a:rPr>
              <a:t>B</a:t>
            </a:r>
            <a:r>
              <a:rPr lang="cs-CZ" altLang="cs-CZ" sz="2400" b="0" dirty="0">
                <a:latin typeface="Arial" charset="0"/>
                <a:sym typeface="Symbol" pitchFamily="18" charset="2"/>
              </a:rPr>
              <a:t>(2) + </a:t>
            </a:r>
            <a:r>
              <a:rPr lang="cs-CZ" altLang="cs-CZ" sz="2400" b="0" i="1" dirty="0">
                <a:latin typeface="Arial" charset="0"/>
                <a:sym typeface="Symbol" pitchFamily="18" charset="2"/>
              </a:rPr>
              <a:t></a:t>
            </a:r>
            <a:r>
              <a:rPr lang="cs-CZ" altLang="cs-CZ" sz="2400" b="0" baseline="-25000" dirty="0">
                <a:latin typeface="Arial" charset="0"/>
                <a:sym typeface="Symbol" pitchFamily="18" charset="2"/>
              </a:rPr>
              <a:t>A</a:t>
            </a:r>
            <a:r>
              <a:rPr lang="cs-CZ" altLang="cs-CZ" sz="2400" b="0" dirty="0">
                <a:latin typeface="Arial" charset="0"/>
                <a:sym typeface="Symbol" pitchFamily="18" charset="2"/>
              </a:rPr>
              <a:t>(2)</a:t>
            </a:r>
            <a:r>
              <a:rPr lang="cs-CZ" altLang="cs-CZ" sz="2400" b="0" i="1" dirty="0">
                <a:latin typeface="Arial" charset="0"/>
                <a:sym typeface="Symbol" pitchFamily="18" charset="2"/>
              </a:rPr>
              <a:t></a:t>
            </a:r>
            <a:r>
              <a:rPr lang="cs-CZ" altLang="cs-CZ" sz="2400" b="0" baseline="-25000" dirty="0">
                <a:latin typeface="Arial" charset="0"/>
                <a:sym typeface="Symbol" pitchFamily="18" charset="2"/>
              </a:rPr>
              <a:t>B</a:t>
            </a:r>
            <a:r>
              <a:rPr lang="cs-CZ" altLang="cs-CZ" sz="2400" b="0" dirty="0">
                <a:latin typeface="Arial" charset="0"/>
                <a:sym typeface="Symbol" pitchFamily="18" charset="2"/>
              </a:rPr>
              <a:t>(1) </a:t>
            </a:r>
            <a:endParaRPr lang="en-US" altLang="cs-CZ" sz="2400" b="0" dirty="0">
              <a:latin typeface="Arial" charset="0"/>
              <a:sym typeface="Symbol" pitchFamily="18" charset="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430" y="3140968"/>
            <a:ext cx="4131139" cy="2788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03-0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151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Příklad: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LiF</a:t>
            </a:r>
            <a:endParaRPr lang="cs-CZ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velký rozdíl elektronegativit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nesměrová vazba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elektrostatické síly mezi ionty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pevné krystalické látky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(typy uspořádání viz později)</a:t>
            </a: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cs-CZ" altLang="cs-CZ" sz="2000" b="0" dirty="0">
                <a:latin typeface="Arial" charset="0"/>
                <a:cs typeface="Arial" charset="0"/>
              </a:rPr>
              <a:t>Vlastnosti iontových sloučenin: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rozpustnost v polárních rozpouštědlech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při rozpuštění nastává disociace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vodivé roztoky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vysoké body tání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vodivost elektrického proudu v tavenině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Iontová vazba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6" t="14551" r="13977" b="15608"/>
          <a:stretch>
            <a:fillRect/>
          </a:stretch>
        </p:blipFill>
        <p:spPr bwMode="auto">
          <a:xfrm>
            <a:off x="5396283" y="4032000"/>
            <a:ext cx="1942839" cy="1885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40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743248"/>
              </p:ext>
            </p:extLst>
          </p:nvPr>
        </p:nvGraphicFramePr>
        <p:xfrm>
          <a:off x="5220000" y="720000"/>
          <a:ext cx="3371259" cy="3309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5" name="CS ChemDraw Drawing" r:id="rId6" imgW="2247506" imgH="2206170" progId="ChemDraw.Document.6.0">
                  <p:embed/>
                </p:oleObj>
              </mc:Choice>
              <mc:Fallback>
                <p:oleObj name="CS ChemDraw Drawing" r:id="rId6" imgW="2247506" imgH="2206170" progId="ChemDraw.Document.6.0">
                  <p:embed/>
                  <p:pic>
                    <p:nvPicPr>
                      <p:cNvPr id="0" name="Objek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00" y="720000"/>
                        <a:ext cx="3371259" cy="33092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77003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5" y="900000"/>
            <a:ext cx="8460754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Analogické kovalentním vazbám v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3D</a:t>
            </a:r>
            <a:r>
              <a:rPr lang="cs-CZ" altLang="cs-CZ" sz="2000" b="0" dirty="0">
                <a:latin typeface="Arial" charset="0"/>
                <a:cs typeface="Arial" charset="0"/>
              </a:rPr>
              <a:t> polymerech</a:t>
            </a:r>
            <a:endParaRPr lang="cs-CZ" altLang="cs-CZ" sz="2000" b="0" baseline="-2500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molekulové orbitaly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delokalizované</a:t>
            </a:r>
            <a:r>
              <a:rPr lang="cs-CZ" altLang="cs-CZ" sz="2000" b="0" dirty="0">
                <a:latin typeface="Arial" charset="0"/>
                <a:cs typeface="Arial" charset="0"/>
              </a:rPr>
              <a:t> přes celou strukturu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díky malému počtu valenčních elektronů jsou prázdné nízkoenergetické molekulové orbitaly, do kterých mohou elektrony volně prostupovat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elektronový plyn vyplňuje mezery mezi kationty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usměrnění pohybu vnějším elektrickým polem – elektrická vodivost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dobrá tepelná vodivost, nízká elektronegativita, neprůhlednost…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Kovová vazba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10" name="Picture 4" descr="E:\Z\!\z!\CD\fig0344c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1" y="3083728"/>
            <a:ext cx="5017424" cy="2932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E:\Z\!\z!\CD\fig0343c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012" y="3095626"/>
            <a:ext cx="2641681" cy="291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41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2901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Vodíková vazba</a:t>
            </a:r>
            <a:endParaRPr lang="en-US" sz="2600" b="1" dirty="0">
              <a:latin typeface="Arial"/>
              <a:cs typeface="Arial"/>
            </a:endParaRPr>
          </a:p>
        </p:txBody>
      </p:sp>
      <p:graphicFrame>
        <p:nvGraphicFramePr>
          <p:cNvPr id="12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032341"/>
              </p:ext>
            </p:extLst>
          </p:nvPr>
        </p:nvGraphicFramePr>
        <p:xfrm>
          <a:off x="1139190" y="2485231"/>
          <a:ext cx="6865620" cy="3139202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4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9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Vodíková vazba </a:t>
                      </a:r>
                    </a:p>
                  </a:txBody>
                  <a:tcPr marT="45703" marB="45703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kJ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/mol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Kovalentní vazba 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kJ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/mol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0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HS–H···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r>
                        <a:rPr kumimoji="0" lang="cs-CZ" altLang="cs-CZ" sz="2000" b="0" i="0" u="none" strike="noStrike" cap="none" normalizeH="0" baseline="-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T="45703" marB="45703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S–H</a:t>
                      </a:r>
                    </a:p>
                  </a:txBody>
                  <a:tcPr marR="8763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363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0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kumimoji="0" lang="cs-CZ" altLang="cs-CZ" sz="2000" b="0" i="0" u="none" strike="noStrike" cap="none" normalizeH="0" baseline="-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–H···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</a:t>
                      </a:r>
                      <a:r>
                        <a:rPr kumimoji="0" lang="cs-CZ" altLang="cs-CZ" sz="2000" b="0" i="0" u="none" strike="noStrike" cap="none" normalizeH="0" baseline="-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T="45703" marB="45703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N–H</a:t>
                      </a:r>
                    </a:p>
                  </a:txBody>
                  <a:tcPr marR="8763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386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0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HO–H···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OH</a:t>
                      </a:r>
                      <a:r>
                        <a:rPr kumimoji="0" lang="cs-CZ" altLang="cs-CZ" sz="2000" b="0" i="0" u="none" strike="noStrike" cap="none" normalizeH="0" baseline="-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T="45703" marB="45703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O–H</a:t>
                      </a:r>
                    </a:p>
                  </a:txBody>
                  <a:tcPr marR="8763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464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0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F–H···F–H </a:t>
                      </a:r>
                    </a:p>
                  </a:txBody>
                  <a:tcPr marT="45703" marB="45703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F–H</a:t>
                      </a:r>
                    </a:p>
                  </a:txBody>
                  <a:tcPr marR="8763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565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0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HO–H···Cl</a:t>
                      </a:r>
                      <a:r>
                        <a:rPr kumimoji="0" lang="cs-CZ" altLang="cs-CZ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kumimoji="0" lang="cs-CZ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T="45703" marB="45703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Cl–H</a:t>
                      </a:r>
                    </a:p>
                  </a:txBody>
                  <a:tcPr marR="876300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428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F···H···F</a:t>
                      </a:r>
                      <a:r>
                        <a:rPr kumimoji="0" lang="cs-CZ" altLang="cs-CZ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T="45703" marB="45703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</a:t>
                      </a:r>
                    </a:p>
                  </a:txBody>
                  <a:tcPr marT="45703" marB="4570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R="876300" marT="45703" marB="45703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T="45703" marB="45703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" name="TextBox 2"/>
          <p:cNvSpPr txBox="1"/>
          <p:nvPr/>
        </p:nvSpPr>
        <p:spPr>
          <a:xfrm>
            <a:off x="287215" y="900000"/>
            <a:ext cx="846075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Interakce mezi silně elektronegativními atomy prostřednictvím atomu vodíku (protonu)</a:t>
            </a: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charset="0"/>
              <a:cs typeface="Arial" charset="0"/>
            </a:endParaRPr>
          </a:p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Donor–H···Akceptor 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42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5631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Vodíková vazba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14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864000"/>
            <a:ext cx="7923353" cy="5125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43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0219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Vodíková vazba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13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23" y="864000"/>
            <a:ext cx="7923353" cy="5125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44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4446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Vodíková vazba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894" y="1456055"/>
            <a:ext cx="6018212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Anomální chování vody – zhroucení struktury ledu (4 interakce z každé molekuly vody) při roztátí (průměrně cca 3,5 interakce na molekulu)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45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3603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Van der </a:t>
            </a:r>
            <a:r>
              <a:rPr lang="cs-CZ" sz="2600" b="1" dirty="0" err="1">
                <a:latin typeface="Arial"/>
                <a:cs typeface="Arial"/>
              </a:rPr>
              <a:t>Waalsovy</a:t>
            </a:r>
            <a:r>
              <a:rPr lang="cs-CZ" sz="2600" b="1" dirty="0">
                <a:latin typeface="Arial"/>
                <a:cs typeface="Arial"/>
              </a:rPr>
              <a:t> síly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287215" y="900000"/>
            <a:ext cx="8460754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repulze elektronových obalů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coulombické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interakce mezi permanentními dipóly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indukce dipólu v nepolární molekule (polarizace molekul díky sousední molekule s nábojem nebo permanentním dipólem)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disperzní (Londonovy) síly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Interakce mezi trvalými dipóly – přednostní vzájemná orientace molekul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4" y="3429000"/>
            <a:ext cx="89154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46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6249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Trvalý dipólový moment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kvantitativní vyjádření polarity molekuly/vazby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měřitelná veličina (byť komplikovaně)</a:t>
            </a:r>
          </a:p>
          <a:p>
            <a:pPr algn="l"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FF6600"/>
              </a:buClr>
              <a:buFontTx/>
              <a:buNone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s-CZ" altLang="cs-CZ" sz="2000" b="0" i="1" dirty="0">
                <a:latin typeface="Arial" charset="0"/>
                <a:cs typeface="Arial" charset="0"/>
              </a:rPr>
              <a:t>p</a:t>
            </a:r>
            <a:r>
              <a:rPr lang="cs-CZ" altLang="cs-CZ" sz="2000" b="0" dirty="0">
                <a:latin typeface="Arial" charset="0"/>
                <a:cs typeface="Arial" charset="0"/>
              </a:rPr>
              <a:t> = </a:t>
            </a:r>
            <a:r>
              <a:rPr lang="cs-CZ" altLang="cs-CZ" sz="2000" b="0" i="1" dirty="0" err="1">
                <a:latin typeface="Arial" charset="0"/>
                <a:cs typeface="Arial" charset="0"/>
              </a:rPr>
              <a:t>q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∙</a:t>
            </a:r>
            <a:r>
              <a:rPr lang="cs-CZ" altLang="cs-CZ" sz="2000" b="0" i="1" dirty="0" err="1">
                <a:latin typeface="Arial" charset="0"/>
                <a:cs typeface="Arial" charset="0"/>
              </a:rPr>
              <a:t>e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∙</a:t>
            </a:r>
            <a:r>
              <a:rPr lang="cs-CZ" altLang="cs-CZ" sz="2000" b="0" i="1" dirty="0" err="1">
                <a:latin typeface="Arial" charset="0"/>
                <a:cs typeface="Arial" charset="0"/>
              </a:rPr>
              <a:t>r</a:t>
            </a:r>
            <a:r>
              <a:rPr lang="cs-CZ" altLang="cs-CZ" sz="2000" b="0" dirty="0">
                <a:latin typeface="Arial" charset="0"/>
                <a:cs typeface="Arial" charset="0"/>
              </a:rPr>
              <a:t> (</a:t>
            </a:r>
            <a:r>
              <a:rPr lang="cs-CZ" altLang="cs-CZ" sz="2000" b="0" i="1" dirty="0">
                <a:latin typeface="Arial" charset="0"/>
                <a:cs typeface="Arial" charset="0"/>
              </a:rPr>
              <a:t>e</a:t>
            </a:r>
            <a:r>
              <a:rPr lang="cs-CZ" altLang="cs-CZ" sz="2000" b="0" dirty="0">
                <a:latin typeface="Arial" charset="0"/>
                <a:cs typeface="Arial" charset="0"/>
              </a:rPr>
              <a:t> je elementární náboj, </a:t>
            </a:r>
            <a:r>
              <a:rPr lang="cs-CZ" altLang="cs-CZ" sz="2000" b="0" i="1" dirty="0">
                <a:latin typeface="Arial" charset="0"/>
                <a:cs typeface="Arial" charset="0"/>
              </a:rPr>
              <a:t>e</a:t>
            </a:r>
            <a:r>
              <a:rPr lang="cs-CZ" altLang="cs-CZ" sz="2000" b="0" dirty="0">
                <a:latin typeface="Arial" charset="0"/>
                <a:cs typeface="Arial" charset="0"/>
              </a:rPr>
              <a:t> = 1,602∙10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–19</a:t>
            </a:r>
            <a:r>
              <a:rPr lang="cs-CZ" altLang="cs-CZ" sz="2000" b="0" dirty="0">
                <a:latin typeface="Arial" charset="0"/>
                <a:cs typeface="Arial" charset="0"/>
              </a:rPr>
              <a:t> C)</a:t>
            </a:r>
          </a:p>
          <a:p>
            <a:pPr algn="l"/>
            <a:endParaRPr lang="cs-CZ" altLang="cs-CZ" sz="2000" b="0" dirty="0" err="1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Jednotky:  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debye</a:t>
            </a:r>
            <a:r>
              <a:rPr lang="cs-CZ" altLang="cs-CZ" sz="2000" b="0" dirty="0">
                <a:latin typeface="Arial" charset="0"/>
                <a:cs typeface="Arial" charset="0"/>
              </a:rPr>
              <a:t>, 1 D  =  3,</a:t>
            </a:r>
            <a:r>
              <a:rPr lang="en-US" altLang="cs-CZ" sz="2000" b="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36</a:t>
            </a:r>
            <a:r>
              <a:rPr lang="en-US" altLang="cs-CZ" sz="2000" b="0" dirty="0">
                <a:latin typeface="Arial" charset="0"/>
                <a:cs typeface="Arial" charset="0"/>
              </a:rPr>
              <a:t>∙</a:t>
            </a:r>
            <a:r>
              <a:rPr lang="cs-CZ" altLang="cs-CZ" sz="2000" b="0" dirty="0">
                <a:latin typeface="Arial" charset="0"/>
                <a:cs typeface="Arial" charset="0"/>
              </a:rPr>
              <a:t>10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en-US" altLang="cs-CZ" sz="2000" b="0" baseline="30000" dirty="0">
                <a:latin typeface="Arial" charset="0"/>
                <a:cs typeface="Arial" charset="0"/>
              </a:rPr>
              <a:t>30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C∙m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</a:p>
          <a:p>
            <a:pPr algn="l">
              <a:buFontTx/>
              <a:buNone/>
            </a:pPr>
            <a:endParaRPr lang="cs-CZ" altLang="cs-CZ" sz="2000" b="0" dirty="0">
              <a:latin typeface="Arial" charset="0"/>
              <a:cs typeface="Arial" charset="0"/>
            </a:endParaRPr>
          </a:p>
          <a:p>
            <a:pPr algn="l">
              <a:buFontTx/>
              <a:buNone/>
            </a:pPr>
            <a:r>
              <a:rPr lang="cs-CZ" altLang="cs-CZ" sz="2000" b="0" dirty="0">
                <a:latin typeface="Arial" charset="0"/>
                <a:cs typeface="Arial" charset="0"/>
              </a:rPr>
              <a:t>Příklad:  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LiH</a:t>
            </a:r>
            <a:endParaRPr lang="cs-CZ" altLang="cs-CZ" sz="2000" b="0" dirty="0">
              <a:latin typeface="Arial" charset="0"/>
              <a:cs typeface="Arial" charset="0"/>
            </a:endParaRPr>
          </a:p>
          <a:p>
            <a:pPr algn="l">
              <a:buFontTx/>
              <a:buNone/>
            </a:pPr>
            <a:r>
              <a:rPr lang="cs-CZ" altLang="cs-CZ" sz="2000" b="0" dirty="0">
                <a:latin typeface="Arial" charset="0"/>
                <a:cs typeface="Arial" charset="0"/>
              </a:rPr>
              <a:t>změřeno </a:t>
            </a:r>
            <a:r>
              <a:rPr lang="cs-CZ" altLang="cs-CZ" sz="2000" b="0" i="1" dirty="0">
                <a:latin typeface="Arial" charset="0"/>
                <a:cs typeface="Arial" charset="0"/>
              </a:rPr>
              <a:t>p</a:t>
            </a:r>
            <a:r>
              <a:rPr lang="cs-CZ" altLang="cs-CZ" sz="2000" b="0" dirty="0">
                <a:latin typeface="Arial" charset="0"/>
                <a:cs typeface="Arial" charset="0"/>
              </a:rPr>
              <a:t> = 5,88 D = 1,</a:t>
            </a:r>
            <a:r>
              <a:rPr lang="en-US" altLang="cs-CZ" sz="2000" b="0" dirty="0">
                <a:latin typeface="Arial" charset="0"/>
                <a:cs typeface="Arial" charset="0"/>
              </a:rPr>
              <a:t>9</a:t>
            </a:r>
            <a:r>
              <a:rPr lang="cs-CZ" altLang="cs-CZ" sz="2000" b="0" dirty="0">
                <a:latin typeface="Arial" charset="0"/>
                <a:cs typeface="Arial" charset="0"/>
              </a:rPr>
              <a:t>6</a:t>
            </a:r>
            <a:r>
              <a:rPr lang="en-US" altLang="cs-CZ" sz="2000" b="0" dirty="0">
                <a:latin typeface="Arial" charset="0"/>
                <a:cs typeface="Arial" charset="0"/>
              </a:rPr>
              <a:t>∙</a:t>
            </a:r>
            <a:r>
              <a:rPr lang="cs-CZ" altLang="cs-CZ" sz="2000" b="0" dirty="0">
                <a:latin typeface="Arial" charset="0"/>
                <a:cs typeface="Arial" charset="0"/>
              </a:rPr>
              <a:t>10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en-US" altLang="cs-CZ" sz="2000" b="0" baseline="30000" dirty="0">
                <a:latin typeface="Arial" charset="0"/>
                <a:cs typeface="Arial" charset="0"/>
              </a:rPr>
              <a:t>29</a:t>
            </a:r>
            <a:r>
              <a:rPr lang="cs-CZ" altLang="cs-CZ" sz="2000" b="0" dirty="0">
                <a:latin typeface="Arial" charset="0"/>
                <a:cs typeface="Arial" charset="0"/>
              </a:rPr>
              <a:t> C</a:t>
            </a:r>
            <a:r>
              <a:rPr lang="en-US" altLang="cs-CZ" sz="2000" b="0" dirty="0">
                <a:latin typeface="Arial" charset="0"/>
                <a:cs typeface="Arial" charset="0"/>
              </a:rPr>
              <a:t>∙</a:t>
            </a:r>
            <a:r>
              <a:rPr lang="cs-CZ" altLang="cs-CZ" sz="2000" b="0" dirty="0">
                <a:latin typeface="Arial" charset="0"/>
                <a:cs typeface="Arial" charset="0"/>
              </a:rPr>
              <a:t>m, </a:t>
            </a:r>
            <a:r>
              <a:rPr lang="cs-CZ" altLang="cs-CZ" sz="2000" b="0" i="1" dirty="0">
                <a:latin typeface="Arial" charset="0"/>
                <a:cs typeface="Arial" charset="0"/>
              </a:rPr>
              <a:t>r</a:t>
            </a:r>
            <a:r>
              <a:rPr lang="cs-CZ" altLang="cs-CZ" sz="2000" b="0" dirty="0">
                <a:latin typeface="Arial" charset="0"/>
                <a:cs typeface="Arial" charset="0"/>
              </a:rPr>
              <a:t> = 1,595 Å = 1,595∙10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–10</a:t>
            </a:r>
            <a:r>
              <a:rPr lang="cs-CZ" altLang="cs-CZ" sz="2000" b="0" dirty="0">
                <a:latin typeface="Arial" charset="0"/>
                <a:cs typeface="Arial" charset="0"/>
              </a:rPr>
              <a:t> m</a:t>
            </a:r>
          </a:p>
          <a:p>
            <a:pPr algn="l">
              <a:buFontTx/>
              <a:buNone/>
            </a:pPr>
            <a:r>
              <a:rPr lang="cs-CZ" altLang="cs-CZ" sz="2000" b="0" dirty="0">
                <a:latin typeface="Arial" charset="0"/>
                <a:cs typeface="Arial" charset="0"/>
              </a:rPr>
              <a:t>tedy míra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iontovosti</a:t>
            </a:r>
            <a:r>
              <a:rPr lang="cs-CZ" altLang="cs-CZ" sz="2000" b="0" dirty="0">
                <a:latin typeface="Arial" charset="0"/>
                <a:cs typeface="Arial" charset="0"/>
              </a:rPr>
              <a:t> vazby je:</a:t>
            </a:r>
          </a:p>
          <a:p>
            <a:pPr algn="l">
              <a:buFontTx/>
              <a:buNone/>
            </a:pPr>
            <a:r>
              <a:rPr lang="en-US" altLang="cs-CZ" sz="2000" b="0" i="1" dirty="0">
                <a:latin typeface="Arial" charset="0"/>
                <a:cs typeface="Arial" charset="0"/>
              </a:rPr>
              <a:t>q</a:t>
            </a:r>
            <a:r>
              <a:rPr lang="cs-CZ" altLang="cs-CZ" sz="2000" b="0" i="1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= </a:t>
            </a:r>
            <a:r>
              <a:rPr lang="cs-CZ" altLang="cs-CZ" sz="2000" b="0" i="1" dirty="0">
                <a:latin typeface="Arial" charset="0"/>
                <a:cs typeface="Arial" charset="0"/>
              </a:rPr>
              <a:t>p</a:t>
            </a:r>
            <a:r>
              <a:rPr lang="en-US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/ </a:t>
            </a:r>
            <a:r>
              <a:rPr lang="en-US" altLang="cs-CZ" sz="2000" b="0" i="1" dirty="0" err="1">
                <a:latin typeface="Arial" charset="0"/>
                <a:cs typeface="Arial" charset="0"/>
              </a:rPr>
              <a:t>e∙r</a:t>
            </a:r>
            <a:r>
              <a:rPr lang="en-US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US" altLang="cs-CZ" sz="2000" b="0" dirty="0">
                <a:latin typeface="Arial" charset="0"/>
                <a:cs typeface="Arial" charset="0"/>
              </a:rPr>
              <a:t>= 0</a:t>
            </a:r>
            <a:r>
              <a:rPr lang="cs-CZ" altLang="cs-CZ" sz="2000" b="0" dirty="0">
                <a:latin typeface="Arial" charset="0"/>
                <a:cs typeface="Arial" charset="0"/>
              </a:rPr>
              <a:t>,</a:t>
            </a:r>
            <a:r>
              <a:rPr lang="en-US" altLang="cs-CZ" sz="2000" b="0" dirty="0">
                <a:latin typeface="Arial" charset="0"/>
                <a:cs typeface="Arial" charset="0"/>
              </a:rPr>
              <a:t>768</a:t>
            </a:r>
            <a:endParaRPr lang="cs-CZ" altLang="cs-CZ" sz="2000" b="0" dirty="0">
              <a:latin typeface="Arial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Dipólový moment</a:t>
            </a:r>
            <a:endParaRPr lang="en-US" sz="2600" b="1" dirty="0">
              <a:latin typeface="Arial"/>
              <a:cs typeface="Arial"/>
            </a:endParaRPr>
          </a:p>
        </p:txBody>
      </p:sp>
      <p:grpSp>
        <p:nvGrpSpPr>
          <p:cNvPr id="10" name="Group 17"/>
          <p:cNvGrpSpPr>
            <a:grpSpLocks/>
          </p:cNvGrpSpPr>
          <p:nvPr/>
        </p:nvGrpSpPr>
        <p:grpSpPr bwMode="auto">
          <a:xfrm>
            <a:off x="3186114" y="2048197"/>
            <a:ext cx="2857500" cy="1020763"/>
            <a:chOff x="2603" y="1584"/>
            <a:chExt cx="1800" cy="643"/>
          </a:xfrm>
        </p:grpSpPr>
        <p:sp>
          <p:nvSpPr>
            <p:cNvPr id="11" name="Line 12"/>
            <p:cNvSpPr>
              <a:spLocks noChangeShapeType="1"/>
            </p:cNvSpPr>
            <p:nvPr/>
          </p:nvSpPr>
          <p:spPr bwMode="auto">
            <a:xfrm flipH="1">
              <a:off x="3072" y="1958"/>
              <a:ext cx="816" cy="0"/>
            </a:xfrm>
            <a:prstGeom prst="line">
              <a:avLst/>
            </a:prstGeom>
            <a:noFill/>
            <a:ln w="22225">
              <a:solidFill>
                <a:srgbClr val="FFCC99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cs-CZ"/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2603" y="1584"/>
              <a:ext cx="35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  <a:buFontTx/>
                <a:buNone/>
              </a:pPr>
              <a:r>
                <a:rPr lang="cs-CZ" altLang="cs-CZ" sz="2800" b="1" i="1">
                  <a:latin typeface="Arial" charset="0"/>
                  <a:cs typeface="Arial" charset="0"/>
                </a:rPr>
                <a:t>q</a:t>
              </a:r>
              <a:r>
                <a:rPr lang="cs-CZ" altLang="cs-CZ" sz="1400" b="1" i="1" baseline="30000">
                  <a:latin typeface="Arial" charset="0"/>
                  <a:cs typeface="Arial" charset="0"/>
                </a:rPr>
                <a:t> </a:t>
              </a:r>
              <a:r>
                <a:rPr lang="cs-CZ" altLang="cs-CZ" sz="2800" b="1" baseline="30000">
                  <a:latin typeface="Arial" charset="0"/>
                  <a:cs typeface="Arial" charset="0"/>
                </a:rPr>
                <a:t>–</a:t>
              </a:r>
            </a:p>
          </p:txBody>
        </p:sp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4048" y="1584"/>
              <a:ext cx="35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  <a:buFontTx/>
                <a:buNone/>
              </a:pPr>
              <a:r>
                <a:rPr lang="cs-CZ" altLang="cs-CZ" sz="2800" b="1" i="1">
                  <a:latin typeface="Arial" charset="0"/>
                  <a:cs typeface="Arial" charset="0"/>
                </a:rPr>
                <a:t>q</a:t>
              </a:r>
              <a:r>
                <a:rPr lang="cs-CZ" altLang="cs-CZ" sz="900" b="1" i="1" baseline="30000">
                  <a:latin typeface="Arial" charset="0"/>
                  <a:cs typeface="Arial" charset="0"/>
                </a:rPr>
                <a:t> </a:t>
              </a:r>
              <a:r>
                <a:rPr lang="cs-CZ" altLang="cs-CZ" sz="2800" b="1" baseline="30000">
                  <a:latin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3408" y="1900"/>
              <a:ext cx="20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  <a:buFontTx/>
                <a:buNone/>
              </a:pPr>
              <a:r>
                <a:rPr lang="cs-CZ" altLang="cs-CZ" sz="2800" b="1" i="1">
                  <a:latin typeface="Arial" charset="0"/>
                  <a:cs typeface="Arial" charset="0"/>
                </a:rPr>
                <a:t>r</a:t>
              </a:r>
              <a:endParaRPr lang="cs-CZ" altLang="cs-CZ" sz="2800" b="1">
                <a:latin typeface="Arial" charset="0"/>
                <a:cs typeface="Arial" charset="0"/>
              </a:endParaRPr>
            </a:p>
          </p:txBody>
        </p:sp>
        <p:sp>
          <p:nvSpPr>
            <p:cNvPr id="15" name="Oval 11"/>
            <p:cNvSpPr>
              <a:spLocks noChangeArrowheads="1"/>
            </p:cNvSpPr>
            <p:nvPr/>
          </p:nvSpPr>
          <p:spPr bwMode="auto">
            <a:xfrm>
              <a:off x="3884" y="1824"/>
              <a:ext cx="272" cy="272"/>
            </a:xfrm>
            <a:prstGeom prst="ellipse">
              <a:avLst/>
            </a:prstGeom>
            <a:solidFill>
              <a:srgbClr val="00FFFF"/>
            </a:solidFill>
            <a:ln w="158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spcBef>
                  <a:spcPct val="0"/>
                </a:spcBef>
                <a:buFontTx/>
                <a:buNone/>
              </a:pPr>
              <a:endParaRPr lang="cs-CZ" altLang="cs-CZ" sz="2400">
                <a:latin typeface="Arial" charset="0"/>
                <a:cs typeface="Arial" charset="0"/>
              </a:endParaRPr>
            </a:p>
          </p:txBody>
        </p:sp>
        <p:sp>
          <p:nvSpPr>
            <p:cNvPr id="17" name="Oval 10"/>
            <p:cNvSpPr>
              <a:spLocks noChangeArrowheads="1"/>
            </p:cNvSpPr>
            <p:nvPr/>
          </p:nvSpPr>
          <p:spPr bwMode="auto">
            <a:xfrm>
              <a:off x="2795" y="1824"/>
              <a:ext cx="272" cy="272"/>
            </a:xfrm>
            <a:prstGeom prst="ellipse">
              <a:avLst/>
            </a:prstGeom>
            <a:solidFill>
              <a:srgbClr val="FF0066"/>
            </a:solidFill>
            <a:ln w="158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spcBef>
                  <a:spcPct val="0"/>
                </a:spcBef>
                <a:buFontTx/>
                <a:buNone/>
              </a:pPr>
              <a:endParaRPr lang="cs-CZ" altLang="cs-CZ" sz="2400">
                <a:latin typeface="Arial" charset="0"/>
                <a:cs typeface="Arial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47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4273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Dipólový moment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287215" y="900000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Dipólové momenty některých molekul/iontových párů</a:t>
            </a: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88734"/>
              </p:ext>
            </p:extLst>
          </p:nvPr>
        </p:nvGraphicFramePr>
        <p:xfrm>
          <a:off x="1709737" y="1542223"/>
          <a:ext cx="5724525" cy="3169920"/>
        </p:xfrm>
        <a:graphic>
          <a:graphicData uri="http://schemas.openxmlformats.org/drawingml/2006/table">
            <a:tbl>
              <a:tblPr/>
              <a:tblGrid>
                <a:gridCol w="1428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7988">
                <a:tc>
                  <a:txBody>
                    <a:bodyPr/>
                    <a:lstStyle/>
                    <a:p>
                      <a:pPr algn="ctr"/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</a:t>
                      </a:r>
                      <a:endParaRPr lang="cs-CZ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[D]</a:t>
                      </a:r>
                      <a:endParaRPr kumimoji="0" lang="cs-CZ" altLang="cs-CZ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</a:t>
                      </a:r>
                      <a:endParaRPr lang="cs-CZ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[D]</a:t>
                      </a:r>
                      <a:endParaRPr kumimoji="0" lang="cs-CZ" altLang="cs-CZ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2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HF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kumimoji="0" lang="cs-CZ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10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HCl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  <a:r>
                        <a:rPr kumimoji="0" lang="cs-CZ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132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HBr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</a:t>
                      </a:r>
                      <a:r>
                        <a:rPr kumimoji="0" lang="cs-CZ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</a:t>
                      </a:r>
                      <a:r>
                        <a:rPr kumimoji="0" lang="cs-CZ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</a:t>
                      </a:r>
                      <a:r>
                        <a:rPr kumimoji="0" lang="cs-CZ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LiH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5,88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NF</a:t>
                      </a:r>
                      <a:r>
                        <a:rPr kumimoji="0" lang="cs-CZ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0,23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KF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8,60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34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kumimoji="0" lang="cs-CZ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10,44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48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4717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Dispersní síly = Londonovy interakce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287215" y="900000"/>
            <a:ext cx="8460754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Časově proměnný dipólový moment, který je schopen indukovat dipól na blízké molekule (záleží na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polarizovatelnosti</a:t>
            </a:r>
            <a:r>
              <a:rPr lang="cs-CZ" altLang="cs-CZ" sz="2000" b="0" dirty="0">
                <a:latin typeface="Arial" charset="0"/>
                <a:cs typeface="Arial" charset="0"/>
              </a:rPr>
              <a:t>).</a:t>
            </a:r>
          </a:p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Ke vzniku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dipólmomentu</a:t>
            </a:r>
            <a:r>
              <a:rPr lang="cs-CZ" altLang="cs-CZ" sz="2000" b="0" dirty="0">
                <a:latin typeface="Arial" charset="0"/>
                <a:cs typeface="Arial" charset="0"/>
              </a:rPr>
              <a:t> dojde tím, že se díky pohybu elektronů nekryje těžiště záporného náboje s jádrem.</a:t>
            </a:r>
          </a:p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Lze vysvětlit i zkapalňování inertních plynů (18. skupina).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6" y="2656522"/>
            <a:ext cx="902017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49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216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Chemická vazba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287215" y="900000"/>
            <a:ext cx="8460754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Lineární kombinace atomových orbitalů vede ke vzniku stejného počtu molekulových orbitalů, jako byl celkový počet vstupujících atomových orbitalů.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Z interakce dvou atomových orbitalů vzniknou dva orbitaly molekulové; jeden z nich má nižší energii, druhý vyšší energii, než vstupující atomové orbitaly (je respektován zákon zachování energie).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Molekulový orbital s nižší energií: vazebný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Molekulový orbital s vyšší energií: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protivazebný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antivazebný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), *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03-0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5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657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Kombinace orbitalů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s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+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s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11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8000"/>
            <a:ext cx="4899660" cy="178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340" y="3528000"/>
            <a:ext cx="4899660" cy="178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340" y="1044000"/>
            <a:ext cx="4899660" cy="178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4000"/>
            <a:ext cx="4899660" cy="178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2"/>
          <p:cNvSpPr txBox="1"/>
          <p:nvPr/>
        </p:nvSpPr>
        <p:spPr>
          <a:xfrm>
            <a:off x="1079500" y="2636912"/>
            <a:ext cx="7200800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400" b="0" i="1" dirty="0">
                <a:solidFill>
                  <a:prstClr val="black"/>
                </a:solidFill>
                <a:latin typeface="Arial" charset="0"/>
                <a:sym typeface="Symbol"/>
              </a:rPr>
              <a:t></a:t>
            </a:r>
            <a:r>
              <a:rPr lang="cs-CZ" altLang="cs-CZ" sz="2400" b="0" baseline="-25000" dirty="0">
                <a:solidFill>
                  <a:prstClr val="black"/>
                </a:solidFill>
                <a:latin typeface="Arial" charset="0"/>
                <a:sym typeface="Symbol"/>
              </a:rPr>
              <a:t>1</a:t>
            </a:r>
            <a:r>
              <a:rPr lang="cs-CZ" altLang="cs-CZ" sz="2400" b="0" dirty="0">
                <a:solidFill>
                  <a:prstClr val="black"/>
                </a:solidFill>
                <a:latin typeface="Arial" charset="0"/>
                <a:sym typeface="Symbol"/>
              </a:rPr>
              <a:t>					  </a:t>
            </a:r>
            <a:r>
              <a:rPr lang="cs-CZ" altLang="cs-CZ" sz="2400" b="0" i="1" dirty="0">
                <a:solidFill>
                  <a:prstClr val="black"/>
                </a:solidFill>
                <a:latin typeface="Arial" charset="0"/>
                <a:sym typeface="Symbol"/>
              </a:rPr>
              <a:t></a:t>
            </a:r>
            <a:r>
              <a:rPr lang="cs-CZ" altLang="cs-CZ" sz="2400" b="0" baseline="-25000" dirty="0">
                <a:solidFill>
                  <a:prstClr val="black"/>
                </a:solidFill>
                <a:latin typeface="Arial" charset="0"/>
                <a:sym typeface="Symbol"/>
              </a:rPr>
              <a:t>2					</a:t>
            </a:r>
            <a:r>
              <a:rPr lang="cs-CZ" altLang="cs-CZ" sz="2400" b="0" i="1" dirty="0">
                <a:solidFill>
                  <a:prstClr val="black"/>
                </a:solidFill>
                <a:latin typeface="Arial" charset="0"/>
                <a:sym typeface="Symbol"/>
              </a:rPr>
              <a:t></a:t>
            </a:r>
            <a:r>
              <a:rPr lang="cs-CZ" altLang="cs-CZ" sz="2400" b="0" baseline="-25000" dirty="0">
                <a:solidFill>
                  <a:prstClr val="black"/>
                </a:solidFill>
                <a:latin typeface="Arial" charset="0"/>
                <a:sym typeface="Symbol"/>
              </a:rPr>
              <a:t>bond</a:t>
            </a:r>
            <a:r>
              <a:rPr lang="cs-CZ" altLang="cs-CZ" sz="2400" b="0" dirty="0">
                <a:solidFill>
                  <a:prstClr val="black"/>
                </a:solidFill>
                <a:latin typeface="Arial" charset="0"/>
                <a:sym typeface="Symbol"/>
              </a:rPr>
              <a:t> = </a:t>
            </a:r>
            <a:r>
              <a:rPr lang="cs-CZ" altLang="cs-CZ" sz="2400" b="0" i="1" dirty="0">
                <a:solidFill>
                  <a:prstClr val="black"/>
                </a:solidFill>
                <a:latin typeface="Arial" charset="0"/>
                <a:sym typeface="Symbol"/>
              </a:rPr>
              <a:t></a:t>
            </a:r>
            <a:r>
              <a:rPr lang="cs-CZ" altLang="cs-CZ" sz="2400" b="0" baseline="-25000" dirty="0">
                <a:solidFill>
                  <a:prstClr val="black"/>
                </a:solidFill>
                <a:latin typeface="Arial" charset="0"/>
                <a:sym typeface="Symbol"/>
              </a:rPr>
              <a:t>1</a:t>
            </a:r>
            <a:r>
              <a:rPr lang="cs-CZ" altLang="cs-CZ" sz="2400" b="0" dirty="0">
                <a:solidFill>
                  <a:prstClr val="black"/>
                </a:solidFill>
                <a:latin typeface="Arial" charset="0"/>
                <a:sym typeface="Symbol"/>
              </a:rPr>
              <a:t> + </a:t>
            </a:r>
            <a:r>
              <a:rPr lang="cs-CZ" altLang="cs-CZ" sz="2400" b="0" i="1" dirty="0">
                <a:solidFill>
                  <a:prstClr val="black"/>
                </a:solidFill>
                <a:latin typeface="Arial" charset="0"/>
                <a:sym typeface="Symbol"/>
              </a:rPr>
              <a:t></a:t>
            </a:r>
            <a:r>
              <a:rPr lang="cs-CZ" altLang="cs-CZ" sz="2400" b="0" baseline="-25000" dirty="0">
                <a:solidFill>
                  <a:prstClr val="black"/>
                </a:solidFill>
                <a:latin typeface="Arial" charset="0"/>
                <a:sym typeface="Symbol"/>
              </a:rPr>
              <a:t>2</a:t>
            </a:r>
            <a:endParaRPr lang="cs-CZ" altLang="cs-CZ" sz="2400" b="0" dirty="0">
              <a:solidFill>
                <a:prstClr val="black"/>
              </a:solidFill>
              <a:latin typeface="Arial" charset="0"/>
              <a:sym typeface="Symbol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400" b="0" dirty="0">
              <a:solidFill>
                <a:prstClr val="black"/>
              </a:solidFill>
              <a:latin typeface="Arial" charset="0"/>
              <a:sym typeface="Symbol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400" b="0" dirty="0">
              <a:solidFill>
                <a:prstClr val="black"/>
              </a:solidFill>
              <a:latin typeface="Arial" charset="0"/>
              <a:sym typeface="Symbol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400" b="0" dirty="0">
              <a:solidFill>
                <a:prstClr val="black"/>
              </a:solidFill>
              <a:latin typeface="Arial" charset="0"/>
              <a:sym typeface="Symbol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400" b="0" dirty="0">
              <a:solidFill>
                <a:prstClr val="black"/>
              </a:solidFill>
              <a:latin typeface="Arial" charset="0"/>
              <a:sym typeface="Symbol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400" b="0" dirty="0">
              <a:solidFill>
                <a:prstClr val="black"/>
              </a:solidFill>
              <a:latin typeface="Arial" charset="0"/>
              <a:sym typeface="Symbol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400" b="0" dirty="0">
              <a:solidFill>
                <a:prstClr val="black"/>
              </a:solidFill>
              <a:latin typeface="Arial" charset="0"/>
              <a:sym typeface="Symbol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400" b="0" i="1" dirty="0">
                <a:solidFill>
                  <a:prstClr val="black"/>
                </a:solidFill>
                <a:latin typeface="Arial" charset="0"/>
                <a:sym typeface="Symbol"/>
              </a:rPr>
              <a:t></a:t>
            </a:r>
            <a:r>
              <a:rPr lang="cs-CZ" altLang="cs-CZ" sz="2400" b="0" baseline="-25000" dirty="0">
                <a:solidFill>
                  <a:prstClr val="black"/>
                </a:solidFill>
                <a:latin typeface="Arial" charset="0"/>
                <a:sym typeface="Symbol"/>
              </a:rPr>
              <a:t>1 </a:t>
            </a:r>
            <a:r>
              <a:rPr lang="cs-CZ" altLang="cs-CZ" sz="2400" b="0" dirty="0">
                <a:solidFill>
                  <a:prstClr val="black"/>
                </a:solidFill>
                <a:latin typeface="Arial" charset="0"/>
                <a:sym typeface="Symbol"/>
              </a:rPr>
              <a:t>					(</a:t>
            </a:r>
            <a:r>
              <a:rPr lang="cs-CZ" sz="2400" dirty="0"/>
              <a:t>−)</a:t>
            </a:r>
            <a:r>
              <a:rPr lang="cs-CZ" altLang="cs-CZ" sz="2400" b="0" i="1" dirty="0">
                <a:solidFill>
                  <a:prstClr val="black"/>
                </a:solidFill>
                <a:latin typeface="Arial" charset="0"/>
                <a:sym typeface="Symbol"/>
              </a:rPr>
              <a:t></a:t>
            </a:r>
            <a:r>
              <a:rPr lang="cs-CZ" altLang="cs-CZ" sz="2400" b="0" baseline="-25000" dirty="0">
                <a:solidFill>
                  <a:prstClr val="black"/>
                </a:solidFill>
                <a:latin typeface="Arial" charset="0"/>
                <a:sym typeface="Symbol"/>
              </a:rPr>
              <a:t>2 </a:t>
            </a:r>
            <a:r>
              <a:rPr lang="cs-CZ" altLang="cs-CZ" sz="2400" b="0" dirty="0">
                <a:solidFill>
                  <a:prstClr val="black"/>
                </a:solidFill>
                <a:latin typeface="Arial" charset="0"/>
                <a:sym typeface="Symbol"/>
              </a:rPr>
              <a:t>				 </a:t>
            </a:r>
            <a:r>
              <a:rPr lang="cs-CZ" altLang="cs-CZ" sz="2400" b="0" i="1" dirty="0">
                <a:solidFill>
                  <a:prstClr val="black"/>
                </a:solidFill>
                <a:latin typeface="Arial" charset="0"/>
                <a:sym typeface="Symbol"/>
              </a:rPr>
              <a:t></a:t>
            </a:r>
            <a:r>
              <a:rPr lang="cs-CZ" altLang="cs-CZ" sz="2400" b="0" baseline="-25000" dirty="0">
                <a:solidFill>
                  <a:prstClr val="black"/>
                </a:solidFill>
                <a:latin typeface="Arial" charset="0"/>
                <a:sym typeface="Symbol"/>
              </a:rPr>
              <a:t>anti</a:t>
            </a:r>
            <a:r>
              <a:rPr lang="cs-CZ" altLang="cs-CZ" sz="2400" b="0" dirty="0">
                <a:solidFill>
                  <a:prstClr val="black"/>
                </a:solidFill>
                <a:latin typeface="Arial" charset="0"/>
                <a:sym typeface="Symbol"/>
              </a:rPr>
              <a:t> = </a:t>
            </a:r>
            <a:r>
              <a:rPr lang="cs-CZ" altLang="cs-CZ" sz="2400" b="0" i="1" dirty="0">
                <a:solidFill>
                  <a:prstClr val="black"/>
                </a:solidFill>
                <a:latin typeface="Arial" charset="0"/>
                <a:sym typeface="Symbol"/>
              </a:rPr>
              <a:t></a:t>
            </a:r>
            <a:r>
              <a:rPr lang="cs-CZ" altLang="cs-CZ" sz="2400" b="0" baseline="-25000" dirty="0">
                <a:solidFill>
                  <a:prstClr val="black"/>
                </a:solidFill>
                <a:latin typeface="Arial" charset="0"/>
                <a:sym typeface="Symbol"/>
              </a:rPr>
              <a:t>1</a:t>
            </a:r>
            <a:r>
              <a:rPr lang="cs-CZ" altLang="cs-CZ" sz="2400" b="0" dirty="0">
                <a:solidFill>
                  <a:prstClr val="black"/>
                </a:solidFill>
                <a:latin typeface="Arial" charset="0"/>
                <a:sym typeface="Symbol"/>
              </a:rPr>
              <a:t> </a:t>
            </a:r>
            <a:r>
              <a:rPr lang="cs-CZ" sz="2400" dirty="0"/>
              <a:t>−</a:t>
            </a:r>
            <a:r>
              <a:rPr lang="cs-CZ" altLang="cs-CZ" sz="2400" b="0" dirty="0">
                <a:solidFill>
                  <a:prstClr val="black"/>
                </a:solidFill>
                <a:latin typeface="Arial" charset="0"/>
                <a:sym typeface="Symbol"/>
              </a:rPr>
              <a:t> </a:t>
            </a:r>
            <a:r>
              <a:rPr lang="cs-CZ" altLang="cs-CZ" sz="2400" b="0" i="1" dirty="0">
                <a:solidFill>
                  <a:prstClr val="black"/>
                </a:solidFill>
                <a:latin typeface="Arial" charset="0"/>
                <a:sym typeface="Symbol"/>
              </a:rPr>
              <a:t></a:t>
            </a:r>
            <a:r>
              <a:rPr lang="cs-CZ" altLang="cs-CZ" sz="2400" b="0" baseline="-25000" dirty="0">
                <a:solidFill>
                  <a:prstClr val="black"/>
                </a:solidFill>
                <a:latin typeface="Arial" charset="0"/>
                <a:sym typeface="Symbol"/>
              </a:rPr>
              <a:t>2</a:t>
            </a:r>
            <a:endParaRPr lang="cs-CZ" altLang="cs-CZ" sz="2400" b="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03-0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6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" y="2988000"/>
            <a:ext cx="8166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" y="468000"/>
            <a:ext cx="8166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1036"/>
          <p:cNvSpPr>
            <a:spLocks noChangeArrowheads="1"/>
          </p:cNvSpPr>
          <p:nvPr/>
        </p:nvSpPr>
        <p:spPr bwMode="auto">
          <a:xfrm>
            <a:off x="2281981" y="5192364"/>
            <a:ext cx="9717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</a:rPr>
              <a:t>s</a:t>
            </a:r>
            <a:r>
              <a:rPr lang="cs-CZ" altLang="cs-CZ" sz="2400" b="0" dirty="0">
                <a:latin typeface="Arial" charset="0"/>
              </a:rPr>
              <a:t> 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–</a:t>
            </a:r>
            <a:r>
              <a:rPr lang="cs-CZ" altLang="cs-CZ" sz="2400" b="0" dirty="0">
                <a:latin typeface="Arial" charset="0"/>
              </a:rPr>
              <a:t> </a:t>
            </a:r>
            <a:r>
              <a:rPr lang="cs-CZ" altLang="cs-CZ" sz="2400" b="0" i="1" dirty="0">
                <a:latin typeface="Arial" charset="0"/>
              </a:rPr>
              <a:t>s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´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7171" name="Rectangle 1037"/>
          <p:cNvSpPr>
            <a:spLocks noChangeArrowheads="1"/>
          </p:cNvSpPr>
          <p:nvPr/>
        </p:nvSpPr>
        <p:spPr bwMode="auto">
          <a:xfrm>
            <a:off x="2308210" y="2724018"/>
            <a:ext cx="97975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</a:rPr>
              <a:t>s</a:t>
            </a:r>
            <a:r>
              <a:rPr lang="cs-CZ" altLang="cs-CZ" sz="2400" b="0" dirty="0">
                <a:latin typeface="Arial" charset="0"/>
              </a:rPr>
              <a:t> + </a:t>
            </a:r>
            <a:r>
              <a:rPr lang="cs-CZ" altLang="cs-CZ" sz="2400" b="0" i="1" dirty="0">
                <a:latin typeface="Arial" charset="0"/>
              </a:rPr>
              <a:t>s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´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7172" name="Rectangle 1038"/>
          <p:cNvSpPr>
            <a:spLocks noChangeArrowheads="1"/>
          </p:cNvSpPr>
          <p:nvPr/>
        </p:nvSpPr>
        <p:spPr bwMode="auto">
          <a:xfrm>
            <a:off x="8356600" y="4221088"/>
            <a:ext cx="60465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  <a:sym typeface="Symbol" pitchFamily="18" charset="2"/>
              </a:rPr>
              <a:t></a:t>
            </a:r>
            <a:r>
              <a:rPr lang="en-US" altLang="cs-CZ" sz="2400" b="0" i="1" baseline="-25000" dirty="0">
                <a:latin typeface="Arial" charset="0"/>
                <a:sym typeface="Symbol" pitchFamily="18" charset="2"/>
              </a:rPr>
              <a:t>s</a:t>
            </a:r>
            <a:r>
              <a:rPr lang="en-US" altLang="cs-CZ" sz="2400" b="0" dirty="0">
                <a:latin typeface="Arial" charset="0"/>
              </a:rPr>
              <a:t>*</a:t>
            </a:r>
            <a:endParaRPr lang="cs-CZ" altLang="cs-CZ" sz="2400" b="0" dirty="0">
              <a:latin typeface="Arial" charset="0"/>
            </a:endParaRPr>
          </a:p>
        </p:txBody>
      </p:sp>
      <p:sp>
        <p:nvSpPr>
          <p:cNvPr id="7173" name="Rectangle 1039"/>
          <p:cNvSpPr>
            <a:spLocks noChangeArrowheads="1"/>
          </p:cNvSpPr>
          <p:nvPr/>
        </p:nvSpPr>
        <p:spPr bwMode="auto">
          <a:xfrm>
            <a:off x="8370888" y="1700808"/>
            <a:ext cx="48442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  <a:sym typeface="Symbol" pitchFamily="18" charset="2"/>
              </a:rPr>
              <a:t></a:t>
            </a:r>
            <a:r>
              <a:rPr lang="en-US" altLang="cs-CZ" sz="2400" b="0" i="1" baseline="-25000" dirty="0">
                <a:latin typeface="Arial" charset="0"/>
                <a:sym typeface="Symbol" pitchFamily="18" charset="2"/>
              </a:rPr>
              <a:t>s</a:t>
            </a:r>
            <a:endParaRPr lang="cs-CZ" altLang="cs-CZ" sz="2400" b="0" i="1" baseline="-25000" dirty="0">
              <a:latin typeface="Arial" charset="0"/>
              <a:sym typeface="Symbol" pitchFamily="18" charset="2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Kombinace orbitalů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s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+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s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4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1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16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7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03-0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7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" y="2988000"/>
            <a:ext cx="8166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" y="468000"/>
            <a:ext cx="8166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3"/>
          <p:cNvSpPr>
            <a:spLocks noChangeArrowheads="1"/>
          </p:cNvSpPr>
          <p:nvPr/>
        </p:nvSpPr>
        <p:spPr bwMode="auto">
          <a:xfrm>
            <a:off x="1979712" y="5344220"/>
            <a:ext cx="1090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</a:rPr>
              <a:t>s</a:t>
            </a:r>
            <a:r>
              <a:rPr lang="cs-CZ" altLang="cs-CZ" sz="2400" b="0" dirty="0">
                <a:latin typeface="Arial" charset="0"/>
              </a:rPr>
              <a:t> 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–</a:t>
            </a:r>
            <a:r>
              <a:rPr lang="cs-CZ" altLang="cs-CZ" sz="2400" b="0" dirty="0">
                <a:latin typeface="Arial" charset="0"/>
              </a:rPr>
              <a:t> </a:t>
            </a:r>
            <a:r>
              <a:rPr lang="en-US" altLang="cs-CZ" sz="2400" b="0" i="1" dirty="0" err="1">
                <a:latin typeface="Arial" charset="0"/>
              </a:rPr>
              <a:t>p</a:t>
            </a:r>
            <a:r>
              <a:rPr lang="en-US" altLang="cs-CZ" sz="2400" b="0" i="1" baseline="-25000" dirty="0" err="1">
                <a:latin typeface="Arial" charset="0"/>
              </a:rPr>
              <a:t>z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´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8459788" y="4293096"/>
            <a:ext cx="4908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  <a:sym typeface="Symbol" pitchFamily="18" charset="2"/>
              </a:rPr>
              <a:t></a:t>
            </a:r>
            <a:r>
              <a:rPr lang="en-US" altLang="cs-CZ" sz="2400" b="0" dirty="0">
                <a:latin typeface="Arial" charset="0"/>
              </a:rPr>
              <a:t>*</a:t>
            </a:r>
            <a:endParaRPr lang="cs-CZ" altLang="cs-CZ" sz="2400" b="0" dirty="0">
              <a:latin typeface="Arial" charset="0"/>
            </a:endParaRP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8474075" y="1700808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  <a:sym typeface="Symbol" pitchFamily="18" charset="2"/>
              </a:rPr>
              <a:t></a:t>
            </a:r>
            <a:endParaRPr lang="cs-CZ" altLang="cs-CZ" sz="2400" b="0" i="1" baseline="-25000" dirty="0">
              <a:latin typeface="Arial" charset="0"/>
              <a:sym typeface="Symbol" pitchFamily="18" charset="2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Kombinace orbitalů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s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+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p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1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15" name="Rectangle 1037"/>
          <p:cNvSpPr>
            <a:spLocks noChangeArrowheads="1"/>
          </p:cNvSpPr>
          <p:nvPr/>
        </p:nvSpPr>
        <p:spPr bwMode="auto">
          <a:xfrm>
            <a:off x="1979712" y="2724018"/>
            <a:ext cx="109837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</a:rPr>
              <a:t>s</a:t>
            </a:r>
            <a:r>
              <a:rPr lang="cs-CZ" altLang="cs-CZ" sz="2400" b="0" dirty="0">
                <a:latin typeface="Arial" charset="0"/>
              </a:rPr>
              <a:t> + </a:t>
            </a:r>
            <a:r>
              <a:rPr lang="cs-CZ" altLang="cs-CZ" sz="2400" b="0" i="1" dirty="0" err="1">
                <a:latin typeface="Arial" charset="0"/>
              </a:rPr>
              <a:t>p</a:t>
            </a:r>
            <a:r>
              <a:rPr lang="cs-CZ" altLang="cs-CZ" sz="2400" b="0" i="1" baseline="-25000" dirty="0" err="1">
                <a:latin typeface="Arial" charset="0"/>
              </a:rPr>
              <a:t>z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´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6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7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03-0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8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" y="468000"/>
            <a:ext cx="8166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" y="2952000"/>
            <a:ext cx="81661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1036"/>
          <p:cNvSpPr>
            <a:spLocks noChangeArrowheads="1"/>
          </p:cNvSpPr>
          <p:nvPr/>
        </p:nvSpPr>
        <p:spPr bwMode="auto">
          <a:xfrm>
            <a:off x="2281981" y="5192364"/>
            <a:ext cx="10038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</a:rPr>
              <a:t>p</a:t>
            </a:r>
            <a:r>
              <a:rPr lang="cs-CZ" altLang="cs-CZ" sz="2400" b="0" dirty="0">
                <a:latin typeface="Arial" charset="0"/>
              </a:rPr>
              <a:t> 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–</a:t>
            </a:r>
            <a:r>
              <a:rPr lang="cs-CZ" altLang="cs-CZ" sz="2400" b="0" dirty="0">
                <a:latin typeface="Arial" charset="0"/>
              </a:rPr>
              <a:t> </a:t>
            </a:r>
            <a:r>
              <a:rPr lang="cs-CZ" altLang="cs-CZ" sz="2400" b="0" i="1" dirty="0">
                <a:latin typeface="Arial" charset="0"/>
              </a:rPr>
              <a:t>p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´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7171" name="Rectangle 1037"/>
          <p:cNvSpPr>
            <a:spLocks noChangeArrowheads="1"/>
          </p:cNvSpPr>
          <p:nvPr/>
        </p:nvSpPr>
        <p:spPr bwMode="auto">
          <a:xfrm>
            <a:off x="2308210" y="2724018"/>
            <a:ext cx="10118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</a:rPr>
              <a:t>p</a:t>
            </a:r>
            <a:r>
              <a:rPr lang="cs-CZ" altLang="cs-CZ" sz="2400" b="0" dirty="0">
                <a:latin typeface="Arial" charset="0"/>
              </a:rPr>
              <a:t> + </a:t>
            </a:r>
            <a:r>
              <a:rPr lang="cs-CZ" altLang="cs-CZ" sz="2400" b="0" i="1" dirty="0">
                <a:latin typeface="Arial" charset="0"/>
              </a:rPr>
              <a:t>p</a:t>
            </a:r>
            <a:r>
              <a:rPr lang="cs-CZ" altLang="cs-CZ" sz="2400" b="0" dirty="0">
                <a:latin typeface="Arial" charset="0"/>
                <a:cs typeface="Times New Roman" pitchFamily="18" charset="0"/>
              </a:rPr>
              <a:t>´</a:t>
            </a:r>
            <a:endParaRPr lang="en-US" altLang="cs-CZ" sz="2400" b="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7172" name="Rectangle 1038"/>
          <p:cNvSpPr>
            <a:spLocks noChangeArrowheads="1"/>
          </p:cNvSpPr>
          <p:nvPr/>
        </p:nvSpPr>
        <p:spPr bwMode="auto">
          <a:xfrm>
            <a:off x="8356600" y="4221088"/>
            <a:ext cx="6158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  <a:sym typeface="Symbol" pitchFamily="18" charset="2"/>
              </a:rPr>
              <a:t></a:t>
            </a:r>
            <a:r>
              <a:rPr lang="cs-CZ" altLang="cs-CZ" sz="2400" b="0" i="1" baseline="-25000" dirty="0">
                <a:latin typeface="Arial" charset="0"/>
                <a:sym typeface="Symbol" pitchFamily="18" charset="2"/>
              </a:rPr>
              <a:t>p</a:t>
            </a:r>
            <a:r>
              <a:rPr lang="en-US" altLang="cs-CZ" sz="2400" b="0" dirty="0">
                <a:latin typeface="Arial" charset="0"/>
              </a:rPr>
              <a:t>*</a:t>
            </a:r>
            <a:endParaRPr lang="cs-CZ" altLang="cs-CZ" sz="2400" b="0" dirty="0">
              <a:latin typeface="Arial" charset="0"/>
            </a:endParaRPr>
          </a:p>
        </p:txBody>
      </p:sp>
      <p:sp>
        <p:nvSpPr>
          <p:cNvPr id="7173" name="Rectangle 1039"/>
          <p:cNvSpPr>
            <a:spLocks noChangeArrowheads="1"/>
          </p:cNvSpPr>
          <p:nvPr/>
        </p:nvSpPr>
        <p:spPr bwMode="auto">
          <a:xfrm>
            <a:off x="8370888" y="1700808"/>
            <a:ext cx="4956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0" i="1" dirty="0">
                <a:latin typeface="Arial" charset="0"/>
                <a:sym typeface="Symbol" pitchFamily="18" charset="2"/>
              </a:rPr>
              <a:t></a:t>
            </a:r>
            <a:r>
              <a:rPr lang="cs-CZ" altLang="cs-CZ" sz="2400" b="0" i="1" baseline="-25000" dirty="0">
                <a:latin typeface="Arial" charset="0"/>
                <a:sym typeface="Symbol" pitchFamily="18" charset="2"/>
              </a:rPr>
              <a:t>p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Kombinace orbitalů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p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+ </a:t>
            </a:r>
            <a:r>
              <a:rPr lang="cs-CZ" sz="2600" i="1" dirty="0">
                <a:solidFill>
                  <a:prstClr val="black"/>
                </a:solidFill>
                <a:latin typeface="Arial"/>
                <a:cs typeface="Arial"/>
              </a:rPr>
              <a:t>p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4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1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16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7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pPr>
              <a:defRPr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03-0</a:t>
            </a:r>
            <a:fld id="{4FB15633-ABB6-4564-BB38-419DBE6AF889}" type="slidenum">
              <a:rPr lang="cs-CZ" alt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9</a:t>
            </a:fld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70506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3116</TotalTime>
  <Words>2226</Words>
  <Application>Microsoft Office PowerPoint</Application>
  <PresentationFormat>Předvádění na obrazovce (4:3)</PresentationFormat>
  <Paragraphs>563</Paragraphs>
  <Slides>49</Slides>
  <Notes>18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5" baseType="lpstr">
      <vt:lpstr>Arial</vt:lpstr>
      <vt:lpstr>Symbol</vt:lpstr>
      <vt:lpstr>Times New Roman</vt:lpstr>
      <vt:lpstr>Wingdings</vt:lpstr>
      <vt:lpstr>Default Design</vt:lpstr>
      <vt:lpstr>CS ChemDraw Drawing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Chemická vazba</dc:title>
  <dc:creator>Honza</dc:creator>
  <cp:lastModifiedBy>Vojtěch Kubíček</cp:lastModifiedBy>
  <cp:revision>439</cp:revision>
  <dcterms:created xsi:type="dcterms:W3CDTF">2004-05-01T17:45:26Z</dcterms:created>
  <dcterms:modified xsi:type="dcterms:W3CDTF">2026-02-18T16:01:28Z</dcterms:modified>
</cp:coreProperties>
</file>