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57" r:id="rId5"/>
    <p:sldId id="265" r:id="rId6"/>
    <p:sldId id="259" r:id="rId7"/>
    <p:sldId id="266" r:id="rId8"/>
    <p:sldId id="267" r:id="rId9"/>
    <p:sldId id="260" r:id="rId10"/>
    <p:sldId id="262" r:id="rId11"/>
    <p:sldId id="261" r:id="rId12"/>
    <p:sldId id="264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373037-31E6-48EF-9C33-3B3F67C8CC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A9F3F68-C6F9-4FC8-B556-B49CBC8DF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0BBDDE-5DA6-4200-A7C9-CC00A2ED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7FA4C9-1410-43C5-9E97-31F8B5026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40BB06-2767-43CF-A4BD-6982ABC28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0216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EE65D1-C028-4605-A858-DAFFC1831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A209AFC-4F32-4C43-B815-337A909D9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24EC94-DA59-4781-B2A9-4B9B75C4E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2AB43F-798B-4298-AFE7-F376FC2EA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C8731A-5183-4396-8764-D8DA48DC0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425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2351D9A-48AD-43C6-9A85-5B14A70845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744EE7D-79D3-4A2B-B81A-3DDF79CE4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F9DCDD-439E-464A-97C8-C0D241D02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BEFCE5-FC9D-4AB7-8F10-64064E413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6EA668-6373-4F3B-8392-0FF2A44C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62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A5CF72-2ED3-4B41-8961-6867E52FC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2BAE86-1587-4F1E-B813-0FD97D772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4E08517-F3CF-4E94-AAC3-1182327E9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7753C0-7377-4F84-AF67-1FB3D24B4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4D9F45-C5F7-48A5-A158-0F7AC6D3C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6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F91B2F-4EBD-40CE-BC48-FCFED5C20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937FDC-0ACD-4E91-988D-A7E3C8AB6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AFB9B1-BFC0-4AAC-AE3A-1F890E00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4D75A0-1844-4C3F-A3EC-89F5C9A2B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F18FBB-BCE5-442F-8908-4D8DF273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2064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5DEA81-4754-4B17-821B-7528B265D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4C6DE8-90CE-4B22-9786-3F6C9C476D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23D2B27-5052-4A65-9FC0-3F5F31165D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3D367E8-D0C2-475B-9B83-189C484A7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4AC993B-09A3-4CD0-8EB8-A2B8E7EBF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62CFAD0-C5D1-4867-8290-02582A089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215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651007-D1AA-4DD4-8CF3-FC966BF90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F94A510-6F22-49D8-8C60-6F5CA8E62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610BB6B-B298-4842-9EF5-B3FD43FA95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7455504-C088-4C01-9806-E7FDB8B747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1C3E22C-4B63-465A-985E-52A8E2438E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362CA89-073C-438E-84EC-556386A05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CAF0094-11DF-4B3F-9988-BB299D71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53E0063-5DA8-439E-B98C-EB39FE570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957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940B81-AC37-4270-9906-DDF0F3CC1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819A3AC-1097-43E9-AA70-C5F3541EC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66EDEFE-0165-44D7-94D8-B3F948712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86B6420-36A2-4857-9638-7D376E71B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96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8362056-D3E0-4C74-A3A6-517748834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1ECC1C3-E8F4-4EEC-B431-A8462FD02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7E286B-9175-428F-913F-F954DA342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5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FC6050-366D-493C-8EEE-05C14A2D3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F9BC1A-225D-4A78-A32F-14021AE84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6B40C11-8790-4738-9CA9-80A24A1FB9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FFC0C5-1EC2-4956-A4C6-5970885D1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63EC837-616A-4952-BDD3-62ECF73EF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A5971E9-6CDD-48D1-BBBB-35C7AF2A4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889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800FE-8A4A-41E5-961B-279C9AF69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1C3DAD0-330A-45A7-9A47-44AAA1809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FD8DAF-DEA6-4EE2-A9F9-0AC822C68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87720F-B3D9-4CA3-8F14-F17A4CF3E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2C261D4-4B5D-480F-9D91-336622D7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13EEAA-4E11-4BFA-9E27-BD3EEA7D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544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3275174-5661-4EE5-A15A-3DCB233E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349C3F-63E4-4888-B50F-75E4D381C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00F27E-AA7D-4F41-BD1F-53312FE28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37211-9CB6-45C2-9884-7F0CA387EACE}" type="datetimeFigureOut">
              <a:rPr lang="cs-CZ" smtClean="0"/>
              <a:t>11.04.2022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6E1115-0ED3-4FA7-B4F7-5E385E08F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B74A4A-6522-4354-95EE-4FCD31767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12FB7-1AF6-4D86-B8F2-07C79BC7CE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74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rrekturen.de/der-die-das.s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D54DE59-C4C7-4649-ABC1-2363C8460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GENUS NOMINI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FFA720-7DFB-4C49-AE1D-CC06EE44D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12. 4. </a:t>
            </a:r>
            <a:r>
              <a:rPr lang="cs-CZ">
                <a:solidFill>
                  <a:srgbClr val="FFFFFF"/>
                </a:solidFill>
              </a:rPr>
              <a:t>2022</a:t>
            </a:r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177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045CA-896B-4D3F-8876-69142839E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Übung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BCC3D5A-D0DB-4CBA-8C16-925B2AF55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040" t="30139" r="25834" b="30742"/>
          <a:stretch/>
        </p:blipFill>
        <p:spPr>
          <a:xfrm>
            <a:off x="500575" y="1690688"/>
            <a:ext cx="11034933" cy="424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31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542AFC3-B78F-474E-8838-2B18A3028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Schwankung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9D0FDA-A2BF-45B4-838E-B06E70D8B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>
                <a:solidFill>
                  <a:srgbClr val="000000"/>
                </a:solidFill>
              </a:rPr>
              <a:t>Dialektal: Butter</a:t>
            </a:r>
          </a:p>
          <a:p>
            <a:pPr marL="0" indent="0">
              <a:buNone/>
            </a:pPr>
            <a:endParaRPr lang="cs-CZ" sz="24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cs-CZ" sz="2400">
                <a:solidFill>
                  <a:srgbClr val="000000"/>
                </a:solidFill>
              </a:rPr>
              <a:t>Diachron: Dschungel</a:t>
            </a:r>
          </a:p>
          <a:p>
            <a:pPr marL="0" indent="0">
              <a:buNone/>
            </a:pPr>
            <a:endParaRPr lang="cs-CZ" sz="24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cs-CZ" sz="2400">
                <a:solidFill>
                  <a:srgbClr val="000000"/>
                </a:solidFill>
              </a:rPr>
              <a:t>Gleichwertig: Filter, Sakko, Essay</a:t>
            </a:r>
          </a:p>
          <a:p>
            <a:pPr marL="0" indent="0">
              <a:buNone/>
            </a:pPr>
            <a:endParaRPr lang="cs-CZ" sz="24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cs-CZ" sz="2400">
                <a:solidFill>
                  <a:srgbClr val="000000"/>
                </a:solidFill>
                <a:hlinkClick r:id="rId3"/>
              </a:rPr>
              <a:t>https://www.korrekturen.de/der-die-das.shtml</a:t>
            </a:r>
            <a:r>
              <a:rPr lang="cs-CZ" sz="240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3542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04EB2C-77F0-46E5-B35E-51D7335A5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Genderlinguistik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06AC7-F2BB-4D1D-B739-10904A544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präskriptiv</a:t>
            </a:r>
            <a:r>
              <a:rPr lang="cs-CZ" dirty="0"/>
              <a:t>, </a:t>
            </a:r>
            <a:r>
              <a:rPr lang="cs-CZ" dirty="0" err="1"/>
              <a:t>nicht</a:t>
            </a:r>
            <a:r>
              <a:rPr lang="cs-CZ" dirty="0"/>
              <a:t> deskriptiv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3C05C62-B4F9-48FB-B6AD-019735DC16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08" t="29529" r="15769" b="21422"/>
          <a:stretch/>
        </p:blipFill>
        <p:spPr>
          <a:xfrm>
            <a:off x="838200" y="2433710"/>
            <a:ext cx="10466243" cy="387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627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1B30B4-FDAE-43F0-8F8D-7483C491B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Wiederholung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Vertiefung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8C76396-C9D1-40A3-B94A-15F451C6ED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041" t="23350" r="10436" b="13931"/>
          <a:stretch/>
        </p:blipFill>
        <p:spPr>
          <a:xfrm>
            <a:off x="711591" y="1533378"/>
            <a:ext cx="10501750" cy="483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47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2ECD229-D28E-42FF-A4B4-904112616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Terminologie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D3A1ED-5DE2-4F8B-A552-095D69989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>
                <a:solidFill>
                  <a:srgbClr val="000000"/>
                </a:solidFill>
              </a:rPr>
              <a:t>Maskulinum, -a / maskulin</a:t>
            </a:r>
          </a:p>
          <a:p>
            <a:pPr marL="0" indent="0">
              <a:buNone/>
            </a:pPr>
            <a:r>
              <a:rPr lang="cs-CZ" sz="2400">
                <a:solidFill>
                  <a:srgbClr val="000000"/>
                </a:solidFill>
              </a:rPr>
              <a:t>Femininum, -a / feminin</a:t>
            </a:r>
          </a:p>
          <a:p>
            <a:pPr marL="0" indent="0">
              <a:buNone/>
            </a:pPr>
            <a:r>
              <a:rPr lang="cs-CZ" sz="2400">
                <a:solidFill>
                  <a:srgbClr val="000000"/>
                </a:solidFill>
              </a:rPr>
              <a:t>Neutrum, -a / neutral</a:t>
            </a:r>
          </a:p>
        </p:txBody>
      </p:sp>
    </p:spTree>
    <p:extLst>
      <p:ext uri="{BB962C8B-B14F-4D97-AF65-F5344CB8AC3E}">
        <p14:creationId xmlns:p14="http://schemas.microsoft.com/office/powerpoint/2010/main" val="3326572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00B0D47-740F-4C12-B283-9C6F8F470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Femininum oder Neutrum?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1CB748-9F2F-4129-8BD6-404CE777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sz="2400" i="1">
                <a:solidFill>
                  <a:srgbClr val="000000"/>
                </a:solidFill>
              </a:rPr>
              <a:t>Schneewittchen aber wuchs heran und wurde immer schöner, und als es sieben Jahre alt war, war es schön wie der karge Tag und schöner als die Königin selbst.</a:t>
            </a:r>
            <a:endParaRPr lang="cs-CZ" sz="2400" i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26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E013ED-1394-4D6E-9764-5F17E2368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Richtig</a:t>
            </a:r>
            <a:r>
              <a:rPr lang="cs-CZ" dirty="0"/>
              <a:t> oder </a:t>
            </a:r>
            <a:r>
              <a:rPr lang="cs-CZ" dirty="0" err="1"/>
              <a:t>falsch</a:t>
            </a:r>
            <a:r>
              <a:rPr lang="cs-CZ" dirty="0"/>
              <a:t>?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3494801-6DCA-42C5-AFA5-BA464B6F71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521" t="40274" r="14556" b="31707"/>
          <a:stretch/>
        </p:blipFill>
        <p:spPr>
          <a:xfrm>
            <a:off x="838200" y="1484243"/>
            <a:ext cx="10647834" cy="254441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7E28507-2003-4196-80A7-EC3010B6A6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77" t="24641" r="18653" b="54258"/>
          <a:stretch/>
        </p:blipFill>
        <p:spPr>
          <a:xfrm>
            <a:off x="838200" y="4028661"/>
            <a:ext cx="10898035" cy="192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11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CCED212-27C6-4136-B132-D80A7A9DF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cs-CZ" sz="3700">
                <a:solidFill>
                  <a:srgbClr val="FFFFFF"/>
                </a:solidFill>
              </a:rPr>
              <a:t>Vorhersagbarkeit von Genus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B8DAB4-BBB4-4005-99DC-C071C65E6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cs-CZ" sz="2400">
                <a:solidFill>
                  <a:srgbClr val="000000"/>
                </a:solidFill>
              </a:rPr>
              <a:t>Aufgrund der Semantik (semantische Kriterien)</a:t>
            </a:r>
          </a:p>
          <a:p>
            <a:pPr marL="0" indent="0">
              <a:buNone/>
            </a:pPr>
            <a:endParaRPr lang="cs-CZ" sz="240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cs-CZ" sz="2400">
              <a:solidFill>
                <a:srgbClr val="000000"/>
              </a:solidFill>
            </a:endParaRPr>
          </a:p>
          <a:p>
            <a:r>
              <a:rPr lang="cs-CZ" sz="2400">
                <a:solidFill>
                  <a:srgbClr val="000000"/>
                </a:solidFill>
              </a:rPr>
              <a:t>Aufgrund der Form (morphologische Kriterien)</a:t>
            </a:r>
          </a:p>
        </p:txBody>
      </p:sp>
    </p:spTree>
    <p:extLst>
      <p:ext uri="{BB962C8B-B14F-4D97-AF65-F5344CB8AC3E}">
        <p14:creationId xmlns:p14="http://schemas.microsoft.com/office/powerpoint/2010/main" val="3685738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CC51B7-9800-4165-9BE9-4AA3F214C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Natürliches</a:t>
            </a:r>
            <a:r>
              <a:rPr lang="cs-CZ" dirty="0"/>
              <a:t> Genus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5DEC78-05C0-44DF-AD7E-B416B6E4F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pes</a:t>
            </a:r>
          </a:p>
          <a:p>
            <a:pPr marL="0" indent="0">
              <a:buNone/>
            </a:pPr>
            <a:r>
              <a:rPr lang="cs-CZ" dirty="0"/>
              <a:t>kočka</a:t>
            </a:r>
          </a:p>
          <a:p>
            <a:pPr marL="0" indent="0">
              <a:buNone/>
            </a:pPr>
            <a:r>
              <a:rPr lang="cs-CZ" dirty="0"/>
              <a:t>kůň</a:t>
            </a:r>
          </a:p>
          <a:p>
            <a:pPr marL="0" indent="0">
              <a:buNone/>
            </a:pPr>
            <a:r>
              <a:rPr lang="cs-CZ" dirty="0"/>
              <a:t>prase</a:t>
            </a:r>
          </a:p>
        </p:txBody>
      </p:sp>
    </p:spTree>
    <p:extLst>
      <p:ext uri="{BB962C8B-B14F-4D97-AF65-F5344CB8AC3E}">
        <p14:creationId xmlns:p14="http://schemas.microsoft.com/office/powerpoint/2010/main" val="3443670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00FF3D-D10B-4662-8E4B-58DFD081D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Substantivgruppen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927C89-8E57-48A1-B6B0-407803756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err="1"/>
              <a:t>Wochentage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Monatsnamen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Jahreszeiten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Automarken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Spirituosen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Geographische</a:t>
            </a:r>
            <a:r>
              <a:rPr lang="cs-CZ" dirty="0"/>
              <a:t> </a:t>
            </a:r>
            <a:r>
              <a:rPr lang="cs-CZ" dirty="0" err="1"/>
              <a:t>Namen</a:t>
            </a:r>
            <a:r>
              <a:rPr lang="cs-CZ" dirty="0"/>
              <a:t>:</a:t>
            </a:r>
          </a:p>
          <a:p>
            <a:pPr>
              <a:buFontTx/>
              <a:buChar char="-"/>
            </a:pPr>
            <a:r>
              <a:rPr lang="cs-CZ" dirty="0" err="1"/>
              <a:t>Städte</a:t>
            </a:r>
            <a:endParaRPr lang="cs-CZ" dirty="0"/>
          </a:p>
          <a:p>
            <a:pPr>
              <a:buFontTx/>
              <a:buChar char="-"/>
            </a:pPr>
            <a:r>
              <a:rPr lang="cs-CZ" dirty="0" err="1"/>
              <a:t>Staaten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Regionen</a:t>
            </a:r>
            <a:r>
              <a:rPr lang="cs-CZ" dirty="0"/>
              <a:t> (</a:t>
            </a:r>
            <a:r>
              <a:rPr lang="cs-CZ" i="1" dirty="0" err="1"/>
              <a:t>Schweiz</a:t>
            </a:r>
            <a:r>
              <a:rPr lang="cs-CZ" i="1" dirty="0"/>
              <a:t>, </a:t>
            </a:r>
            <a:r>
              <a:rPr lang="cs-CZ" i="1" dirty="0" err="1"/>
              <a:t>Lausitz</a:t>
            </a:r>
            <a:r>
              <a:rPr lang="cs-CZ" i="1" dirty="0"/>
              <a:t>, </a:t>
            </a:r>
            <a:r>
              <a:rPr lang="cs-CZ" i="1" dirty="0" err="1"/>
              <a:t>Pfalz</a:t>
            </a:r>
            <a:r>
              <a:rPr lang="cs-CZ" i="1" dirty="0"/>
              <a:t>, </a:t>
            </a:r>
            <a:r>
              <a:rPr lang="cs-CZ" i="1" dirty="0" err="1"/>
              <a:t>Krim</a:t>
            </a:r>
            <a:r>
              <a:rPr lang="cs-CZ" i="1" dirty="0"/>
              <a:t>; </a:t>
            </a:r>
            <a:r>
              <a:rPr lang="cs-CZ" i="1" dirty="0" err="1"/>
              <a:t>Iran</a:t>
            </a:r>
            <a:r>
              <a:rPr lang="cs-CZ" i="1" dirty="0"/>
              <a:t>, </a:t>
            </a:r>
            <a:r>
              <a:rPr lang="cs-CZ" i="1" dirty="0" err="1"/>
              <a:t>Irak</a:t>
            </a:r>
            <a:r>
              <a:rPr lang="cs-CZ" i="1" dirty="0"/>
              <a:t>, Libanon, </a:t>
            </a:r>
            <a:r>
              <a:rPr lang="cs-CZ" i="1" dirty="0" err="1"/>
              <a:t>Sudan</a:t>
            </a:r>
            <a:r>
              <a:rPr lang="cs-CZ" dirty="0"/>
              <a:t>)</a:t>
            </a:r>
          </a:p>
          <a:p>
            <a:pPr>
              <a:buFontTx/>
              <a:buChar char="-"/>
            </a:pPr>
            <a:r>
              <a:rPr lang="cs-CZ" dirty="0" err="1"/>
              <a:t>Flüsse</a:t>
            </a:r>
            <a:r>
              <a:rPr lang="cs-CZ" dirty="0"/>
              <a:t> (</a:t>
            </a:r>
            <a:r>
              <a:rPr lang="cs-CZ" i="1" dirty="0" err="1"/>
              <a:t>Mississipi</a:t>
            </a:r>
            <a:r>
              <a:rPr lang="cs-CZ" i="1" dirty="0"/>
              <a:t>, Orinoko, Kongo, </a:t>
            </a:r>
            <a:r>
              <a:rPr lang="cs-CZ" i="1" dirty="0" err="1"/>
              <a:t>Amazonas</a:t>
            </a:r>
            <a:r>
              <a:rPr lang="cs-CZ" i="1" dirty="0"/>
              <a:t>, </a:t>
            </a:r>
            <a:r>
              <a:rPr lang="cs-CZ" i="1" dirty="0" err="1"/>
              <a:t>Wolga</a:t>
            </a:r>
            <a:r>
              <a:rPr lang="cs-CZ" i="1" dirty="0"/>
              <a:t>, </a:t>
            </a:r>
            <a:r>
              <a:rPr lang="cs-CZ" i="1" dirty="0" err="1"/>
              <a:t>Loire</a:t>
            </a:r>
            <a:r>
              <a:rPr lang="cs-CZ" i="1" dirty="0"/>
              <a:t>, </a:t>
            </a:r>
            <a:r>
              <a:rPr lang="cs-CZ" i="1" dirty="0" err="1"/>
              <a:t>Themse</a:t>
            </a:r>
            <a:r>
              <a:rPr lang="cs-CZ" dirty="0"/>
              <a:t>)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5730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933493-C9A5-4E05-9A3A-0D99BFE5A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Doppeltes</a:t>
            </a:r>
            <a:r>
              <a:rPr lang="cs-CZ" dirty="0"/>
              <a:t> Genus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1F93503-5384-4FF0-B19A-885DA3595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949" t="22057" r="21523" b="11021"/>
          <a:stretch/>
        </p:blipFill>
        <p:spPr>
          <a:xfrm>
            <a:off x="1802423" y="1325605"/>
            <a:ext cx="8587154" cy="516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609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170</Words>
  <Application>Microsoft Office PowerPoint</Application>
  <PresentationFormat>Širokoúhlá obrazovka</PresentationFormat>
  <Paragraphs>42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GENUS NOMINI</vt:lpstr>
      <vt:lpstr>Wiederholung und Vertiefung</vt:lpstr>
      <vt:lpstr>Terminologie</vt:lpstr>
      <vt:lpstr>Femininum oder Neutrum?</vt:lpstr>
      <vt:lpstr>Richtig oder falsch?</vt:lpstr>
      <vt:lpstr>Vorhersagbarkeit von Genus</vt:lpstr>
      <vt:lpstr>Natürliches Genus</vt:lpstr>
      <vt:lpstr>Substantivgruppen</vt:lpstr>
      <vt:lpstr>Doppeltes Genus</vt:lpstr>
      <vt:lpstr>Übung</vt:lpstr>
      <vt:lpstr>Schwankung</vt:lpstr>
      <vt:lpstr>Genderlinguistik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GENUS NOMINI</dc:title>
  <dc:creator>Viktor Tichák</dc:creator>
  <cp:lastModifiedBy>Tichák, Viktor</cp:lastModifiedBy>
  <cp:revision>4</cp:revision>
  <dcterms:created xsi:type="dcterms:W3CDTF">2020-04-23T12:00:58Z</dcterms:created>
  <dcterms:modified xsi:type="dcterms:W3CDTF">2022-04-11T11:07:05Z</dcterms:modified>
</cp:coreProperties>
</file>