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78" r:id="rId2"/>
    <p:sldId id="257" r:id="rId3"/>
    <p:sldId id="258" r:id="rId4"/>
    <p:sldId id="259" r:id="rId5"/>
    <p:sldId id="279" r:id="rId6"/>
    <p:sldId id="275" r:id="rId7"/>
    <p:sldId id="280" r:id="rId8"/>
    <p:sldId id="276" r:id="rId9"/>
    <p:sldId id="281" r:id="rId10"/>
    <p:sldId id="273" r:id="rId11"/>
    <p:sldId id="274" r:id="rId12"/>
    <p:sldId id="272" r:id="rId13"/>
    <p:sldId id="282" r:id="rId14"/>
    <p:sldId id="260" r:id="rId15"/>
    <p:sldId id="271" r:id="rId16"/>
    <p:sldId id="270" r:id="rId17"/>
    <p:sldId id="283" r:id="rId18"/>
    <p:sldId id="261" r:id="rId19"/>
    <p:sldId id="262" r:id="rId20"/>
    <p:sldId id="263" r:id="rId21"/>
    <p:sldId id="284" r:id="rId22"/>
    <p:sldId id="264" r:id="rId23"/>
    <p:sldId id="277" r:id="rId24"/>
    <p:sldId id="265" r:id="rId25"/>
    <p:sldId id="266" r:id="rId26"/>
    <p:sldId id="267" r:id="rId27"/>
    <p:sldId id="268" r:id="rId28"/>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51"/>
    <p:restoredTop sz="94746"/>
  </p:normalViewPr>
  <p:slideViewPr>
    <p:cSldViewPr>
      <p:cViewPr varScale="1">
        <p:scale>
          <a:sx n="84" d="100"/>
          <a:sy n="84" d="100"/>
        </p:scale>
        <p:origin x="928" y="17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AutoShape 1">
            <a:extLst>
              <a:ext uri="{FF2B5EF4-FFF2-40B4-BE49-F238E27FC236}">
                <a16:creationId xmlns:a16="http://schemas.microsoft.com/office/drawing/2014/main" id="{F4C7D177-5DB2-218E-1CFA-7DC76954915D}"/>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39" name="AutoShape 2">
            <a:extLst>
              <a:ext uri="{FF2B5EF4-FFF2-40B4-BE49-F238E27FC236}">
                <a16:creationId xmlns:a16="http://schemas.microsoft.com/office/drawing/2014/main" id="{DB9680E0-0C08-6485-7F16-90785FB8BD47}"/>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0" name="AutoShape 3">
            <a:extLst>
              <a:ext uri="{FF2B5EF4-FFF2-40B4-BE49-F238E27FC236}">
                <a16:creationId xmlns:a16="http://schemas.microsoft.com/office/drawing/2014/main" id="{96E7BB37-08EE-12C5-A8ED-9098F79654C4}"/>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1" name="AutoShape 4">
            <a:extLst>
              <a:ext uri="{FF2B5EF4-FFF2-40B4-BE49-F238E27FC236}">
                <a16:creationId xmlns:a16="http://schemas.microsoft.com/office/drawing/2014/main" id="{FBF3670A-5FC2-67E5-0520-24D723612AE9}"/>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2" name="AutoShape 5">
            <a:extLst>
              <a:ext uri="{FF2B5EF4-FFF2-40B4-BE49-F238E27FC236}">
                <a16:creationId xmlns:a16="http://schemas.microsoft.com/office/drawing/2014/main" id="{2A42E916-8CF3-9004-CD5C-ADB74A6B8E07}"/>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3" name="AutoShape 6">
            <a:extLst>
              <a:ext uri="{FF2B5EF4-FFF2-40B4-BE49-F238E27FC236}">
                <a16:creationId xmlns:a16="http://schemas.microsoft.com/office/drawing/2014/main" id="{F14C2915-3FB6-3D97-691A-B4EA6A115D05}"/>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4" name="AutoShape 7">
            <a:extLst>
              <a:ext uri="{FF2B5EF4-FFF2-40B4-BE49-F238E27FC236}">
                <a16:creationId xmlns:a16="http://schemas.microsoft.com/office/drawing/2014/main" id="{542F3544-27D8-E5BA-021D-7D3D22E374E3}"/>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5" name="AutoShape 8">
            <a:extLst>
              <a:ext uri="{FF2B5EF4-FFF2-40B4-BE49-F238E27FC236}">
                <a16:creationId xmlns:a16="http://schemas.microsoft.com/office/drawing/2014/main" id="{A206B41C-EB4A-544A-8352-6C7DE1C6DCED}"/>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6" name="Rectangle 9">
            <a:extLst>
              <a:ext uri="{FF2B5EF4-FFF2-40B4-BE49-F238E27FC236}">
                <a16:creationId xmlns:a16="http://schemas.microsoft.com/office/drawing/2014/main" id="{418030A7-F100-FC6D-5A47-CE9767E15CEA}"/>
              </a:ext>
            </a:extLst>
          </p:cNvPr>
          <p:cNvSpPr>
            <a:spLocks noGrp="1" noRot="1" noChangeAspect="1" noChangeArrowheads="1"/>
          </p:cNvSpPr>
          <p:nvPr>
            <p:ph type="sldImg"/>
          </p:nvPr>
        </p:nvSpPr>
        <p:spPr bwMode="auto">
          <a:xfrm>
            <a:off x="1106488" y="812800"/>
            <a:ext cx="5330825"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8" name="Rectangle 10">
            <a:extLst>
              <a:ext uri="{FF2B5EF4-FFF2-40B4-BE49-F238E27FC236}">
                <a16:creationId xmlns:a16="http://schemas.microsoft.com/office/drawing/2014/main" id="{393D44C1-45E2-75F9-A336-44F11993B81E}"/>
              </a:ext>
            </a:extLst>
          </p:cNvPr>
          <p:cNvSpPr>
            <a:spLocks noGrp="1" noChangeArrowheads="1"/>
          </p:cNvSpPr>
          <p:nvPr>
            <p:ph type="body"/>
          </p:nvPr>
        </p:nvSpPr>
        <p:spPr bwMode="auto">
          <a:xfrm>
            <a:off x="755650" y="5078413"/>
            <a:ext cx="6034088" cy="4797425"/>
          </a:xfrm>
          <a:prstGeom prst="rect">
            <a:avLst/>
          </a:prstGeom>
          <a:noFill/>
          <a:ln>
            <a:noFill/>
          </a:ln>
          <a:effectLst/>
        </p:spPr>
        <p:txBody>
          <a:bodyPr vert="horz" wrap="square" lIns="0" tIns="0" rIns="0" bIns="0" numCol="1" anchor="t" anchorCtr="0" compatLnSpc="1">
            <a:prstTxWarp prst="textNoShape">
              <a:avLst/>
            </a:prstTxWarp>
          </a:bodyPr>
          <a:lstStyle/>
          <a:p>
            <a:pPr lvl="0"/>
            <a:endParaRPr lang="de-DE" noProof="0"/>
          </a:p>
        </p:txBody>
      </p:sp>
      <p:sp>
        <p:nvSpPr>
          <p:cNvPr id="2059" name="Rectangle 11">
            <a:extLst>
              <a:ext uri="{FF2B5EF4-FFF2-40B4-BE49-F238E27FC236}">
                <a16:creationId xmlns:a16="http://schemas.microsoft.com/office/drawing/2014/main" id="{BBC7CB03-9555-E63A-0EFC-0DCC2A0F15A0}"/>
              </a:ext>
            </a:extLst>
          </p:cNvPr>
          <p:cNvSpPr>
            <a:spLocks noGrp="1" noChangeArrowheads="1"/>
          </p:cNvSpPr>
          <p:nvPr>
            <p:ph type="hdr"/>
          </p:nvPr>
        </p:nvSpPr>
        <p:spPr bwMode="auto">
          <a:xfrm>
            <a:off x="0" y="0"/>
            <a:ext cx="3267075" cy="52070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ＭＳ Ｐゴシック" charset="0"/>
                <a:cs typeface="Arial Unicode MS" charset="0"/>
              </a:defRPr>
            </a:lvl1pPr>
          </a:lstStyle>
          <a:p>
            <a:pPr>
              <a:defRPr/>
            </a:pPr>
            <a:endParaRPr lang="de-CH"/>
          </a:p>
        </p:txBody>
      </p:sp>
      <p:sp>
        <p:nvSpPr>
          <p:cNvPr id="2060" name="Rectangle 12">
            <a:extLst>
              <a:ext uri="{FF2B5EF4-FFF2-40B4-BE49-F238E27FC236}">
                <a16:creationId xmlns:a16="http://schemas.microsoft.com/office/drawing/2014/main" id="{6FAA5EB9-D2EC-3549-06CB-1FEC41F1703E}"/>
              </a:ext>
            </a:extLst>
          </p:cNvPr>
          <p:cNvSpPr>
            <a:spLocks noGrp="1" noChangeArrowheads="1"/>
          </p:cNvSpPr>
          <p:nvPr>
            <p:ph type="dt"/>
          </p:nvPr>
        </p:nvSpPr>
        <p:spPr bwMode="auto">
          <a:xfrm>
            <a:off x="4278313" y="0"/>
            <a:ext cx="3267075" cy="520700"/>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ＭＳ Ｐゴシック" charset="0"/>
                <a:cs typeface="Arial Unicode MS" charset="0"/>
              </a:defRPr>
            </a:lvl1pPr>
          </a:lstStyle>
          <a:p>
            <a:pPr>
              <a:defRPr/>
            </a:pPr>
            <a:endParaRPr lang="de-CH"/>
          </a:p>
        </p:txBody>
      </p:sp>
      <p:sp>
        <p:nvSpPr>
          <p:cNvPr id="2061" name="Rectangle 13">
            <a:extLst>
              <a:ext uri="{FF2B5EF4-FFF2-40B4-BE49-F238E27FC236}">
                <a16:creationId xmlns:a16="http://schemas.microsoft.com/office/drawing/2014/main" id="{7B5A547B-2709-97D1-B50E-EAA31088AF09}"/>
              </a:ext>
            </a:extLst>
          </p:cNvPr>
          <p:cNvSpPr>
            <a:spLocks noGrp="1" noChangeArrowheads="1"/>
          </p:cNvSpPr>
          <p:nvPr>
            <p:ph type="ftr"/>
          </p:nvPr>
        </p:nvSpPr>
        <p:spPr bwMode="auto">
          <a:xfrm>
            <a:off x="0" y="10155238"/>
            <a:ext cx="3267075" cy="520700"/>
          </a:xfrm>
          <a:prstGeom prst="rect">
            <a:avLst/>
          </a:prstGeom>
          <a:noFill/>
          <a:ln>
            <a:noFill/>
          </a:ln>
          <a:effectLst/>
        </p:spPr>
        <p:txBody>
          <a:bodyPr vert="horz" wrap="square" lIns="0" tIns="0" rIns="0" bIns="0" numCol="1" anchor="b"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ＭＳ Ｐゴシック" charset="0"/>
                <a:cs typeface="Arial Unicode MS" charset="0"/>
              </a:defRPr>
            </a:lvl1pPr>
          </a:lstStyle>
          <a:p>
            <a:pPr>
              <a:defRPr/>
            </a:pPr>
            <a:endParaRPr lang="de-CH"/>
          </a:p>
        </p:txBody>
      </p:sp>
      <p:sp>
        <p:nvSpPr>
          <p:cNvPr id="2062" name="Rectangle 14">
            <a:extLst>
              <a:ext uri="{FF2B5EF4-FFF2-40B4-BE49-F238E27FC236}">
                <a16:creationId xmlns:a16="http://schemas.microsoft.com/office/drawing/2014/main" id="{E1113380-D3A1-F14C-0A89-87B7DEA7BC52}"/>
              </a:ext>
            </a:extLst>
          </p:cNvPr>
          <p:cNvSpPr>
            <a:spLocks noGrp="1" noChangeArrowheads="1"/>
          </p:cNvSpPr>
          <p:nvPr>
            <p:ph type="sldNum"/>
          </p:nvPr>
        </p:nvSpPr>
        <p:spPr bwMode="auto">
          <a:xfrm>
            <a:off x="4278313" y="10155238"/>
            <a:ext cx="3267075" cy="520700"/>
          </a:xfrm>
          <a:prstGeom prst="rect">
            <a:avLst/>
          </a:prstGeom>
          <a:noFill/>
          <a:ln>
            <a:noFill/>
          </a:ln>
          <a:effectLst/>
        </p:spPr>
        <p:txBody>
          <a:bodyPr vert="horz" wrap="square" lIns="0" tIns="0" rIns="0" bIns="0" numCol="1" anchor="b" anchorCtr="0" compatLnSpc="1">
            <a:prstTxWarp prst="textNoShape">
              <a:avLst/>
            </a:prstTxWarp>
          </a:bodyPr>
          <a:lstStyle>
            <a:lvl1pPr algn="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defRPr>
            </a:lvl1pPr>
          </a:lstStyle>
          <a:p>
            <a:pPr>
              <a:defRPr/>
            </a:pPr>
            <a:fld id="{D3971FAA-C7E3-5041-966E-7D34FDF8856A}" type="slidenum">
              <a:rPr lang="de-CH" altLang="de-DE"/>
              <a:pPr>
                <a:defRPr/>
              </a:pPr>
              <a:t>‹Nr.›</a:t>
            </a:fld>
            <a:endParaRPr lang="de-CH" altLang="de-D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9">
            <a:extLst>
              <a:ext uri="{FF2B5EF4-FFF2-40B4-BE49-F238E27FC236}">
                <a16:creationId xmlns:a16="http://schemas.microsoft.com/office/drawing/2014/main" id="{1F668570-1409-39DC-33F1-4F9C83AA099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B3B78E1B-C562-D949-B1D6-61C8D0893914}"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a:t>
            </a:fld>
            <a:endParaRPr lang="de-CH" altLang="de-DE" sz="1400">
              <a:ea typeface="Arial Unicode MS" panose="020B0604020202020204" pitchFamily="34" charset="-128"/>
              <a:cs typeface="Arial Unicode MS" panose="020B0604020202020204" pitchFamily="34" charset="-128"/>
            </a:endParaRPr>
          </a:p>
        </p:txBody>
      </p:sp>
      <p:sp>
        <p:nvSpPr>
          <p:cNvPr id="16387" name="Text Box 1">
            <a:extLst>
              <a:ext uri="{FF2B5EF4-FFF2-40B4-BE49-F238E27FC236}">
                <a16:creationId xmlns:a16="http://schemas.microsoft.com/office/drawing/2014/main" id="{CF8E60E9-922D-0BA7-CDFD-D01755F250D4}"/>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0482" name="Text Box 2">
            <a:extLst>
              <a:ext uri="{FF2B5EF4-FFF2-40B4-BE49-F238E27FC236}">
                <a16:creationId xmlns:a16="http://schemas.microsoft.com/office/drawing/2014/main" id="{C2DE6262-C8EF-CAE6-DFD1-C77E8A8FF665}"/>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4">
            <a:extLst>
              <a:ext uri="{FF2B5EF4-FFF2-40B4-BE49-F238E27FC236}">
                <a16:creationId xmlns:a16="http://schemas.microsoft.com/office/drawing/2014/main" id="{55484B16-4D36-A34A-651B-2CE6A349C10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B7809592-3394-5245-9F26-3BEA666E4602}"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14</a:t>
            </a:fld>
            <a:endParaRPr lang="de-CH" altLang="de-DE" sz="1400">
              <a:ea typeface="Arial Unicode MS" panose="020B0604020202020204" pitchFamily="34" charset="-128"/>
              <a:cs typeface="Arial Unicode MS" panose="020B0604020202020204" pitchFamily="34" charset="-128"/>
            </a:endParaRPr>
          </a:p>
        </p:txBody>
      </p:sp>
      <p:sp>
        <p:nvSpPr>
          <p:cNvPr id="38915" name="Text Box 1">
            <a:extLst>
              <a:ext uri="{FF2B5EF4-FFF2-40B4-BE49-F238E27FC236}">
                <a16:creationId xmlns:a16="http://schemas.microsoft.com/office/drawing/2014/main" id="{84645DD2-43F2-E7BC-5F93-AEC09B72245F}"/>
              </a:ext>
            </a:extLst>
          </p:cNvPr>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p:spPr>
      </p:sp>
      <p:sp>
        <p:nvSpPr>
          <p:cNvPr id="20482" name="Text Box 2">
            <a:extLst>
              <a:ext uri="{FF2B5EF4-FFF2-40B4-BE49-F238E27FC236}">
                <a16:creationId xmlns:a16="http://schemas.microsoft.com/office/drawing/2014/main" id="{C0A38290-073C-6CF1-45C9-BE3B5F0A3C6F}"/>
              </a:ext>
            </a:extLst>
          </p:cNvPr>
          <p:cNvSpPr>
            <a:spLocks noGrp="1" noChangeArrowheads="1"/>
          </p:cNvSpPr>
          <p:nvPr>
            <p:ph type="body" idx="1"/>
          </p:nvPr>
        </p:nvSpPr>
        <p:spPr>
          <a:xfrm>
            <a:off x="755650" y="5078413"/>
            <a:ext cx="6046788" cy="4810125"/>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4">
            <a:extLst>
              <a:ext uri="{FF2B5EF4-FFF2-40B4-BE49-F238E27FC236}">
                <a16:creationId xmlns:a16="http://schemas.microsoft.com/office/drawing/2014/main" id="{982CDF8E-29A1-ADD7-79BA-889941E879E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7BF826EE-BDD0-E246-BB53-EBE067498590}"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18</a:t>
            </a:fld>
            <a:endParaRPr lang="de-CH" altLang="de-DE" sz="1400">
              <a:ea typeface="Arial Unicode MS" panose="020B0604020202020204" pitchFamily="34" charset="-128"/>
              <a:cs typeface="Arial Unicode MS" panose="020B0604020202020204" pitchFamily="34" charset="-128"/>
            </a:endParaRPr>
          </a:p>
        </p:txBody>
      </p:sp>
      <p:sp>
        <p:nvSpPr>
          <p:cNvPr id="44035" name="Text Box 1">
            <a:extLst>
              <a:ext uri="{FF2B5EF4-FFF2-40B4-BE49-F238E27FC236}">
                <a16:creationId xmlns:a16="http://schemas.microsoft.com/office/drawing/2014/main" id="{2FB188C1-B01F-C17E-C914-330B10DEF6F7}"/>
              </a:ext>
            </a:extLst>
          </p:cNvPr>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p:spPr>
      </p:sp>
      <p:sp>
        <p:nvSpPr>
          <p:cNvPr id="21506" name="Text Box 2">
            <a:extLst>
              <a:ext uri="{FF2B5EF4-FFF2-40B4-BE49-F238E27FC236}">
                <a16:creationId xmlns:a16="http://schemas.microsoft.com/office/drawing/2014/main" id="{0A04589F-8C3E-BC6F-77A0-C271E5FACDCB}"/>
              </a:ext>
            </a:extLst>
          </p:cNvPr>
          <p:cNvSpPr>
            <a:spLocks noGrp="1" noChangeArrowheads="1"/>
          </p:cNvSpPr>
          <p:nvPr>
            <p:ph type="body" idx="1"/>
          </p:nvPr>
        </p:nvSpPr>
        <p:spPr>
          <a:xfrm>
            <a:off x="755650" y="5078413"/>
            <a:ext cx="6046788" cy="4810125"/>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4">
            <a:extLst>
              <a:ext uri="{FF2B5EF4-FFF2-40B4-BE49-F238E27FC236}">
                <a16:creationId xmlns:a16="http://schemas.microsoft.com/office/drawing/2014/main" id="{630F0ACD-D47B-F6C1-0190-2571DCCFEA4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D6C52A23-ECA6-4144-8435-7D048EAAD613}"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19</a:t>
            </a:fld>
            <a:endParaRPr lang="de-CH" altLang="de-DE" sz="1400">
              <a:ea typeface="Arial Unicode MS" panose="020B0604020202020204" pitchFamily="34" charset="-128"/>
              <a:cs typeface="Arial Unicode MS" panose="020B0604020202020204" pitchFamily="34" charset="-128"/>
            </a:endParaRPr>
          </a:p>
        </p:txBody>
      </p:sp>
      <p:sp>
        <p:nvSpPr>
          <p:cNvPr id="46083" name="Text Box 1">
            <a:extLst>
              <a:ext uri="{FF2B5EF4-FFF2-40B4-BE49-F238E27FC236}">
                <a16:creationId xmlns:a16="http://schemas.microsoft.com/office/drawing/2014/main" id="{3AA0BBB3-B4CC-C214-8F44-7E1DF0E6DF9C}"/>
              </a:ext>
            </a:extLst>
          </p:cNvPr>
          <p:cNvSpPr>
            <a:spLocks noGrp="1" noRot="1" noChangeAspect="1" noChangeArrowheads="1" noTextEdit="1"/>
          </p:cNvSpPr>
          <p:nvPr>
            <p:ph type="sldImg"/>
          </p:nvPr>
        </p:nvSpPr>
        <p:spPr>
          <a:xfrm>
            <a:off x="1106488" y="812800"/>
            <a:ext cx="5340350" cy="4003675"/>
          </a:xfrm>
          <a:solidFill>
            <a:srgbClr val="FFFFFF"/>
          </a:solidFill>
          <a:ln>
            <a:solidFill>
              <a:srgbClr val="000000"/>
            </a:solidFill>
            <a:miter lim="800000"/>
            <a:headEnd/>
            <a:tailEnd/>
          </a:ln>
        </p:spPr>
      </p:sp>
      <p:sp>
        <p:nvSpPr>
          <p:cNvPr id="22530" name="Text Box 2">
            <a:extLst>
              <a:ext uri="{FF2B5EF4-FFF2-40B4-BE49-F238E27FC236}">
                <a16:creationId xmlns:a16="http://schemas.microsoft.com/office/drawing/2014/main" id="{7B890855-9818-DA19-9043-1E18B38AD3A1}"/>
              </a:ext>
            </a:extLst>
          </p:cNvPr>
          <p:cNvSpPr>
            <a:spLocks noGrp="1" noChangeArrowheads="1"/>
          </p:cNvSpPr>
          <p:nvPr>
            <p:ph type="body" idx="1"/>
          </p:nvPr>
        </p:nvSpPr>
        <p:spPr>
          <a:xfrm>
            <a:off x="755650" y="5078413"/>
            <a:ext cx="6043613" cy="4806950"/>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4">
            <a:extLst>
              <a:ext uri="{FF2B5EF4-FFF2-40B4-BE49-F238E27FC236}">
                <a16:creationId xmlns:a16="http://schemas.microsoft.com/office/drawing/2014/main" id="{58245560-4F51-25F0-12AA-6489C82C683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14DBFCB5-5C12-FD4C-805B-1D6BABD83783}"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20</a:t>
            </a:fld>
            <a:endParaRPr lang="de-CH" altLang="de-DE" sz="1400">
              <a:ea typeface="Arial Unicode MS" panose="020B0604020202020204" pitchFamily="34" charset="-128"/>
              <a:cs typeface="Arial Unicode MS" panose="020B0604020202020204" pitchFamily="34" charset="-128"/>
            </a:endParaRPr>
          </a:p>
        </p:txBody>
      </p:sp>
      <p:sp>
        <p:nvSpPr>
          <p:cNvPr id="48131" name="Text Box 1">
            <a:extLst>
              <a:ext uri="{FF2B5EF4-FFF2-40B4-BE49-F238E27FC236}">
                <a16:creationId xmlns:a16="http://schemas.microsoft.com/office/drawing/2014/main" id="{7F9B53CD-4FEE-042D-7437-65BF61ED15B2}"/>
              </a:ext>
            </a:extLst>
          </p:cNvPr>
          <p:cNvSpPr>
            <a:spLocks noGrp="1" noRot="1" noChangeAspect="1" noChangeArrowheads="1" noTextEdit="1"/>
          </p:cNvSpPr>
          <p:nvPr>
            <p:ph type="sldImg"/>
          </p:nvPr>
        </p:nvSpPr>
        <p:spPr>
          <a:xfrm>
            <a:off x="1106488" y="812800"/>
            <a:ext cx="5340350" cy="4003675"/>
          </a:xfrm>
          <a:solidFill>
            <a:srgbClr val="FFFFFF"/>
          </a:solidFill>
          <a:ln>
            <a:solidFill>
              <a:srgbClr val="000000"/>
            </a:solidFill>
            <a:miter lim="800000"/>
            <a:headEnd/>
            <a:tailEnd/>
          </a:ln>
        </p:spPr>
      </p:sp>
      <p:sp>
        <p:nvSpPr>
          <p:cNvPr id="23554" name="Text Box 2">
            <a:extLst>
              <a:ext uri="{FF2B5EF4-FFF2-40B4-BE49-F238E27FC236}">
                <a16:creationId xmlns:a16="http://schemas.microsoft.com/office/drawing/2014/main" id="{268D5614-187B-ADBE-99B3-90EF8FFD7AEB}"/>
              </a:ext>
            </a:extLst>
          </p:cNvPr>
          <p:cNvSpPr>
            <a:spLocks noGrp="1" noChangeArrowheads="1"/>
          </p:cNvSpPr>
          <p:nvPr>
            <p:ph type="body" idx="1"/>
          </p:nvPr>
        </p:nvSpPr>
        <p:spPr>
          <a:xfrm>
            <a:off x="755650" y="5078413"/>
            <a:ext cx="6043613" cy="4806950"/>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4">
            <a:extLst>
              <a:ext uri="{FF2B5EF4-FFF2-40B4-BE49-F238E27FC236}">
                <a16:creationId xmlns:a16="http://schemas.microsoft.com/office/drawing/2014/main" id="{F918FF31-8D3F-FBD1-4513-849D46C15EB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08F9A9C3-0B02-AB40-A849-55C686D6A912}"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21</a:t>
            </a:fld>
            <a:endParaRPr lang="de-CH" altLang="de-DE" sz="1400">
              <a:ea typeface="Arial Unicode MS" panose="020B0604020202020204" pitchFamily="34" charset="-128"/>
              <a:cs typeface="Arial Unicode MS" panose="020B0604020202020204" pitchFamily="34" charset="-128"/>
            </a:endParaRPr>
          </a:p>
        </p:txBody>
      </p:sp>
      <p:sp>
        <p:nvSpPr>
          <p:cNvPr id="50179" name="Text Box 1">
            <a:extLst>
              <a:ext uri="{FF2B5EF4-FFF2-40B4-BE49-F238E27FC236}">
                <a16:creationId xmlns:a16="http://schemas.microsoft.com/office/drawing/2014/main" id="{0A89FBBD-69E4-9B91-90AE-B0D349AB5FE5}"/>
              </a:ext>
            </a:extLst>
          </p:cNvPr>
          <p:cNvSpPr>
            <a:spLocks noGrp="1" noRot="1" noChangeAspect="1" noChangeArrowheads="1" noTextEdit="1"/>
          </p:cNvSpPr>
          <p:nvPr>
            <p:ph type="sldImg"/>
          </p:nvPr>
        </p:nvSpPr>
        <p:spPr>
          <a:xfrm>
            <a:off x="1106488" y="812800"/>
            <a:ext cx="5340350" cy="4003675"/>
          </a:xfrm>
          <a:solidFill>
            <a:srgbClr val="FFFFFF"/>
          </a:solidFill>
          <a:ln>
            <a:solidFill>
              <a:srgbClr val="000000"/>
            </a:solidFill>
            <a:miter lim="800000"/>
            <a:headEnd/>
            <a:tailEnd/>
          </a:ln>
        </p:spPr>
      </p:sp>
      <p:sp>
        <p:nvSpPr>
          <p:cNvPr id="23554" name="Text Box 2">
            <a:extLst>
              <a:ext uri="{FF2B5EF4-FFF2-40B4-BE49-F238E27FC236}">
                <a16:creationId xmlns:a16="http://schemas.microsoft.com/office/drawing/2014/main" id="{917AB229-A9CD-1A2B-CC16-94942D10B683}"/>
              </a:ext>
            </a:extLst>
          </p:cNvPr>
          <p:cNvSpPr>
            <a:spLocks noGrp="1" noChangeArrowheads="1"/>
          </p:cNvSpPr>
          <p:nvPr>
            <p:ph type="body" idx="1"/>
          </p:nvPr>
        </p:nvSpPr>
        <p:spPr>
          <a:xfrm>
            <a:off x="755650" y="5078413"/>
            <a:ext cx="6043613" cy="4806950"/>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4">
            <a:extLst>
              <a:ext uri="{FF2B5EF4-FFF2-40B4-BE49-F238E27FC236}">
                <a16:creationId xmlns:a16="http://schemas.microsoft.com/office/drawing/2014/main" id="{D48B344C-34FB-E134-8E09-5013951CFA7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3DCC2923-F25B-8240-8ABF-3BB199B92B9B}"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22</a:t>
            </a:fld>
            <a:endParaRPr lang="de-CH" altLang="de-DE" sz="1400">
              <a:ea typeface="Arial Unicode MS" panose="020B0604020202020204" pitchFamily="34" charset="-128"/>
              <a:cs typeface="Arial Unicode MS" panose="020B0604020202020204" pitchFamily="34" charset="-128"/>
            </a:endParaRPr>
          </a:p>
        </p:txBody>
      </p:sp>
      <p:sp>
        <p:nvSpPr>
          <p:cNvPr id="52227" name="Text Box 1">
            <a:extLst>
              <a:ext uri="{FF2B5EF4-FFF2-40B4-BE49-F238E27FC236}">
                <a16:creationId xmlns:a16="http://schemas.microsoft.com/office/drawing/2014/main" id="{3A314EBC-9492-74DE-C53C-F93472B29C62}"/>
              </a:ext>
            </a:extLst>
          </p:cNvPr>
          <p:cNvSpPr>
            <a:spLocks noGrp="1" noRot="1" noChangeAspect="1" noChangeArrowheads="1" noTextEdit="1"/>
          </p:cNvSpPr>
          <p:nvPr>
            <p:ph type="sldImg"/>
          </p:nvPr>
        </p:nvSpPr>
        <p:spPr>
          <a:xfrm>
            <a:off x="1106488" y="812800"/>
            <a:ext cx="5340350" cy="4003675"/>
          </a:xfrm>
          <a:solidFill>
            <a:srgbClr val="FFFFFF"/>
          </a:solidFill>
          <a:ln>
            <a:solidFill>
              <a:srgbClr val="000000"/>
            </a:solidFill>
            <a:miter lim="800000"/>
            <a:headEnd/>
            <a:tailEnd/>
          </a:ln>
        </p:spPr>
      </p:sp>
      <p:sp>
        <p:nvSpPr>
          <p:cNvPr id="24578" name="Text Box 2">
            <a:extLst>
              <a:ext uri="{FF2B5EF4-FFF2-40B4-BE49-F238E27FC236}">
                <a16:creationId xmlns:a16="http://schemas.microsoft.com/office/drawing/2014/main" id="{08EF5381-7D17-DC4F-5939-14DC00B66F29}"/>
              </a:ext>
            </a:extLst>
          </p:cNvPr>
          <p:cNvSpPr>
            <a:spLocks noGrp="1" noChangeArrowheads="1"/>
          </p:cNvSpPr>
          <p:nvPr>
            <p:ph type="body" idx="1"/>
          </p:nvPr>
        </p:nvSpPr>
        <p:spPr>
          <a:xfrm>
            <a:off x="755650" y="5078413"/>
            <a:ext cx="6043613" cy="4806950"/>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4">
            <a:extLst>
              <a:ext uri="{FF2B5EF4-FFF2-40B4-BE49-F238E27FC236}">
                <a16:creationId xmlns:a16="http://schemas.microsoft.com/office/drawing/2014/main" id="{9C6B5D98-575A-82BA-0587-57BC59504B3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778AF557-DF51-6F43-B96C-D407316E0D8D}"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23</a:t>
            </a:fld>
            <a:endParaRPr lang="de-CH" altLang="de-DE" sz="1400">
              <a:ea typeface="Arial Unicode MS" panose="020B0604020202020204" pitchFamily="34" charset="-128"/>
              <a:cs typeface="Arial Unicode MS" panose="020B0604020202020204" pitchFamily="34" charset="-128"/>
            </a:endParaRPr>
          </a:p>
        </p:txBody>
      </p:sp>
      <p:sp>
        <p:nvSpPr>
          <p:cNvPr id="54275" name="Text Box 1">
            <a:extLst>
              <a:ext uri="{FF2B5EF4-FFF2-40B4-BE49-F238E27FC236}">
                <a16:creationId xmlns:a16="http://schemas.microsoft.com/office/drawing/2014/main" id="{04B53956-C054-949F-39EE-39391AF9FD48}"/>
              </a:ext>
            </a:extLst>
          </p:cNvPr>
          <p:cNvSpPr>
            <a:spLocks noGrp="1" noRot="1" noChangeAspect="1" noChangeArrowheads="1" noTextEdit="1"/>
          </p:cNvSpPr>
          <p:nvPr>
            <p:ph type="sldImg"/>
          </p:nvPr>
        </p:nvSpPr>
        <p:spPr>
          <a:xfrm>
            <a:off x="1106488" y="812800"/>
            <a:ext cx="5340350" cy="4003675"/>
          </a:xfrm>
          <a:solidFill>
            <a:srgbClr val="FFFFFF"/>
          </a:solidFill>
          <a:ln>
            <a:solidFill>
              <a:srgbClr val="000000"/>
            </a:solidFill>
            <a:miter lim="800000"/>
            <a:headEnd/>
            <a:tailEnd/>
          </a:ln>
        </p:spPr>
      </p:sp>
      <p:sp>
        <p:nvSpPr>
          <p:cNvPr id="25602" name="Text Box 2">
            <a:extLst>
              <a:ext uri="{FF2B5EF4-FFF2-40B4-BE49-F238E27FC236}">
                <a16:creationId xmlns:a16="http://schemas.microsoft.com/office/drawing/2014/main" id="{8613A997-465D-527A-91E0-F7F13CBBB536}"/>
              </a:ext>
            </a:extLst>
          </p:cNvPr>
          <p:cNvSpPr>
            <a:spLocks noGrp="1" noChangeArrowheads="1"/>
          </p:cNvSpPr>
          <p:nvPr>
            <p:ph type="body" idx="1"/>
          </p:nvPr>
        </p:nvSpPr>
        <p:spPr>
          <a:xfrm>
            <a:off x="755650" y="5078413"/>
            <a:ext cx="6043613" cy="4806950"/>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4">
            <a:extLst>
              <a:ext uri="{FF2B5EF4-FFF2-40B4-BE49-F238E27FC236}">
                <a16:creationId xmlns:a16="http://schemas.microsoft.com/office/drawing/2014/main" id="{80B54089-3169-0652-AB65-B598DCD1281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20AC58F8-032D-BC42-B354-50103E919E0D}"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24</a:t>
            </a:fld>
            <a:endParaRPr lang="de-CH" altLang="de-DE" sz="1400">
              <a:ea typeface="Arial Unicode MS" panose="020B0604020202020204" pitchFamily="34" charset="-128"/>
              <a:cs typeface="Arial Unicode MS" panose="020B0604020202020204" pitchFamily="34" charset="-128"/>
            </a:endParaRPr>
          </a:p>
        </p:txBody>
      </p:sp>
      <p:sp>
        <p:nvSpPr>
          <p:cNvPr id="56323" name="Text Box 1">
            <a:extLst>
              <a:ext uri="{FF2B5EF4-FFF2-40B4-BE49-F238E27FC236}">
                <a16:creationId xmlns:a16="http://schemas.microsoft.com/office/drawing/2014/main" id="{D6E93848-7869-C9CE-6C5B-18250970D02B}"/>
              </a:ext>
            </a:extLst>
          </p:cNvPr>
          <p:cNvSpPr>
            <a:spLocks noGrp="1" noRot="1" noChangeAspect="1" noChangeArrowheads="1" noTextEdit="1"/>
          </p:cNvSpPr>
          <p:nvPr>
            <p:ph type="sldImg"/>
          </p:nvPr>
        </p:nvSpPr>
        <p:spPr>
          <a:xfrm>
            <a:off x="1106488" y="812800"/>
            <a:ext cx="5340350" cy="4003675"/>
          </a:xfrm>
          <a:solidFill>
            <a:srgbClr val="FFFFFF"/>
          </a:solidFill>
          <a:ln>
            <a:solidFill>
              <a:srgbClr val="000000"/>
            </a:solidFill>
            <a:miter lim="800000"/>
            <a:headEnd/>
            <a:tailEnd/>
          </a:ln>
        </p:spPr>
      </p:sp>
      <p:sp>
        <p:nvSpPr>
          <p:cNvPr id="25602" name="Text Box 2">
            <a:extLst>
              <a:ext uri="{FF2B5EF4-FFF2-40B4-BE49-F238E27FC236}">
                <a16:creationId xmlns:a16="http://schemas.microsoft.com/office/drawing/2014/main" id="{A5FDBC2B-9A7A-79A9-2FD5-9C68956C3E4D}"/>
              </a:ext>
            </a:extLst>
          </p:cNvPr>
          <p:cNvSpPr>
            <a:spLocks noGrp="1" noChangeArrowheads="1"/>
          </p:cNvSpPr>
          <p:nvPr>
            <p:ph type="body" idx="1"/>
          </p:nvPr>
        </p:nvSpPr>
        <p:spPr>
          <a:xfrm>
            <a:off x="755650" y="5078413"/>
            <a:ext cx="6043613" cy="4806950"/>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4">
            <a:extLst>
              <a:ext uri="{FF2B5EF4-FFF2-40B4-BE49-F238E27FC236}">
                <a16:creationId xmlns:a16="http://schemas.microsoft.com/office/drawing/2014/main" id="{315456EF-0C3E-0062-B096-9EE29C829DB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67B528F4-8A30-244E-AD97-4C86055F48BD}"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25</a:t>
            </a:fld>
            <a:endParaRPr lang="de-CH" altLang="de-DE" sz="1400">
              <a:ea typeface="Arial Unicode MS" panose="020B0604020202020204" pitchFamily="34" charset="-128"/>
              <a:cs typeface="Arial Unicode MS" panose="020B0604020202020204" pitchFamily="34" charset="-128"/>
            </a:endParaRPr>
          </a:p>
        </p:txBody>
      </p:sp>
      <p:sp>
        <p:nvSpPr>
          <p:cNvPr id="58371" name="Text Box 1">
            <a:extLst>
              <a:ext uri="{FF2B5EF4-FFF2-40B4-BE49-F238E27FC236}">
                <a16:creationId xmlns:a16="http://schemas.microsoft.com/office/drawing/2014/main" id="{0EE15060-8364-43E7-1C6D-441221F277A1}"/>
              </a:ext>
            </a:extLst>
          </p:cNvPr>
          <p:cNvSpPr>
            <a:spLocks noGrp="1" noRot="1" noChangeAspect="1" noChangeArrowheads="1" noTextEdit="1"/>
          </p:cNvSpPr>
          <p:nvPr>
            <p:ph type="sldImg"/>
          </p:nvPr>
        </p:nvSpPr>
        <p:spPr>
          <a:xfrm>
            <a:off x="1106488" y="812800"/>
            <a:ext cx="5341937" cy="4005263"/>
          </a:xfrm>
          <a:solidFill>
            <a:srgbClr val="FFFFFF"/>
          </a:solidFill>
          <a:ln>
            <a:solidFill>
              <a:srgbClr val="000000"/>
            </a:solidFill>
            <a:miter lim="800000"/>
            <a:headEnd/>
            <a:tailEnd/>
          </a:ln>
        </p:spPr>
      </p:sp>
      <p:sp>
        <p:nvSpPr>
          <p:cNvPr id="26626" name="Text Box 2">
            <a:extLst>
              <a:ext uri="{FF2B5EF4-FFF2-40B4-BE49-F238E27FC236}">
                <a16:creationId xmlns:a16="http://schemas.microsoft.com/office/drawing/2014/main" id="{F1C32318-7416-74E7-8353-1847F40E0436}"/>
              </a:ext>
            </a:extLst>
          </p:cNvPr>
          <p:cNvSpPr>
            <a:spLocks noGrp="1" noChangeArrowheads="1"/>
          </p:cNvSpPr>
          <p:nvPr>
            <p:ph type="body" idx="1"/>
          </p:nvPr>
        </p:nvSpPr>
        <p:spPr>
          <a:xfrm>
            <a:off x="755650" y="5078413"/>
            <a:ext cx="6045200" cy="4808537"/>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4">
            <a:extLst>
              <a:ext uri="{FF2B5EF4-FFF2-40B4-BE49-F238E27FC236}">
                <a16:creationId xmlns:a16="http://schemas.microsoft.com/office/drawing/2014/main" id="{43C25CF6-53CF-CCF8-B91F-A62695658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ED597AA1-C8B9-7347-AE2B-2B0E489B939E}"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26</a:t>
            </a:fld>
            <a:endParaRPr lang="de-CH" altLang="de-DE" sz="1400">
              <a:ea typeface="Arial Unicode MS" panose="020B0604020202020204" pitchFamily="34" charset="-128"/>
              <a:cs typeface="Arial Unicode MS" panose="020B0604020202020204" pitchFamily="34" charset="-128"/>
            </a:endParaRPr>
          </a:p>
        </p:txBody>
      </p:sp>
      <p:sp>
        <p:nvSpPr>
          <p:cNvPr id="60419" name="Text Box 1">
            <a:extLst>
              <a:ext uri="{FF2B5EF4-FFF2-40B4-BE49-F238E27FC236}">
                <a16:creationId xmlns:a16="http://schemas.microsoft.com/office/drawing/2014/main" id="{53E05BE0-8F64-AC35-4E9F-D548DAFAD1D7}"/>
              </a:ext>
            </a:extLst>
          </p:cNvPr>
          <p:cNvSpPr>
            <a:spLocks noGrp="1" noRot="1" noChangeAspect="1" noChangeArrowheads="1" noTextEdit="1"/>
          </p:cNvSpPr>
          <p:nvPr>
            <p:ph type="sldImg"/>
          </p:nvPr>
        </p:nvSpPr>
        <p:spPr>
          <a:xfrm>
            <a:off x="1106488" y="812800"/>
            <a:ext cx="5341937" cy="4005263"/>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D7A3488B-1155-C289-B082-C95CA61FDADF}"/>
              </a:ext>
            </a:extLst>
          </p:cNvPr>
          <p:cNvSpPr>
            <a:spLocks noGrp="1" noChangeArrowheads="1"/>
          </p:cNvSpPr>
          <p:nvPr>
            <p:ph type="body" idx="1"/>
          </p:nvPr>
        </p:nvSpPr>
        <p:spPr>
          <a:xfrm>
            <a:off x="755650" y="5078413"/>
            <a:ext cx="6045200" cy="4808537"/>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4">
            <a:extLst>
              <a:ext uri="{FF2B5EF4-FFF2-40B4-BE49-F238E27FC236}">
                <a16:creationId xmlns:a16="http://schemas.microsoft.com/office/drawing/2014/main" id="{7F500754-B38E-109D-504D-DD57A38B49C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42F0C241-9316-4244-8FF9-CFC9138D3C26}"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a:t>
            </a:fld>
            <a:endParaRPr lang="de-CH" altLang="de-DE" sz="1400">
              <a:ea typeface="Arial Unicode MS" panose="020B0604020202020204" pitchFamily="34" charset="-128"/>
              <a:cs typeface="Arial Unicode MS" panose="020B0604020202020204" pitchFamily="34" charset="-128"/>
            </a:endParaRPr>
          </a:p>
        </p:txBody>
      </p:sp>
      <p:sp>
        <p:nvSpPr>
          <p:cNvPr id="18435" name="Text Box 1">
            <a:extLst>
              <a:ext uri="{FF2B5EF4-FFF2-40B4-BE49-F238E27FC236}">
                <a16:creationId xmlns:a16="http://schemas.microsoft.com/office/drawing/2014/main" id="{8786D820-0BAE-76AA-B0FE-E3E4168DE3E7}"/>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7410" name="Text Box 2">
            <a:extLst>
              <a:ext uri="{FF2B5EF4-FFF2-40B4-BE49-F238E27FC236}">
                <a16:creationId xmlns:a16="http://schemas.microsoft.com/office/drawing/2014/main" id="{9719356E-8CAD-7C59-E08C-6C26C3933084}"/>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4">
            <a:extLst>
              <a:ext uri="{FF2B5EF4-FFF2-40B4-BE49-F238E27FC236}">
                <a16:creationId xmlns:a16="http://schemas.microsoft.com/office/drawing/2014/main" id="{B6B3EE13-EB62-A11D-C2AF-5FB1C26D2CE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75A64D48-1060-ED45-8CBB-2672FD2BFD34}"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27</a:t>
            </a:fld>
            <a:endParaRPr lang="de-CH" altLang="de-DE" sz="1400">
              <a:ea typeface="Arial Unicode MS" panose="020B0604020202020204" pitchFamily="34" charset="-128"/>
              <a:cs typeface="Arial Unicode MS" panose="020B0604020202020204" pitchFamily="34" charset="-128"/>
            </a:endParaRPr>
          </a:p>
        </p:txBody>
      </p:sp>
      <p:sp>
        <p:nvSpPr>
          <p:cNvPr id="62467" name="Text Box 1">
            <a:extLst>
              <a:ext uri="{FF2B5EF4-FFF2-40B4-BE49-F238E27FC236}">
                <a16:creationId xmlns:a16="http://schemas.microsoft.com/office/drawing/2014/main" id="{D693ACF3-383E-C12B-50FB-5309AB6A7C55}"/>
              </a:ext>
            </a:extLst>
          </p:cNvPr>
          <p:cNvSpPr>
            <a:spLocks noGrp="1" noRot="1" noChangeAspect="1" noChangeArrowheads="1" noTextEdit="1"/>
          </p:cNvSpPr>
          <p:nvPr>
            <p:ph type="sldImg"/>
          </p:nvPr>
        </p:nvSpPr>
        <p:spPr>
          <a:xfrm>
            <a:off x="1106488" y="812800"/>
            <a:ext cx="5341937" cy="4005263"/>
          </a:xfrm>
          <a:solidFill>
            <a:srgbClr val="FFFFFF"/>
          </a:solidFill>
          <a:ln>
            <a:solidFill>
              <a:srgbClr val="000000"/>
            </a:solidFill>
            <a:miter lim="800000"/>
            <a:headEnd/>
            <a:tailEnd/>
          </a:ln>
        </p:spPr>
      </p:sp>
      <p:sp>
        <p:nvSpPr>
          <p:cNvPr id="28674" name="Text Box 2">
            <a:extLst>
              <a:ext uri="{FF2B5EF4-FFF2-40B4-BE49-F238E27FC236}">
                <a16:creationId xmlns:a16="http://schemas.microsoft.com/office/drawing/2014/main" id="{509074E0-C58E-3854-6F81-C2B86C76BD72}"/>
              </a:ext>
            </a:extLst>
          </p:cNvPr>
          <p:cNvSpPr>
            <a:spLocks noGrp="1" noChangeArrowheads="1"/>
          </p:cNvSpPr>
          <p:nvPr>
            <p:ph type="body" idx="1"/>
          </p:nvPr>
        </p:nvSpPr>
        <p:spPr>
          <a:xfrm>
            <a:off x="755650" y="5078413"/>
            <a:ext cx="6045200" cy="4808537"/>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4">
            <a:extLst>
              <a:ext uri="{FF2B5EF4-FFF2-40B4-BE49-F238E27FC236}">
                <a16:creationId xmlns:a16="http://schemas.microsoft.com/office/drawing/2014/main" id="{FAB0E092-71CA-9A89-22B6-27DF34CB3A9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85843FE3-DA5B-7342-84B1-7A59FF613FD1}"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3</a:t>
            </a:fld>
            <a:endParaRPr lang="de-CH" altLang="de-DE" sz="1400">
              <a:ea typeface="Arial Unicode MS" panose="020B0604020202020204" pitchFamily="34" charset="-128"/>
              <a:cs typeface="Arial Unicode MS" panose="020B0604020202020204" pitchFamily="34" charset="-128"/>
            </a:endParaRPr>
          </a:p>
        </p:txBody>
      </p:sp>
      <p:sp>
        <p:nvSpPr>
          <p:cNvPr id="20483" name="Text Box 1">
            <a:extLst>
              <a:ext uri="{FF2B5EF4-FFF2-40B4-BE49-F238E27FC236}">
                <a16:creationId xmlns:a16="http://schemas.microsoft.com/office/drawing/2014/main" id="{F6239685-99BD-B15C-F8A1-56A029046966}"/>
              </a:ext>
            </a:extLst>
          </p:cNvPr>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p:spPr>
      </p:sp>
      <p:sp>
        <p:nvSpPr>
          <p:cNvPr id="18434" name="Text Box 2">
            <a:extLst>
              <a:ext uri="{FF2B5EF4-FFF2-40B4-BE49-F238E27FC236}">
                <a16:creationId xmlns:a16="http://schemas.microsoft.com/office/drawing/2014/main" id="{37972495-8313-9359-30D9-1B0C866F522A}"/>
              </a:ext>
            </a:extLst>
          </p:cNvPr>
          <p:cNvSpPr>
            <a:spLocks noGrp="1" noChangeArrowheads="1"/>
          </p:cNvSpPr>
          <p:nvPr>
            <p:ph type="body" idx="1"/>
          </p:nvPr>
        </p:nvSpPr>
        <p:spPr>
          <a:xfrm>
            <a:off x="755650" y="5078413"/>
            <a:ext cx="6046788" cy="4810125"/>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4">
            <a:extLst>
              <a:ext uri="{FF2B5EF4-FFF2-40B4-BE49-F238E27FC236}">
                <a16:creationId xmlns:a16="http://schemas.microsoft.com/office/drawing/2014/main" id="{1030F953-E10C-7746-FB6E-E0AA5475B85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A74267D1-EC94-E148-9014-678E70838DAD}"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4</a:t>
            </a:fld>
            <a:endParaRPr lang="de-CH" altLang="de-DE" sz="1400">
              <a:ea typeface="Arial Unicode MS" panose="020B0604020202020204" pitchFamily="34" charset="-128"/>
              <a:cs typeface="Arial Unicode MS" panose="020B0604020202020204" pitchFamily="34" charset="-128"/>
            </a:endParaRPr>
          </a:p>
        </p:txBody>
      </p:sp>
      <p:sp>
        <p:nvSpPr>
          <p:cNvPr id="22531" name="Text Box 1">
            <a:extLst>
              <a:ext uri="{FF2B5EF4-FFF2-40B4-BE49-F238E27FC236}">
                <a16:creationId xmlns:a16="http://schemas.microsoft.com/office/drawing/2014/main" id="{5747327B-5A68-3C00-C746-F1F24AEA0D11}"/>
              </a:ext>
            </a:extLst>
          </p:cNvPr>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p:spPr>
      </p:sp>
      <p:sp>
        <p:nvSpPr>
          <p:cNvPr id="19458" name="Text Box 2">
            <a:extLst>
              <a:ext uri="{FF2B5EF4-FFF2-40B4-BE49-F238E27FC236}">
                <a16:creationId xmlns:a16="http://schemas.microsoft.com/office/drawing/2014/main" id="{58FC8BC4-EFBA-5A41-FA9E-615F93F778A1}"/>
              </a:ext>
            </a:extLst>
          </p:cNvPr>
          <p:cNvSpPr>
            <a:spLocks noGrp="1" noChangeArrowheads="1"/>
          </p:cNvSpPr>
          <p:nvPr>
            <p:ph type="body" idx="1"/>
          </p:nvPr>
        </p:nvSpPr>
        <p:spPr>
          <a:xfrm>
            <a:off x="755650" y="5078413"/>
            <a:ext cx="6046788" cy="4810125"/>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4">
            <a:extLst>
              <a:ext uri="{FF2B5EF4-FFF2-40B4-BE49-F238E27FC236}">
                <a16:creationId xmlns:a16="http://schemas.microsoft.com/office/drawing/2014/main" id="{CEC899B6-E867-F1CA-A649-6B2E03416FB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74A114C6-F8A4-5146-A51C-EE369ECC9324}"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5</a:t>
            </a:fld>
            <a:endParaRPr lang="de-CH" altLang="de-DE" sz="1400">
              <a:ea typeface="Arial Unicode MS" panose="020B0604020202020204" pitchFamily="34" charset="-128"/>
              <a:cs typeface="Arial Unicode MS" panose="020B0604020202020204" pitchFamily="34" charset="-128"/>
            </a:endParaRPr>
          </a:p>
        </p:txBody>
      </p:sp>
      <p:sp>
        <p:nvSpPr>
          <p:cNvPr id="24579" name="Text Box 1">
            <a:extLst>
              <a:ext uri="{FF2B5EF4-FFF2-40B4-BE49-F238E27FC236}">
                <a16:creationId xmlns:a16="http://schemas.microsoft.com/office/drawing/2014/main" id="{459C0A62-2AE9-CD20-3BCB-61E72EF0CBFB}"/>
              </a:ext>
            </a:extLst>
          </p:cNvPr>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p:spPr>
      </p:sp>
      <p:sp>
        <p:nvSpPr>
          <p:cNvPr id="19458" name="Text Box 2">
            <a:extLst>
              <a:ext uri="{FF2B5EF4-FFF2-40B4-BE49-F238E27FC236}">
                <a16:creationId xmlns:a16="http://schemas.microsoft.com/office/drawing/2014/main" id="{71F8C19C-18F2-888C-1E68-B803BBEFE3DB}"/>
              </a:ext>
            </a:extLst>
          </p:cNvPr>
          <p:cNvSpPr>
            <a:spLocks noGrp="1" noChangeArrowheads="1"/>
          </p:cNvSpPr>
          <p:nvPr>
            <p:ph type="body" idx="1"/>
          </p:nvPr>
        </p:nvSpPr>
        <p:spPr>
          <a:xfrm>
            <a:off x="755650" y="5078413"/>
            <a:ext cx="6046788" cy="4810125"/>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4">
            <a:extLst>
              <a:ext uri="{FF2B5EF4-FFF2-40B4-BE49-F238E27FC236}">
                <a16:creationId xmlns:a16="http://schemas.microsoft.com/office/drawing/2014/main" id="{FF5D6D53-0776-0A0F-BF1D-798EB7FA05C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34D9F91E-9381-5542-83C9-5DF1B34017C8}"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6</a:t>
            </a:fld>
            <a:endParaRPr lang="de-CH" altLang="de-DE" sz="1400">
              <a:ea typeface="Arial Unicode MS" panose="020B0604020202020204" pitchFamily="34" charset="-128"/>
              <a:cs typeface="Arial Unicode MS" panose="020B0604020202020204" pitchFamily="34" charset="-128"/>
            </a:endParaRPr>
          </a:p>
        </p:txBody>
      </p:sp>
      <p:sp>
        <p:nvSpPr>
          <p:cNvPr id="26627" name="Text Box 1">
            <a:extLst>
              <a:ext uri="{FF2B5EF4-FFF2-40B4-BE49-F238E27FC236}">
                <a16:creationId xmlns:a16="http://schemas.microsoft.com/office/drawing/2014/main" id="{A912ECBA-2682-C3AD-B9B5-17DB19B8456C}"/>
              </a:ext>
            </a:extLst>
          </p:cNvPr>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p:spPr>
      </p:sp>
      <p:sp>
        <p:nvSpPr>
          <p:cNvPr id="19458" name="Text Box 2">
            <a:extLst>
              <a:ext uri="{FF2B5EF4-FFF2-40B4-BE49-F238E27FC236}">
                <a16:creationId xmlns:a16="http://schemas.microsoft.com/office/drawing/2014/main" id="{E67FDC6E-1300-FACD-38DE-477338144938}"/>
              </a:ext>
            </a:extLst>
          </p:cNvPr>
          <p:cNvSpPr>
            <a:spLocks noGrp="1" noChangeArrowheads="1"/>
          </p:cNvSpPr>
          <p:nvPr>
            <p:ph type="body" idx="1"/>
          </p:nvPr>
        </p:nvSpPr>
        <p:spPr>
          <a:xfrm>
            <a:off x="755650" y="5078413"/>
            <a:ext cx="6046788" cy="4810125"/>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4">
            <a:extLst>
              <a:ext uri="{FF2B5EF4-FFF2-40B4-BE49-F238E27FC236}">
                <a16:creationId xmlns:a16="http://schemas.microsoft.com/office/drawing/2014/main" id="{112C2C31-BBFE-5846-BD11-C28D37AF51C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FD8D4542-604B-F64C-911A-BE52E50B153B}"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7</a:t>
            </a:fld>
            <a:endParaRPr lang="de-CH" altLang="de-DE" sz="1400">
              <a:ea typeface="Arial Unicode MS" panose="020B0604020202020204" pitchFamily="34" charset="-128"/>
              <a:cs typeface="Arial Unicode MS" panose="020B0604020202020204" pitchFamily="34" charset="-128"/>
            </a:endParaRPr>
          </a:p>
        </p:txBody>
      </p:sp>
      <p:sp>
        <p:nvSpPr>
          <p:cNvPr id="28675" name="Text Box 1">
            <a:extLst>
              <a:ext uri="{FF2B5EF4-FFF2-40B4-BE49-F238E27FC236}">
                <a16:creationId xmlns:a16="http://schemas.microsoft.com/office/drawing/2014/main" id="{6C4B7107-ABCC-FDC7-572C-DC9BC6BAECB0}"/>
              </a:ext>
            </a:extLst>
          </p:cNvPr>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p:spPr>
      </p:sp>
      <p:sp>
        <p:nvSpPr>
          <p:cNvPr id="19458" name="Text Box 2">
            <a:extLst>
              <a:ext uri="{FF2B5EF4-FFF2-40B4-BE49-F238E27FC236}">
                <a16:creationId xmlns:a16="http://schemas.microsoft.com/office/drawing/2014/main" id="{48127E33-EE02-EACA-0E92-FAE56E1129A6}"/>
              </a:ext>
            </a:extLst>
          </p:cNvPr>
          <p:cNvSpPr>
            <a:spLocks noGrp="1" noChangeArrowheads="1"/>
          </p:cNvSpPr>
          <p:nvPr>
            <p:ph type="body" idx="1"/>
          </p:nvPr>
        </p:nvSpPr>
        <p:spPr>
          <a:xfrm>
            <a:off x="755650" y="5078413"/>
            <a:ext cx="6046788" cy="4810125"/>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4">
            <a:extLst>
              <a:ext uri="{FF2B5EF4-FFF2-40B4-BE49-F238E27FC236}">
                <a16:creationId xmlns:a16="http://schemas.microsoft.com/office/drawing/2014/main" id="{68621491-DDE6-686B-C5CB-E64FFAAD751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E79EFD73-F99C-F34A-A159-CCE9546BE31A}"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8</a:t>
            </a:fld>
            <a:endParaRPr lang="de-CH" altLang="de-DE" sz="1400">
              <a:ea typeface="Arial Unicode MS" panose="020B0604020202020204" pitchFamily="34" charset="-128"/>
              <a:cs typeface="Arial Unicode MS" panose="020B0604020202020204" pitchFamily="34" charset="-128"/>
            </a:endParaRPr>
          </a:p>
        </p:txBody>
      </p:sp>
      <p:sp>
        <p:nvSpPr>
          <p:cNvPr id="30723" name="Text Box 1">
            <a:extLst>
              <a:ext uri="{FF2B5EF4-FFF2-40B4-BE49-F238E27FC236}">
                <a16:creationId xmlns:a16="http://schemas.microsoft.com/office/drawing/2014/main" id="{C989B736-B478-35F9-C09C-590CDE824715}"/>
              </a:ext>
            </a:extLst>
          </p:cNvPr>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p:spPr>
      </p:sp>
      <p:sp>
        <p:nvSpPr>
          <p:cNvPr id="19458" name="Text Box 2">
            <a:extLst>
              <a:ext uri="{FF2B5EF4-FFF2-40B4-BE49-F238E27FC236}">
                <a16:creationId xmlns:a16="http://schemas.microsoft.com/office/drawing/2014/main" id="{375E7C67-5307-9912-770E-139E0D34465A}"/>
              </a:ext>
            </a:extLst>
          </p:cNvPr>
          <p:cNvSpPr>
            <a:spLocks noGrp="1" noChangeArrowheads="1"/>
          </p:cNvSpPr>
          <p:nvPr>
            <p:ph type="body" idx="1"/>
          </p:nvPr>
        </p:nvSpPr>
        <p:spPr>
          <a:xfrm>
            <a:off x="755650" y="5078413"/>
            <a:ext cx="6046788" cy="4810125"/>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4">
            <a:extLst>
              <a:ext uri="{FF2B5EF4-FFF2-40B4-BE49-F238E27FC236}">
                <a16:creationId xmlns:a16="http://schemas.microsoft.com/office/drawing/2014/main" id="{4194BE4C-DE71-62BC-D359-393A45F91BB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507290AE-A8D5-DB41-BBC5-9015ACC8C84E}" type="slidenum">
              <a:rPr lang="de-CH" altLang="de-DE" sz="1400" smtClean="0">
                <a:ea typeface="Arial Unicode MS" panose="020B0604020202020204" pitchFamily="34" charset="-128"/>
                <a:cs typeface="Arial Unicode MS" panose="020B0604020202020204" pitchFamily="34" charset="-128"/>
              </a:rPr>
              <a:pPr>
                <a:spcBef>
                  <a:spcPct val="0"/>
                </a:spcBef>
                <a:buClrTx/>
                <a:buFontTx/>
                <a:buNone/>
              </a:pPr>
              <a:t>9</a:t>
            </a:fld>
            <a:endParaRPr lang="de-CH" altLang="de-DE" sz="1400">
              <a:ea typeface="Arial Unicode MS" panose="020B0604020202020204" pitchFamily="34" charset="-128"/>
              <a:cs typeface="Arial Unicode MS" panose="020B0604020202020204" pitchFamily="34" charset="-128"/>
            </a:endParaRPr>
          </a:p>
        </p:txBody>
      </p:sp>
      <p:sp>
        <p:nvSpPr>
          <p:cNvPr id="32771" name="Text Box 1">
            <a:extLst>
              <a:ext uri="{FF2B5EF4-FFF2-40B4-BE49-F238E27FC236}">
                <a16:creationId xmlns:a16="http://schemas.microsoft.com/office/drawing/2014/main" id="{6816D97A-67C6-3D4C-4175-B5C20530D0FB}"/>
              </a:ext>
            </a:extLst>
          </p:cNvPr>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p:spPr>
      </p:sp>
      <p:sp>
        <p:nvSpPr>
          <p:cNvPr id="19458" name="Text Box 2">
            <a:extLst>
              <a:ext uri="{FF2B5EF4-FFF2-40B4-BE49-F238E27FC236}">
                <a16:creationId xmlns:a16="http://schemas.microsoft.com/office/drawing/2014/main" id="{BB447E20-E01B-73B5-0ECD-03A86673CE08}"/>
              </a:ext>
            </a:extLst>
          </p:cNvPr>
          <p:cNvSpPr>
            <a:spLocks noGrp="1" noChangeArrowheads="1"/>
          </p:cNvSpPr>
          <p:nvPr>
            <p:ph type="body" idx="1"/>
          </p:nvPr>
        </p:nvSpPr>
        <p:spPr>
          <a:xfrm>
            <a:off x="755650" y="5078413"/>
            <a:ext cx="6046788" cy="4810125"/>
          </a:xfrm>
        </p:spPr>
        <p:txBody>
          <a:bodyPr wrap="none" anchor="ctr"/>
          <a:lstStyle/>
          <a:p>
            <a:pPr>
              <a:buFont typeface="Times New Roman" charset="0"/>
              <a:buNone/>
              <a:defRPr/>
            </a:pPr>
            <a:endParaRPr lang="de-DE">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de-CH"/>
              <a:t>Mastertitelformat bearbeiten</a:t>
            </a:r>
            <a:endParaRPr lang="de-DE"/>
          </a:p>
        </p:txBody>
      </p:sp>
      <p:sp>
        <p:nvSpPr>
          <p:cNvPr id="3" name="Unt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CH"/>
              <a:t>Master-Untertitelformat bearbeiten</a:t>
            </a:r>
            <a:endParaRPr lang="de-DE"/>
          </a:p>
        </p:txBody>
      </p:sp>
      <p:sp>
        <p:nvSpPr>
          <p:cNvPr id="4" name="Rectangle 3">
            <a:extLst>
              <a:ext uri="{FF2B5EF4-FFF2-40B4-BE49-F238E27FC236}">
                <a16:creationId xmlns:a16="http://schemas.microsoft.com/office/drawing/2014/main" id="{BE70C4C2-0CD2-1E20-C112-F5188EF59DDB}"/>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F3E1F4A7-68B9-60CF-48EA-31AF83CD870D}"/>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55892615-B7B6-3533-AE20-8626395BC61E}"/>
              </a:ext>
            </a:extLst>
          </p:cNvPr>
          <p:cNvSpPr>
            <a:spLocks noGrp="1" noChangeArrowheads="1"/>
          </p:cNvSpPr>
          <p:nvPr>
            <p:ph type="sldNum" idx="12"/>
          </p:nvPr>
        </p:nvSpPr>
        <p:spPr>
          <a:ln/>
        </p:spPr>
        <p:txBody>
          <a:bodyPr/>
          <a:lstStyle>
            <a:lvl1pPr>
              <a:defRPr/>
            </a:lvl1pPr>
          </a:lstStyle>
          <a:p>
            <a:pPr>
              <a:defRPr/>
            </a:pPr>
            <a:fld id="{A2842797-DD75-8441-8544-A1AD70E332AD}" type="slidenum">
              <a:rPr lang="de-CH" altLang="de-DE"/>
              <a:pPr>
                <a:defRPr/>
              </a:pPr>
              <a:t>‹Nr.›</a:t>
            </a:fld>
            <a:endParaRPr lang="de-CH" altLang="de-DE"/>
          </a:p>
        </p:txBody>
      </p:sp>
    </p:spTree>
    <p:extLst>
      <p:ext uri="{BB962C8B-B14F-4D97-AF65-F5344CB8AC3E}">
        <p14:creationId xmlns:p14="http://schemas.microsoft.com/office/powerpoint/2010/main" val="9872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Rectangle 3">
            <a:extLst>
              <a:ext uri="{FF2B5EF4-FFF2-40B4-BE49-F238E27FC236}">
                <a16:creationId xmlns:a16="http://schemas.microsoft.com/office/drawing/2014/main" id="{BA16D01E-6455-533F-1D18-198C6BF019D5}"/>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1FDEF794-5AEC-80CE-5238-35A3A9555ABA}"/>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B1FE66CD-273D-6768-B5FD-B4C9B3363B71}"/>
              </a:ext>
            </a:extLst>
          </p:cNvPr>
          <p:cNvSpPr>
            <a:spLocks noGrp="1" noChangeArrowheads="1"/>
          </p:cNvSpPr>
          <p:nvPr>
            <p:ph type="sldNum" idx="12"/>
          </p:nvPr>
        </p:nvSpPr>
        <p:spPr>
          <a:ln/>
        </p:spPr>
        <p:txBody>
          <a:bodyPr/>
          <a:lstStyle>
            <a:lvl1pPr>
              <a:defRPr/>
            </a:lvl1pPr>
          </a:lstStyle>
          <a:p>
            <a:pPr>
              <a:defRPr/>
            </a:pPr>
            <a:fld id="{966C3ADB-6490-7241-8FAF-DDD5F2C516D8}" type="slidenum">
              <a:rPr lang="de-CH" altLang="de-DE"/>
              <a:pPr>
                <a:defRPr/>
              </a:pPr>
              <a:t>‹Nr.›</a:t>
            </a:fld>
            <a:endParaRPr lang="de-CH" altLang="de-DE"/>
          </a:p>
        </p:txBody>
      </p:sp>
    </p:spTree>
    <p:extLst>
      <p:ext uri="{BB962C8B-B14F-4D97-AF65-F5344CB8AC3E}">
        <p14:creationId xmlns:p14="http://schemas.microsoft.com/office/powerpoint/2010/main" val="379091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296150" y="301625"/>
            <a:ext cx="2263775" cy="6442075"/>
          </a:xfrm>
        </p:spPr>
        <p:txBody>
          <a:bodyPr vert="eaVert"/>
          <a:lstStyle/>
          <a:p>
            <a:r>
              <a:rPr lang="de-CH"/>
              <a:t>Mastertitelformat bearbeiten</a:t>
            </a:r>
            <a:endParaRPr lang="de-DE"/>
          </a:p>
        </p:txBody>
      </p:sp>
      <p:sp>
        <p:nvSpPr>
          <p:cNvPr id="3" name="Vertikaler Textplatzhalter 2"/>
          <p:cNvSpPr>
            <a:spLocks noGrp="1"/>
          </p:cNvSpPr>
          <p:nvPr>
            <p:ph type="body" orient="vert" idx="1"/>
          </p:nvPr>
        </p:nvSpPr>
        <p:spPr>
          <a:xfrm>
            <a:off x="503238" y="301625"/>
            <a:ext cx="6640512" cy="6442075"/>
          </a:xfrm>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Rectangle 3">
            <a:extLst>
              <a:ext uri="{FF2B5EF4-FFF2-40B4-BE49-F238E27FC236}">
                <a16:creationId xmlns:a16="http://schemas.microsoft.com/office/drawing/2014/main" id="{6208510F-53D1-DF1F-A44D-A63D028B5278}"/>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442708F9-7C4F-D51D-D223-086550BFD256}"/>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D084B19F-2D1C-72AC-3F18-764EB00DC4D7}"/>
              </a:ext>
            </a:extLst>
          </p:cNvPr>
          <p:cNvSpPr>
            <a:spLocks noGrp="1" noChangeArrowheads="1"/>
          </p:cNvSpPr>
          <p:nvPr>
            <p:ph type="sldNum" idx="12"/>
          </p:nvPr>
        </p:nvSpPr>
        <p:spPr>
          <a:ln/>
        </p:spPr>
        <p:txBody>
          <a:bodyPr/>
          <a:lstStyle>
            <a:lvl1pPr>
              <a:defRPr/>
            </a:lvl1pPr>
          </a:lstStyle>
          <a:p>
            <a:pPr>
              <a:defRPr/>
            </a:pPr>
            <a:fld id="{0BA62932-A909-7E4B-B153-FBE9CDECBE7F}" type="slidenum">
              <a:rPr lang="de-CH" altLang="de-DE"/>
              <a:pPr>
                <a:defRPr/>
              </a:pPr>
              <a:t>‹Nr.›</a:t>
            </a:fld>
            <a:endParaRPr lang="de-CH" altLang="de-DE"/>
          </a:p>
        </p:txBody>
      </p:sp>
    </p:spTree>
    <p:extLst>
      <p:ext uri="{BB962C8B-B14F-4D97-AF65-F5344CB8AC3E}">
        <p14:creationId xmlns:p14="http://schemas.microsoft.com/office/powerpoint/2010/main" val="2680550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03238" y="301625"/>
            <a:ext cx="9056687" cy="1247775"/>
          </a:xfrm>
        </p:spPr>
        <p:txBody>
          <a:bodyPr/>
          <a:lstStyle/>
          <a:p>
            <a:r>
              <a:rPr lang="de-CH"/>
              <a:t>Mastertitelformat bearbeiten</a:t>
            </a:r>
            <a:endParaRPr lang="de-DE"/>
          </a:p>
        </p:txBody>
      </p:sp>
      <p:sp>
        <p:nvSpPr>
          <p:cNvPr id="3" name="Rectangle 3">
            <a:extLst>
              <a:ext uri="{FF2B5EF4-FFF2-40B4-BE49-F238E27FC236}">
                <a16:creationId xmlns:a16="http://schemas.microsoft.com/office/drawing/2014/main" id="{C3F72A3C-85A7-CEC0-CE42-A00F25CDDBEF}"/>
              </a:ext>
            </a:extLst>
          </p:cNvPr>
          <p:cNvSpPr>
            <a:spLocks noGrp="1" noChangeArrowheads="1"/>
          </p:cNvSpPr>
          <p:nvPr>
            <p:ph type="dt" idx="10"/>
          </p:nvPr>
        </p:nvSpPr>
        <p:spPr>
          <a:ln/>
        </p:spPr>
        <p:txBody>
          <a:bodyPr/>
          <a:lstStyle>
            <a:lvl1pPr>
              <a:defRPr/>
            </a:lvl1pPr>
          </a:lstStyle>
          <a:p>
            <a:pPr>
              <a:defRPr/>
            </a:pPr>
            <a:endParaRPr lang="de-CH"/>
          </a:p>
        </p:txBody>
      </p:sp>
      <p:sp>
        <p:nvSpPr>
          <p:cNvPr id="4" name="Rectangle 4">
            <a:extLst>
              <a:ext uri="{FF2B5EF4-FFF2-40B4-BE49-F238E27FC236}">
                <a16:creationId xmlns:a16="http://schemas.microsoft.com/office/drawing/2014/main" id="{EB770332-0CF8-6DB3-9046-A2216F4476F9}"/>
              </a:ext>
            </a:extLst>
          </p:cNvPr>
          <p:cNvSpPr>
            <a:spLocks noGrp="1" noChangeArrowheads="1"/>
          </p:cNvSpPr>
          <p:nvPr>
            <p:ph type="ftr" idx="11"/>
          </p:nvPr>
        </p:nvSpPr>
        <p:spPr>
          <a:ln/>
        </p:spPr>
        <p:txBody>
          <a:bodyPr/>
          <a:lstStyle>
            <a:lvl1pPr>
              <a:defRPr/>
            </a:lvl1pPr>
          </a:lstStyle>
          <a:p>
            <a:pPr>
              <a:defRPr/>
            </a:pPr>
            <a:endParaRPr lang="de-CH"/>
          </a:p>
        </p:txBody>
      </p:sp>
      <p:sp>
        <p:nvSpPr>
          <p:cNvPr id="5" name="Rectangle 5">
            <a:extLst>
              <a:ext uri="{FF2B5EF4-FFF2-40B4-BE49-F238E27FC236}">
                <a16:creationId xmlns:a16="http://schemas.microsoft.com/office/drawing/2014/main" id="{783E2DC7-2BD4-5F4D-BDF6-5D76B7339D59}"/>
              </a:ext>
            </a:extLst>
          </p:cNvPr>
          <p:cNvSpPr>
            <a:spLocks noGrp="1" noChangeArrowheads="1"/>
          </p:cNvSpPr>
          <p:nvPr>
            <p:ph type="sldNum" idx="12"/>
          </p:nvPr>
        </p:nvSpPr>
        <p:spPr>
          <a:ln/>
        </p:spPr>
        <p:txBody>
          <a:bodyPr/>
          <a:lstStyle>
            <a:lvl1pPr>
              <a:defRPr/>
            </a:lvl1pPr>
          </a:lstStyle>
          <a:p>
            <a:pPr>
              <a:defRPr/>
            </a:pPr>
            <a:fld id="{598CB2BD-88B0-6C46-A3AB-6302A3078FE9}" type="slidenum">
              <a:rPr lang="de-CH" altLang="de-DE"/>
              <a:pPr>
                <a:defRPr/>
              </a:pPr>
              <a:t>‹Nr.›</a:t>
            </a:fld>
            <a:endParaRPr lang="de-CH" altLang="de-DE"/>
          </a:p>
        </p:txBody>
      </p:sp>
    </p:spTree>
    <p:extLst>
      <p:ext uri="{BB962C8B-B14F-4D97-AF65-F5344CB8AC3E}">
        <p14:creationId xmlns:p14="http://schemas.microsoft.com/office/powerpoint/2010/main" val="378254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Inhaltsplatzhalter 2"/>
          <p:cNvSpPr>
            <a:spLocks noGrp="1"/>
          </p:cNvSpPr>
          <p:nvPr>
            <p:ph idx="1"/>
          </p:nvPr>
        </p:nvSpPr>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Rectangle 3">
            <a:extLst>
              <a:ext uri="{FF2B5EF4-FFF2-40B4-BE49-F238E27FC236}">
                <a16:creationId xmlns:a16="http://schemas.microsoft.com/office/drawing/2014/main" id="{125A81EF-2964-F876-A54D-B342C63BEB90}"/>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D512D4C0-F4B7-091C-8966-5E432E3E40BF}"/>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0E8FB68C-2512-5CF8-19F1-D268857BEE06}"/>
              </a:ext>
            </a:extLst>
          </p:cNvPr>
          <p:cNvSpPr>
            <a:spLocks noGrp="1" noChangeArrowheads="1"/>
          </p:cNvSpPr>
          <p:nvPr>
            <p:ph type="sldNum" idx="12"/>
          </p:nvPr>
        </p:nvSpPr>
        <p:spPr>
          <a:ln/>
        </p:spPr>
        <p:txBody>
          <a:bodyPr/>
          <a:lstStyle>
            <a:lvl1pPr>
              <a:defRPr/>
            </a:lvl1pPr>
          </a:lstStyle>
          <a:p>
            <a:pPr>
              <a:defRPr/>
            </a:pPr>
            <a:fld id="{A39BCC31-1A26-1B4F-A358-124C88CD3B77}" type="slidenum">
              <a:rPr lang="de-CH" altLang="de-DE"/>
              <a:pPr>
                <a:defRPr/>
              </a:pPr>
              <a:t>‹Nr.›</a:t>
            </a:fld>
            <a:endParaRPr lang="de-CH" altLang="de-DE"/>
          </a:p>
        </p:txBody>
      </p:sp>
    </p:spTree>
    <p:extLst>
      <p:ext uri="{BB962C8B-B14F-4D97-AF65-F5344CB8AC3E}">
        <p14:creationId xmlns:p14="http://schemas.microsoft.com/office/powerpoint/2010/main" val="4253127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de-CH"/>
              <a:t>Mastertitelformat bearbeiten</a:t>
            </a:r>
            <a:endParaRPr lang="de-DE"/>
          </a:p>
        </p:txBody>
      </p:sp>
      <p:sp>
        <p:nvSpPr>
          <p:cNvPr id="3" name="Textplatzhalt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CH"/>
              <a:t>Mastertextformat bearbeiten</a:t>
            </a:r>
          </a:p>
        </p:txBody>
      </p:sp>
      <p:sp>
        <p:nvSpPr>
          <p:cNvPr id="4" name="Rectangle 3">
            <a:extLst>
              <a:ext uri="{FF2B5EF4-FFF2-40B4-BE49-F238E27FC236}">
                <a16:creationId xmlns:a16="http://schemas.microsoft.com/office/drawing/2014/main" id="{B3410082-7519-EBED-1A31-E1A189A84F00}"/>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1E7DBB56-287F-4F8A-572F-0873BD98D489}"/>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52A196D0-4218-7A2A-2122-7025AFF431D1}"/>
              </a:ext>
            </a:extLst>
          </p:cNvPr>
          <p:cNvSpPr>
            <a:spLocks noGrp="1" noChangeArrowheads="1"/>
          </p:cNvSpPr>
          <p:nvPr>
            <p:ph type="sldNum" idx="12"/>
          </p:nvPr>
        </p:nvSpPr>
        <p:spPr>
          <a:ln/>
        </p:spPr>
        <p:txBody>
          <a:bodyPr/>
          <a:lstStyle>
            <a:lvl1pPr>
              <a:defRPr/>
            </a:lvl1pPr>
          </a:lstStyle>
          <a:p>
            <a:pPr>
              <a:defRPr/>
            </a:pPr>
            <a:fld id="{3C1B808A-2117-D240-8C51-889B2B34B911}" type="slidenum">
              <a:rPr lang="de-CH" altLang="de-DE"/>
              <a:pPr>
                <a:defRPr/>
              </a:pPr>
              <a:t>‹Nr.›</a:t>
            </a:fld>
            <a:endParaRPr lang="de-CH" altLang="de-DE"/>
          </a:p>
        </p:txBody>
      </p:sp>
    </p:spTree>
    <p:extLst>
      <p:ext uri="{BB962C8B-B14F-4D97-AF65-F5344CB8AC3E}">
        <p14:creationId xmlns:p14="http://schemas.microsoft.com/office/powerpoint/2010/main" val="3070782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Inhaltsplatzhalter 2"/>
          <p:cNvSpPr>
            <a:spLocks noGrp="1"/>
          </p:cNvSpPr>
          <p:nvPr>
            <p:ph sz="half" idx="1"/>
          </p:nvPr>
        </p:nvSpPr>
        <p:spPr>
          <a:xfrm>
            <a:off x="503238" y="1768475"/>
            <a:ext cx="4451350"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Inhaltsplatzhalter 3"/>
          <p:cNvSpPr>
            <a:spLocks noGrp="1"/>
          </p:cNvSpPr>
          <p:nvPr>
            <p:ph sz="half" idx="2"/>
          </p:nvPr>
        </p:nvSpPr>
        <p:spPr>
          <a:xfrm>
            <a:off x="5106988" y="1768475"/>
            <a:ext cx="4452937"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Rectangle 3">
            <a:extLst>
              <a:ext uri="{FF2B5EF4-FFF2-40B4-BE49-F238E27FC236}">
                <a16:creationId xmlns:a16="http://schemas.microsoft.com/office/drawing/2014/main" id="{8C2A7428-84E7-E112-41E8-CDFC7B11E04E}"/>
              </a:ext>
            </a:extLst>
          </p:cNvPr>
          <p:cNvSpPr>
            <a:spLocks noGrp="1" noChangeArrowheads="1"/>
          </p:cNvSpPr>
          <p:nvPr>
            <p:ph type="dt" idx="10"/>
          </p:nvPr>
        </p:nvSpPr>
        <p:spPr>
          <a:ln/>
        </p:spPr>
        <p:txBody>
          <a:bodyPr/>
          <a:lstStyle>
            <a:lvl1pPr>
              <a:defRPr/>
            </a:lvl1pPr>
          </a:lstStyle>
          <a:p>
            <a:pPr>
              <a:defRPr/>
            </a:pPr>
            <a:endParaRPr lang="de-CH"/>
          </a:p>
        </p:txBody>
      </p:sp>
      <p:sp>
        <p:nvSpPr>
          <p:cNvPr id="6" name="Rectangle 4">
            <a:extLst>
              <a:ext uri="{FF2B5EF4-FFF2-40B4-BE49-F238E27FC236}">
                <a16:creationId xmlns:a16="http://schemas.microsoft.com/office/drawing/2014/main" id="{5E09AAE8-B037-A55E-4601-D14BEFCF3497}"/>
              </a:ext>
            </a:extLst>
          </p:cNvPr>
          <p:cNvSpPr>
            <a:spLocks noGrp="1" noChangeArrowheads="1"/>
          </p:cNvSpPr>
          <p:nvPr>
            <p:ph type="ftr" idx="11"/>
          </p:nvPr>
        </p:nvSpPr>
        <p:spPr>
          <a:ln/>
        </p:spPr>
        <p:txBody>
          <a:bodyPr/>
          <a:lstStyle>
            <a:lvl1pPr>
              <a:defRPr/>
            </a:lvl1pPr>
          </a:lstStyle>
          <a:p>
            <a:pPr>
              <a:defRPr/>
            </a:pPr>
            <a:endParaRPr lang="de-CH"/>
          </a:p>
        </p:txBody>
      </p:sp>
      <p:sp>
        <p:nvSpPr>
          <p:cNvPr id="7" name="Rectangle 5">
            <a:extLst>
              <a:ext uri="{FF2B5EF4-FFF2-40B4-BE49-F238E27FC236}">
                <a16:creationId xmlns:a16="http://schemas.microsoft.com/office/drawing/2014/main" id="{3587FFBC-8327-98B3-29F8-A96D4C389109}"/>
              </a:ext>
            </a:extLst>
          </p:cNvPr>
          <p:cNvSpPr>
            <a:spLocks noGrp="1" noChangeArrowheads="1"/>
          </p:cNvSpPr>
          <p:nvPr>
            <p:ph type="sldNum" idx="12"/>
          </p:nvPr>
        </p:nvSpPr>
        <p:spPr>
          <a:ln/>
        </p:spPr>
        <p:txBody>
          <a:bodyPr/>
          <a:lstStyle>
            <a:lvl1pPr>
              <a:defRPr/>
            </a:lvl1pPr>
          </a:lstStyle>
          <a:p>
            <a:pPr>
              <a:defRPr/>
            </a:pPr>
            <a:fld id="{B53A74A5-BF6F-BE4E-9CE4-CC5AE17285C2}" type="slidenum">
              <a:rPr lang="de-CH" altLang="de-DE"/>
              <a:pPr>
                <a:defRPr/>
              </a:pPr>
              <a:t>‹Nr.›</a:t>
            </a:fld>
            <a:endParaRPr lang="de-CH" altLang="de-DE"/>
          </a:p>
        </p:txBody>
      </p:sp>
    </p:spTree>
    <p:extLst>
      <p:ext uri="{BB962C8B-B14F-4D97-AF65-F5344CB8AC3E}">
        <p14:creationId xmlns:p14="http://schemas.microsoft.com/office/powerpoint/2010/main" val="38613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de-CH"/>
              <a:t>Mastertitelformat bearbeiten</a:t>
            </a:r>
            <a:endParaRPr lang="de-DE"/>
          </a:p>
        </p:txBody>
      </p:sp>
      <p:sp>
        <p:nvSpPr>
          <p:cNvPr id="3" name="Textplatzhalt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4" name="Inhaltsplatzhalt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Textplatzhalt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6" name="Inhaltsplatzhalt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7" name="Rectangle 3">
            <a:extLst>
              <a:ext uri="{FF2B5EF4-FFF2-40B4-BE49-F238E27FC236}">
                <a16:creationId xmlns:a16="http://schemas.microsoft.com/office/drawing/2014/main" id="{EDDEAA47-B3AB-1C6C-586E-6D97C888294B}"/>
              </a:ext>
            </a:extLst>
          </p:cNvPr>
          <p:cNvSpPr>
            <a:spLocks noGrp="1" noChangeArrowheads="1"/>
          </p:cNvSpPr>
          <p:nvPr>
            <p:ph type="dt" idx="10"/>
          </p:nvPr>
        </p:nvSpPr>
        <p:spPr>
          <a:ln/>
        </p:spPr>
        <p:txBody>
          <a:bodyPr/>
          <a:lstStyle>
            <a:lvl1pPr>
              <a:defRPr/>
            </a:lvl1pPr>
          </a:lstStyle>
          <a:p>
            <a:pPr>
              <a:defRPr/>
            </a:pPr>
            <a:endParaRPr lang="de-CH"/>
          </a:p>
        </p:txBody>
      </p:sp>
      <p:sp>
        <p:nvSpPr>
          <p:cNvPr id="8" name="Rectangle 4">
            <a:extLst>
              <a:ext uri="{FF2B5EF4-FFF2-40B4-BE49-F238E27FC236}">
                <a16:creationId xmlns:a16="http://schemas.microsoft.com/office/drawing/2014/main" id="{CFB1C346-E67E-DB9C-6D0F-B8402EC35833}"/>
              </a:ext>
            </a:extLst>
          </p:cNvPr>
          <p:cNvSpPr>
            <a:spLocks noGrp="1" noChangeArrowheads="1"/>
          </p:cNvSpPr>
          <p:nvPr>
            <p:ph type="ftr" idx="11"/>
          </p:nvPr>
        </p:nvSpPr>
        <p:spPr>
          <a:ln/>
        </p:spPr>
        <p:txBody>
          <a:bodyPr/>
          <a:lstStyle>
            <a:lvl1pPr>
              <a:defRPr/>
            </a:lvl1pPr>
          </a:lstStyle>
          <a:p>
            <a:pPr>
              <a:defRPr/>
            </a:pPr>
            <a:endParaRPr lang="de-CH"/>
          </a:p>
        </p:txBody>
      </p:sp>
      <p:sp>
        <p:nvSpPr>
          <p:cNvPr id="9" name="Rectangle 5">
            <a:extLst>
              <a:ext uri="{FF2B5EF4-FFF2-40B4-BE49-F238E27FC236}">
                <a16:creationId xmlns:a16="http://schemas.microsoft.com/office/drawing/2014/main" id="{B87A6B64-34DC-DD04-D1B0-011B3FD459D4}"/>
              </a:ext>
            </a:extLst>
          </p:cNvPr>
          <p:cNvSpPr>
            <a:spLocks noGrp="1" noChangeArrowheads="1"/>
          </p:cNvSpPr>
          <p:nvPr>
            <p:ph type="sldNum" idx="12"/>
          </p:nvPr>
        </p:nvSpPr>
        <p:spPr>
          <a:ln/>
        </p:spPr>
        <p:txBody>
          <a:bodyPr/>
          <a:lstStyle>
            <a:lvl1pPr>
              <a:defRPr/>
            </a:lvl1pPr>
          </a:lstStyle>
          <a:p>
            <a:pPr>
              <a:defRPr/>
            </a:pPr>
            <a:fld id="{F73065F8-8631-504A-944E-60145BD60406}" type="slidenum">
              <a:rPr lang="de-CH" altLang="de-DE"/>
              <a:pPr>
                <a:defRPr/>
              </a:pPr>
              <a:t>‹Nr.›</a:t>
            </a:fld>
            <a:endParaRPr lang="de-CH" altLang="de-DE"/>
          </a:p>
        </p:txBody>
      </p:sp>
    </p:spTree>
    <p:extLst>
      <p:ext uri="{BB962C8B-B14F-4D97-AF65-F5344CB8AC3E}">
        <p14:creationId xmlns:p14="http://schemas.microsoft.com/office/powerpoint/2010/main" val="3600607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Rectangle 3">
            <a:extLst>
              <a:ext uri="{FF2B5EF4-FFF2-40B4-BE49-F238E27FC236}">
                <a16:creationId xmlns:a16="http://schemas.microsoft.com/office/drawing/2014/main" id="{ECCED3B2-99E6-4656-C4AB-64BBD2408571}"/>
              </a:ext>
            </a:extLst>
          </p:cNvPr>
          <p:cNvSpPr>
            <a:spLocks noGrp="1" noChangeArrowheads="1"/>
          </p:cNvSpPr>
          <p:nvPr>
            <p:ph type="dt" idx="10"/>
          </p:nvPr>
        </p:nvSpPr>
        <p:spPr>
          <a:ln/>
        </p:spPr>
        <p:txBody>
          <a:bodyPr/>
          <a:lstStyle>
            <a:lvl1pPr>
              <a:defRPr/>
            </a:lvl1pPr>
          </a:lstStyle>
          <a:p>
            <a:pPr>
              <a:defRPr/>
            </a:pPr>
            <a:endParaRPr lang="de-CH"/>
          </a:p>
        </p:txBody>
      </p:sp>
      <p:sp>
        <p:nvSpPr>
          <p:cNvPr id="4" name="Rectangle 4">
            <a:extLst>
              <a:ext uri="{FF2B5EF4-FFF2-40B4-BE49-F238E27FC236}">
                <a16:creationId xmlns:a16="http://schemas.microsoft.com/office/drawing/2014/main" id="{FD05B5A0-B45D-C2DF-CF4F-E84D95B02290}"/>
              </a:ext>
            </a:extLst>
          </p:cNvPr>
          <p:cNvSpPr>
            <a:spLocks noGrp="1" noChangeArrowheads="1"/>
          </p:cNvSpPr>
          <p:nvPr>
            <p:ph type="ftr" idx="11"/>
          </p:nvPr>
        </p:nvSpPr>
        <p:spPr>
          <a:ln/>
        </p:spPr>
        <p:txBody>
          <a:bodyPr/>
          <a:lstStyle>
            <a:lvl1pPr>
              <a:defRPr/>
            </a:lvl1pPr>
          </a:lstStyle>
          <a:p>
            <a:pPr>
              <a:defRPr/>
            </a:pPr>
            <a:endParaRPr lang="de-CH"/>
          </a:p>
        </p:txBody>
      </p:sp>
      <p:sp>
        <p:nvSpPr>
          <p:cNvPr id="5" name="Rectangle 5">
            <a:extLst>
              <a:ext uri="{FF2B5EF4-FFF2-40B4-BE49-F238E27FC236}">
                <a16:creationId xmlns:a16="http://schemas.microsoft.com/office/drawing/2014/main" id="{4A9CB364-3B5E-BFD1-E001-6E585B1679B7}"/>
              </a:ext>
            </a:extLst>
          </p:cNvPr>
          <p:cNvSpPr>
            <a:spLocks noGrp="1" noChangeArrowheads="1"/>
          </p:cNvSpPr>
          <p:nvPr>
            <p:ph type="sldNum" idx="12"/>
          </p:nvPr>
        </p:nvSpPr>
        <p:spPr>
          <a:ln/>
        </p:spPr>
        <p:txBody>
          <a:bodyPr/>
          <a:lstStyle>
            <a:lvl1pPr>
              <a:defRPr/>
            </a:lvl1pPr>
          </a:lstStyle>
          <a:p>
            <a:pPr>
              <a:defRPr/>
            </a:pPr>
            <a:fld id="{C44A4312-3D4D-0F45-B028-4604F8B0806A}" type="slidenum">
              <a:rPr lang="de-CH" altLang="de-DE"/>
              <a:pPr>
                <a:defRPr/>
              </a:pPr>
              <a:t>‹Nr.›</a:t>
            </a:fld>
            <a:endParaRPr lang="de-CH" altLang="de-DE"/>
          </a:p>
        </p:txBody>
      </p:sp>
    </p:spTree>
    <p:extLst>
      <p:ext uri="{BB962C8B-B14F-4D97-AF65-F5344CB8AC3E}">
        <p14:creationId xmlns:p14="http://schemas.microsoft.com/office/powerpoint/2010/main" val="170829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9E52BAE-8782-9D78-F162-A19A53A8540F}"/>
              </a:ext>
            </a:extLst>
          </p:cNvPr>
          <p:cNvSpPr>
            <a:spLocks noGrp="1" noChangeArrowheads="1"/>
          </p:cNvSpPr>
          <p:nvPr>
            <p:ph type="dt" idx="10"/>
          </p:nvPr>
        </p:nvSpPr>
        <p:spPr>
          <a:ln/>
        </p:spPr>
        <p:txBody>
          <a:bodyPr/>
          <a:lstStyle>
            <a:lvl1pPr>
              <a:defRPr/>
            </a:lvl1pPr>
          </a:lstStyle>
          <a:p>
            <a:pPr>
              <a:defRPr/>
            </a:pPr>
            <a:endParaRPr lang="de-CH"/>
          </a:p>
        </p:txBody>
      </p:sp>
      <p:sp>
        <p:nvSpPr>
          <p:cNvPr id="3" name="Rectangle 4">
            <a:extLst>
              <a:ext uri="{FF2B5EF4-FFF2-40B4-BE49-F238E27FC236}">
                <a16:creationId xmlns:a16="http://schemas.microsoft.com/office/drawing/2014/main" id="{F0890DD7-846C-EF52-B9F2-7B91379C8545}"/>
              </a:ext>
            </a:extLst>
          </p:cNvPr>
          <p:cNvSpPr>
            <a:spLocks noGrp="1" noChangeArrowheads="1"/>
          </p:cNvSpPr>
          <p:nvPr>
            <p:ph type="ftr" idx="11"/>
          </p:nvPr>
        </p:nvSpPr>
        <p:spPr>
          <a:ln/>
        </p:spPr>
        <p:txBody>
          <a:bodyPr/>
          <a:lstStyle>
            <a:lvl1pPr>
              <a:defRPr/>
            </a:lvl1pPr>
          </a:lstStyle>
          <a:p>
            <a:pPr>
              <a:defRPr/>
            </a:pPr>
            <a:endParaRPr lang="de-CH"/>
          </a:p>
        </p:txBody>
      </p:sp>
      <p:sp>
        <p:nvSpPr>
          <p:cNvPr id="4" name="Rectangle 5">
            <a:extLst>
              <a:ext uri="{FF2B5EF4-FFF2-40B4-BE49-F238E27FC236}">
                <a16:creationId xmlns:a16="http://schemas.microsoft.com/office/drawing/2014/main" id="{91FA23AF-77D7-FF4F-3EB0-D731BEB8F149}"/>
              </a:ext>
            </a:extLst>
          </p:cNvPr>
          <p:cNvSpPr>
            <a:spLocks noGrp="1" noChangeArrowheads="1"/>
          </p:cNvSpPr>
          <p:nvPr>
            <p:ph type="sldNum" idx="12"/>
          </p:nvPr>
        </p:nvSpPr>
        <p:spPr>
          <a:ln/>
        </p:spPr>
        <p:txBody>
          <a:bodyPr/>
          <a:lstStyle>
            <a:lvl1pPr>
              <a:defRPr/>
            </a:lvl1pPr>
          </a:lstStyle>
          <a:p>
            <a:pPr>
              <a:defRPr/>
            </a:pPr>
            <a:fld id="{44FC1A79-B739-F04C-8685-384E46166E4B}" type="slidenum">
              <a:rPr lang="de-CH" altLang="de-DE"/>
              <a:pPr>
                <a:defRPr/>
              </a:pPr>
              <a:t>‹Nr.›</a:t>
            </a:fld>
            <a:endParaRPr lang="de-CH" altLang="de-DE"/>
          </a:p>
        </p:txBody>
      </p:sp>
    </p:spTree>
    <p:extLst>
      <p:ext uri="{BB962C8B-B14F-4D97-AF65-F5344CB8AC3E}">
        <p14:creationId xmlns:p14="http://schemas.microsoft.com/office/powerpoint/2010/main" val="4217758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de-CH"/>
              <a:t>Mastertitelformat bearbeiten</a:t>
            </a:r>
            <a:endParaRPr lang="de-DE"/>
          </a:p>
        </p:txBody>
      </p:sp>
      <p:sp>
        <p:nvSpPr>
          <p:cNvPr id="3" name="Inhaltsplatzhalt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Textplatzhalt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Rectangle 3">
            <a:extLst>
              <a:ext uri="{FF2B5EF4-FFF2-40B4-BE49-F238E27FC236}">
                <a16:creationId xmlns:a16="http://schemas.microsoft.com/office/drawing/2014/main" id="{76AD963E-6546-78DD-1C7D-04FE33928621}"/>
              </a:ext>
            </a:extLst>
          </p:cNvPr>
          <p:cNvSpPr>
            <a:spLocks noGrp="1" noChangeArrowheads="1"/>
          </p:cNvSpPr>
          <p:nvPr>
            <p:ph type="dt" idx="10"/>
          </p:nvPr>
        </p:nvSpPr>
        <p:spPr>
          <a:ln/>
        </p:spPr>
        <p:txBody>
          <a:bodyPr/>
          <a:lstStyle>
            <a:lvl1pPr>
              <a:defRPr/>
            </a:lvl1pPr>
          </a:lstStyle>
          <a:p>
            <a:pPr>
              <a:defRPr/>
            </a:pPr>
            <a:endParaRPr lang="de-CH"/>
          </a:p>
        </p:txBody>
      </p:sp>
      <p:sp>
        <p:nvSpPr>
          <p:cNvPr id="6" name="Rectangle 4">
            <a:extLst>
              <a:ext uri="{FF2B5EF4-FFF2-40B4-BE49-F238E27FC236}">
                <a16:creationId xmlns:a16="http://schemas.microsoft.com/office/drawing/2014/main" id="{112A4065-C849-BA7E-E5AC-BDEF889F636E}"/>
              </a:ext>
            </a:extLst>
          </p:cNvPr>
          <p:cNvSpPr>
            <a:spLocks noGrp="1" noChangeArrowheads="1"/>
          </p:cNvSpPr>
          <p:nvPr>
            <p:ph type="ftr" idx="11"/>
          </p:nvPr>
        </p:nvSpPr>
        <p:spPr>
          <a:ln/>
        </p:spPr>
        <p:txBody>
          <a:bodyPr/>
          <a:lstStyle>
            <a:lvl1pPr>
              <a:defRPr/>
            </a:lvl1pPr>
          </a:lstStyle>
          <a:p>
            <a:pPr>
              <a:defRPr/>
            </a:pPr>
            <a:endParaRPr lang="de-CH"/>
          </a:p>
        </p:txBody>
      </p:sp>
      <p:sp>
        <p:nvSpPr>
          <p:cNvPr id="7" name="Rectangle 5">
            <a:extLst>
              <a:ext uri="{FF2B5EF4-FFF2-40B4-BE49-F238E27FC236}">
                <a16:creationId xmlns:a16="http://schemas.microsoft.com/office/drawing/2014/main" id="{553FA446-BEBD-3352-6716-3A3298FD54A4}"/>
              </a:ext>
            </a:extLst>
          </p:cNvPr>
          <p:cNvSpPr>
            <a:spLocks noGrp="1" noChangeArrowheads="1"/>
          </p:cNvSpPr>
          <p:nvPr>
            <p:ph type="sldNum" idx="12"/>
          </p:nvPr>
        </p:nvSpPr>
        <p:spPr>
          <a:ln/>
        </p:spPr>
        <p:txBody>
          <a:bodyPr/>
          <a:lstStyle>
            <a:lvl1pPr>
              <a:defRPr/>
            </a:lvl1pPr>
          </a:lstStyle>
          <a:p>
            <a:pPr>
              <a:defRPr/>
            </a:pPr>
            <a:fld id="{6CF667A3-B61D-1C42-90DE-E68A34AFDB1A}" type="slidenum">
              <a:rPr lang="de-CH" altLang="de-DE"/>
              <a:pPr>
                <a:defRPr/>
              </a:pPr>
              <a:t>‹Nr.›</a:t>
            </a:fld>
            <a:endParaRPr lang="de-CH" altLang="de-DE"/>
          </a:p>
        </p:txBody>
      </p:sp>
    </p:spTree>
    <p:extLst>
      <p:ext uri="{BB962C8B-B14F-4D97-AF65-F5344CB8AC3E}">
        <p14:creationId xmlns:p14="http://schemas.microsoft.com/office/powerpoint/2010/main" val="67003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de-CH"/>
              <a:t>Mastertitelformat bearbeiten</a:t>
            </a:r>
            <a:endParaRPr lang="de-DE"/>
          </a:p>
        </p:txBody>
      </p:sp>
      <p:sp>
        <p:nvSpPr>
          <p:cNvPr id="3" name="Bildplatzhalt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Rectangle 3">
            <a:extLst>
              <a:ext uri="{FF2B5EF4-FFF2-40B4-BE49-F238E27FC236}">
                <a16:creationId xmlns:a16="http://schemas.microsoft.com/office/drawing/2014/main" id="{5ADE2BC2-838C-2444-A556-ADAF737E86B8}"/>
              </a:ext>
            </a:extLst>
          </p:cNvPr>
          <p:cNvSpPr>
            <a:spLocks noGrp="1" noChangeArrowheads="1"/>
          </p:cNvSpPr>
          <p:nvPr>
            <p:ph type="dt" idx="10"/>
          </p:nvPr>
        </p:nvSpPr>
        <p:spPr>
          <a:ln/>
        </p:spPr>
        <p:txBody>
          <a:bodyPr/>
          <a:lstStyle>
            <a:lvl1pPr>
              <a:defRPr/>
            </a:lvl1pPr>
          </a:lstStyle>
          <a:p>
            <a:pPr>
              <a:defRPr/>
            </a:pPr>
            <a:endParaRPr lang="de-CH"/>
          </a:p>
        </p:txBody>
      </p:sp>
      <p:sp>
        <p:nvSpPr>
          <p:cNvPr id="6" name="Rectangle 4">
            <a:extLst>
              <a:ext uri="{FF2B5EF4-FFF2-40B4-BE49-F238E27FC236}">
                <a16:creationId xmlns:a16="http://schemas.microsoft.com/office/drawing/2014/main" id="{5AAACE84-761D-85FD-94F2-BABEC0D3A414}"/>
              </a:ext>
            </a:extLst>
          </p:cNvPr>
          <p:cNvSpPr>
            <a:spLocks noGrp="1" noChangeArrowheads="1"/>
          </p:cNvSpPr>
          <p:nvPr>
            <p:ph type="ftr" idx="11"/>
          </p:nvPr>
        </p:nvSpPr>
        <p:spPr>
          <a:ln/>
        </p:spPr>
        <p:txBody>
          <a:bodyPr/>
          <a:lstStyle>
            <a:lvl1pPr>
              <a:defRPr/>
            </a:lvl1pPr>
          </a:lstStyle>
          <a:p>
            <a:pPr>
              <a:defRPr/>
            </a:pPr>
            <a:endParaRPr lang="de-CH"/>
          </a:p>
        </p:txBody>
      </p:sp>
      <p:sp>
        <p:nvSpPr>
          <p:cNvPr id="7" name="Rectangle 5">
            <a:extLst>
              <a:ext uri="{FF2B5EF4-FFF2-40B4-BE49-F238E27FC236}">
                <a16:creationId xmlns:a16="http://schemas.microsoft.com/office/drawing/2014/main" id="{22E00EA8-2657-5057-F9D7-76EBDE88DAD0}"/>
              </a:ext>
            </a:extLst>
          </p:cNvPr>
          <p:cNvSpPr>
            <a:spLocks noGrp="1" noChangeArrowheads="1"/>
          </p:cNvSpPr>
          <p:nvPr>
            <p:ph type="sldNum" idx="12"/>
          </p:nvPr>
        </p:nvSpPr>
        <p:spPr>
          <a:ln/>
        </p:spPr>
        <p:txBody>
          <a:bodyPr/>
          <a:lstStyle>
            <a:lvl1pPr>
              <a:defRPr/>
            </a:lvl1pPr>
          </a:lstStyle>
          <a:p>
            <a:pPr>
              <a:defRPr/>
            </a:pPr>
            <a:fld id="{633BC8D1-C39C-F34A-A045-A3F78CC10600}" type="slidenum">
              <a:rPr lang="de-CH" altLang="de-DE"/>
              <a:pPr>
                <a:defRPr/>
              </a:pPr>
              <a:t>‹Nr.›</a:t>
            </a:fld>
            <a:endParaRPr lang="de-CH" altLang="de-DE"/>
          </a:p>
        </p:txBody>
      </p:sp>
    </p:spTree>
    <p:extLst>
      <p:ext uri="{BB962C8B-B14F-4D97-AF65-F5344CB8AC3E}">
        <p14:creationId xmlns:p14="http://schemas.microsoft.com/office/powerpoint/2010/main" val="2192763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2909C8CD-C7FE-EC47-0F29-1F1CBA0543D2}"/>
              </a:ext>
            </a:extLst>
          </p:cNvPr>
          <p:cNvSpPr>
            <a:spLocks noGrp="1" noChangeArrowheads="1"/>
          </p:cNvSpPr>
          <p:nvPr>
            <p:ph type="title"/>
          </p:nvPr>
        </p:nvSpPr>
        <p:spPr bwMode="auto">
          <a:xfrm>
            <a:off x="503238" y="301625"/>
            <a:ext cx="905668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de-CZ"/>
              <a:t>Klicken Sie, um das Format des Titeltextes zu bearbeiten</a:t>
            </a:r>
          </a:p>
        </p:txBody>
      </p:sp>
      <p:sp>
        <p:nvSpPr>
          <p:cNvPr id="1027" name="Rectangle 2">
            <a:extLst>
              <a:ext uri="{FF2B5EF4-FFF2-40B4-BE49-F238E27FC236}">
                <a16:creationId xmlns:a16="http://schemas.microsoft.com/office/drawing/2014/main" id="{DEDB30C0-790F-A73C-4533-C4C972BC6D6D}"/>
              </a:ext>
            </a:extLst>
          </p:cNvPr>
          <p:cNvSpPr>
            <a:spLocks noGrp="1" noChangeArrowheads="1"/>
          </p:cNvSpPr>
          <p:nvPr>
            <p:ph type="body" idx="1"/>
          </p:nvPr>
        </p:nvSpPr>
        <p:spPr bwMode="auto">
          <a:xfrm>
            <a:off x="503238" y="1768475"/>
            <a:ext cx="9056687"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8080" rIns="0" bIns="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2" name="Rectangle 3">
            <a:extLst>
              <a:ext uri="{FF2B5EF4-FFF2-40B4-BE49-F238E27FC236}">
                <a16:creationId xmlns:a16="http://schemas.microsoft.com/office/drawing/2014/main" id="{36B94B81-EB96-7936-FB87-761BEF8A2405}"/>
              </a:ext>
            </a:extLst>
          </p:cNvPr>
          <p:cNvSpPr>
            <a:spLocks noGrp="1" noChangeArrowheads="1"/>
          </p:cNvSpPr>
          <p:nvPr>
            <p:ph type="dt"/>
          </p:nvPr>
        </p:nvSpPr>
        <p:spPr bwMode="auto">
          <a:xfrm>
            <a:off x="503238" y="6886575"/>
            <a:ext cx="2333625" cy="506413"/>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stStyle>
          <a:p>
            <a:pPr>
              <a:defRPr/>
            </a:pPr>
            <a:endParaRPr lang="de-CH"/>
          </a:p>
        </p:txBody>
      </p:sp>
      <p:sp>
        <p:nvSpPr>
          <p:cNvPr id="1028" name="Rectangle 4">
            <a:extLst>
              <a:ext uri="{FF2B5EF4-FFF2-40B4-BE49-F238E27FC236}">
                <a16:creationId xmlns:a16="http://schemas.microsoft.com/office/drawing/2014/main" id="{C76997FF-DB60-E556-5C31-2B7F9C1344A5}"/>
              </a:ext>
            </a:extLst>
          </p:cNvPr>
          <p:cNvSpPr>
            <a:spLocks noGrp="1" noChangeArrowheads="1"/>
          </p:cNvSpPr>
          <p:nvPr>
            <p:ph type="ftr"/>
          </p:nvPr>
        </p:nvSpPr>
        <p:spPr bwMode="auto">
          <a:xfrm>
            <a:off x="3448050" y="6886575"/>
            <a:ext cx="3181350" cy="506413"/>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stStyle>
          <a:p>
            <a:pPr>
              <a:defRPr/>
            </a:pPr>
            <a:endParaRPr lang="de-CH"/>
          </a:p>
        </p:txBody>
      </p:sp>
      <p:sp>
        <p:nvSpPr>
          <p:cNvPr id="1029" name="Rectangle 5">
            <a:extLst>
              <a:ext uri="{FF2B5EF4-FFF2-40B4-BE49-F238E27FC236}">
                <a16:creationId xmlns:a16="http://schemas.microsoft.com/office/drawing/2014/main" id="{DE6BE627-3188-7F08-4DA5-A5E6D9CDA3E0}"/>
              </a:ext>
            </a:extLst>
          </p:cNvPr>
          <p:cNvSpPr>
            <a:spLocks noGrp="1" noChangeArrowheads="1"/>
          </p:cNvSpPr>
          <p:nvPr>
            <p:ph type="sldNum"/>
          </p:nvPr>
        </p:nvSpPr>
        <p:spPr bwMode="auto">
          <a:xfrm>
            <a:off x="7227888" y="6886575"/>
            <a:ext cx="2333625" cy="506413"/>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fld id="{F739E6DB-578D-1D49-B666-7FA512532504}" type="slidenum">
              <a:rPr lang="de-CH" altLang="de-DE"/>
              <a:pPr>
                <a:defRPr/>
              </a:pPr>
              <a:t>‹Nr.›</a:t>
            </a:fld>
            <a:endParaRPr lang="de-CH"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hilology.ru/linguistics2/plungyan-02.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ramota.ru/forum/veche/97276/"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otvety.google.ru/otvety/thread?tid=259284b1fea4619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rg.ru/2016/07/14/kak-pravilno-govorit-kremy-i-sousy-ili-krema-i-sousa.html" TargetMode="External"/><Relationship Id="rId4" Type="http://schemas.openxmlformats.org/officeDocument/2006/relationships/hyperlink" Target="https://rg.ru/2015/03/19/koroleva.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8F71C28B-32C7-5CBF-D63D-57AE127063AE}"/>
              </a:ext>
            </a:extLst>
          </p:cNvPr>
          <p:cNvSpPr>
            <a:spLocks noGrp="1" noChangeArrowheads="1"/>
          </p:cNvSpPr>
          <p:nvPr>
            <p:ph type="title"/>
          </p:nvPr>
        </p:nvSpPr>
        <p:spPr>
          <a:xfrm>
            <a:off x="503238" y="744538"/>
            <a:ext cx="9070975" cy="1285875"/>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de-CZ" b="1">
                <a:latin typeface="Times New Roman" panose="02020603050405020304" pitchFamily="18" charset="0"/>
              </a:rPr>
              <a:t>Актуальные аспекты развития современного русского языка I</a:t>
            </a:r>
            <a:endParaRPr lang="de-CH" altLang="de-DE">
              <a:latin typeface="Times New Roman" panose="02020603050405020304" pitchFamily="18" charset="0"/>
            </a:endParaRPr>
          </a:p>
        </p:txBody>
      </p:sp>
      <p:sp>
        <p:nvSpPr>
          <p:cNvPr id="15362" name="Rectangle 2">
            <a:extLst>
              <a:ext uri="{FF2B5EF4-FFF2-40B4-BE49-F238E27FC236}">
                <a16:creationId xmlns:a16="http://schemas.microsoft.com/office/drawing/2014/main" id="{F7EF0E82-B7D0-1726-81EE-CCC2A726975B}"/>
              </a:ext>
            </a:extLst>
          </p:cNvPr>
          <p:cNvSpPr>
            <a:spLocks noGrp="1" noChangeArrowheads="1"/>
          </p:cNvSpPr>
          <p:nvPr>
            <p:ph type="subTitle" idx="4294967295"/>
          </p:nvPr>
        </p:nvSpPr>
        <p:spPr>
          <a:xfrm>
            <a:off x="503238" y="1768475"/>
            <a:ext cx="9070975" cy="4989513"/>
          </a:xfrm>
        </p:spPr>
        <p:txBody>
          <a:bodyPr anchor="ctr"/>
          <a:lstStyle/>
          <a:p>
            <a:pPr marL="0" indent="0" algn="ctr" eaLnBrk="1">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de-CH" altLang="de-DE">
                <a:latin typeface="Times New Roman" panose="02020603050405020304" pitchFamily="18" charset="0"/>
              </a:rPr>
              <a:t>Markus Giger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Bild 3" descr="Scannen 1.pdf">
            <a:extLst>
              <a:ext uri="{FF2B5EF4-FFF2-40B4-BE49-F238E27FC236}">
                <a16:creationId xmlns:a16="http://schemas.microsoft.com/office/drawing/2014/main" id="{B47C5DE1-D11B-6235-B948-769E85D487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8915400"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 name="Bild 4" descr="Scannen.pdf">
            <a:extLst>
              <a:ext uri="{FF2B5EF4-FFF2-40B4-BE49-F238E27FC236}">
                <a16:creationId xmlns:a16="http://schemas.microsoft.com/office/drawing/2014/main" id="{19E3C14D-322F-7609-7C03-4E10B930C7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748088"/>
            <a:ext cx="9001125" cy="381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Inhaltsplatzhalter 2">
            <a:extLst>
              <a:ext uri="{FF2B5EF4-FFF2-40B4-BE49-F238E27FC236}">
                <a16:creationId xmlns:a16="http://schemas.microsoft.com/office/drawing/2014/main" id="{61C9CFBE-C8FB-4CC1-F63C-FC7E9825D9CF}"/>
              </a:ext>
            </a:extLst>
          </p:cNvPr>
          <p:cNvSpPr>
            <a:spLocks noGrp="1" noChangeArrowheads="1"/>
          </p:cNvSpPr>
          <p:nvPr>
            <p:ph idx="1"/>
          </p:nvPr>
        </p:nvSpPr>
        <p:spPr>
          <a:xfrm>
            <a:off x="360363" y="395288"/>
            <a:ext cx="9217025" cy="1079500"/>
          </a:xfrm>
        </p:spPr>
        <p:txBody>
          <a:bodyPr/>
          <a:lstStyle/>
          <a:p>
            <a:pPr marL="457200" indent="-457200" eaLnBrk="1">
              <a:buFont typeface="Arial" panose="020B0604020202020204" pitchFamily="34" charset="0"/>
              <a:buChar char="•"/>
            </a:pPr>
            <a:r>
              <a:rPr lang="ru-RU" altLang="de-DE" sz="2800">
                <a:latin typeface="Times New Roman" panose="02020603050405020304" pitchFamily="18" charset="0"/>
              </a:rPr>
              <a:t>Частота окончания </a:t>
            </a:r>
            <a:r>
              <a:rPr lang="ru-RU" altLang="de-DE" sz="2800" i="1">
                <a:latin typeface="Times New Roman" panose="02020603050405020304" pitchFamily="18" charset="0"/>
              </a:rPr>
              <a:t>-у/ю</a:t>
            </a:r>
            <a:r>
              <a:rPr lang="ru-RU" altLang="de-DE" sz="2800">
                <a:latin typeface="Times New Roman" panose="02020603050405020304" pitchFamily="18" charset="0"/>
              </a:rPr>
              <a:t> медленно уменьшалась в группах информаторов разного возраста:</a:t>
            </a:r>
            <a:endParaRPr lang="cs-CZ" altLang="de-DE" sz="2800">
              <a:latin typeface="Times New Roman" panose="02020603050405020304" pitchFamily="18" charset="0"/>
            </a:endParaRPr>
          </a:p>
        </p:txBody>
      </p:sp>
      <p:pic>
        <p:nvPicPr>
          <p:cNvPr id="34818" name="Bild 3" descr="Scannen 2.pdf">
            <a:extLst>
              <a:ext uri="{FF2B5EF4-FFF2-40B4-BE49-F238E27FC236}">
                <a16:creationId xmlns:a16="http://schemas.microsoft.com/office/drawing/2014/main" id="{E8E7D337-2259-A25B-AAEB-BF80839D78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8" y="1619250"/>
            <a:ext cx="884872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Inhaltsplatzhalter 2">
            <a:extLst>
              <a:ext uri="{FF2B5EF4-FFF2-40B4-BE49-F238E27FC236}">
                <a16:creationId xmlns:a16="http://schemas.microsoft.com/office/drawing/2014/main" id="{8822087F-23E7-F3E1-B100-914018B6DB61}"/>
              </a:ext>
            </a:extLst>
          </p:cNvPr>
          <p:cNvSpPr txBox="1">
            <a:spLocks noChangeArrowheads="1"/>
          </p:cNvSpPr>
          <p:nvPr/>
        </p:nvSpPr>
        <p:spPr bwMode="auto">
          <a:xfrm>
            <a:off x="287338" y="5003800"/>
            <a:ext cx="921702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8080" rIns="0" bIns="0"/>
          <a:lstStyle>
            <a:lvl1pPr marL="457200" indent="-457200">
              <a:lnSpc>
                <a:spcPct val="93000"/>
              </a:lnSpc>
              <a:spcAft>
                <a:spcPts val="1425"/>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ＭＳ Ｐゴシック" panose="020B0600070205080204" pitchFamily="34" charset="-128"/>
                <a:cs typeface="Arial Unicode MS" panose="020B0604020202020204" pitchFamily="34" charset="-128"/>
              </a:defRPr>
            </a:lvl1pPr>
            <a:lvl2pPr>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ＭＳ Ｐゴシック" panose="020B0600070205080204" pitchFamily="34" charset="-128"/>
                <a:cs typeface="Arial Unicode MS" panose="020B0604020202020204" pitchFamily="34" charset="-128"/>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ＭＳ Ｐゴシック" panose="020B0600070205080204" pitchFamily="34" charset="-128"/>
                <a:cs typeface="Arial Unicode MS" panose="020B0604020202020204" pitchFamily="34" charset="-128"/>
              </a:defRPr>
            </a:lvl3pPr>
            <a:lvl4pPr>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panose="020B0604020202020204" pitchFamily="34" charset="-128"/>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panose="020B0604020202020204" pitchFamily="34"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panose="020B0604020202020204" pitchFamily="34"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panose="020B0604020202020204" pitchFamily="34"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panose="020B0604020202020204" pitchFamily="34"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ＭＳ Ｐゴシック" panose="020B0600070205080204" pitchFamily="34" charset="-128"/>
                <a:cs typeface="Arial Unicode MS" panose="020B0604020202020204" pitchFamily="34" charset="-128"/>
              </a:defRPr>
            </a:lvl9pPr>
          </a:lstStyle>
          <a:p>
            <a:pPr eaLnBrk="1">
              <a:buFont typeface="Arial" panose="020B0604020202020204" pitchFamily="34" charset="0"/>
              <a:buChar char="•"/>
            </a:pPr>
            <a:r>
              <a:rPr lang="ru-RU" altLang="de-DE" sz="2800">
                <a:latin typeface="Times New Roman" panose="02020603050405020304" pitchFamily="18" charset="0"/>
              </a:rPr>
              <a:t>Однако, небольшое увеличение частоты у самого молодого поколения повторилось в более позднем исследовании Брауна </a:t>
            </a:r>
            <a:r>
              <a:rPr lang="cs-CZ" altLang="de-DE" sz="2800">
                <a:latin typeface="Times New Roman" panose="02020603050405020304" pitchFamily="18" charset="0"/>
              </a:rPr>
              <a:t>(Brown 2007</a:t>
            </a:r>
            <a:r>
              <a:rPr lang="ru-RU" altLang="de-DE" sz="2800">
                <a:latin typeface="Times New Roman" panose="02020603050405020304" pitchFamily="18" charset="0"/>
              </a:rPr>
              <a:t>, </a:t>
            </a:r>
            <a:r>
              <a:rPr lang="cs-CZ" altLang="de-DE" sz="2800">
                <a:latin typeface="Times New Roman" panose="02020603050405020304" pitchFamily="18" charset="0"/>
              </a:rPr>
              <a:t>68)</a:t>
            </a:r>
            <a:r>
              <a:rPr lang="ru-RU" altLang="de-DE" sz="2800">
                <a:latin typeface="Times New Roman" panose="02020603050405020304" pitchFamily="18" charset="0"/>
              </a:rPr>
              <a:t>, хотя здесь, конечно, совсем иное «самое молодое поколение», чем в 60. гг., так что об однозначном уменьшении частоты говорить на самом деле невозможно…</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Inhaltsplatzhalter 2">
            <a:extLst>
              <a:ext uri="{FF2B5EF4-FFF2-40B4-BE49-F238E27FC236}">
                <a16:creationId xmlns:a16="http://schemas.microsoft.com/office/drawing/2014/main" id="{D194168E-24D9-CAC0-EE3A-0FF5764C67FE}"/>
              </a:ext>
            </a:extLst>
          </p:cNvPr>
          <p:cNvSpPr>
            <a:spLocks noGrp="1" noChangeArrowheads="1"/>
          </p:cNvSpPr>
          <p:nvPr>
            <p:ph idx="1"/>
          </p:nvPr>
        </p:nvSpPr>
        <p:spPr>
          <a:xfrm>
            <a:off x="431800" y="539750"/>
            <a:ext cx="9288463" cy="6553200"/>
          </a:xfrm>
        </p:spPr>
        <p:txBody>
          <a:bodyPr/>
          <a:lstStyle/>
          <a:p>
            <a:pPr marL="331788" indent="-331788" eaLnBrk="1">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ru-RU" altLang="de-DE" sz="2800">
                <a:latin typeface="Times New Roman" panose="02020603050405020304" pitchFamily="18" charset="0"/>
              </a:rPr>
              <a:t>Не редки случаи слов, у которых один предлог (</a:t>
            </a:r>
            <a:r>
              <a:rPr lang="ru-RU" altLang="de-DE" sz="2800" i="1">
                <a:latin typeface="Times New Roman" panose="02020603050405020304" pitchFamily="18" charset="0"/>
              </a:rPr>
              <a:t>в</a:t>
            </a:r>
            <a:r>
              <a:rPr lang="ru-RU" altLang="de-DE" sz="2800">
                <a:latin typeface="Times New Roman" panose="02020603050405020304" pitchFamily="18" charset="0"/>
              </a:rPr>
              <a:t> или </a:t>
            </a:r>
            <a:r>
              <a:rPr lang="ru-RU" altLang="de-DE" sz="2800" i="1">
                <a:latin typeface="Times New Roman" panose="02020603050405020304" pitchFamily="18" charset="0"/>
              </a:rPr>
              <a:t>на</a:t>
            </a:r>
            <a:r>
              <a:rPr lang="ru-RU" altLang="de-DE" sz="2800">
                <a:latin typeface="Times New Roman" panose="02020603050405020304" pitchFamily="18" charset="0"/>
              </a:rPr>
              <a:t>) сочетается с окончанием -</a:t>
            </a:r>
            <a:r>
              <a:rPr lang="ru-RU" altLang="de-DE" sz="2800" i="1">
                <a:latin typeface="Times New Roman" panose="02020603050405020304" pitchFamily="18" charset="0"/>
              </a:rPr>
              <a:t>у/ю</a:t>
            </a:r>
            <a:r>
              <a:rPr lang="ru-RU" altLang="de-DE" sz="2800">
                <a:latin typeface="Times New Roman" panose="02020603050405020304" pitchFamily="18" charset="0"/>
              </a:rPr>
              <a:t>, а другой – нет, вопреки тому, что один и другой выражают пространственные отношения: ср. слово </a:t>
            </a:r>
            <a:r>
              <a:rPr lang="ru-RU" altLang="de-DE" sz="2800" i="1">
                <a:latin typeface="Times New Roman" panose="02020603050405020304" pitchFamily="18" charset="0"/>
              </a:rPr>
              <a:t>таз</a:t>
            </a:r>
            <a:r>
              <a:rPr lang="ru-RU" altLang="de-DE" sz="2800">
                <a:latin typeface="Times New Roman" panose="02020603050405020304" pitchFamily="18" charset="0"/>
              </a:rPr>
              <a:t>: </a:t>
            </a:r>
            <a:r>
              <a:rPr lang="cs-CZ" altLang="de-DE" sz="2800" i="1">
                <a:latin typeface="Times New Roman" panose="02020603050405020304" pitchFamily="18" charset="0"/>
              </a:rPr>
              <a:t>лежать в тазу</a:t>
            </a:r>
            <a:r>
              <a:rPr lang="cs-CZ" altLang="de-DE" sz="2800">
                <a:latin typeface="Times New Roman" panose="02020603050405020304" pitchFamily="18" charset="0"/>
              </a:rPr>
              <a:t> [*</a:t>
            </a:r>
            <a:r>
              <a:rPr lang="cs-CZ" altLang="de-DE" sz="2800" i="1">
                <a:latin typeface="Times New Roman" panose="02020603050405020304" pitchFamily="18" charset="0"/>
              </a:rPr>
              <a:t>тазе</a:t>
            </a:r>
            <a:r>
              <a:rPr lang="cs-CZ" altLang="de-DE" sz="2800">
                <a:latin typeface="Times New Roman" panose="02020603050405020304" pitchFamily="18" charset="0"/>
              </a:rPr>
              <a:t>] </a:t>
            </a:r>
            <a:r>
              <a:rPr lang="en-US" altLang="de-DE" sz="2800">
                <a:latin typeface="Times New Roman" panose="02020603050405020304" pitchFamily="18" charset="0"/>
              </a:rPr>
              <a:t>vs</a:t>
            </a:r>
            <a:r>
              <a:rPr lang="cs-CZ" altLang="de-DE" sz="2800">
                <a:latin typeface="Times New Roman" panose="02020603050405020304" pitchFamily="18" charset="0"/>
              </a:rPr>
              <a:t>. </a:t>
            </a:r>
            <a:r>
              <a:rPr lang="cs-CZ" altLang="de-DE" sz="2800" i="1">
                <a:latin typeface="Times New Roman" panose="02020603050405020304" pitchFamily="18" charset="0"/>
              </a:rPr>
              <a:t>надпись</a:t>
            </a:r>
            <a:r>
              <a:rPr lang="cs-CZ" altLang="de-DE" sz="2800">
                <a:latin typeface="Times New Roman" panose="02020603050405020304" pitchFamily="18" charset="0"/>
              </a:rPr>
              <a:t> </a:t>
            </a:r>
            <a:r>
              <a:rPr lang="cs-CZ" altLang="de-DE" sz="2800" i="1">
                <a:latin typeface="Times New Roman" panose="02020603050405020304" pitchFamily="18" charset="0"/>
              </a:rPr>
              <a:t>на тазе</a:t>
            </a:r>
            <a:r>
              <a:rPr lang="cs-CZ" altLang="de-DE" sz="2800">
                <a:latin typeface="Times New Roman" panose="02020603050405020304" pitchFamily="18" charset="0"/>
              </a:rPr>
              <a:t> [*</a:t>
            </a:r>
            <a:r>
              <a:rPr lang="cs-CZ" altLang="de-DE" sz="2800" i="1">
                <a:latin typeface="Times New Roman" panose="02020603050405020304" pitchFamily="18" charset="0"/>
              </a:rPr>
              <a:t>тазу</a:t>
            </a:r>
            <a:r>
              <a:rPr lang="cs-CZ" altLang="de-DE" sz="2800">
                <a:latin typeface="Times New Roman" panose="02020603050405020304" pitchFamily="18" charset="0"/>
              </a:rPr>
              <a:t>] </a:t>
            </a:r>
            <a:r>
              <a:rPr lang="ru-RU" altLang="de-DE" sz="2800">
                <a:latin typeface="Times New Roman" panose="02020603050405020304" pitchFamily="18" charset="0"/>
              </a:rPr>
              <a:t>(пример из Плунгяня 2002, но см. и Зализняк, Грамм. словарь)</a:t>
            </a:r>
          </a:p>
          <a:p>
            <a:pPr marL="331788" indent="-331788" eaLnBrk="1">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ru-RU" altLang="de-DE" sz="2800">
                <a:latin typeface="Times New Roman" panose="02020603050405020304" pitchFamily="18" charset="0"/>
              </a:rPr>
              <a:t>«</a:t>
            </a:r>
            <a:r>
              <a:rPr lang="ru-RU" altLang="de-CZ" sz="2800">
                <a:latin typeface="Times New Roman" panose="02020603050405020304" pitchFamily="18" charset="0"/>
              </a:rPr>
              <a:t>Таким образом, и в этом случае простого указания на семантику местонахождения явно недостаточно: одни ситуации местонахождения оказываются подходящими для оформления их локативом [окончанием </a:t>
            </a:r>
            <a:r>
              <a:rPr lang="ru-RU" altLang="de-DE" sz="2800">
                <a:latin typeface="Times New Roman" panose="02020603050405020304" pitchFamily="18" charset="0"/>
              </a:rPr>
              <a:t>-</a:t>
            </a:r>
            <a:r>
              <a:rPr lang="ru-RU" altLang="de-DE" sz="2800" i="1">
                <a:latin typeface="Times New Roman" panose="02020603050405020304" pitchFamily="18" charset="0"/>
              </a:rPr>
              <a:t>у/ю</a:t>
            </a:r>
            <a:r>
              <a:rPr lang="ru-RU" altLang="de-DE" sz="2800">
                <a:latin typeface="Times New Roman" panose="02020603050405020304" pitchFamily="18" charset="0"/>
              </a:rPr>
              <a:t>, </a:t>
            </a:r>
            <a:r>
              <a:rPr lang="cs-CZ" altLang="de-DE" sz="2800">
                <a:latin typeface="Times New Roman" panose="02020603050405020304" pitchFamily="18" charset="0"/>
              </a:rPr>
              <a:t>MG</a:t>
            </a:r>
            <a:r>
              <a:rPr lang="ru-RU" altLang="de-CZ" sz="2800">
                <a:latin typeface="Times New Roman" panose="02020603050405020304" pitchFamily="18" charset="0"/>
              </a:rPr>
              <a:t>], а другие (на первый взгляд, очень похожие) - нет.» (Плунгян 2002)</a:t>
            </a:r>
            <a:endParaRPr lang="ru-RU" altLang="de-DE" sz="2800">
              <a:latin typeface="Times New Roman" panose="02020603050405020304" pitchFamily="18" charset="0"/>
            </a:endParaRPr>
          </a:p>
          <a:p>
            <a:pPr marL="331788" indent="-331788" eaLnBrk="1">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ru-RU" altLang="de-DE" sz="2800">
                <a:latin typeface="Times New Roman" panose="02020603050405020304" pitchFamily="18" charset="0"/>
              </a:rPr>
              <a:t>Окончание -</a:t>
            </a:r>
            <a:r>
              <a:rPr lang="ru-RU" altLang="de-DE" sz="2800" i="1">
                <a:latin typeface="Times New Roman" panose="02020603050405020304" pitchFamily="18" charset="0"/>
              </a:rPr>
              <a:t>у/ю </a:t>
            </a:r>
            <a:r>
              <a:rPr lang="ru-RU" altLang="de-DE" sz="2800">
                <a:latin typeface="Times New Roman" panose="02020603050405020304" pitchFamily="18" charset="0"/>
              </a:rPr>
              <a:t>выражает «жесткие» и тем </a:t>
            </a:r>
            <a:r>
              <a:rPr lang="ru-RU" altLang="de-DE" sz="2800" b="1">
                <a:latin typeface="Times New Roman" panose="02020603050405020304" pitchFamily="18" charset="0"/>
              </a:rPr>
              <a:t>прототипические</a:t>
            </a:r>
            <a:r>
              <a:rPr lang="ru-RU" altLang="de-DE" sz="2800">
                <a:latin typeface="Times New Roman" panose="02020603050405020304" pitchFamily="18" charset="0"/>
              </a:rPr>
              <a:t> пространственные отношения</a:t>
            </a:r>
            <a:endParaRPr lang="cs-CZ" altLang="de-DE" sz="2800">
              <a:latin typeface="Times New Roman" panose="02020603050405020304" pitchFamily="18" charset="0"/>
            </a:endParaRPr>
          </a:p>
          <a:p>
            <a:pPr marL="331788" indent="-331788" eaLnBrk="1">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de-DE" altLang="de-DE"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Inhaltsplatzhalter 2">
            <a:extLst>
              <a:ext uri="{FF2B5EF4-FFF2-40B4-BE49-F238E27FC236}">
                <a16:creationId xmlns:a16="http://schemas.microsoft.com/office/drawing/2014/main" id="{1F7FAD52-C46D-BB73-4408-FAEEF90B7F30}"/>
              </a:ext>
            </a:extLst>
          </p:cNvPr>
          <p:cNvSpPr>
            <a:spLocks noGrp="1" noChangeArrowheads="1"/>
          </p:cNvSpPr>
          <p:nvPr>
            <p:ph idx="1"/>
          </p:nvPr>
        </p:nvSpPr>
        <p:spPr>
          <a:xfrm>
            <a:off x="431800" y="539750"/>
            <a:ext cx="9288463" cy="6553200"/>
          </a:xfrm>
        </p:spPr>
        <p:txBody>
          <a:bodyPr/>
          <a:lstStyle/>
          <a:p>
            <a:pPr marL="331788" indent="-331788" eaLnBrk="1">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ru-RU" altLang="de-DE" sz="2800">
                <a:latin typeface="Times New Roman" panose="02020603050405020304" pitchFamily="18" charset="0"/>
              </a:rPr>
              <a:t>«</a:t>
            </a:r>
            <a:r>
              <a:rPr lang="ru-RU" altLang="de-CZ" sz="2800">
                <a:latin typeface="Times New Roman" panose="02020603050405020304" pitchFamily="18" charset="0"/>
              </a:rPr>
              <a:t>Подобно тому, как вода во время отлива уходит со всей поверхности, оставаясь только в самых глубоких и защищенных впадинах, так и грамматическая категория, уходя из языка, на последних стадиях сохраняется только в самых основных, прототипических контекстах (очевидным образом, это прежде всего просто те контексты, в которых она чаще всего употребляется и которые лучше сохраняются в памяти говорящих)</a:t>
            </a:r>
            <a:r>
              <a:rPr lang="ru-RU" altLang="de-DE" sz="2800">
                <a:latin typeface="Times New Roman" panose="02020603050405020304" pitchFamily="18" charset="0"/>
              </a:rPr>
              <a:t>» (Плунгян 2002)</a:t>
            </a:r>
          </a:p>
          <a:p>
            <a:pPr marL="331788" indent="-331788" eaLnBrk="1">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ru-RU" altLang="de-DE" sz="2800">
                <a:latin typeface="Times New Roman" panose="02020603050405020304" pitchFamily="18" charset="0"/>
              </a:rPr>
              <a:t>Браун </a:t>
            </a:r>
            <a:r>
              <a:rPr lang="cs-CZ" altLang="de-DE" sz="2800">
                <a:latin typeface="Times New Roman" panose="02020603050405020304" pitchFamily="18" charset="0"/>
              </a:rPr>
              <a:t>(Brown 2007) </a:t>
            </a:r>
            <a:r>
              <a:rPr lang="ru-RU" altLang="de-DE" sz="2800">
                <a:latin typeface="Times New Roman" panose="02020603050405020304" pitchFamily="18" charset="0"/>
              </a:rPr>
              <a:t>добавляет, что существительные обладающие формой «второго предложного» статистически чаще встречаются во форме предложного падежа, т. е. частота предложного падежа как такового (несмотря на окончание) у них выше, чем у существительных без формы «второго предложного». </a:t>
            </a:r>
            <a:endParaRPr lang="cs-CZ" altLang="de-DE" sz="2800">
              <a:latin typeface="Times New Roman" panose="02020603050405020304" pitchFamily="18" charset="0"/>
            </a:endParaRPr>
          </a:p>
          <a:p>
            <a:pPr marL="331788" indent="-331788" eaLnBrk="1">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de-DE" altLang="de-DE"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896E89F6-DE00-B2F7-65F3-653D2693B1B7}"/>
              </a:ext>
            </a:extLst>
          </p:cNvPr>
          <p:cNvSpPr>
            <a:spLocks noGrp="1" noChangeArrowheads="1"/>
          </p:cNvSpPr>
          <p:nvPr>
            <p:ph type="body"/>
          </p:nvPr>
        </p:nvSpPr>
        <p:spPr>
          <a:xfrm>
            <a:off x="360363" y="339725"/>
            <a:ext cx="9359900" cy="6969125"/>
          </a:xfrm>
        </p:spPr>
        <p:txBody>
          <a:bodyPr tIns="28080" anchor="t"/>
          <a:lstStyle/>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de-DE" sz="2800" dirty="0">
                <a:latin typeface="Times New Roman" panose="02020603050405020304" pitchFamily="18" charset="0"/>
              </a:rPr>
              <a:t>О</a:t>
            </a:r>
            <a:r>
              <a:rPr lang="ru-RU" sz="2800" dirty="0">
                <a:latin typeface="Times New Roman" panose="02020603050405020304" pitchFamily="18" charset="0"/>
                <a:cs typeface="Times New Roman" panose="02020603050405020304" pitchFamily="18" charset="0"/>
              </a:rPr>
              <a:t>кончание </a:t>
            </a:r>
            <a:r>
              <a:rPr lang="ru-RU" altLang="de-DE" sz="2800" dirty="0">
                <a:latin typeface="Times New Roman" panose="02020603050405020304" pitchFamily="18" charset="0"/>
              </a:rPr>
              <a:t>-</a:t>
            </a:r>
            <a:r>
              <a:rPr lang="ru-RU" altLang="de-DE" sz="2800" i="1" dirty="0">
                <a:latin typeface="Times New Roman" panose="02020603050405020304" pitchFamily="18" charset="0"/>
              </a:rPr>
              <a:t>у/ю </a:t>
            </a:r>
            <a:r>
              <a:rPr lang="ru-RU" altLang="de-DE" sz="2800" dirty="0">
                <a:latin typeface="Times New Roman" panose="02020603050405020304" pitchFamily="18" charset="0"/>
              </a:rPr>
              <a:t>не является продуктивным, класс существительных образующих эту форму, не открыт (</a:t>
            </a:r>
            <a:r>
              <a:rPr lang="ru-RU" altLang="de-DE" sz="2800" dirty="0" err="1">
                <a:latin typeface="Times New Roman" panose="02020603050405020304" pitchFamily="18" charset="0"/>
              </a:rPr>
              <a:t>Плунгян</a:t>
            </a:r>
            <a:r>
              <a:rPr lang="ru-RU" altLang="de-DE" sz="2800" dirty="0">
                <a:latin typeface="Times New Roman" panose="02020603050405020304" pitchFamily="18" charset="0"/>
              </a:rPr>
              <a:t> 2002)</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de-DE" sz="2800" dirty="0">
                <a:latin typeface="Times New Roman" panose="02020603050405020304" pitchFamily="18" charset="0"/>
              </a:rPr>
              <a:t>Наоборот, количество существительных</a:t>
            </a:r>
            <a:r>
              <a:rPr lang="cs-CZ" altLang="de-DE" sz="2800" dirty="0">
                <a:latin typeface="Times New Roman" panose="02020603050405020304" pitchFamily="18" charset="0"/>
              </a:rPr>
              <a:t> </a:t>
            </a:r>
            <a:r>
              <a:rPr lang="ru-RU" altLang="de-DE" sz="2800" dirty="0">
                <a:latin typeface="Times New Roman" panose="02020603050405020304" pitchFamily="18" charset="0"/>
              </a:rPr>
              <a:t>мужского рода, образующих пред. п. ед. ч.</a:t>
            </a:r>
            <a:r>
              <a:rPr lang="de-DE" altLang="de-DE" sz="2800" dirty="0">
                <a:latin typeface="Times New Roman" panose="02020603050405020304" pitchFamily="18" charset="0"/>
              </a:rPr>
              <a:t> </a:t>
            </a:r>
            <a:r>
              <a:rPr lang="ru-RU" altLang="de-DE" sz="2800" dirty="0">
                <a:latin typeface="Times New Roman" panose="02020603050405020304" pitchFamily="18" charset="0"/>
              </a:rPr>
              <a:t>на</a:t>
            </a:r>
            <a:r>
              <a:rPr lang="de-DE" altLang="de-DE" sz="2800" dirty="0">
                <a:latin typeface="Times New Roman" panose="02020603050405020304" pitchFamily="18" charset="0"/>
              </a:rPr>
              <a:t> -</a:t>
            </a:r>
            <a:r>
              <a:rPr lang="ru-RU" altLang="de-DE" sz="2800" i="1" dirty="0">
                <a:latin typeface="Times New Roman" panose="02020603050405020304" pitchFamily="18" charset="0"/>
              </a:rPr>
              <a:t>е</a:t>
            </a:r>
            <a:r>
              <a:rPr lang="de-DE" altLang="de-DE" sz="2800" dirty="0">
                <a:latin typeface="Times New Roman" panose="02020603050405020304" pitchFamily="18" charset="0"/>
              </a:rPr>
              <a:t> </a:t>
            </a:r>
            <a:r>
              <a:rPr lang="ru-RU" altLang="de-DE" sz="2800" dirty="0">
                <a:latin typeface="Times New Roman" panose="02020603050405020304" pitchFamily="18" charset="0"/>
              </a:rPr>
              <a:t>и </a:t>
            </a:r>
            <a:r>
              <a:rPr lang="ru-RU" altLang="de-DE" sz="2800" i="1" dirty="0">
                <a:latin typeface="Times New Roman" panose="02020603050405020304" pitchFamily="18" charset="0"/>
              </a:rPr>
              <a:t>-у/ю</a:t>
            </a:r>
            <a:r>
              <a:rPr lang="de-DE" altLang="de-DE" sz="2800" dirty="0">
                <a:latin typeface="Times New Roman" panose="02020603050405020304" pitchFamily="18" charset="0"/>
              </a:rPr>
              <a:t> </a:t>
            </a:r>
            <a:r>
              <a:rPr lang="ru-RU" altLang="de-DE" sz="2800" dirty="0">
                <a:latin typeface="Times New Roman" panose="02020603050405020304" pitchFamily="18" charset="0"/>
              </a:rPr>
              <a:t>с указанной семантической оппозицией, постепенно сокращается за последние сто лет, среди них нет новых слов иностранного происхождения, хотя некоторые старые заимствованные слова (</a:t>
            </a:r>
            <a:r>
              <a:rPr lang="ru-RU" altLang="de-DE" sz="2800" i="1" dirty="0">
                <a:latin typeface="Times New Roman" panose="02020603050405020304" pitchFamily="18" charset="0"/>
              </a:rPr>
              <a:t>суп, шкаф </a:t>
            </a:r>
            <a:r>
              <a:rPr lang="ru-RU" altLang="de-DE" sz="2800" dirty="0">
                <a:latin typeface="Times New Roman" panose="02020603050405020304" pitchFamily="18" charset="0"/>
              </a:rPr>
              <a:t>и т. д.) окончанием </a:t>
            </a:r>
            <a:r>
              <a:rPr lang="ru-RU" altLang="de-DE" sz="2800" i="1" dirty="0">
                <a:latin typeface="Times New Roman" panose="02020603050405020304" pitchFamily="18" charset="0"/>
              </a:rPr>
              <a:t>-у/ю</a:t>
            </a:r>
            <a:r>
              <a:rPr lang="de-DE" altLang="de-DE" sz="2800" dirty="0">
                <a:latin typeface="Times New Roman" panose="02020603050405020304" pitchFamily="18" charset="0"/>
              </a:rPr>
              <a:t> </a:t>
            </a:r>
            <a:r>
              <a:rPr lang="ru-RU" altLang="de-DE" sz="2800" dirty="0">
                <a:latin typeface="Times New Roman" panose="02020603050405020304" pitchFamily="18" charset="0"/>
              </a:rPr>
              <a:t>обладают</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de-DE" sz="2800" dirty="0">
                <a:latin typeface="Times New Roman" panose="02020603050405020304" pitchFamily="18" charset="0"/>
              </a:rPr>
              <a:t>Самую широкую распространенность пред. п. ед. ч. м. р. на </a:t>
            </a:r>
            <a:r>
              <a:rPr lang="ru-RU" altLang="de-DE" sz="2800" i="1" dirty="0">
                <a:latin typeface="Times New Roman" panose="02020603050405020304" pitchFamily="18" charset="0"/>
              </a:rPr>
              <a:t>-у/ю</a:t>
            </a:r>
            <a:r>
              <a:rPr lang="de-DE" altLang="de-DE" sz="2800" dirty="0">
                <a:latin typeface="Times New Roman" panose="02020603050405020304" pitchFamily="18" charset="0"/>
              </a:rPr>
              <a:t> </a:t>
            </a:r>
            <a:r>
              <a:rPr lang="ru-RU" altLang="de-DE" sz="2800" dirty="0">
                <a:latin typeface="Times New Roman" panose="02020603050405020304" pitchFamily="18" charset="0"/>
              </a:rPr>
              <a:t>можно, по </a:t>
            </a:r>
            <a:r>
              <a:rPr lang="ru-RU" altLang="de-DE" sz="2800" dirty="0" err="1">
                <a:latin typeface="Times New Roman" panose="02020603050405020304" pitchFamily="18" charset="0"/>
              </a:rPr>
              <a:t>Плунгяну</a:t>
            </a:r>
            <a:r>
              <a:rPr lang="ru-RU" altLang="de-DE" sz="2800" dirty="0">
                <a:latin typeface="Times New Roman" panose="02020603050405020304" pitchFamily="18" charset="0"/>
              </a:rPr>
              <a:t>, наблюдать в русском языке </a:t>
            </a:r>
            <a:r>
              <a:rPr lang="de-CH" altLang="de-DE" sz="2800" dirty="0">
                <a:latin typeface="Times New Roman" panose="02020603050405020304" pitchFamily="18" charset="0"/>
              </a:rPr>
              <a:t>XVII </a:t>
            </a:r>
            <a:r>
              <a:rPr lang="ru-RU" altLang="de-DE" sz="2800" dirty="0">
                <a:latin typeface="Times New Roman" panose="02020603050405020304" pitchFamily="18" charset="0"/>
              </a:rPr>
              <a:t>в., т. е. раньше, чем у «второго родительного»</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de-DE" sz="2800" dirty="0">
                <a:latin typeface="Times New Roman" panose="02020603050405020304" pitchFamily="18" charset="0"/>
              </a:rPr>
              <a:t>Однако, как показывает Браун с указанием на богатую литературу, современную дистрибуцию, современные условия употребления, нельзя найти в русских текстах до половины </a:t>
            </a:r>
            <a:r>
              <a:rPr lang="de-CH" altLang="de-DE" sz="2800" dirty="0">
                <a:latin typeface="Times New Roman" panose="02020603050405020304" pitchFamily="18" charset="0"/>
              </a:rPr>
              <a:t>XVII </a:t>
            </a:r>
            <a:r>
              <a:rPr lang="ru-RU" altLang="de-DE" sz="2800" dirty="0">
                <a:latin typeface="Times New Roman" panose="02020603050405020304" pitchFamily="18" charset="0"/>
              </a:rPr>
              <a:t>в.</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Inhaltsplatzhalter 2">
            <a:extLst>
              <a:ext uri="{FF2B5EF4-FFF2-40B4-BE49-F238E27FC236}">
                <a16:creationId xmlns:a16="http://schemas.microsoft.com/office/drawing/2014/main" id="{B16FB529-F669-DCB6-9BE2-0FA247F4EECB}"/>
              </a:ext>
            </a:extLst>
          </p:cNvPr>
          <p:cNvSpPr>
            <a:spLocks noGrp="1" noChangeArrowheads="1"/>
          </p:cNvSpPr>
          <p:nvPr>
            <p:ph idx="1"/>
          </p:nvPr>
        </p:nvSpPr>
        <p:spPr>
          <a:xfrm>
            <a:off x="431800" y="323850"/>
            <a:ext cx="9361488" cy="6840538"/>
          </a:xfrm>
        </p:spPr>
        <p:txBody>
          <a:bodyPr/>
          <a:lstStyle/>
          <a:p>
            <a:pPr marL="457200" indent="-457200" eaLnBrk="1">
              <a:buFont typeface="Arial" panose="020B0604020202020204" pitchFamily="34" charset="0"/>
              <a:buChar char="•"/>
            </a:pPr>
            <a:r>
              <a:rPr lang="ru-RU" altLang="de-DE" sz="2800">
                <a:latin typeface="Times New Roman" panose="02020603050405020304" pitchFamily="18" charset="0"/>
              </a:rPr>
              <a:t>Шире опять употребляется о</a:t>
            </a:r>
            <a:r>
              <a:rPr lang="ru-RU" altLang="de-CZ" sz="2800">
                <a:latin typeface="Times New Roman" panose="02020603050405020304" pitchFamily="18" charset="0"/>
              </a:rPr>
              <a:t>кончание </a:t>
            </a:r>
            <a:r>
              <a:rPr lang="ru-RU" altLang="de-DE" sz="2800">
                <a:latin typeface="Times New Roman" panose="02020603050405020304" pitchFamily="18" charset="0"/>
              </a:rPr>
              <a:t>-</a:t>
            </a:r>
            <a:r>
              <a:rPr lang="ru-RU" altLang="de-DE" sz="2800" i="1">
                <a:latin typeface="Times New Roman" panose="02020603050405020304" pitchFamily="18" charset="0"/>
              </a:rPr>
              <a:t>у/ю </a:t>
            </a:r>
            <a:r>
              <a:rPr lang="ru-RU" altLang="de-DE" sz="2800">
                <a:latin typeface="Times New Roman" panose="02020603050405020304" pitchFamily="18" charset="0"/>
              </a:rPr>
              <a:t>в нелитературных формах русского языка, в просторечии и некоторых диалектах, но это не значит автоматически, что в этих кодах наблюдаются те же условия дистрибуции, как в литературном языке – чаще всего более часто употребляется окончание -</a:t>
            </a:r>
            <a:r>
              <a:rPr lang="ru-RU" altLang="de-DE" sz="2800" i="1">
                <a:latin typeface="Times New Roman" panose="02020603050405020304" pitchFamily="18" charset="0"/>
              </a:rPr>
              <a:t>у/ю </a:t>
            </a:r>
            <a:r>
              <a:rPr lang="ru-RU" altLang="de-DE" sz="2800">
                <a:latin typeface="Times New Roman" panose="02020603050405020304" pitchFamily="18" charset="0"/>
              </a:rPr>
              <a:t>как таковое, но без специфической семантики (также как и в других славянских языках)</a:t>
            </a:r>
          </a:p>
          <a:p>
            <a:pPr marL="457200" indent="-457200" eaLnBrk="1">
              <a:buFont typeface="Arial" panose="020B0604020202020204" pitchFamily="34" charset="0"/>
              <a:buChar char="•"/>
            </a:pPr>
            <a:r>
              <a:rPr lang="ru-RU" altLang="de-DE" sz="2800">
                <a:latin typeface="Times New Roman" panose="02020603050405020304" pitchFamily="18" charset="0"/>
              </a:rPr>
              <a:t>Региональное происхождение анкетированных (Крысин 1974) практически не играет роли. Чуть повыше частота окончания -</a:t>
            </a:r>
            <a:r>
              <a:rPr lang="ru-RU" altLang="de-DE" sz="2800" i="1">
                <a:latin typeface="Times New Roman" panose="02020603050405020304" pitchFamily="18" charset="0"/>
              </a:rPr>
              <a:t>у/ю</a:t>
            </a:r>
            <a:r>
              <a:rPr lang="ru-RU" altLang="de-DE" sz="2800">
                <a:latin typeface="Times New Roman" panose="02020603050405020304" pitchFamily="18" charset="0"/>
              </a:rPr>
              <a:t> у носителей русского языка из Беларуси и Украины</a:t>
            </a:r>
          </a:p>
          <a:p>
            <a:pPr marL="457200" indent="-457200" eaLnBrk="1">
              <a:buFont typeface="Arial" panose="020B0604020202020204" pitchFamily="34" charset="0"/>
              <a:buChar char="•"/>
            </a:pPr>
            <a:r>
              <a:rPr lang="ru-RU" altLang="de-DE" sz="2800">
                <a:latin typeface="Times New Roman" panose="02020603050405020304" pitchFamily="18" charset="0"/>
              </a:rPr>
              <a:t>«Имея в виду малую величину расхождений, можно предполагать, что это влияние незначительно, что территориальные различия нивелируются.» (Крысин 1974, 179)</a:t>
            </a:r>
            <a:endParaRPr lang="cs-CZ" altLang="de-DE" sz="2800">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Inhaltsplatzhalter 2">
            <a:extLst>
              <a:ext uri="{FF2B5EF4-FFF2-40B4-BE49-F238E27FC236}">
                <a16:creationId xmlns:a16="http://schemas.microsoft.com/office/drawing/2014/main" id="{1CD4D846-7E9E-2A65-515F-85835DD769C0}"/>
              </a:ext>
            </a:extLst>
          </p:cNvPr>
          <p:cNvSpPr>
            <a:spLocks noGrp="1" noChangeArrowheads="1"/>
          </p:cNvSpPr>
          <p:nvPr>
            <p:ph idx="1"/>
          </p:nvPr>
        </p:nvSpPr>
        <p:spPr>
          <a:xfrm>
            <a:off x="360363" y="250825"/>
            <a:ext cx="9504362" cy="7308850"/>
          </a:xfrm>
        </p:spPr>
        <p:txBody>
          <a:bodyPr/>
          <a:lstStyle/>
          <a:p>
            <a:pPr marL="457200" indent="-457200" eaLnBrk="1">
              <a:buFont typeface="Arial" panose="020B0604020202020204" pitchFamily="34" charset="0"/>
              <a:buChar char="•"/>
            </a:pPr>
            <a:r>
              <a:rPr lang="ru-RU" altLang="de-DE" sz="2800">
                <a:latin typeface="Times New Roman" panose="02020603050405020304" pitchFamily="18" charset="0"/>
              </a:rPr>
              <a:t>Это интересно, потому что ситуация в отдельных диалектах разная: по Аванесову (1964, 108) у северорусских диалектов подобная система как в литературном языке, а в южнорусских и прежде всего в югозападнорусских диалектах окончание -</a:t>
            </a:r>
            <a:r>
              <a:rPr lang="ru-RU" altLang="de-DE" sz="2800" i="1">
                <a:latin typeface="Times New Roman" panose="02020603050405020304" pitchFamily="18" charset="0"/>
              </a:rPr>
              <a:t>у/ю</a:t>
            </a:r>
            <a:r>
              <a:rPr lang="ru-RU" altLang="de-DE" sz="2800">
                <a:latin typeface="Times New Roman" panose="02020603050405020304" pitchFamily="18" charset="0"/>
              </a:rPr>
              <a:t> имеет более высокую частоту</a:t>
            </a:r>
          </a:p>
          <a:p>
            <a:pPr marL="457200" indent="-457200" eaLnBrk="1">
              <a:buFont typeface="Arial" panose="020B0604020202020204" pitchFamily="34" charset="0"/>
              <a:buChar char="•"/>
            </a:pPr>
            <a:r>
              <a:rPr lang="de-CH" altLang="de-DE" sz="2800">
                <a:latin typeface="Times New Roman" panose="02020603050405020304" pitchFamily="18" charset="0"/>
              </a:rPr>
              <a:t>«</a:t>
            </a:r>
            <a:r>
              <a:rPr lang="ru-RU" altLang="de-DE" sz="2800">
                <a:latin typeface="Times New Roman" panose="02020603050405020304" pitchFamily="18" charset="0"/>
              </a:rPr>
              <a:t>Характерно при этом, что в современных диалектах (любых) формы на -</a:t>
            </a:r>
            <a:r>
              <a:rPr lang="ru-RU" altLang="de-DE" sz="2800" i="1">
                <a:latin typeface="Times New Roman" panose="02020603050405020304" pitchFamily="18" charset="0"/>
              </a:rPr>
              <a:t>у</a:t>
            </a:r>
            <a:r>
              <a:rPr lang="ru-RU" altLang="de-DE" sz="2800">
                <a:latin typeface="Times New Roman" panose="02020603050405020304" pitchFamily="18" charset="0"/>
              </a:rPr>
              <a:t> развиты значительно более широко, чем в литературном языке. Особенно широко они распространены на юге.</a:t>
            </a:r>
            <a:r>
              <a:rPr lang="en-US" altLang="de-DE" sz="2800">
                <a:latin typeface="Times New Roman" panose="02020603050405020304" pitchFamily="18" charset="0"/>
              </a:rPr>
              <a:t>»</a:t>
            </a:r>
            <a:r>
              <a:rPr lang="ru-RU" altLang="de-DE" sz="2800">
                <a:latin typeface="Times New Roman" panose="02020603050405020304" pitchFamily="18" charset="0"/>
              </a:rPr>
              <a:t> (Мещерский 1972, 133)</a:t>
            </a:r>
          </a:p>
          <a:p>
            <a:pPr marL="457200" indent="-457200" eaLnBrk="1">
              <a:buFont typeface="Arial" panose="020B0604020202020204" pitchFamily="34" charset="0"/>
              <a:buChar char="•"/>
            </a:pPr>
            <a:r>
              <a:rPr lang="ru-RU" altLang="de-DE" sz="2800">
                <a:latin typeface="Times New Roman" panose="02020603050405020304" pitchFamily="18" charset="0"/>
              </a:rPr>
              <a:t>См. отсутствие специальной семантики окончания -</a:t>
            </a:r>
            <a:r>
              <a:rPr lang="ru-RU" altLang="de-DE" sz="2800" i="1">
                <a:latin typeface="Times New Roman" panose="02020603050405020304" pitchFamily="18" charset="0"/>
              </a:rPr>
              <a:t>у/ю</a:t>
            </a:r>
            <a:r>
              <a:rPr lang="ru-RU" altLang="de-DE" sz="2800">
                <a:latin typeface="Times New Roman" panose="02020603050405020304" pitchFamily="18" charset="0"/>
              </a:rPr>
              <a:t> в примерах из диалектов: </a:t>
            </a:r>
            <a:r>
              <a:rPr lang="ru-RU" altLang="de-DE" sz="2800" i="1">
                <a:latin typeface="Times New Roman" panose="02020603050405020304" pitchFamily="18" charset="0"/>
              </a:rPr>
              <a:t>в городу, на поезду, в Курску, при отцу, при Миколаю, о берегу, о мужу </a:t>
            </a:r>
            <a:r>
              <a:rPr lang="cs-CZ" altLang="de-DE" sz="2800">
                <a:latin typeface="Times New Roman" panose="02020603050405020304" pitchFamily="18" charset="0"/>
              </a:rPr>
              <a:t>(</a:t>
            </a:r>
            <a:r>
              <a:rPr lang="ru-RU" altLang="de-DE" sz="2800">
                <a:latin typeface="Times New Roman" panose="02020603050405020304" pitchFamily="18" charset="0"/>
              </a:rPr>
              <a:t>Мещерский</a:t>
            </a:r>
            <a:r>
              <a:rPr lang="cs-CZ" altLang="de-DE" sz="2800">
                <a:latin typeface="Times New Roman" panose="02020603050405020304" pitchFamily="18" charset="0"/>
              </a:rPr>
              <a:t>)</a:t>
            </a:r>
            <a:endParaRPr lang="ru-RU" altLang="de-DE" sz="2800">
              <a:latin typeface="Times New Roman" panose="02020603050405020304" pitchFamily="18" charset="0"/>
            </a:endParaRPr>
          </a:p>
          <a:p>
            <a:pPr marL="457200" indent="-457200" eaLnBrk="1">
              <a:buFont typeface="Arial" panose="020B0604020202020204" pitchFamily="34" charset="0"/>
              <a:buChar char="•"/>
            </a:pPr>
            <a:r>
              <a:rPr lang="ru-RU" altLang="de-DE" sz="2800">
                <a:latin typeface="Times New Roman" panose="02020603050405020304" pitchFamily="18" charset="0"/>
              </a:rPr>
              <a:t>Ср. примеры из </a:t>
            </a:r>
            <a:r>
              <a:rPr lang="cs-CZ" altLang="de-DE" sz="2800">
                <a:latin typeface="Times New Roman" panose="02020603050405020304" pitchFamily="18" charset="0"/>
              </a:rPr>
              <a:t>XVII </a:t>
            </a:r>
            <a:r>
              <a:rPr lang="ru-RU" altLang="de-DE" sz="2800">
                <a:latin typeface="Times New Roman" panose="02020603050405020304" pitchFamily="18" charset="0"/>
              </a:rPr>
              <a:t>в.</a:t>
            </a:r>
            <a:r>
              <a:rPr lang="cs-CZ" altLang="de-DE" sz="2800">
                <a:latin typeface="Times New Roman" panose="02020603050405020304" pitchFamily="18" charset="0"/>
              </a:rPr>
              <a:t>: </a:t>
            </a:r>
            <a:r>
              <a:rPr lang="ru-RU" altLang="de-DE" sz="2800" i="1">
                <a:latin typeface="Times New Roman" panose="02020603050405020304" pitchFamily="18" charset="0"/>
              </a:rPr>
              <a:t>при мост</a:t>
            </a:r>
            <a:r>
              <a:rPr lang="ru-RU" altLang="de-DE" sz="2800" i="1" u="sng">
                <a:latin typeface="Times New Roman" panose="02020603050405020304" pitchFamily="18" charset="0"/>
              </a:rPr>
              <a:t>у</a:t>
            </a:r>
            <a:r>
              <a:rPr lang="ru-RU" altLang="de-DE" sz="2800" i="1">
                <a:latin typeface="Times New Roman" panose="02020603050405020304" pitchFamily="18" charset="0"/>
              </a:rPr>
              <a:t>, при генеральном мир</a:t>
            </a:r>
            <a:r>
              <a:rPr lang="ru-RU" altLang="de-DE" sz="2800" i="1" u="sng">
                <a:latin typeface="Times New Roman" panose="02020603050405020304" pitchFamily="18" charset="0"/>
              </a:rPr>
              <a:t>у</a:t>
            </a:r>
            <a:r>
              <a:rPr lang="ru-RU" altLang="de-DE" sz="2800" i="1">
                <a:latin typeface="Times New Roman" panose="02020603050405020304" pitchFamily="18" charset="0"/>
              </a:rPr>
              <a:t>, о корм</a:t>
            </a:r>
            <a:r>
              <a:rPr lang="ru-RU" altLang="de-DE" sz="2800" i="1" u="sng">
                <a:latin typeface="Times New Roman" panose="02020603050405020304" pitchFamily="18" charset="0"/>
              </a:rPr>
              <a:t>у</a:t>
            </a:r>
            <a:r>
              <a:rPr lang="ru-RU" altLang="de-DE" sz="2800" i="1">
                <a:latin typeface="Times New Roman" panose="02020603050405020304" pitchFamily="18" charset="0"/>
              </a:rPr>
              <a:t>, о боевом стро</a:t>
            </a:r>
            <a:r>
              <a:rPr lang="ru-RU" altLang="de-DE" sz="2800" i="1" u="sng">
                <a:latin typeface="Times New Roman" panose="02020603050405020304" pitchFamily="18" charset="0"/>
              </a:rPr>
              <a:t>ю</a:t>
            </a:r>
            <a:r>
              <a:rPr lang="ru-RU" altLang="de-DE" sz="2800">
                <a:latin typeface="Times New Roman" panose="02020603050405020304" pitchFamily="18" charset="0"/>
              </a:rPr>
              <a:t> (</a:t>
            </a:r>
            <a:r>
              <a:rPr lang="en-US" altLang="de-DE" sz="2800">
                <a:latin typeface="Times New Roman" panose="02020603050405020304" pitchFamily="18" charset="0"/>
              </a:rPr>
              <a:t>«</a:t>
            </a:r>
            <a:r>
              <a:rPr lang="ru-RU" altLang="de-DE" sz="2800">
                <a:latin typeface="Times New Roman" panose="02020603050405020304" pitchFamily="18" charset="0"/>
              </a:rPr>
              <a:t>Ведомости</a:t>
            </a:r>
            <a:r>
              <a:rPr lang="en-US" altLang="de-DE" sz="2800">
                <a:latin typeface="Times New Roman" panose="02020603050405020304" pitchFamily="18" charset="0"/>
              </a:rPr>
              <a:t>»</a:t>
            </a:r>
            <a:r>
              <a:rPr lang="ru-RU" altLang="de-DE" sz="2800">
                <a:latin typeface="Times New Roman" panose="02020603050405020304" pitchFamily="18" charset="0"/>
              </a:rPr>
              <a:t>, </a:t>
            </a:r>
            <a:r>
              <a:rPr lang="en-US" altLang="de-DE" sz="2800">
                <a:latin typeface="Times New Roman" panose="02020603050405020304" pitchFamily="18" charset="0"/>
              </a:rPr>
              <a:t>«</a:t>
            </a:r>
            <a:r>
              <a:rPr lang="ru-RU" altLang="de-DE" sz="2800">
                <a:latin typeface="Times New Roman" panose="02020603050405020304" pitchFamily="18" charset="0"/>
              </a:rPr>
              <a:t>Письма и бумаги Петра </a:t>
            </a:r>
            <a:r>
              <a:rPr lang="cs-CZ" altLang="de-DE" sz="2800">
                <a:latin typeface="Times New Roman" panose="02020603050405020304" pitchFamily="18" charset="0"/>
              </a:rPr>
              <a:t>I</a:t>
            </a:r>
            <a:r>
              <a:rPr lang="en-US" altLang="de-DE" sz="2800">
                <a:latin typeface="Times New Roman" panose="02020603050405020304" pitchFamily="18" charset="0"/>
              </a:rPr>
              <a:t>»</a:t>
            </a:r>
            <a:r>
              <a:rPr lang="ru-RU" altLang="de-DE" sz="2800">
                <a:latin typeface="Times New Roman" panose="02020603050405020304" pitchFamily="18" charset="0"/>
              </a:rPr>
              <a:t>)</a:t>
            </a:r>
            <a:endParaRPr lang="cs-CZ" altLang="de-DE" sz="2800">
              <a:latin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Inhaltsplatzhalter 2">
            <a:extLst>
              <a:ext uri="{FF2B5EF4-FFF2-40B4-BE49-F238E27FC236}">
                <a16:creationId xmlns:a16="http://schemas.microsoft.com/office/drawing/2014/main" id="{602E9239-ACC6-A3E2-4899-9E3ECE13E576}"/>
              </a:ext>
            </a:extLst>
          </p:cNvPr>
          <p:cNvSpPr>
            <a:spLocks noGrp="1" noChangeArrowheads="1"/>
          </p:cNvSpPr>
          <p:nvPr>
            <p:ph idx="1"/>
          </p:nvPr>
        </p:nvSpPr>
        <p:spPr>
          <a:xfrm>
            <a:off x="360363" y="250825"/>
            <a:ext cx="9504362" cy="7308850"/>
          </a:xfrm>
        </p:spPr>
        <p:txBody>
          <a:bodyPr/>
          <a:lstStyle/>
          <a:p>
            <a:pPr marL="457200" indent="-457200" eaLnBrk="1">
              <a:buFont typeface="Arial" panose="020B0604020202020204" pitchFamily="34" charset="0"/>
              <a:buChar char="•"/>
            </a:pPr>
            <a:r>
              <a:rPr lang="ru-RU" altLang="de-DE" sz="2800">
                <a:latin typeface="Times New Roman" panose="02020603050405020304" pitchFamily="18" charset="0"/>
              </a:rPr>
              <a:t>В </a:t>
            </a:r>
            <a:r>
              <a:rPr lang="cs-CZ" altLang="de-DE" sz="2800">
                <a:latin typeface="Times New Roman" panose="02020603050405020304" pitchFamily="18" charset="0"/>
              </a:rPr>
              <a:t>XVII </a:t>
            </a:r>
            <a:r>
              <a:rPr lang="ru-RU" altLang="de-DE" sz="2800">
                <a:latin typeface="Times New Roman" panose="02020603050405020304" pitchFamily="18" charset="0"/>
              </a:rPr>
              <a:t>в. можно по Брауну найти окончание -</a:t>
            </a:r>
            <a:r>
              <a:rPr lang="ru-RU" altLang="de-DE" sz="2800" i="1">
                <a:latin typeface="Times New Roman" panose="02020603050405020304" pitchFamily="18" charset="0"/>
              </a:rPr>
              <a:t>у/ю</a:t>
            </a:r>
            <a:r>
              <a:rPr lang="ru-RU" altLang="de-DE" sz="2800">
                <a:latin typeface="Times New Roman" panose="02020603050405020304" pitchFamily="18" charset="0"/>
              </a:rPr>
              <a:t> и у одушевленных существительных мужского рода</a:t>
            </a:r>
          </a:p>
          <a:p>
            <a:pPr marL="457200" indent="-457200" eaLnBrk="1">
              <a:buFont typeface="Arial" panose="020B0604020202020204" pitchFamily="34" charset="0"/>
              <a:buChar char="•"/>
            </a:pPr>
            <a:r>
              <a:rPr lang="ru-RU" altLang="de-DE" sz="2800">
                <a:latin typeface="Times New Roman" panose="02020603050405020304" pitchFamily="18" charset="0"/>
              </a:rPr>
              <a:t>Как географическая (по Аванесову), так и функциональная дистрибуция вызывает вопрос про возможный языковой контакт (опять с финно-угорскими языками, так как эти языки обладают богатой системой местных падежей), но опять же тут проблема относительно поздних свидетельств для современной дистрибуции </a:t>
            </a:r>
          </a:p>
          <a:p>
            <a:pPr marL="457200" indent="-457200" eaLnBrk="1">
              <a:buFont typeface="Arial" panose="020B0604020202020204" pitchFamily="34" charset="0"/>
              <a:buChar char="•"/>
            </a:pPr>
            <a:r>
              <a:rPr lang="ru-RU" altLang="de-DE" sz="2800">
                <a:latin typeface="Times New Roman" panose="02020603050405020304" pitchFamily="18" charset="0"/>
              </a:rPr>
              <a:t>Интересным был бы подробный корпусный анализ в лит. русс. языке </a:t>
            </a:r>
            <a:r>
              <a:rPr lang="de-CH" altLang="de-DE" sz="2800">
                <a:latin typeface="Times New Roman" panose="02020603050405020304" pitchFamily="18" charset="0"/>
              </a:rPr>
              <a:t>XX</a:t>
            </a:r>
            <a:r>
              <a:rPr lang="ru-RU" altLang="de-DE" sz="2800">
                <a:latin typeface="Times New Roman" panose="02020603050405020304" pitchFamily="18" charset="0"/>
              </a:rPr>
              <a:t> и </a:t>
            </a:r>
            <a:r>
              <a:rPr lang="cs-CZ" altLang="de-DE" sz="2800">
                <a:latin typeface="Times New Roman" panose="02020603050405020304" pitchFamily="18" charset="0"/>
              </a:rPr>
              <a:t>XXI </a:t>
            </a:r>
            <a:r>
              <a:rPr lang="ru-RU" altLang="de-DE" sz="2800">
                <a:latin typeface="Times New Roman" panose="02020603050405020304" pitchFamily="18" charset="0"/>
              </a:rPr>
              <a:t>вв., также как и более подробный диахронный анализ</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467F15D4-4636-D5C7-DB73-7B72D6C5BB94}"/>
              </a:ext>
            </a:extLst>
          </p:cNvPr>
          <p:cNvSpPr>
            <a:spLocks noGrp="1" noChangeArrowheads="1"/>
          </p:cNvSpPr>
          <p:nvPr>
            <p:ph type="body"/>
          </p:nvPr>
        </p:nvSpPr>
        <p:spPr>
          <a:xfrm>
            <a:off x="215900" y="215900"/>
            <a:ext cx="9577388" cy="7127875"/>
          </a:xfrm>
        </p:spPr>
        <p:txBody>
          <a:bodyPr tIns="28080" anchor="t"/>
          <a:lstStyle/>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de-CH" altLang="de-DE" sz="2800" dirty="0">
                <a:latin typeface="Times New Roman" panose="02020603050405020304" pitchFamily="18" charset="0"/>
              </a:rPr>
              <a:t>C) </a:t>
            </a:r>
            <a:r>
              <a:rPr lang="ru-RU" altLang="de-DE" sz="2800" dirty="0">
                <a:latin typeface="Times New Roman" panose="02020603050405020304" pitchFamily="18" charset="0"/>
              </a:rPr>
              <a:t>Им. п. мн. ч. м. р. на -</a:t>
            </a:r>
            <a:r>
              <a:rPr lang="ru-RU" altLang="de-DE" sz="2800" i="1" dirty="0">
                <a:latin typeface="Times New Roman" panose="02020603050405020304" pitchFamily="18" charset="0"/>
              </a:rPr>
              <a:t>а/я</a:t>
            </a:r>
            <a:endParaRPr lang="de-CH" altLang="de-DE" sz="2800" i="1" dirty="0">
              <a:latin typeface="Times New Roman" panose="02020603050405020304" pitchFamily="18" charset="0"/>
            </a:endParaRP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de-DE" sz="2800" dirty="0">
                <a:latin typeface="Times New Roman" panose="02020603050405020304" pitchFamily="18" charset="0"/>
              </a:rPr>
              <a:t>Конкуренция между окончаниями </a:t>
            </a:r>
            <a:r>
              <a:rPr lang="de-CH" altLang="de-DE" sz="2800" dirty="0">
                <a:latin typeface="Times New Roman" panose="02020603050405020304" pitchFamily="18" charset="0"/>
              </a:rPr>
              <a:t>/i/ </a:t>
            </a:r>
            <a:r>
              <a:rPr lang="ru-RU" altLang="de-DE" sz="2800" dirty="0">
                <a:latin typeface="Times New Roman" panose="02020603050405020304" pitchFamily="18" charset="0"/>
              </a:rPr>
              <a:t>и</a:t>
            </a:r>
            <a:r>
              <a:rPr lang="de-CH" altLang="de-DE" sz="2800" dirty="0">
                <a:latin typeface="Times New Roman" panose="02020603050405020304" pitchFamily="18" charset="0"/>
              </a:rPr>
              <a:t> /a/: </a:t>
            </a:r>
            <a:r>
              <a:rPr lang="ru-RU" altLang="de-DE" sz="2800" i="1" dirty="0">
                <a:latin typeface="Times New Roman" panose="02020603050405020304" pitchFamily="18" charset="0"/>
              </a:rPr>
              <a:t>глаз – глаза, профессор – профессора</a:t>
            </a:r>
            <a:r>
              <a:rPr lang="ru-RU" altLang="de-DE" sz="2800" dirty="0">
                <a:latin typeface="Times New Roman" panose="02020603050405020304" pitchFamily="18" charset="0"/>
              </a:rPr>
              <a:t> </a:t>
            </a:r>
            <a:r>
              <a:rPr lang="cs-CZ" altLang="de-DE" sz="2800" dirty="0">
                <a:latin typeface="Times New Roman" panose="02020603050405020304" pitchFamily="18" charset="0"/>
              </a:rPr>
              <a:t>vs.</a:t>
            </a:r>
            <a:r>
              <a:rPr lang="ru-RU" altLang="de-DE" sz="2800" dirty="0">
                <a:latin typeface="Times New Roman" panose="02020603050405020304" pitchFamily="18" charset="0"/>
              </a:rPr>
              <a:t> </a:t>
            </a:r>
            <a:r>
              <a:rPr lang="ru-RU" altLang="de-DE" sz="2800" i="1" dirty="0">
                <a:latin typeface="Times New Roman" panose="02020603050405020304" pitchFamily="18" charset="0"/>
              </a:rPr>
              <a:t>стол – столы, президент – президенты</a:t>
            </a:r>
            <a:r>
              <a:rPr lang="de-CH" altLang="de-DE" sz="2800" dirty="0">
                <a:latin typeface="Times New Roman" panose="02020603050405020304" pitchFamily="18" charset="0"/>
              </a:rPr>
              <a:t>;</a:t>
            </a:r>
            <a:r>
              <a:rPr lang="de-CH" altLang="de-DE" sz="2800" i="1" dirty="0">
                <a:latin typeface="Times New Roman" panose="02020603050405020304" pitchFamily="18" charset="0"/>
              </a:rPr>
              <a:t> </a:t>
            </a:r>
            <a:r>
              <a:rPr lang="ru-RU" altLang="de-DE" sz="2800" i="1" dirty="0">
                <a:latin typeface="Times New Roman" panose="02020603050405020304" pitchFamily="18" charset="0"/>
              </a:rPr>
              <a:t>слесарь – слесар</a:t>
            </a:r>
            <a:r>
              <a:rPr lang="ru-RU" altLang="de-DE" sz="2800" i="1" u="sng" dirty="0">
                <a:latin typeface="Times New Roman" panose="02020603050405020304" pitchFamily="18" charset="0"/>
              </a:rPr>
              <a:t>я</a:t>
            </a:r>
            <a:r>
              <a:rPr lang="ru-RU" altLang="de-DE" sz="2800" i="1" dirty="0">
                <a:latin typeface="Times New Roman" panose="02020603050405020304" pitchFamily="18" charset="0"/>
              </a:rPr>
              <a:t>/сл</a:t>
            </a:r>
            <a:r>
              <a:rPr lang="ru-RU" altLang="de-DE" sz="2800" i="1" u="sng" dirty="0">
                <a:latin typeface="Times New Roman" panose="02020603050405020304" pitchFamily="18" charset="0"/>
              </a:rPr>
              <a:t>е</a:t>
            </a:r>
            <a:r>
              <a:rPr lang="ru-RU" altLang="de-DE" sz="2800" i="1" dirty="0">
                <a:latin typeface="Times New Roman" panose="02020603050405020304" pitchFamily="18" charset="0"/>
              </a:rPr>
              <a:t>сари</a:t>
            </a:r>
            <a:r>
              <a:rPr lang="cs-CZ" altLang="de-DE" sz="2800" i="1" dirty="0">
                <a:latin typeface="Times New Roman" panose="02020603050405020304" pitchFamily="18" charset="0"/>
              </a:rPr>
              <a:t>, </a:t>
            </a:r>
            <a:r>
              <a:rPr lang="ru-RU" altLang="de-DE" sz="2800" i="1" dirty="0">
                <a:latin typeface="Times New Roman" panose="02020603050405020304" pitchFamily="18" charset="0"/>
              </a:rPr>
              <a:t>трактор – тр</a:t>
            </a:r>
            <a:r>
              <a:rPr lang="ru-RU" altLang="de-DE" sz="2800" i="1" u="sng" dirty="0">
                <a:latin typeface="Times New Roman" panose="02020603050405020304" pitchFamily="18" charset="0"/>
              </a:rPr>
              <a:t>а</a:t>
            </a:r>
            <a:r>
              <a:rPr lang="ru-RU" altLang="de-DE" sz="2800" i="1" dirty="0">
                <a:latin typeface="Times New Roman" panose="02020603050405020304" pitchFamily="18" charset="0"/>
              </a:rPr>
              <a:t>кторы/трактор</a:t>
            </a:r>
            <a:r>
              <a:rPr lang="ru-RU" altLang="de-DE" sz="2800" i="1" u="sng" dirty="0">
                <a:latin typeface="Times New Roman" panose="02020603050405020304" pitchFamily="18" charset="0"/>
              </a:rPr>
              <a:t>а</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de-DE" sz="2800" dirty="0">
                <a:latin typeface="Times New Roman" panose="02020603050405020304" pitchFamily="18" charset="0"/>
              </a:rPr>
              <a:t>Окончание -</a:t>
            </a:r>
            <a:r>
              <a:rPr lang="ru-RU" altLang="de-DE" sz="2800" i="1" dirty="0">
                <a:latin typeface="Times New Roman" panose="02020603050405020304" pitchFamily="18" charset="0"/>
              </a:rPr>
              <a:t>а/я</a:t>
            </a:r>
            <a:r>
              <a:rPr lang="ru-RU" altLang="de-DE" sz="2800" dirty="0">
                <a:latin typeface="Times New Roman" panose="02020603050405020304" pitchFamily="18" charset="0"/>
              </a:rPr>
              <a:t> всегда под ударением, кроме случаев с расширением основы фонемой /</a:t>
            </a:r>
            <a:r>
              <a:rPr lang="cs-CZ" altLang="de-DE" sz="2800" dirty="0">
                <a:latin typeface="Times New Roman" panose="02020603050405020304" pitchFamily="18" charset="0"/>
              </a:rPr>
              <a:t>j</a:t>
            </a:r>
            <a:r>
              <a:rPr lang="ru-RU" altLang="de-DE" sz="2800" dirty="0">
                <a:latin typeface="Times New Roman" panose="02020603050405020304" pitchFamily="18" charset="0"/>
              </a:rPr>
              <a:t>/</a:t>
            </a:r>
            <a:r>
              <a:rPr lang="cs-CZ" altLang="de-DE" sz="2800" dirty="0">
                <a:latin typeface="Times New Roman" panose="02020603050405020304" pitchFamily="18" charset="0"/>
              </a:rPr>
              <a:t>: </a:t>
            </a:r>
            <a:r>
              <a:rPr lang="ru-RU" altLang="de-DE" sz="2800" i="1" dirty="0">
                <a:latin typeface="Times New Roman" panose="02020603050405020304" pitchFamily="18" charset="0"/>
              </a:rPr>
              <a:t>стул – ст</a:t>
            </a:r>
            <a:r>
              <a:rPr lang="ru-RU" altLang="de-DE" sz="2800" i="1" u="sng" dirty="0">
                <a:latin typeface="Times New Roman" panose="02020603050405020304" pitchFamily="18" charset="0"/>
              </a:rPr>
              <a:t>у</a:t>
            </a:r>
            <a:r>
              <a:rPr lang="ru-RU" altLang="de-DE" sz="2800" i="1" dirty="0">
                <a:latin typeface="Times New Roman" panose="02020603050405020304" pitchFamily="18" charset="0"/>
              </a:rPr>
              <a:t>лья, брат – бр</a:t>
            </a:r>
            <a:r>
              <a:rPr lang="ru-RU" altLang="de-DE" sz="2800" i="1" u="sng" dirty="0">
                <a:latin typeface="Times New Roman" panose="02020603050405020304" pitchFamily="18" charset="0"/>
              </a:rPr>
              <a:t>а</a:t>
            </a:r>
            <a:r>
              <a:rPr lang="ru-RU" altLang="de-DE" sz="2800" i="1" dirty="0">
                <a:latin typeface="Times New Roman" panose="02020603050405020304" pitchFamily="18" charset="0"/>
              </a:rPr>
              <a:t>тья,</a:t>
            </a:r>
            <a:r>
              <a:rPr lang="ru-RU" altLang="de-DE" sz="2800" dirty="0">
                <a:latin typeface="Times New Roman" panose="02020603050405020304" pitchFamily="18" charset="0"/>
              </a:rPr>
              <a:t> но</a:t>
            </a:r>
            <a:r>
              <a:rPr lang="ru-RU" altLang="de-DE" sz="2800" i="1" dirty="0">
                <a:latin typeface="Times New Roman" panose="02020603050405020304" pitchFamily="18" charset="0"/>
              </a:rPr>
              <a:t> друг - друзь</a:t>
            </a:r>
            <a:r>
              <a:rPr lang="ru-RU" altLang="de-DE" sz="2800" i="1" u="sng" dirty="0">
                <a:latin typeface="Times New Roman" panose="02020603050405020304" pitchFamily="18" charset="0"/>
              </a:rPr>
              <a:t>я</a:t>
            </a:r>
            <a:endParaRPr lang="ru-RU" altLang="de-DE" sz="2800" dirty="0">
              <a:latin typeface="Times New Roman" panose="02020603050405020304" pitchFamily="18" charset="0"/>
            </a:endParaRP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de-DE" sz="2800" dirty="0">
                <a:latin typeface="Times New Roman" panose="02020603050405020304" pitchFamily="18" charset="0"/>
              </a:rPr>
              <a:t>С точки зрения истории русского языка и славянских языков окончание -</a:t>
            </a:r>
            <a:r>
              <a:rPr lang="ru-RU" altLang="de-DE" sz="2800" i="1" dirty="0">
                <a:latin typeface="Times New Roman" panose="02020603050405020304" pitchFamily="18" charset="0"/>
              </a:rPr>
              <a:t>а/я</a:t>
            </a:r>
            <a:r>
              <a:rPr lang="ru-RU" altLang="de-DE" sz="2800" dirty="0">
                <a:latin typeface="Times New Roman" panose="02020603050405020304" pitchFamily="18" charset="0"/>
              </a:rPr>
              <a:t> является инновацией, первоначально его в им. п. мн. ч. м. р. не было. Происхождение неясное, может быть из </a:t>
            </a:r>
            <a:r>
              <a:rPr lang="ru-RU" altLang="de-DE" sz="2800" dirty="0" err="1">
                <a:latin typeface="Times New Roman" panose="02020603050405020304" pitchFamily="18" charset="0"/>
              </a:rPr>
              <a:t>дв</a:t>
            </a:r>
            <a:r>
              <a:rPr lang="ru-RU" altLang="de-DE" sz="2800" dirty="0">
                <a:latin typeface="Times New Roman" panose="02020603050405020304" pitchFamily="18" charset="0"/>
              </a:rPr>
              <a:t>. ч. (им. п. </a:t>
            </a:r>
            <a:r>
              <a:rPr lang="ru-RU" altLang="de-DE" sz="2800" dirty="0" err="1">
                <a:latin typeface="Times New Roman" panose="02020603050405020304" pitchFamily="18" charset="0"/>
              </a:rPr>
              <a:t>дв</a:t>
            </a:r>
            <a:r>
              <a:rPr lang="ru-RU" altLang="de-DE" sz="2800" dirty="0">
                <a:latin typeface="Times New Roman" panose="02020603050405020304" pitchFamily="18" charset="0"/>
              </a:rPr>
              <a:t>. ч. м. р. на -</a:t>
            </a:r>
            <a:r>
              <a:rPr lang="ru-RU" altLang="de-DE" sz="2800" i="1" dirty="0">
                <a:latin typeface="Times New Roman" panose="02020603050405020304" pitchFamily="18" charset="0"/>
              </a:rPr>
              <a:t>а</a:t>
            </a:r>
            <a:r>
              <a:rPr lang="ru-RU" altLang="de-DE" sz="2800" dirty="0">
                <a:latin typeface="Times New Roman" panose="02020603050405020304" pitchFamily="18" charset="0"/>
              </a:rPr>
              <a:t>, напр. СТОЛА «два стола», через случаи парных органов тела как </a:t>
            </a:r>
            <a:r>
              <a:rPr lang="ru-RU" altLang="de-DE" sz="2800" i="1" dirty="0">
                <a:latin typeface="Times New Roman" panose="02020603050405020304" pitchFamily="18" charset="0"/>
              </a:rPr>
              <a:t>глаз, глаза </a:t>
            </a:r>
            <a:r>
              <a:rPr lang="ru-RU" altLang="de-DE" sz="2800" dirty="0">
                <a:latin typeface="Times New Roman" panose="02020603050405020304" pitchFamily="18" charset="0"/>
              </a:rPr>
              <a:t>могло произойти переосмысление как мн. ч.). В текстах показывается с конца </a:t>
            </a:r>
            <a:r>
              <a:rPr lang="cs-CZ" altLang="de-DE" sz="2800" dirty="0">
                <a:latin typeface="Times New Roman" panose="02020603050405020304" pitchFamily="18" charset="0"/>
              </a:rPr>
              <a:t>XV/</a:t>
            </a:r>
            <a:r>
              <a:rPr lang="ru-RU" altLang="de-DE" sz="2800" dirty="0">
                <a:latin typeface="Times New Roman" panose="02020603050405020304" pitchFamily="18" charset="0"/>
              </a:rPr>
              <a:t>начала </a:t>
            </a:r>
            <a:r>
              <a:rPr lang="cs-CZ" altLang="de-DE" sz="2800" dirty="0">
                <a:latin typeface="Times New Roman" panose="02020603050405020304" pitchFamily="18" charset="0"/>
              </a:rPr>
              <a:t>XVI </a:t>
            </a:r>
            <a:r>
              <a:rPr lang="ru-RU" altLang="de-DE" sz="2800" dirty="0">
                <a:latin typeface="Times New Roman" panose="02020603050405020304" pitchFamily="18" charset="0"/>
              </a:rPr>
              <a:t>в. Распространяется только с </a:t>
            </a:r>
            <a:r>
              <a:rPr lang="cs-CZ" altLang="de-DE" sz="2800" dirty="0">
                <a:latin typeface="Times New Roman" panose="02020603050405020304" pitchFamily="18" charset="0"/>
              </a:rPr>
              <a:t>XVII </a:t>
            </a:r>
            <a:r>
              <a:rPr lang="ru-RU" altLang="de-DE" sz="2800" dirty="0">
                <a:latin typeface="Times New Roman" panose="02020603050405020304" pitchFamily="18" charset="0"/>
              </a:rPr>
              <a:t>в., но главным образом в </a:t>
            </a:r>
            <a:r>
              <a:rPr lang="cs-CZ" altLang="de-DE" sz="2800" dirty="0">
                <a:latin typeface="Times New Roman" panose="02020603050405020304" pitchFamily="18" charset="0"/>
              </a:rPr>
              <a:t>XIX </a:t>
            </a:r>
            <a:r>
              <a:rPr lang="ru-RU" altLang="de-DE" sz="2800" dirty="0">
                <a:latin typeface="Times New Roman" panose="02020603050405020304" pitchFamily="18" charset="0"/>
              </a:rPr>
              <a:t>и </a:t>
            </a:r>
            <a:r>
              <a:rPr lang="cs-CZ" altLang="de-DE" sz="2800" dirty="0">
                <a:latin typeface="Times New Roman" panose="02020603050405020304" pitchFamily="18" charset="0"/>
              </a:rPr>
              <a:t>XX </a:t>
            </a:r>
            <a:r>
              <a:rPr lang="ru-RU" altLang="de-DE" sz="2800" dirty="0">
                <a:latin typeface="Times New Roman" panose="02020603050405020304" pitchFamily="18" charset="0"/>
              </a:rPr>
              <a:t>вв.</a:t>
            </a:r>
            <a:endParaRPr lang="cs-CZ" altLang="de-DE" sz="2800" dirty="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9EA4ED37-D9F4-DC53-13F8-3841942E773F}"/>
              </a:ext>
            </a:extLst>
          </p:cNvPr>
          <p:cNvSpPr>
            <a:spLocks noGrp="1" noChangeArrowheads="1"/>
          </p:cNvSpPr>
          <p:nvPr>
            <p:ph type="body"/>
          </p:nvPr>
        </p:nvSpPr>
        <p:spPr>
          <a:xfrm>
            <a:off x="215900" y="250825"/>
            <a:ext cx="9066213" cy="6769100"/>
          </a:xfrm>
        </p:spPr>
        <p:txBody>
          <a:bodyPr tIns="28080" anchor="t"/>
          <a:lstStyle/>
          <a:p>
            <a:pPr marL="333375" indent="-333375" algn="l" eaLnBrk="1">
              <a:spcAft>
                <a:spcPts val="1425"/>
              </a:spcAft>
              <a:buSzPct val="45000"/>
              <a:buFont typeface="Wingdings"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ru-RU" altLang="de-DE" sz="2800" dirty="0">
                <a:latin typeface="Times New Roman" panose="02020603050405020304" pitchFamily="18" charset="0"/>
              </a:rPr>
              <a:t>Крысин (1974) указывает на то, что Ломоносов (1755) перечислил</a:t>
            </a:r>
            <a:r>
              <a:rPr lang="cs-CZ" altLang="de-DE" sz="2800" dirty="0">
                <a:latin typeface="Times New Roman" panose="02020603050405020304" pitchFamily="18" charset="0"/>
              </a:rPr>
              <a:t> </a:t>
            </a:r>
            <a:r>
              <a:rPr lang="ru-RU" altLang="de-DE" sz="2800" dirty="0">
                <a:latin typeface="Times New Roman" panose="02020603050405020304" pitchFamily="18" charset="0"/>
              </a:rPr>
              <a:t>11</a:t>
            </a:r>
            <a:r>
              <a:rPr lang="cs-CZ" altLang="de-DE" sz="2800" dirty="0">
                <a:latin typeface="Times New Roman" panose="02020603050405020304" pitchFamily="18" charset="0"/>
              </a:rPr>
              <a:t> </a:t>
            </a:r>
            <a:r>
              <a:rPr lang="ru-RU" altLang="de-DE" sz="2800" dirty="0">
                <a:latin typeface="Times New Roman" panose="02020603050405020304" pitchFamily="18" charset="0"/>
              </a:rPr>
              <a:t>слов с им. п. мн. ч. м. р. на -</a:t>
            </a:r>
            <a:r>
              <a:rPr lang="ru-RU" altLang="de-DE" sz="2800" i="1" dirty="0">
                <a:latin typeface="Times New Roman" panose="02020603050405020304" pitchFamily="18" charset="0"/>
              </a:rPr>
              <a:t>а/я</a:t>
            </a:r>
            <a:r>
              <a:rPr lang="ru-RU" altLang="de-DE" sz="2800" dirty="0">
                <a:latin typeface="Times New Roman" panose="02020603050405020304" pitchFamily="18" charset="0"/>
              </a:rPr>
              <a:t>, Востоков (1831) 70, Чернышев (1914) 150 а более поздние исследования 500 и больше</a:t>
            </a:r>
          </a:p>
          <a:p>
            <a:pPr marL="333375" indent="-333375" algn="l" eaLnBrk="1">
              <a:spcAft>
                <a:spcPts val="1425"/>
              </a:spcAft>
              <a:buSzPct val="45000"/>
              <a:buFont typeface="Wingdings"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ru-RU" altLang="de-DE" sz="2800" dirty="0">
                <a:latin typeface="Times New Roman" panose="02020603050405020304" pitchFamily="18" charset="0"/>
              </a:rPr>
              <a:t>В отличии от других вариантных окончаний, о которых мы до сих пор говорили, им. п. мн. ч. м. р. на -</a:t>
            </a:r>
            <a:r>
              <a:rPr lang="ru-RU" altLang="de-DE" sz="2800" i="1" dirty="0">
                <a:latin typeface="Times New Roman" panose="02020603050405020304" pitchFamily="18" charset="0"/>
              </a:rPr>
              <a:t>а/я</a:t>
            </a:r>
            <a:r>
              <a:rPr lang="ru-RU" altLang="de-DE" sz="2800" dirty="0">
                <a:latin typeface="Times New Roman" panose="02020603050405020304" pitchFamily="18" charset="0"/>
              </a:rPr>
              <a:t> продуктивен. Это показывает главным образом большое количество слов иностранного происхождения между существительными мужского рода, образующими им. п. мн. ч. м. р. на -</a:t>
            </a:r>
            <a:r>
              <a:rPr lang="ru-RU" altLang="de-DE" sz="2800" i="1" dirty="0">
                <a:latin typeface="Times New Roman" panose="02020603050405020304" pitchFamily="18" charset="0"/>
              </a:rPr>
              <a:t>а/я</a:t>
            </a:r>
            <a:r>
              <a:rPr lang="ru-RU" altLang="de-DE" sz="2800" dirty="0">
                <a:latin typeface="Times New Roman" panose="02020603050405020304" pitchFamily="18" charset="0"/>
              </a:rPr>
              <a:t> </a:t>
            </a:r>
          </a:p>
          <a:p>
            <a:pPr marL="333375" indent="-333375" algn="l" eaLnBrk="1">
              <a:spcAft>
                <a:spcPts val="1425"/>
              </a:spcAft>
              <a:buFont typeface="Times New Roman" panose="02020603050405020304" pitchFamily="18"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ru-RU" altLang="de-DE" sz="2800" dirty="0">
                <a:latin typeface="Times New Roman" panose="02020603050405020304" pitchFamily="18" charset="0"/>
              </a:rPr>
              <a:t>С этим связана экспрессивность, разговорность, иногда </a:t>
            </a:r>
            <a:r>
              <a:rPr lang="ru-RU" altLang="de-DE" sz="2800" dirty="0" err="1">
                <a:latin typeface="Times New Roman" panose="02020603050405020304" pitchFamily="18" charset="0"/>
              </a:rPr>
              <a:t>ненормативность</a:t>
            </a:r>
            <a:r>
              <a:rPr lang="ru-RU" altLang="de-DE" sz="2800" dirty="0">
                <a:latin typeface="Times New Roman" panose="02020603050405020304" pitchFamily="18" charset="0"/>
              </a:rPr>
              <a:t> этого окончания в ряде случаев:</a:t>
            </a:r>
          </a:p>
          <a:p>
            <a:pPr marL="333375" indent="-333375" algn="l" eaLnBrk="1">
              <a:spcAft>
                <a:spcPts val="1425"/>
              </a:spcAft>
              <a:buFont typeface="Times New Roman" panose="02020603050405020304" pitchFamily="18"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defRPr/>
            </a:pPr>
            <a:r>
              <a:rPr lang="cs-CZ" altLang="de-DE" sz="2800" dirty="0">
                <a:latin typeface="Times New Roman" panose="02020603050405020304" pitchFamily="18" charset="0"/>
              </a:rPr>
              <a:t>„</a:t>
            </a:r>
            <a:r>
              <a:rPr lang="de-CH" altLang="de-DE" sz="2800" dirty="0">
                <a:latin typeface="Times New Roman" panose="02020603050405020304" pitchFamily="18" charset="0"/>
              </a:rPr>
              <a:t>Seit dem Ende des 18. Jh. nimmt die Zahl solcher Plurale immer zu, am Ende des 19. und Anfang des 20. Jh. kann man von einem „Siegeszug“ derselben sprechen, bis um 1950</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82F4FFA3-A595-86B8-982C-24944F0A98A5}"/>
              </a:ext>
            </a:extLst>
          </p:cNvPr>
          <p:cNvSpPr>
            <a:spLocks noGrp="1" noChangeArrowheads="1"/>
          </p:cNvSpPr>
          <p:nvPr>
            <p:ph type="title"/>
          </p:nvPr>
        </p:nvSpPr>
        <p:spPr>
          <a:xfrm>
            <a:off x="504825" y="179388"/>
            <a:ext cx="9070975" cy="1387475"/>
          </a:xfrm>
        </p:spPr>
        <p:txBody>
          <a:bodyPr tIns="28080"/>
          <a:lstStyle/>
          <a:p>
            <a:pPr eaLnBrk="1">
              <a:spcAft>
                <a:spcPts val="10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de-DE" sz="3200">
                <a:latin typeface="Times New Roman" panose="02020603050405020304" pitchFamily="18" charset="0"/>
              </a:rPr>
              <a:t>Актуальные процессы морфологии: сущест-вительное </a:t>
            </a:r>
            <a:r>
              <a:rPr lang="de-CH" altLang="de-DE" sz="3200">
                <a:latin typeface="Times New Roman" panose="02020603050405020304" pitchFamily="18" charset="0"/>
              </a:rPr>
              <a:t>II (</a:t>
            </a:r>
            <a:r>
              <a:rPr lang="ru-RU" altLang="de-DE" sz="3200">
                <a:latin typeface="Times New Roman" panose="02020603050405020304" pitchFamily="18" charset="0"/>
              </a:rPr>
              <a:t>род. и пред. п. ед. ч. м. р. на -</a:t>
            </a:r>
            <a:r>
              <a:rPr lang="ru-RU" altLang="de-DE" sz="3200" i="1">
                <a:latin typeface="Times New Roman" panose="02020603050405020304" pitchFamily="18" charset="0"/>
              </a:rPr>
              <a:t>у/ю</a:t>
            </a:r>
            <a:r>
              <a:rPr lang="de-CH" altLang="de-DE" sz="3200">
                <a:latin typeface="Times New Roman" panose="02020603050405020304" pitchFamily="18" charset="0"/>
              </a:rPr>
              <a:t>)</a:t>
            </a:r>
          </a:p>
        </p:txBody>
      </p:sp>
      <p:sp>
        <p:nvSpPr>
          <p:cNvPr id="17411" name="Rectangle 2">
            <a:extLst>
              <a:ext uri="{FF2B5EF4-FFF2-40B4-BE49-F238E27FC236}">
                <a16:creationId xmlns:a16="http://schemas.microsoft.com/office/drawing/2014/main" id="{E0B48006-4B51-2165-61BC-B35C692BDD3A}"/>
              </a:ext>
            </a:extLst>
          </p:cNvPr>
          <p:cNvSpPr>
            <a:spLocks noGrp="1" noChangeArrowheads="1"/>
          </p:cNvSpPr>
          <p:nvPr>
            <p:ph type="body" idx="1"/>
          </p:nvPr>
        </p:nvSpPr>
        <p:spPr>
          <a:xfrm>
            <a:off x="215900" y="1403350"/>
            <a:ext cx="9648825" cy="5976938"/>
          </a:xfrm>
        </p:spPr>
        <p:txBody>
          <a:bodyPr tIns="24840"/>
          <a:lstStyle/>
          <a:p>
            <a:pPr marL="427038" indent="-322263" eaLnBrk="1">
              <a:buSzPct val="45000"/>
              <a:buFont typeface="Wingdings" pitchFamily="2" charset="2"/>
              <a:buChar char=""/>
              <a:tabLst>
                <a:tab pos="427038" algn="l"/>
                <a:tab pos="531813"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Lst>
              <a:defRPr/>
            </a:pPr>
            <a:r>
              <a:rPr lang="cs-CZ" altLang="de-DE" sz="2800" dirty="0">
                <a:latin typeface="Times New Roman" panose="02020603050405020304" pitchFamily="18" charset="0"/>
              </a:rPr>
              <a:t>B) </a:t>
            </a:r>
            <a:r>
              <a:rPr lang="ru-RU" altLang="de-DE" sz="2800" dirty="0">
                <a:latin typeface="Times New Roman" panose="02020603050405020304" pitchFamily="18" charset="0"/>
              </a:rPr>
              <a:t>Пред. п. ед. ч. м. р. на -</a:t>
            </a:r>
            <a:r>
              <a:rPr lang="ru-RU" altLang="de-DE" sz="2800" i="1" dirty="0">
                <a:latin typeface="Times New Roman" panose="02020603050405020304" pitchFamily="18" charset="0"/>
              </a:rPr>
              <a:t>у/ю</a:t>
            </a:r>
            <a:r>
              <a:rPr lang="cs-CZ" altLang="de-DE" sz="2800" dirty="0">
                <a:latin typeface="Times New Roman" panose="02020603050405020304" pitchFamily="18" charset="0"/>
              </a:rPr>
              <a:t>:</a:t>
            </a:r>
          </a:p>
          <a:p>
            <a:pPr marL="419100" indent="-314325" eaLnBrk="1">
              <a:buSzPct val="45000"/>
              <a:buFont typeface="Wingdings" pitchFamily="2" charset="2"/>
              <a:buChar char=""/>
              <a:tabLst>
                <a:tab pos="419100" algn="l"/>
                <a:tab pos="523875"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Lst>
              <a:defRPr/>
            </a:pPr>
            <a:r>
              <a:rPr lang="ru-RU" altLang="de-DE" sz="2800" dirty="0" err="1">
                <a:latin typeface="Times New Roman" panose="02020603050405020304" pitchFamily="18" charset="0"/>
              </a:rPr>
              <a:t>Плунгян</a:t>
            </a:r>
            <a:r>
              <a:rPr lang="ru-RU" altLang="de-DE" sz="2800" dirty="0">
                <a:latin typeface="Times New Roman" panose="02020603050405020304" pitchFamily="18" charset="0"/>
              </a:rPr>
              <a:t>, В. А. 2002. К семантике русского локатива („второго предложного“ падежа). </a:t>
            </a:r>
            <a:r>
              <a:rPr lang="ru-RU" altLang="de-DE" sz="2800" i="1" dirty="0">
                <a:latin typeface="Times New Roman" panose="02020603050405020304" pitchFamily="18" charset="0"/>
              </a:rPr>
              <a:t>Семиотика и информатика</a:t>
            </a:r>
            <a:r>
              <a:rPr lang="ru-RU" altLang="de-DE" sz="2800" dirty="0">
                <a:latin typeface="Times New Roman" panose="02020603050405020304" pitchFamily="18" charset="0"/>
              </a:rPr>
              <a:t>, </a:t>
            </a:r>
            <a:r>
              <a:rPr lang="ru-RU" altLang="de-DE" sz="2800" dirty="0" err="1">
                <a:latin typeface="Times New Roman" panose="02020603050405020304" pitchFamily="18" charset="0"/>
              </a:rPr>
              <a:t>вып</a:t>
            </a:r>
            <a:r>
              <a:rPr lang="ru-RU" altLang="de-DE" sz="2800" dirty="0">
                <a:latin typeface="Times New Roman" panose="02020603050405020304" pitchFamily="18" charset="0"/>
              </a:rPr>
              <a:t>. 37, 2002, с. 229-254</a:t>
            </a:r>
            <a:r>
              <a:rPr lang="cs-CZ" altLang="de-DE" sz="2800" dirty="0">
                <a:latin typeface="Times New Roman" panose="02020603050405020304" pitchFamily="18" charset="0"/>
              </a:rPr>
              <a:t> </a:t>
            </a:r>
            <a:r>
              <a:rPr lang="cs-CZ" altLang="de-DE" sz="2800" dirty="0">
                <a:latin typeface="Times New Roman" panose="02020603050405020304" pitchFamily="18" charset="0"/>
                <a:hlinkClick r:id="rId3"/>
              </a:rPr>
              <a:t>http://www.philology.ru/linguistics2/plungyan-02.htm</a:t>
            </a:r>
            <a:r>
              <a:rPr lang="cs-CZ" altLang="de-DE" sz="2800" dirty="0">
                <a:latin typeface="Times New Roman" panose="02020603050405020304" pitchFamily="18" charset="0"/>
              </a:rPr>
              <a:t> </a:t>
            </a:r>
          </a:p>
          <a:p>
            <a:pPr marL="419100" indent="-314325" eaLnBrk="1">
              <a:buSzPct val="45000"/>
              <a:buFont typeface="Wingdings" pitchFamily="2" charset="2"/>
              <a:buChar char=""/>
              <a:tabLst>
                <a:tab pos="419100" algn="l"/>
                <a:tab pos="523875"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Lst>
              <a:defRPr/>
            </a:pPr>
            <a:r>
              <a:rPr lang="en-GB" altLang="de-DE" sz="2800" dirty="0">
                <a:latin typeface="Times New Roman" panose="02020603050405020304" pitchFamily="18" charset="0"/>
              </a:rPr>
              <a:t>D. Brown. 2007. Peripheral functions and </a:t>
            </a:r>
            <a:r>
              <a:rPr lang="en-GB" altLang="de-DE" sz="2800" dirty="0" err="1">
                <a:latin typeface="Times New Roman" panose="02020603050405020304" pitchFamily="18" charset="0"/>
              </a:rPr>
              <a:t>overdifferentiation</a:t>
            </a:r>
            <a:r>
              <a:rPr lang="en-GB" altLang="de-DE" sz="2800" dirty="0">
                <a:latin typeface="Times New Roman" panose="02020603050405020304" pitchFamily="18" charset="0"/>
              </a:rPr>
              <a:t>: the Russian second locative. </a:t>
            </a:r>
            <a:r>
              <a:rPr lang="en-GB" altLang="de-DE" sz="2800" i="1" dirty="0">
                <a:latin typeface="Times New Roman" panose="02020603050405020304" pitchFamily="18" charset="0"/>
              </a:rPr>
              <a:t>Russian Linguistics</a:t>
            </a:r>
            <a:r>
              <a:rPr lang="en-GB" altLang="de-DE" sz="2800" dirty="0">
                <a:latin typeface="Times New Roman" panose="02020603050405020304" pitchFamily="18" charset="0"/>
              </a:rPr>
              <a:t> 31, 61-76. </a:t>
            </a:r>
          </a:p>
          <a:p>
            <a:pPr marL="419100" indent="-314325" eaLnBrk="1">
              <a:buSzPct val="45000"/>
              <a:buFont typeface="Wingdings" pitchFamily="2" charset="2"/>
              <a:buChar char=""/>
              <a:tabLst>
                <a:tab pos="419100" algn="l"/>
                <a:tab pos="523875" algn="l"/>
                <a:tab pos="973138" algn="l"/>
                <a:tab pos="1422400" algn="l"/>
                <a:tab pos="1871663" algn="l"/>
                <a:tab pos="2320925" algn="l"/>
                <a:tab pos="2770188" algn="l"/>
                <a:tab pos="3219450" algn="l"/>
                <a:tab pos="3668713" algn="l"/>
                <a:tab pos="4117975" algn="l"/>
                <a:tab pos="4567238" algn="l"/>
                <a:tab pos="5016500" algn="l"/>
                <a:tab pos="5465763" algn="l"/>
                <a:tab pos="5915025" algn="l"/>
                <a:tab pos="6364288" algn="l"/>
                <a:tab pos="6813550" algn="l"/>
                <a:tab pos="7262813" algn="l"/>
                <a:tab pos="7712075" algn="l"/>
                <a:tab pos="8161338" algn="l"/>
                <a:tab pos="8610600" algn="l"/>
                <a:tab pos="9059863" algn="l"/>
              </a:tabLst>
              <a:defRPr/>
            </a:pPr>
            <a:r>
              <a:rPr lang="ru-RU" altLang="de-DE" sz="2800" dirty="0">
                <a:latin typeface="Times New Roman" panose="02020603050405020304" pitchFamily="18" charset="0"/>
              </a:rPr>
              <a:t>Как род. п. ед. ч. м. р. на -</a:t>
            </a:r>
            <a:r>
              <a:rPr lang="ru-RU" altLang="de-DE" sz="2800" i="1" dirty="0">
                <a:latin typeface="Times New Roman" panose="02020603050405020304" pitchFamily="18" charset="0"/>
              </a:rPr>
              <a:t>у/ю </a:t>
            </a:r>
            <a:r>
              <a:rPr lang="ru-RU" altLang="de-DE" sz="2800" dirty="0">
                <a:latin typeface="Times New Roman" panose="02020603050405020304" pitchFamily="18" charset="0"/>
              </a:rPr>
              <a:t>и пред. п. ед. ч. м. р. на -</a:t>
            </a:r>
            <a:r>
              <a:rPr lang="ru-RU" altLang="de-DE" sz="2800" i="1" dirty="0">
                <a:latin typeface="Times New Roman" panose="02020603050405020304" pitchFamily="18" charset="0"/>
              </a:rPr>
              <a:t>у/ю</a:t>
            </a:r>
            <a:r>
              <a:rPr lang="ru-RU" altLang="de-DE" sz="2800" dirty="0">
                <a:latin typeface="Times New Roman" panose="02020603050405020304" pitchFamily="18" charset="0"/>
              </a:rPr>
              <a:t> происходит</a:t>
            </a:r>
            <a:r>
              <a:rPr lang="cs-CZ" altLang="de-DE" sz="2800" dirty="0">
                <a:latin typeface="Times New Roman" panose="02020603050405020304" pitchFamily="18" charset="0"/>
              </a:rPr>
              <a:t> </a:t>
            </a:r>
            <a:r>
              <a:rPr lang="ru-RU" altLang="de-DE" sz="2800" dirty="0">
                <a:latin typeface="Times New Roman" panose="02020603050405020304" pitchFamily="18" charset="0"/>
              </a:rPr>
              <a:t>от бывшей парадигмы с основой на </a:t>
            </a:r>
            <a:r>
              <a:rPr lang="de-CH" altLang="de-DE" sz="2800" dirty="0">
                <a:latin typeface="Times New Roman" panose="02020603050405020304" pitchFamily="18" charset="0"/>
              </a:rPr>
              <a:t>*-</a:t>
            </a:r>
            <a:r>
              <a:rPr lang="de-CH" altLang="de-DE" sz="2800" i="1" dirty="0">
                <a:latin typeface="Times New Roman" panose="02020603050405020304" pitchFamily="18" charset="0"/>
              </a:rPr>
              <a:t>u</a:t>
            </a:r>
            <a:r>
              <a:rPr lang="de-CH" altLang="de-DE" sz="2800" dirty="0">
                <a:latin typeface="Times New Roman" panose="02020603050405020304" pitchFamily="18" charset="0"/>
              </a:rPr>
              <a:t>. </a:t>
            </a:r>
            <a:r>
              <a:rPr lang="ru-RU" altLang="de-DE" sz="2800" dirty="0">
                <a:latin typeface="Times New Roman" panose="02020603050405020304" pitchFamily="18" charset="0"/>
              </a:rPr>
              <a:t>Как род. п. ед. ч. м. р. на -</a:t>
            </a:r>
            <a:r>
              <a:rPr lang="ru-RU" altLang="de-DE" sz="2800" i="1" dirty="0">
                <a:latin typeface="Times New Roman" panose="02020603050405020304" pitchFamily="18" charset="0"/>
              </a:rPr>
              <a:t>у/ю </a:t>
            </a:r>
            <a:r>
              <a:rPr lang="ru-RU" altLang="de-DE" sz="2800" dirty="0">
                <a:latin typeface="Times New Roman" panose="02020603050405020304" pitchFamily="18" charset="0"/>
              </a:rPr>
              <a:t>и пред. п. ед. ч. м. р. на -</a:t>
            </a:r>
            <a:r>
              <a:rPr lang="ru-RU" altLang="de-DE" sz="2800" i="1" dirty="0">
                <a:latin typeface="Times New Roman" panose="02020603050405020304" pitchFamily="18" charset="0"/>
              </a:rPr>
              <a:t>у/ю </a:t>
            </a:r>
            <a:r>
              <a:rPr lang="ru-RU" altLang="de-DE" sz="2800" dirty="0">
                <a:latin typeface="Times New Roman" panose="02020603050405020304" pitchFamily="18" charset="0"/>
              </a:rPr>
              <a:t>образуется определенной группой слов и специализируется на определенных семантических контекстах. Как пред. п. вообще, он употребляется только с предлогами.</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A8EC4B08-E377-1FF7-9039-1070ECE17F15}"/>
              </a:ext>
            </a:extLst>
          </p:cNvPr>
          <p:cNvSpPr>
            <a:spLocks noGrp="1" noChangeArrowheads="1"/>
          </p:cNvSpPr>
          <p:nvPr>
            <p:ph type="body"/>
          </p:nvPr>
        </p:nvSpPr>
        <p:spPr>
          <a:xfrm>
            <a:off x="287338" y="466725"/>
            <a:ext cx="9504362" cy="6734175"/>
          </a:xfrm>
        </p:spPr>
        <p:txBody>
          <a:bodyPr tIns="28080" anchor="t"/>
          <a:lstStyle/>
          <a:p>
            <a:pPr marL="333375" indent="-333375" algn="l" eaLnBrk="1">
              <a:spcAft>
                <a:spcPts val="1425"/>
              </a:spcAft>
              <a:buFont typeface="Times New Roman" panose="02020603050405020304" pitchFamily="18"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 pos="9410700" algn="l"/>
              </a:tabLst>
              <a:defRPr/>
            </a:pPr>
            <a:r>
              <a:rPr lang="de-CH" altLang="de-DE" sz="2800" dirty="0">
                <a:latin typeface="Times New Roman" panose="02020603050405020304" pitchFamily="18" charset="0"/>
              </a:rPr>
              <a:t>herum die Regelbücher und Schulen scharf dagegen eingreifen. Dass dem Ausgang -</a:t>
            </a:r>
            <a:r>
              <a:rPr lang="ru-RU" altLang="de-DE" sz="2800" dirty="0">
                <a:latin typeface="Times New Roman" panose="02020603050405020304" pitchFamily="18" charset="0"/>
              </a:rPr>
              <a:t>а, -я </a:t>
            </a:r>
            <a:r>
              <a:rPr lang="de-CH" altLang="de-DE" sz="2800" dirty="0">
                <a:latin typeface="Times New Roman" panose="02020603050405020304" pitchFamily="18" charset="0"/>
              </a:rPr>
              <a:t>gegenüber demjenigen auf betontes und noch mehr auf unbetontes -</a:t>
            </a:r>
            <a:r>
              <a:rPr lang="ru-RU" altLang="de-DE" sz="2800" dirty="0">
                <a:latin typeface="Times New Roman" panose="02020603050405020304" pitchFamily="18" charset="0"/>
              </a:rPr>
              <a:t>и, -ы </a:t>
            </a:r>
            <a:r>
              <a:rPr lang="de-CH" altLang="de-DE" sz="2800" dirty="0">
                <a:latin typeface="Times New Roman" panose="02020603050405020304" pitchFamily="18" charset="0"/>
              </a:rPr>
              <a:t>häufig etwas Familiäres, Vulgäres, Schnoddriges anhaftet, hatte man schon lange erkannt.</a:t>
            </a:r>
            <a:r>
              <a:rPr lang="cs-CZ" altLang="de-DE" sz="2800" dirty="0">
                <a:latin typeface="Times New Roman" panose="02020603050405020304" pitchFamily="18" charset="0"/>
              </a:rPr>
              <a:t>“</a:t>
            </a:r>
            <a:r>
              <a:rPr lang="de-CH" altLang="ja-JP" sz="2800" dirty="0">
                <a:latin typeface="Times New Roman" panose="02020603050405020304" pitchFamily="18" charset="0"/>
              </a:rPr>
              <a:t> (V. </a:t>
            </a:r>
            <a:r>
              <a:rPr lang="de-CH" altLang="ja-JP" sz="2800" dirty="0" err="1">
                <a:latin typeface="Times New Roman" panose="02020603050405020304" pitchFamily="18" charset="0"/>
              </a:rPr>
              <a:t>Kiparsky</a:t>
            </a:r>
            <a:r>
              <a:rPr lang="de-CH" altLang="ja-JP" sz="2800" dirty="0">
                <a:latin typeface="Times New Roman" panose="02020603050405020304" pitchFamily="18" charset="0"/>
              </a:rPr>
              <a:t>, Russische historische Grammatik II, Heidelberg 1967, 45)</a:t>
            </a:r>
            <a:endParaRPr lang="ru-RU" altLang="ja-JP" sz="2800" dirty="0">
              <a:latin typeface="Times New Roman" panose="02020603050405020304" pitchFamily="18" charset="0"/>
            </a:endParaRPr>
          </a:p>
          <a:p>
            <a:pPr marL="333375" indent="-333375" algn="l" eaLnBrk="1">
              <a:spcAft>
                <a:spcPts val="1425"/>
              </a:spcAft>
              <a:buFont typeface="Times New Roman" panose="02020603050405020304" pitchFamily="18"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 pos="9410700" algn="l"/>
              </a:tabLst>
              <a:defRPr/>
            </a:pPr>
            <a:r>
              <a:rPr lang="ru-RU" altLang="de-DE" sz="2800" dirty="0">
                <a:latin typeface="Times New Roman" panose="02020603050405020304" pitchFamily="18" charset="0"/>
              </a:rPr>
              <a:t>Это историческое развитие описывают и Панов и др. (1968). Но кроме того они указывают на то, что относительно часто окончание </a:t>
            </a:r>
            <a:r>
              <a:rPr lang="cs-CZ" altLang="de-DE" sz="2800" dirty="0">
                <a:latin typeface="Times New Roman" panose="02020603050405020304" pitchFamily="18" charset="0"/>
              </a:rPr>
              <a:t>/a/</a:t>
            </a:r>
            <a:r>
              <a:rPr lang="ru-RU" altLang="de-DE" sz="2800" dirty="0">
                <a:latin typeface="Times New Roman" panose="02020603050405020304" pitchFamily="18" charset="0"/>
              </a:rPr>
              <a:t> в им. п. мн. ч. м. р. связано с определенной профессиональной средой </a:t>
            </a:r>
          </a:p>
          <a:p>
            <a:pPr marL="333375" indent="-333375" algn="l" eaLnBrk="1">
              <a:spcAft>
                <a:spcPts val="1425"/>
              </a:spcAft>
              <a:buFont typeface="Times New Roman" panose="02020603050405020304" pitchFamily="18"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 pos="9410700" algn="l"/>
              </a:tabLst>
              <a:defRPr/>
            </a:pPr>
            <a:r>
              <a:rPr lang="ru-RU" altLang="de-DE" sz="2800" dirty="0">
                <a:latin typeface="Times New Roman" panose="02020603050405020304" pitchFamily="18" charset="0"/>
              </a:rPr>
              <a:t>Напр. авторы показывают, что рабочие предпочитают форму </a:t>
            </a:r>
            <a:r>
              <a:rPr lang="cs-CZ" altLang="de-DE" sz="2800" i="1" dirty="0" err="1">
                <a:latin typeface="Times New Roman" panose="02020603050405020304" pitchFamily="18" charset="0"/>
              </a:rPr>
              <a:t>тракторá</a:t>
            </a:r>
            <a:r>
              <a:rPr lang="cs-CZ" altLang="de-DE" sz="2800" dirty="0">
                <a:latin typeface="Times New Roman" panose="02020603050405020304" pitchFamily="18" charset="0"/>
              </a:rPr>
              <a:t> </a:t>
            </a:r>
            <a:r>
              <a:rPr lang="ru-RU" altLang="de-DE" sz="2800" dirty="0">
                <a:latin typeface="Times New Roman" panose="02020603050405020304" pitchFamily="18" charset="0"/>
              </a:rPr>
              <a:t>(</a:t>
            </a:r>
            <a:r>
              <a:rPr lang="cs-CZ" altLang="de-DE" sz="2800" dirty="0">
                <a:latin typeface="Times New Roman" panose="02020603050405020304" pitchFamily="18" charset="0"/>
              </a:rPr>
              <a:t>61,6%</a:t>
            </a:r>
            <a:r>
              <a:rPr lang="ru-RU" altLang="de-DE" sz="2800" dirty="0">
                <a:latin typeface="Times New Roman" panose="02020603050405020304" pitchFamily="18" charset="0"/>
              </a:rPr>
              <a:t>), а писатели и журналисты – </a:t>
            </a:r>
            <a:r>
              <a:rPr lang="cs-CZ" altLang="de-DE" sz="2800" i="1" dirty="0" err="1">
                <a:latin typeface="Times New Roman" panose="02020603050405020304" pitchFamily="18" charset="0"/>
              </a:rPr>
              <a:t>трáкторы</a:t>
            </a:r>
            <a:r>
              <a:rPr lang="ru-RU" altLang="de-DE" sz="2800" dirty="0">
                <a:latin typeface="Times New Roman" panose="02020603050405020304" pitchFamily="18" charset="0"/>
              </a:rPr>
              <a:t> (</a:t>
            </a:r>
            <a:r>
              <a:rPr lang="cs-CZ" altLang="de-DE" sz="2800" i="1" dirty="0" err="1">
                <a:latin typeface="Times New Roman" panose="02020603050405020304" pitchFamily="18" charset="0"/>
              </a:rPr>
              <a:t>тракторá</a:t>
            </a:r>
            <a:r>
              <a:rPr lang="cs-CZ" altLang="de-DE" sz="2800" i="1" dirty="0">
                <a:latin typeface="Times New Roman" panose="02020603050405020304" pitchFamily="18" charset="0"/>
              </a:rPr>
              <a:t> </a:t>
            </a:r>
            <a:r>
              <a:rPr lang="ru-RU" altLang="de-DE" sz="2800" dirty="0">
                <a:latin typeface="Times New Roman" panose="02020603050405020304" pitchFamily="18" charset="0"/>
              </a:rPr>
              <a:t>приводит</a:t>
            </a:r>
            <a:r>
              <a:rPr lang="ru-RU" altLang="de-DE" sz="2800" i="1" dirty="0">
                <a:latin typeface="Times New Roman" panose="02020603050405020304" pitchFamily="18" charset="0"/>
              </a:rPr>
              <a:t> </a:t>
            </a:r>
            <a:r>
              <a:rPr lang="cs-CZ" altLang="de-DE" sz="2800" dirty="0">
                <a:latin typeface="Times New Roman" panose="02020603050405020304" pitchFamily="18" charset="0"/>
              </a:rPr>
              <a:t>40,6%</a:t>
            </a:r>
            <a:r>
              <a:rPr lang="ru-RU" altLang="de-DE" sz="2800" dirty="0">
                <a:latin typeface="Times New Roman" panose="02020603050405020304" pitchFamily="18" charset="0"/>
              </a:rPr>
              <a:t> из них). Но форму </a:t>
            </a:r>
            <a:r>
              <a:rPr lang="cs-CZ" altLang="de-DE" sz="2800" i="1" dirty="0" err="1">
                <a:latin typeface="Times New Roman" panose="02020603050405020304" pitchFamily="18" charset="0"/>
              </a:rPr>
              <a:t>редакторá</a:t>
            </a:r>
            <a:r>
              <a:rPr lang="ru-RU" altLang="de-DE" sz="2800" dirty="0">
                <a:latin typeface="Times New Roman" panose="02020603050405020304" pitchFamily="18" charset="0"/>
              </a:rPr>
              <a:t> предпочитает </a:t>
            </a:r>
            <a:r>
              <a:rPr lang="cs-CZ" altLang="de-DE" sz="2800" dirty="0">
                <a:latin typeface="Times New Roman" panose="02020603050405020304" pitchFamily="18" charset="0"/>
              </a:rPr>
              <a:t>25%</a:t>
            </a:r>
            <a:r>
              <a:rPr lang="ru-RU" altLang="de-DE" sz="2800" dirty="0">
                <a:latin typeface="Times New Roman" panose="02020603050405020304" pitchFamily="18" charset="0"/>
              </a:rPr>
              <a:t> писателей и журналистов, а только </a:t>
            </a:r>
            <a:r>
              <a:rPr lang="cs-CZ" altLang="de-DE" sz="2800" dirty="0">
                <a:latin typeface="Times New Roman" panose="02020603050405020304" pitchFamily="18" charset="0"/>
              </a:rPr>
              <a:t>16,9%</a:t>
            </a:r>
            <a:r>
              <a:rPr lang="ru-RU" altLang="de-DE" sz="2800" dirty="0">
                <a:latin typeface="Times New Roman" panose="02020603050405020304" pitchFamily="18" charset="0"/>
              </a:rPr>
              <a:t> рабочих…</a:t>
            </a:r>
            <a:endParaRPr lang="cs-CZ" altLang="de-DE" sz="2800" dirty="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64082ED3-51FC-DA21-8D13-1CAD84C1C825}"/>
              </a:ext>
            </a:extLst>
          </p:cNvPr>
          <p:cNvSpPr>
            <a:spLocks noGrp="1" noChangeArrowheads="1"/>
          </p:cNvSpPr>
          <p:nvPr>
            <p:ph type="body"/>
          </p:nvPr>
        </p:nvSpPr>
        <p:spPr>
          <a:xfrm>
            <a:off x="287338" y="466725"/>
            <a:ext cx="9504362" cy="6734175"/>
          </a:xfrm>
        </p:spPr>
        <p:txBody>
          <a:bodyPr tIns="28080" anchor="t"/>
          <a:lstStyle/>
          <a:p>
            <a:pPr marL="333375" indent="-333375" algn="l" eaLnBrk="1">
              <a:spcAft>
                <a:spcPts val="1425"/>
              </a:spcAft>
              <a:buFont typeface="Times New Roman" panose="02020603050405020304" pitchFamily="18"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 pos="9410700" algn="l"/>
              </a:tabLst>
              <a:defRPr/>
            </a:pPr>
            <a:r>
              <a:rPr lang="ru-RU" altLang="de-DE" sz="2800" dirty="0">
                <a:latin typeface="Times New Roman" panose="02020603050405020304" pitchFamily="18" charset="0"/>
              </a:rPr>
              <a:t>Ср. и Крысин </a:t>
            </a:r>
            <a:r>
              <a:rPr lang="cs-CZ" altLang="de-DE" sz="2800" dirty="0">
                <a:latin typeface="Times New Roman" panose="02020603050405020304" pitchFamily="18" charset="0"/>
              </a:rPr>
              <a:t>(1974</a:t>
            </a:r>
            <a:r>
              <a:rPr lang="ru-RU" altLang="de-DE" sz="2800" dirty="0">
                <a:latin typeface="Times New Roman" panose="02020603050405020304" pitchFamily="18" charset="0"/>
              </a:rPr>
              <a:t>, </a:t>
            </a:r>
            <a:r>
              <a:rPr lang="cs-CZ" altLang="de-DE" sz="2800" dirty="0">
                <a:latin typeface="Times New Roman" panose="02020603050405020304" pitchFamily="18" charset="0"/>
              </a:rPr>
              <a:t>183); </a:t>
            </a:r>
            <a:r>
              <a:rPr lang="ru-RU" altLang="de-DE" sz="2800" dirty="0">
                <a:latin typeface="Times New Roman" panose="02020603050405020304" pitchFamily="18" charset="0"/>
              </a:rPr>
              <a:t>региональное происхождение информаторов опять не является </a:t>
            </a:r>
            <a:r>
              <a:rPr lang="ru-RU" altLang="de-DE" sz="2800" dirty="0" err="1">
                <a:latin typeface="Times New Roman" panose="02020603050405020304" pitchFamily="18" charset="0"/>
              </a:rPr>
              <a:t>сигнификативным</a:t>
            </a:r>
            <a:r>
              <a:rPr lang="ru-RU" altLang="de-DE" sz="2800" dirty="0">
                <a:latin typeface="Times New Roman" panose="02020603050405020304" pitchFamily="18" charset="0"/>
              </a:rPr>
              <a:t>, по Крысину определенное влияние можно наблюдать у неодушевленных существительных на севере России</a:t>
            </a:r>
          </a:p>
          <a:p>
            <a:pPr marL="333375" indent="-333375" algn="l" eaLnBrk="1">
              <a:spcAft>
                <a:spcPts val="1425"/>
              </a:spcAft>
              <a:buFont typeface="Times New Roman" panose="02020603050405020304" pitchFamily="18" charset="0"/>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 pos="9410700" algn="l"/>
              </a:tabLst>
              <a:defRPr/>
            </a:pPr>
            <a:r>
              <a:rPr lang="ru-RU" altLang="de-DE" sz="2800" dirty="0">
                <a:latin typeface="Times New Roman" panose="02020603050405020304" pitchFamily="18" charset="0"/>
              </a:rPr>
              <a:t>Данное явление – влияние профессиональной среды на выбор падежной формы – остается по видимому продуктивным, т. е. новые слова участвуют в данной стилистической оппозиции:</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36427291-0E6C-A22E-6E05-58E87CF21B0B}"/>
              </a:ext>
            </a:extLst>
          </p:cNvPr>
          <p:cNvSpPr>
            <a:spLocks noGrp="1" noChangeArrowheads="1"/>
          </p:cNvSpPr>
          <p:nvPr>
            <p:ph type="body"/>
          </p:nvPr>
        </p:nvSpPr>
        <p:spPr>
          <a:xfrm>
            <a:off x="360363" y="287338"/>
            <a:ext cx="9431337" cy="6696075"/>
          </a:xfrm>
        </p:spPr>
        <p:txBody>
          <a:bodyPr tIns="28080" anchor="t"/>
          <a:lstStyle/>
          <a:p>
            <a:pPr marL="334963" indent="-334963" algn="l" eaLnBrk="1">
              <a:spcAft>
                <a:spcPts val="1425"/>
              </a:spcAft>
              <a:buSzPct val="45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 pos="9410700" algn="l"/>
              </a:tabLst>
              <a:defRPr/>
            </a:pPr>
            <a:r>
              <a:rPr lang="de-CH" altLang="de-DE" sz="3200"/>
              <a:t>  </a:t>
            </a:r>
            <a:r>
              <a:rPr lang="ru-RU" altLang="de-DE" sz="2800">
                <a:solidFill>
                  <a:srgbClr val="0D0E0D"/>
                </a:solidFill>
                <a:latin typeface="Times New Roman" panose="02020603050405020304" pitchFamily="18" charset="0"/>
              </a:rPr>
              <a:t>Вопрос № 251799: «Добрый день. Запуталась со множественным числом слова "сервер". Подскажите, пожалуйста, как правильно.» - Ответ справочной службы русского языка: «Литературная норма: сЕрверы, хотя в профессиональной речи компьютерщиков нередко можно встретить вариант серверА.» </a:t>
            </a:r>
            <a:r>
              <a:rPr lang="ru-RU" altLang="de-DE" sz="2000">
                <a:solidFill>
                  <a:srgbClr val="0D0E0D"/>
                </a:solidFill>
                <a:latin typeface="Times New Roman" panose="02020603050405020304" pitchFamily="18" charset="0"/>
              </a:rPr>
              <a:t>(</a:t>
            </a:r>
            <a:r>
              <a:rPr lang="ru-RU" altLang="de-DE" sz="2000">
                <a:solidFill>
                  <a:srgbClr val="CCCCFF"/>
                </a:solidFill>
                <a:latin typeface="Times New Roman" panose="02020603050405020304" pitchFamily="18" charset="0"/>
                <a:hlinkClick r:id="rId3"/>
              </a:rPr>
              <a:t>http://www.gramota.ru/forum/veche/97276/</a:t>
            </a:r>
            <a:r>
              <a:rPr lang="ru-RU" altLang="de-DE" sz="2000">
                <a:solidFill>
                  <a:srgbClr val="0D0E0D"/>
                </a:solidFill>
                <a:latin typeface="Times New Roman" panose="02020603050405020304" pitchFamily="18" charset="0"/>
              </a:rPr>
              <a:t>)</a:t>
            </a:r>
          </a:p>
          <a:p>
            <a:pPr marL="334963" indent="-334963" algn="l" eaLnBrk="1">
              <a:spcAft>
                <a:spcPts val="1425"/>
              </a:spcAft>
              <a:buSzPct val="45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 pos="9410700" algn="l"/>
              </a:tabLst>
              <a:defRPr/>
            </a:pPr>
            <a:r>
              <a:rPr lang="ru-RU" altLang="de-DE" sz="2800">
                <a:solidFill>
                  <a:srgbClr val="0D0E0D"/>
                </a:solidFill>
                <a:latin typeface="Times New Roman" panose="02020603050405020304" pitchFamily="18" charset="0"/>
              </a:rPr>
              <a:t>  «Драйвера или драйверы (мн.ч)? Как правильно пишется?  Есть ли установленное правило? Например на сайте GIGABYTE раздел называется драйверы, а на сайте AMD -- драйвера ))).» - «С точки зрения русского языка правильнее использовать окончание "ы". Но во многих профессиональных сленгах в качестве множественного используется именно "а". Как пример: человек, не причастный к экономике будет говорить "бухгалтеры", а человек "в теме", который использует сленг, скажет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BE26B247-7085-76D4-0B9C-7754591362B0}"/>
              </a:ext>
            </a:extLst>
          </p:cNvPr>
          <p:cNvSpPr>
            <a:spLocks noGrp="1" noChangeArrowheads="1"/>
          </p:cNvSpPr>
          <p:nvPr>
            <p:ph type="body"/>
          </p:nvPr>
        </p:nvSpPr>
        <p:spPr>
          <a:xfrm>
            <a:off x="293688" y="487363"/>
            <a:ext cx="9498012" cy="6640512"/>
          </a:xfrm>
        </p:spPr>
        <p:txBody>
          <a:bodyPr tIns="28080" anchor="t"/>
          <a:lstStyle/>
          <a:p>
            <a:pPr marL="334963" indent="-334963" algn="l" eaLnBrk="1">
              <a:spcAft>
                <a:spcPts val="1425"/>
              </a:spcAft>
              <a:buSzPct val="45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 pos="9410700" algn="l"/>
              </a:tabLst>
              <a:defRPr/>
            </a:pPr>
            <a:r>
              <a:rPr lang="ru-RU" altLang="de-DE" sz="3200" dirty="0"/>
              <a:t> </a:t>
            </a:r>
            <a:r>
              <a:rPr lang="ru-RU" altLang="de-DE" sz="2800" dirty="0">
                <a:solidFill>
                  <a:srgbClr val="0D0E0D"/>
                </a:solidFill>
                <a:latin typeface="Times New Roman" panose="02020603050405020304" pitchFamily="18" charset="0"/>
              </a:rPr>
              <a:t>"бухгалтера", то же самое — "договоры" и "договора". Если исходить из примера выше, то в "компьютерном сленге" будет правильно "драйвера". А в общепринятой речи — "драйверы".» </a:t>
            </a:r>
            <a:r>
              <a:rPr lang="ru-RU" altLang="de-DE" sz="2000" dirty="0">
                <a:solidFill>
                  <a:srgbClr val="0D0E0D"/>
                </a:solidFill>
                <a:latin typeface="Times New Roman" panose="02020603050405020304" pitchFamily="18" charset="0"/>
              </a:rPr>
              <a:t>(</a:t>
            </a:r>
            <a:r>
              <a:rPr lang="de-CH" altLang="de-DE" sz="2000" dirty="0">
                <a:solidFill>
                  <a:srgbClr val="CCCCFF"/>
                </a:solidFill>
                <a:latin typeface="Times New Roman" panose="02020603050405020304" pitchFamily="18" charset="0"/>
                <a:hlinkClick r:id="rId3"/>
              </a:rPr>
              <a:t>http://otvety.google.ru/otvety/thread?tid=259284b1fea4619e</a:t>
            </a:r>
            <a:r>
              <a:rPr lang="de-CH" altLang="de-DE" sz="2000" dirty="0">
                <a:solidFill>
                  <a:srgbClr val="0D0E0D"/>
                </a:solidFill>
                <a:latin typeface="Times New Roman" panose="02020603050405020304" pitchFamily="18" charset="0"/>
              </a:rPr>
              <a:t>)</a:t>
            </a:r>
          </a:p>
          <a:p>
            <a:pPr marL="334963" indent="-334963" algn="l" eaLnBrk="1">
              <a:spcAft>
                <a:spcPts val="1425"/>
              </a:spcAft>
              <a:buSzPct val="45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 pos="9410700" algn="l"/>
              </a:tabLst>
              <a:defRPr/>
            </a:pPr>
            <a:r>
              <a:rPr lang="ru-RU" altLang="de-DE" sz="2800" dirty="0">
                <a:latin typeface="Times New Roman" panose="02020603050405020304" pitchFamily="18" charset="0"/>
              </a:rPr>
              <a:t>См. тоже:</a:t>
            </a:r>
          </a:p>
          <a:p>
            <a:pPr marL="334963" indent="-334963" algn="l" eaLnBrk="1">
              <a:spcAft>
                <a:spcPts val="1425"/>
              </a:spcAft>
              <a:buSzPct val="45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 pos="9410700" algn="l"/>
              </a:tabLst>
              <a:defRPr/>
            </a:pPr>
            <a:r>
              <a:rPr lang="de-DE" altLang="de-DE" sz="2800" dirty="0">
                <a:latin typeface="Times New Roman" panose="02020603050405020304" pitchFamily="18" charset="0"/>
                <a:hlinkClick r:id="rId4"/>
              </a:rPr>
              <a:t>https://rg.ru/2015/03/19/koroleva.html</a:t>
            </a:r>
            <a:r>
              <a:rPr lang="ru-RU" altLang="de-DE" sz="2800" dirty="0">
                <a:latin typeface="Times New Roman" panose="02020603050405020304" pitchFamily="18" charset="0"/>
              </a:rPr>
              <a:t> </a:t>
            </a:r>
          </a:p>
          <a:p>
            <a:pPr marL="334963" indent="-334963" algn="l" eaLnBrk="1">
              <a:spcAft>
                <a:spcPts val="1425"/>
              </a:spcAft>
              <a:buSzPct val="45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 pos="9410700" algn="l"/>
              </a:tabLst>
              <a:defRPr/>
            </a:pPr>
            <a:r>
              <a:rPr lang="de-DE" altLang="de-DE" sz="2800" dirty="0">
                <a:latin typeface="Times New Roman" panose="02020603050405020304" pitchFamily="18" charset="0"/>
                <a:hlinkClick r:id="rId5"/>
              </a:rPr>
              <a:t>https://rg.ru/2016/07/14/kak-pravilno-govorit-kremy-i-sousy-ili-krema-i-sousa.html</a:t>
            </a:r>
            <a:r>
              <a:rPr lang="ru-RU" altLang="de-DE" sz="2800" dirty="0">
                <a:latin typeface="Times New Roman" panose="02020603050405020304" pitchFamily="18" charset="0"/>
              </a:rPr>
              <a:t> </a:t>
            </a:r>
          </a:p>
          <a:p>
            <a:pPr algn="l" eaLnBrk="1">
              <a:spcAft>
                <a:spcPts val="1425"/>
              </a:spcAft>
              <a:buSzPct val="45000"/>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 pos="9410700" algn="l"/>
              </a:tabLst>
              <a:defRPr/>
            </a:pPr>
            <a:endParaRPr lang="ru-RU" altLang="de-DE" sz="2800" dirty="0">
              <a:latin typeface="Times New Roman" panose="02020603050405020304" pitchFamily="18" charset="0"/>
            </a:endParaRPr>
          </a:p>
          <a:p>
            <a:pPr marL="334963" indent="-334963" algn="l" eaLnBrk="1">
              <a:spcAft>
                <a:spcPts val="1425"/>
              </a:spcAft>
              <a:buSzPct val="45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 pos="9410700" algn="l"/>
              </a:tabLst>
              <a:defRPr/>
            </a:pPr>
            <a:r>
              <a:rPr lang="ru-RU" altLang="de-DE" sz="2800" dirty="0">
                <a:latin typeface="Times New Roman" panose="02020603050405020304" pitchFamily="18" charset="0"/>
              </a:rPr>
              <a:t>Зализняк </a:t>
            </a:r>
            <a:r>
              <a:rPr lang="cs-CZ" altLang="de-DE" sz="2800" dirty="0">
                <a:latin typeface="Times New Roman" panose="02020603050405020304" pitchFamily="18" charset="0"/>
              </a:rPr>
              <a:t>(</a:t>
            </a:r>
            <a:r>
              <a:rPr lang="ru-RU" altLang="de-DE" sz="2800" dirty="0">
                <a:latin typeface="Times New Roman" panose="02020603050405020304" pitchFamily="18" charset="0"/>
              </a:rPr>
              <a:t>Грамматический словарь</a:t>
            </a:r>
            <a:r>
              <a:rPr lang="cs-CZ" altLang="de-DE" sz="2800" dirty="0">
                <a:latin typeface="Times New Roman" panose="02020603050405020304" pitchFamily="18" charset="0"/>
              </a:rPr>
              <a:t>)</a:t>
            </a:r>
            <a:r>
              <a:rPr lang="ru-RU" altLang="de-DE" sz="2800" dirty="0">
                <a:latin typeface="Times New Roman" panose="02020603050405020304" pitchFamily="18" charset="0"/>
              </a:rPr>
              <a:t> употребляет квалификатор </a:t>
            </a:r>
            <a:r>
              <a:rPr lang="ru-RU" altLang="de-DE" sz="2800" i="1" dirty="0">
                <a:latin typeface="Times New Roman" panose="02020603050405020304" pitchFamily="18" charset="0"/>
              </a:rPr>
              <a:t>проф</a:t>
            </a:r>
            <a:r>
              <a:rPr lang="ru-RU" altLang="de-DE" sz="2800" dirty="0">
                <a:latin typeface="Times New Roman" panose="02020603050405020304" pitchFamily="18" charset="0"/>
              </a:rPr>
              <a:t>., чтобы указать на связь формы им. п. мн. ч. с окончанием -</a:t>
            </a:r>
            <a:r>
              <a:rPr lang="ru-RU" altLang="de-DE" sz="2800" i="1" dirty="0">
                <a:latin typeface="Times New Roman" panose="02020603050405020304" pitchFamily="18" charset="0"/>
              </a:rPr>
              <a:t>а/я </a:t>
            </a:r>
            <a:r>
              <a:rPr lang="ru-RU" altLang="de-DE" sz="2800" dirty="0">
                <a:latin typeface="Times New Roman" panose="02020603050405020304" pitchFamily="18" charset="0"/>
              </a:rPr>
              <a:t>с определенной профессиональной средой</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81EDFE65-624D-D00F-8181-70077BF0E14E}"/>
              </a:ext>
            </a:extLst>
          </p:cNvPr>
          <p:cNvSpPr>
            <a:spLocks noGrp="1" noChangeArrowheads="1"/>
          </p:cNvSpPr>
          <p:nvPr>
            <p:ph type="body"/>
          </p:nvPr>
        </p:nvSpPr>
        <p:spPr>
          <a:xfrm>
            <a:off x="293688" y="487363"/>
            <a:ext cx="9498012" cy="6640512"/>
          </a:xfrm>
        </p:spPr>
        <p:txBody>
          <a:bodyPr tIns="28080" anchor="t"/>
          <a:lstStyle/>
          <a:p>
            <a:pPr marL="334963" indent="-334963" algn="l" eaLnBrk="1">
              <a:spcAft>
                <a:spcPts val="1425"/>
              </a:spcAft>
              <a:buSzPct val="45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 pos="9410700" algn="l"/>
              </a:tabLst>
              <a:defRPr/>
            </a:pPr>
            <a:r>
              <a:rPr lang="ru-RU" altLang="de-DE" sz="2800" dirty="0">
                <a:latin typeface="Times New Roman" panose="02020603050405020304" pitchFamily="18" charset="0"/>
              </a:rPr>
              <a:t>Однако это нельзя обобщить, как утверждают Панов и др. (1968, 213): отношения в разных группах слов остаются разными; Крысин </a:t>
            </a:r>
            <a:r>
              <a:rPr lang="cs-CZ" altLang="de-DE" sz="2800" dirty="0">
                <a:solidFill>
                  <a:srgbClr val="0D0E0D"/>
                </a:solidFill>
                <a:latin typeface="Times New Roman" panose="02020603050405020304" pitchFamily="18" charset="0"/>
              </a:rPr>
              <a:t>(1974</a:t>
            </a:r>
            <a:r>
              <a:rPr lang="ru-RU" altLang="de-DE" sz="2800" dirty="0">
                <a:solidFill>
                  <a:srgbClr val="0D0E0D"/>
                </a:solidFill>
                <a:latin typeface="Times New Roman" panose="02020603050405020304" pitchFamily="18" charset="0"/>
              </a:rPr>
              <a:t>, </a:t>
            </a:r>
            <a:r>
              <a:rPr lang="cs-CZ" altLang="de-DE" sz="2800" dirty="0">
                <a:solidFill>
                  <a:srgbClr val="0D0E0D"/>
                </a:solidFill>
                <a:latin typeface="Times New Roman" panose="02020603050405020304" pitchFamily="18" charset="0"/>
              </a:rPr>
              <a:t>180) </a:t>
            </a:r>
            <a:r>
              <a:rPr lang="ru-RU" altLang="de-DE" sz="2800" dirty="0">
                <a:solidFill>
                  <a:srgbClr val="0D0E0D"/>
                </a:solidFill>
                <a:latin typeface="Times New Roman" panose="02020603050405020304" pitchFamily="18" charset="0"/>
              </a:rPr>
              <a:t>указывает на то, что есть слова, которые начали в </a:t>
            </a:r>
            <a:r>
              <a:rPr lang="cs-CZ" altLang="de-DE" sz="2800" dirty="0">
                <a:solidFill>
                  <a:srgbClr val="0D0E0D"/>
                </a:solidFill>
                <a:latin typeface="Times New Roman" panose="02020603050405020304" pitchFamily="18" charset="0"/>
              </a:rPr>
              <a:t>XIX </a:t>
            </a:r>
            <a:r>
              <a:rPr lang="ru-RU" altLang="de-DE" sz="2800" dirty="0">
                <a:solidFill>
                  <a:srgbClr val="0D0E0D"/>
                </a:solidFill>
                <a:latin typeface="Times New Roman" panose="02020603050405020304" pitchFamily="18" charset="0"/>
              </a:rPr>
              <a:t>в. образовать форму </a:t>
            </a:r>
            <a:r>
              <a:rPr lang="ru-RU" altLang="de-DE" sz="2800" dirty="0">
                <a:latin typeface="Times New Roman" panose="02020603050405020304" pitchFamily="18" charset="0"/>
              </a:rPr>
              <a:t>им. п. мн. ч. м. р. на -</a:t>
            </a:r>
            <a:r>
              <a:rPr lang="ru-RU" altLang="de-DE" sz="2800" i="1" dirty="0">
                <a:latin typeface="Times New Roman" panose="02020603050405020304" pitchFamily="18" charset="0"/>
              </a:rPr>
              <a:t>а/я</a:t>
            </a:r>
            <a:r>
              <a:rPr lang="ru-RU" altLang="de-DE" sz="2800" dirty="0">
                <a:latin typeface="Times New Roman" panose="02020603050405020304" pitchFamily="18" charset="0"/>
              </a:rPr>
              <a:t>, и позже эта </a:t>
            </a:r>
            <a:r>
              <a:rPr lang="ru-RU" altLang="de-DE" sz="2800" dirty="0">
                <a:solidFill>
                  <a:srgbClr val="0D0E0D"/>
                </a:solidFill>
                <a:latin typeface="Times New Roman" panose="02020603050405020304" pitchFamily="18" charset="0"/>
              </a:rPr>
              <a:t>форма перестала употребляться.</a:t>
            </a:r>
            <a:endParaRPr lang="ru-RU" altLang="de-DE" sz="2800" dirty="0">
              <a:latin typeface="Times New Roman" panose="02020603050405020304" pitchFamily="18" charset="0"/>
            </a:endParaRPr>
          </a:p>
          <a:p>
            <a:pPr marL="334963" indent="-334963" algn="l" eaLnBrk="1">
              <a:spcAft>
                <a:spcPts val="1425"/>
              </a:spcAft>
              <a:buSzPct val="45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 pos="9410700" algn="l"/>
              </a:tabLst>
              <a:defRPr/>
            </a:pPr>
            <a:r>
              <a:rPr lang="ru-RU" altLang="de-DE" sz="2800" dirty="0">
                <a:solidFill>
                  <a:srgbClr val="0D0E0D"/>
                </a:solidFill>
                <a:latin typeface="Times New Roman" panose="02020603050405020304" pitchFamily="18" charset="0"/>
              </a:rPr>
              <a:t>Другие существительные за это время форму образовать начали </a:t>
            </a:r>
          </a:p>
          <a:p>
            <a:pPr marL="334963" indent="-334963" algn="l" eaLnBrk="1">
              <a:spcAft>
                <a:spcPts val="1425"/>
              </a:spcAft>
              <a:buSzPct val="45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 pos="9410700" algn="l"/>
              </a:tabLst>
              <a:defRPr/>
            </a:pPr>
            <a:r>
              <a:rPr lang="ru-RU" altLang="de-DE" sz="2800" dirty="0">
                <a:solidFill>
                  <a:srgbClr val="0D0E0D"/>
                </a:solidFill>
                <a:latin typeface="Times New Roman" panose="02020603050405020304" pitchFamily="18" charset="0"/>
              </a:rPr>
              <a:t>Напр. у слов </a:t>
            </a:r>
            <a:r>
              <a:rPr lang="cs-CZ" altLang="de-DE" sz="2800" i="1" dirty="0" err="1">
                <a:latin typeface="Times New Roman" panose="02020603050405020304" pitchFamily="18" charset="0"/>
              </a:rPr>
              <a:t>дья́кон</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пи́сарь</a:t>
            </a:r>
            <a:r>
              <a:rPr lang="cs-CZ" altLang="de-DE" sz="2800" dirty="0">
                <a:latin typeface="Times New Roman" panose="02020603050405020304" pitchFamily="18" charset="0"/>
              </a:rPr>
              <a:t> a  </a:t>
            </a:r>
            <a:r>
              <a:rPr lang="cs-CZ" altLang="de-DE" sz="2800" i="1" dirty="0" err="1">
                <a:latin typeface="Times New Roman" panose="02020603050405020304" pitchFamily="18" charset="0"/>
              </a:rPr>
              <a:t>при́став</a:t>
            </a:r>
            <a:r>
              <a:rPr lang="cs-CZ" altLang="de-DE" sz="2800" dirty="0">
                <a:latin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начальник полиции небольшого административного района в царской России</a:t>
            </a:r>
            <a:r>
              <a:rPr lang="cs-CZ" altLang="de-DE" sz="2800" dirty="0" err="1">
                <a:latin typeface="Times New Roman" panose="02020603050405020304" pitchFamily="18" charset="0"/>
              </a:rPr>
              <a:t>ʻ</a:t>
            </a:r>
            <a:r>
              <a:rPr lang="ru-RU" altLang="de-DE" sz="2800" dirty="0">
                <a:latin typeface="Times New Roman" panose="02020603050405020304" pitchFamily="18" charset="0"/>
              </a:rPr>
              <a:t> является по Зализняку (Грамм. словарь)</a:t>
            </a:r>
            <a:r>
              <a:rPr lang="cs-CZ" altLang="de-DE" sz="2800" dirty="0">
                <a:latin typeface="Times New Roman" panose="02020603050405020304" pitchFamily="18" charset="0"/>
              </a:rPr>
              <a:t> </a:t>
            </a:r>
            <a:r>
              <a:rPr lang="ru-RU" altLang="de-DE" sz="2800" dirty="0">
                <a:latin typeface="Times New Roman" panose="02020603050405020304" pitchFamily="18" charset="0"/>
              </a:rPr>
              <a:t>окончание -</a:t>
            </a:r>
            <a:r>
              <a:rPr lang="ru-RU" altLang="de-DE" sz="2800" i="1" dirty="0">
                <a:latin typeface="Times New Roman" panose="02020603050405020304" pitchFamily="18" charset="0"/>
              </a:rPr>
              <a:t>а/я</a:t>
            </a:r>
            <a:r>
              <a:rPr lang="ru-RU" altLang="de-DE" sz="2800" dirty="0">
                <a:latin typeface="Times New Roman" panose="02020603050405020304" pitchFamily="18" charset="0"/>
              </a:rPr>
              <a:t> сегодня устаревшим, что, может быть, связано с тем, что данные слова как таковые менее актуальны, чем раньше</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4DD509B3-5986-A12F-531D-EAFCB95E6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328613"/>
            <a:ext cx="9359900" cy="672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9394" name="Picture 1">
            <a:extLst>
              <a:ext uri="{FF2B5EF4-FFF2-40B4-BE49-F238E27FC236}">
                <a16:creationId xmlns:a16="http://schemas.microsoft.com/office/drawing/2014/main" id="{02006DE6-A721-EF13-B3F0-DEA122DF4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425450"/>
            <a:ext cx="9664700"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442" name="Picture 1">
            <a:extLst>
              <a:ext uri="{FF2B5EF4-FFF2-40B4-BE49-F238E27FC236}">
                <a16:creationId xmlns:a16="http://schemas.microsoft.com/office/drawing/2014/main" id="{35D1831B-878F-D364-06DC-CAD9B0755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447675"/>
            <a:ext cx="9380538"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9BC4E43C-9000-5DA1-0205-E15F7C515EBF}"/>
              </a:ext>
            </a:extLst>
          </p:cNvPr>
          <p:cNvSpPr>
            <a:spLocks noGrp="1" noChangeArrowheads="1"/>
          </p:cNvSpPr>
          <p:nvPr>
            <p:ph type="body"/>
          </p:nvPr>
        </p:nvSpPr>
        <p:spPr>
          <a:xfrm>
            <a:off x="215900" y="215900"/>
            <a:ext cx="9577388" cy="7199313"/>
          </a:xfrm>
        </p:spPr>
        <p:txBody>
          <a:bodyPr tIns="28080" anchor="t"/>
          <a:lstStyle/>
          <a:p>
            <a:pPr marL="168275" indent="-168275" algn="l" eaLnBrk="1">
              <a:spcAft>
                <a:spcPts val="1425"/>
              </a:spcAft>
              <a:buSzPct val="45000"/>
              <a:buFont typeface="Wingdings" pitchFamily="2" charset="2"/>
              <a:buChar char=""/>
              <a:tabLst>
                <a:tab pos="168275" algn="l"/>
                <a:tab pos="273050" algn="l"/>
                <a:tab pos="722313" algn="l"/>
                <a:tab pos="1171575" algn="l"/>
                <a:tab pos="1620838" algn="l"/>
                <a:tab pos="2070100" algn="l"/>
                <a:tab pos="2519363" algn="l"/>
                <a:tab pos="2968625" algn="l"/>
                <a:tab pos="3417888" algn="l"/>
                <a:tab pos="3867150" algn="l"/>
                <a:tab pos="4316413" algn="l"/>
                <a:tab pos="4765675" algn="l"/>
                <a:tab pos="5214938" algn="l"/>
                <a:tab pos="5664200" algn="l"/>
                <a:tab pos="6113463" algn="l"/>
                <a:tab pos="6562725" algn="l"/>
                <a:tab pos="7011988" algn="l"/>
                <a:tab pos="7461250" algn="l"/>
                <a:tab pos="7910513" algn="l"/>
                <a:tab pos="8359775" algn="l"/>
                <a:tab pos="8809038" algn="l"/>
                <a:tab pos="9410700" algn="l"/>
              </a:tabLst>
              <a:defRPr/>
            </a:pPr>
            <a:r>
              <a:rPr lang="ru-RU" altLang="de-DE" sz="2800" dirty="0">
                <a:latin typeface="Times New Roman" panose="02020603050405020304" pitchFamily="18" charset="0"/>
              </a:rPr>
              <a:t>В отличие от</a:t>
            </a:r>
            <a:r>
              <a:rPr lang="cs-CZ" altLang="de-DE" sz="2800" dirty="0">
                <a:latin typeface="Times New Roman" panose="02020603050405020304" pitchFamily="18" charset="0"/>
              </a:rPr>
              <a:t> </a:t>
            </a:r>
            <a:r>
              <a:rPr lang="ru-RU" altLang="de-DE" sz="2800" dirty="0">
                <a:latin typeface="Times New Roman" panose="02020603050405020304" pitchFamily="18" charset="0"/>
              </a:rPr>
              <a:t>окончания -</a:t>
            </a:r>
            <a:r>
              <a:rPr lang="ru-RU" altLang="de-DE" sz="2800" i="1" dirty="0">
                <a:latin typeface="Times New Roman" panose="02020603050405020304" pitchFamily="18" charset="0"/>
              </a:rPr>
              <a:t>е</a:t>
            </a:r>
            <a:r>
              <a:rPr lang="ru-RU" altLang="de-DE" sz="2800" dirty="0">
                <a:latin typeface="Times New Roman" panose="02020603050405020304" pitchFamily="18" charset="0"/>
              </a:rPr>
              <a:t> происходящего от первоначального склонения основ на </a:t>
            </a:r>
            <a:r>
              <a:rPr lang="de-CH" altLang="de-DE" sz="2800" dirty="0">
                <a:latin typeface="Times New Roman" panose="02020603050405020304" pitchFamily="18" charset="0"/>
              </a:rPr>
              <a:t>*-</a:t>
            </a:r>
            <a:r>
              <a:rPr lang="ru-RU" altLang="de-DE" sz="2800" i="1" dirty="0">
                <a:latin typeface="Times New Roman" panose="02020603050405020304" pitchFamily="18" charset="0"/>
              </a:rPr>
              <a:t>о</a:t>
            </a:r>
            <a:r>
              <a:rPr lang="ru-RU" altLang="de-DE" sz="2800" dirty="0">
                <a:latin typeface="Times New Roman" panose="02020603050405020304" pitchFamily="18" charset="0"/>
              </a:rPr>
              <a:t>,</a:t>
            </a:r>
            <a:r>
              <a:rPr lang="ru-RU" altLang="de-DE" sz="2800" i="1" dirty="0">
                <a:latin typeface="Times New Roman" panose="02020603050405020304" pitchFamily="18" charset="0"/>
              </a:rPr>
              <a:t> </a:t>
            </a:r>
            <a:r>
              <a:rPr lang="ru-RU" altLang="de-DE" sz="2800" dirty="0">
                <a:latin typeface="Times New Roman" panose="02020603050405020304" pitchFamily="18" charset="0"/>
              </a:rPr>
              <a:t>окончание -</a:t>
            </a:r>
            <a:r>
              <a:rPr lang="ru-RU" altLang="de-DE" sz="2800" i="1" dirty="0">
                <a:latin typeface="Times New Roman" panose="02020603050405020304" pitchFamily="18" charset="0"/>
              </a:rPr>
              <a:t>у/ю</a:t>
            </a:r>
            <a:r>
              <a:rPr lang="ru-RU" altLang="de-DE" sz="2800" dirty="0">
                <a:latin typeface="Times New Roman" panose="02020603050405020304" pitchFamily="18" charset="0"/>
              </a:rPr>
              <a:t> не употребляется со всеми предлогами управляющими предложным падежом, а только с местными предлогами </a:t>
            </a:r>
            <a:r>
              <a:rPr lang="ru-RU" altLang="de-DE" sz="2800" i="1" dirty="0">
                <a:latin typeface="Times New Roman" panose="02020603050405020304" pitchFamily="18" charset="0"/>
              </a:rPr>
              <a:t>в</a:t>
            </a:r>
            <a:r>
              <a:rPr lang="ru-RU" altLang="de-DE" sz="2800" dirty="0">
                <a:latin typeface="Times New Roman" panose="02020603050405020304" pitchFamily="18" charset="0"/>
              </a:rPr>
              <a:t> и</a:t>
            </a:r>
            <a:r>
              <a:rPr lang="cs-CZ" altLang="de-DE" sz="2800" dirty="0">
                <a:latin typeface="Times New Roman" panose="02020603050405020304" pitchFamily="18" charset="0"/>
              </a:rPr>
              <a:t> </a:t>
            </a:r>
            <a:r>
              <a:rPr lang="ru-RU" altLang="de-DE" sz="2800" i="1" dirty="0">
                <a:latin typeface="Times New Roman" panose="02020603050405020304" pitchFamily="18" charset="0"/>
              </a:rPr>
              <a:t>на</a:t>
            </a:r>
            <a:r>
              <a:rPr lang="ru-RU" altLang="de-DE" sz="2800" dirty="0">
                <a:latin typeface="Times New Roman" panose="02020603050405020304" pitchFamily="18" charset="0"/>
              </a:rPr>
              <a:t> (но не </a:t>
            </a:r>
            <a:r>
              <a:rPr lang="ru-RU" altLang="de-DE" sz="2800" i="1" dirty="0">
                <a:latin typeface="Times New Roman" panose="02020603050405020304" pitchFamily="18" charset="0"/>
              </a:rPr>
              <a:t>при</a:t>
            </a:r>
            <a:r>
              <a:rPr lang="ru-RU" altLang="de-DE" sz="2800" dirty="0">
                <a:latin typeface="Times New Roman" panose="02020603050405020304" pitchFamily="18" charset="0"/>
              </a:rPr>
              <a:t>, ни </a:t>
            </a:r>
            <a:r>
              <a:rPr lang="ru-RU" altLang="de-DE" sz="2800" i="1" dirty="0">
                <a:latin typeface="Times New Roman" panose="02020603050405020304" pitchFamily="18" charset="0"/>
              </a:rPr>
              <a:t>о</a:t>
            </a:r>
            <a:r>
              <a:rPr lang="ru-RU" altLang="de-DE" sz="2800" dirty="0">
                <a:latin typeface="Times New Roman" panose="02020603050405020304" pitchFamily="18" charset="0"/>
              </a:rPr>
              <a:t>).</a:t>
            </a:r>
          </a:p>
          <a:p>
            <a:pPr marL="168275" indent="-168275" algn="l" eaLnBrk="1">
              <a:spcAft>
                <a:spcPts val="1425"/>
              </a:spcAft>
              <a:buSzPct val="45000"/>
              <a:buFont typeface="Wingdings" pitchFamily="2" charset="2"/>
              <a:buChar char=""/>
              <a:tabLst>
                <a:tab pos="168275" algn="l"/>
                <a:tab pos="273050" algn="l"/>
                <a:tab pos="722313" algn="l"/>
                <a:tab pos="1171575" algn="l"/>
                <a:tab pos="1620838" algn="l"/>
                <a:tab pos="2070100" algn="l"/>
                <a:tab pos="2519363" algn="l"/>
                <a:tab pos="2968625" algn="l"/>
                <a:tab pos="3417888" algn="l"/>
                <a:tab pos="3867150" algn="l"/>
                <a:tab pos="4316413" algn="l"/>
                <a:tab pos="4765675" algn="l"/>
                <a:tab pos="5214938" algn="l"/>
                <a:tab pos="5664200" algn="l"/>
                <a:tab pos="6113463" algn="l"/>
                <a:tab pos="6562725" algn="l"/>
                <a:tab pos="7011988" algn="l"/>
                <a:tab pos="7461250" algn="l"/>
                <a:tab pos="7910513" algn="l"/>
                <a:tab pos="8359775" algn="l"/>
                <a:tab pos="8809038" algn="l"/>
                <a:tab pos="9410700" algn="l"/>
              </a:tabLst>
              <a:defRPr/>
            </a:pPr>
            <a:r>
              <a:rPr lang="ru-RU" altLang="de-DE" sz="2800" dirty="0">
                <a:latin typeface="Times New Roman" panose="02020603050405020304" pitchFamily="18" charset="0"/>
              </a:rPr>
              <a:t>Кроме того, и с предлогами </a:t>
            </a:r>
            <a:r>
              <a:rPr lang="ru-RU" altLang="de-DE" sz="2800" i="1" dirty="0">
                <a:latin typeface="Times New Roman" panose="02020603050405020304" pitchFamily="18" charset="0"/>
              </a:rPr>
              <a:t>в</a:t>
            </a:r>
            <a:r>
              <a:rPr lang="ru-RU" altLang="de-DE" sz="2800" dirty="0">
                <a:latin typeface="Times New Roman" panose="02020603050405020304" pitchFamily="18" charset="0"/>
              </a:rPr>
              <a:t> и</a:t>
            </a:r>
            <a:r>
              <a:rPr lang="cs-CZ" altLang="de-DE" sz="2800" dirty="0">
                <a:latin typeface="Times New Roman" panose="02020603050405020304" pitchFamily="18" charset="0"/>
              </a:rPr>
              <a:t> </a:t>
            </a:r>
            <a:r>
              <a:rPr lang="ru-RU" altLang="de-DE" sz="2800" i="1" dirty="0">
                <a:latin typeface="Times New Roman" panose="02020603050405020304" pitchFamily="18" charset="0"/>
              </a:rPr>
              <a:t>на</a:t>
            </a:r>
            <a:r>
              <a:rPr lang="ru-RU" altLang="de-DE" sz="2800" dirty="0">
                <a:latin typeface="Times New Roman" panose="02020603050405020304" pitchFamily="18" charset="0"/>
              </a:rPr>
              <a:t> окончание -</a:t>
            </a:r>
            <a:r>
              <a:rPr lang="ru-RU" altLang="de-DE" sz="2800" i="1" dirty="0">
                <a:latin typeface="Times New Roman" panose="02020603050405020304" pitchFamily="18" charset="0"/>
              </a:rPr>
              <a:t>у/ю</a:t>
            </a:r>
            <a:r>
              <a:rPr lang="ru-RU" altLang="de-DE" sz="2800" dirty="0">
                <a:latin typeface="Times New Roman" panose="02020603050405020304" pitchFamily="18" charset="0"/>
              </a:rPr>
              <a:t> употребляется только там, где</a:t>
            </a:r>
            <a:r>
              <a:rPr lang="cs-CZ" altLang="de-DE" sz="2800" dirty="0">
                <a:latin typeface="Times New Roman" panose="02020603050405020304" pitchFamily="18" charset="0"/>
              </a:rPr>
              <a:t> </a:t>
            </a:r>
            <a:r>
              <a:rPr lang="ru-RU" altLang="de-DE" sz="2800" dirty="0">
                <a:latin typeface="Times New Roman" panose="02020603050405020304" pitchFamily="18" charset="0"/>
              </a:rPr>
              <a:t>выражено действительно местное отношение, а не переносные значения: </a:t>
            </a:r>
            <a:r>
              <a:rPr lang="de-CH" altLang="de-DE" sz="2800" i="1" dirty="0" err="1">
                <a:latin typeface="Times New Roman" panose="02020603050405020304" pitchFamily="18" charset="0"/>
              </a:rPr>
              <a:t>находиться</a:t>
            </a:r>
            <a:r>
              <a:rPr lang="de-CH" altLang="de-DE" sz="2800" i="1" dirty="0">
                <a:latin typeface="Times New Roman" panose="02020603050405020304" pitchFamily="18" charset="0"/>
              </a:rPr>
              <a:t> </a:t>
            </a:r>
            <a:r>
              <a:rPr lang="de-CH" altLang="de-DE" sz="2800" i="1" dirty="0" err="1">
                <a:latin typeface="Times New Roman" panose="02020603050405020304" pitchFamily="18" charset="0"/>
              </a:rPr>
              <a:t>в</a:t>
            </a:r>
            <a:r>
              <a:rPr lang="de-CH" altLang="de-DE" sz="2800" i="1" dirty="0">
                <a:latin typeface="Times New Roman" panose="02020603050405020304" pitchFamily="18" charset="0"/>
              </a:rPr>
              <a:t> </a:t>
            </a:r>
            <a:r>
              <a:rPr lang="de-CH" altLang="de-DE" sz="2800" i="1" dirty="0" err="1">
                <a:latin typeface="Times New Roman" panose="02020603050405020304" pitchFamily="18" charset="0"/>
              </a:rPr>
              <a:t>отпуску</a:t>
            </a:r>
            <a:r>
              <a:rPr lang="de-CH" altLang="de-DE" sz="2800" i="1" dirty="0">
                <a:latin typeface="Times New Roman" panose="02020603050405020304" pitchFamily="18" charset="0"/>
              </a:rPr>
              <a:t>/</a:t>
            </a:r>
            <a:r>
              <a:rPr lang="de-CH" altLang="de-DE" sz="2800" i="1" dirty="0" err="1">
                <a:latin typeface="Times New Roman" panose="02020603050405020304" pitchFamily="18" charset="0"/>
              </a:rPr>
              <a:t>в</a:t>
            </a:r>
            <a:r>
              <a:rPr lang="de-CH" altLang="de-DE" sz="2800" i="1" dirty="0">
                <a:latin typeface="Times New Roman" panose="02020603050405020304" pitchFamily="18" charset="0"/>
              </a:rPr>
              <a:t> </a:t>
            </a:r>
            <a:r>
              <a:rPr lang="de-CH" altLang="de-DE" sz="2800" i="1" dirty="0" err="1">
                <a:latin typeface="Times New Roman" panose="02020603050405020304" pitchFamily="18" charset="0"/>
              </a:rPr>
              <a:t>отпуске</a:t>
            </a:r>
            <a:r>
              <a:rPr lang="de-CH" altLang="de-DE" sz="2800" dirty="0">
                <a:latin typeface="Times New Roman" panose="02020603050405020304" pitchFamily="18" charset="0"/>
              </a:rPr>
              <a:t>, </a:t>
            </a:r>
            <a:r>
              <a:rPr lang="ru-RU" altLang="de-DE" sz="2800" dirty="0">
                <a:latin typeface="Times New Roman" panose="02020603050405020304" pitchFamily="18" charset="0"/>
              </a:rPr>
              <a:t>но только</a:t>
            </a:r>
            <a:r>
              <a:rPr lang="de-CH" altLang="de-DE" sz="2800" dirty="0">
                <a:latin typeface="Times New Roman" panose="02020603050405020304" pitchFamily="18" charset="0"/>
              </a:rPr>
              <a:t> </a:t>
            </a:r>
            <a:r>
              <a:rPr lang="de-CH" altLang="de-DE" sz="2800" i="1" dirty="0" err="1">
                <a:latin typeface="Times New Roman" panose="02020603050405020304" pitchFamily="18" charset="0"/>
              </a:rPr>
              <a:t>потребность</a:t>
            </a:r>
            <a:r>
              <a:rPr lang="de-CH" altLang="de-DE" sz="2800" i="1" dirty="0">
                <a:latin typeface="Times New Roman" panose="02020603050405020304" pitchFamily="18" charset="0"/>
              </a:rPr>
              <a:t> </a:t>
            </a:r>
            <a:r>
              <a:rPr lang="de-CH" altLang="de-DE" sz="2800" i="1" dirty="0" err="1">
                <a:latin typeface="Times New Roman" panose="02020603050405020304" pitchFamily="18" charset="0"/>
              </a:rPr>
              <a:t>в</a:t>
            </a:r>
            <a:r>
              <a:rPr lang="de-CH" altLang="de-DE" sz="2800" i="1" dirty="0">
                <a:latin typeface="Times New Roman" panose="02020603050405020304" pitchFamily="18" charset="0"/>
              </a:rPr>
              <a:t> </a:t>
            </a:r>
            <a:r>
              <a:rPr lang="de-CH" altLang="de-DE" sz="2800" i="1" dirty="0" err="1">
                <a:latin typeface="Times New Roman" panose="02020603050405020304" pitchFamily="18" charset="0"/>
              </a:rPr>
              <a:t>отпуске</a:t>
            </a:r>
            <a:r>
              <a:rPr lang="de-CH" altLang="de-DE" sz="2800" dirty="0">
                <a:latin typeface="Times New Roman" panose="02020603050405020304" pitchFamily="18" charset="0"/>
              </a:rPr>
              <a:t> </a:t>
            </a:r>
            <a:r>
              <a:rPr lang="ru-RU" altLang="de-DE" sz="2800" dirty="0">
                <a:latin typeface="Times New Roman" panose="02020603050405020304" pitchFamily="18" charset="0"/>
              </a:rPr>
              <a:t>(предлогом </a:t>
            </a:r>
            <a:r>
              <a:rPr lang="de-CH" altLang="de-DE" sz="2800" i="1" dirty="0" err="1">
                <a:latin typeface="Times New Roman" panose="02020603050405020304" pitchFamily="18" charset="0"/>
              </a:rPr>
              <a:t>в</a:t>
            </a:r>
            <a:r>
              <a:rPr lang="de-CH" altLang="de-DE" sz="2800" i="1" dirty="0">
                <a:latin typeface="Times New Roman" panose="02020603050405020304" pitchFamily="18" charset="0"/>
              </a:rPr>
              <a:t> </a:t>
            </a:r>
            <a:r>
              <a:rPr lang="ru-RU" altLang="de-DE" sz="2800" dirty="0">
                <a:latin typeface="Times New Roman" panose="02020603050405020304" pitchFamily="18" charset="0"/>
              </a:rPr>
              <a:t>здесь управляет существительное </a:t>
            </a:r>
            <a:r>
              <a:rPr lang="ru-RU" altLang="de-DE" sz="2800" i="1" dirty="0">
                <a:latin typeface="Times New Roman" panose="02020603050405020304" pitchFamily="18" charset="0"/>
              </a:rPr>
              <a:t>потребность</a:t>
            </a:r>
            <a:r>
              <a:rPr lang="ru-RU" altLang="de-DE" sz="2800" dirty="0">
                <a:latin typeface="Times New Roman" panose="02020603050405020304" pitchFamily="18" charset="0"/>
              </a:rPr>
              <a:t>, он не выражает прямое пространственное отношение)</a:t>
            </a:r>
          </a:p>
          <a:p>
            <a:pPr marL="168275" indent="-168275" algn="l" eaLnBrk="1">
              <a:spcAft>
                <a:spcPts val="1425"/>
              </a:spcAft>
              <a:buSzPct val="45000"/>
              <a:buFont typeface="Wingdings" pitchFamily="2" charset="2"/>
              <a:buChar char=""/>
              <a:tabLst>
                <a:tab pos="168275" algn="l"/>
                <a:tab pos="273050" algn="l"/>
                <a:tab pos="722313" algn="l"/>
                <a:tab pos="1171575" algn="l"/>
                <a:tab pos="1620838" algn="l"/>
                <a:tab pos="2070100" algn="l"/>
                <a:tab pos="2519363" algn="l"/>
                <a:tab pos="2968625" algn="l"/>
                <a:tab pos="3417888" algn="l"/>
                <a:tab pos="3867150" algn="l"/>
                <a:tab pos="4316413" algn="l"/>
                <a:tab pos="4765675" algn="l"/>
                <a:tab pos="5214938" algn="l"/>
                <a:tab pos="5664200" algn="l"/>
                <a:tab pos="6113463" algn="l"/>
                <a:tab pos="6562725" algn="l"/>
                <a:tab pos="7011988" algn="l"/>
                <a:tab pos="7461250" algn="l"/>
                <a:tab pos="7910513" algn="l"/>
                <a:tab pos="8359775" algn="l"/>
                <a:tab pos="8809038" algn="l"/>
                <a:tab pos="9410700" algn="l"/>
              </a:tabLst>
              <a:defRPr/>
            </a:pPr>
            <a:r>
              <a:rPr lang="ru-RU" altLang="de-DE" sz="2800" dirty="0">
                <a:latin typeface="Times New Roman" panose="02020603050405020304" pitchFamily="18" charset="0"/>
              </a:rPr>
              <a:t>«</a:t>
            </a:r>
            <a:r>
              <a:rPr lang="ru-RU" altLang="de-DE" sz="2800" dirty="0">
                <a:latin typeface="Times New Roman" panose="02020603050405020304" pitchFamily="18" charset="0"/>
                <a:cs typeface="Times New Roman" panose="02020603050405020304" pitchFamily="18" charset="0"/>
              </a:rPr>
              <a:t>Особенностью русского языка является то обстоятельство, что окончания -</a:t>
            </a:r>
            <a:r>
              <a:rPr lang="cs-CZ" altLang="de-DE" sz="2800" i="1" dirty="0" err="1">
                <a:latin typeface="Times New Roman" panose="02020603050405020304" pitchFamily="18" charset="0"/>
                <a:cs typeface="Times New Roman" panose="02020603050405020304" pitchFamily="18" charset="0"/>
              </a:rPr>
              <a:t>ý</a:t>
            </a:r>
            <a:r>
              <a:rPr lang="cs-CZ" altLang="de-DE" sz="2800" i="1" dirty="0">
                <a:latin typeface="Times New Roman" panose="02020603050405020304" pitchFamily="18" charset="0"/>
                <a:cs typeface="Times New Roman" panose="02020603050405020304" pitchFamily="18" charset="0"/>
              </a:rPr>
              <a:t>, -</a:t>
            </a:r>
            <a:r>
              <a:rPr lang="de-DE" sz="2800" i="1" dirty="0" err="1">
                <a:latin typeface="Times New Roman" panose="02020603050405020304" pitchFamily="18" charset="0"/>
                <a:cs typeface="Times New Roman" panose="02020603050405020304" pitchFamily="18" charset="0"/>
              </a:rPr>
              <a:t>ю</a:t>
            </a:r>
            <a:r>
              <a:rPr lang="de-DE" sz="2800" i="1" dirty="0">
                <a:latin typeface="Times New Roman" panose="02020603050405020304" pitchFamily="18" charset="0"/>
                <a:cs typeface="Times New Roman" panose="02020603050405020304" pitchFamily="18" charset="0"/>
              </a:rPr>
              <a:t>́</a:t>
            </a:r>
            <a:r>
              <a:rPr lang="ru-RU"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сочетаются только с предлогами </a:t>
            </a:r>
            <a:r>
              <a:rPr lang="ru-RU" sz="2800" i="1" dirty="0">
                <a:latin typeface="Times New Roman" panose="02020603050405020304" pitchFamily="18" charset="0"/>
                <a:cs typeface="Times New Roman" panose="02020603050405020304" pitchFamily="18" charset="0"/>
              </a:rPr>
              <a:t>в</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во</a:t>
            </a:r>
            <a:r>
              <a:rPr lang="ru-RU" sz="2800" dirty="0">
                <a:latin typeface="Times New Roman" panose="02020603050405020304" pitchFamily="18" charset="0"/>
                <a:cs typeface="Times New Roman" panose="02020603050405020304" pitchFamily="18" charset="0"/>
              </a:rPr>
              <a:t> и </a:t>
            </a:r>
            <a:r>
              <a:rPr lang="ru-RU" sz="2800" i="1" dirty="0">
                <a:latin typeface="Times New Roman" panose="02020603050405020304" pitchFamily="18" charset="0"/>
                <a:cs typeface="Times New Roman" panose="02020603050405020304" pitchFamily="18" charset="0"/>
              </a:rPr>
              <a:t>на</a:t>
            </a:r>
            <a:r>
              <a:rPr lang="ru-RU" sz="2800" dirty="0">
                <a:latin typeface="Times New Roman" panose="02020603050405020304" pitchFamily="18" charset="0"/>
                <a:cs typeface="Times New Roman" panose="02020603050405020304" pitchFamily="18" charset="0"/>
              </a:rPr>
              <a:t> в </a:t>
            </a:r>
            <a:r>
              <a:rPr lang="ru-RU" sz="2800" spc="150" dirty="0">
                <a:latin typeface="Times New Roman" panose="02020603050405020304" pitchFamily="18" charset="0"/>
                <a:cs typeface="Times New Roman" panose="02020603050405020304" pitchFamily="18" charset="0"/>
              </a:rPr>
              <a:t>местном</a:t>
            </a:r>
            <a:r>
              <a:rPr lang="ru-RU" sz="2800" dirty="0">
                <a:latin typeface="Times New Roman" panose="02020603050405020304" pitchFamily="18" charset="0"/>
                <a:cs typeface="Times New Roman" panose="02020603050405020304" pitchFamily="18" charset="0"/>
              </a:rPr>
              <a:t> значении. В сочетании, со всеми другими предлогами, а также в сочетании с предлогами </a:t>
            </a:r>
            <a:r>
              <a:rPr lang="ru-RU" sz="2800" i="1" dirty="0">
                <a:latin typeface="Times New Roman" panose="02020603050405020304" pitchFamily="18" charset="0"/>
                <a:cs typeface="Times New Roman" panose="02020603050405020304" pitchFamily="18" charset="0"/>
              </a:rPr>
              <a:t>в</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во</a:t>
            </a:r>
            <a:r>
              <a:rPr lang="ru-RU" sz="2800" dirty="0">
                <a:latin typeface="Times New Roman" panose="02020603050405020304" pitchFamily="18" charset="0"/>
                <a:cs typeface="Times New Roman" panose="02020603050405020304" pitchFamily="18" charset="0"/>
              </a:rPr>
              <a:t> и </a:t>
            </a:r>
            <a:r>
              <a:rPr lang="ru-RU" sz="2800" i="1" dirty="0">
                <a:latin typeface="Times New Roman" panose="02020603050405020304" pitchFamily="18" charset="0"/>
                <a:cs typeface="Times New Roman" panose="02020603050405020304" pitchFamily="18" charset="0"/>
              </a:rPr>
              <a:t>на</a:t>
            </a:r>
            <a:r>
              <a:rPr lang="ru-RU" sz="2800" dirty="0">
                <a:latin typeface="Times New Roman" panose="02020603050405020304" pitchFamily="18" charset="0"/>
                <a:cs typeface="Times New Roman" panose="02020603050405020304" pitchFamily="18" charset="0"/>
              </a:rPr>
              <a:t>, употребляемыми не в местном значении, в предложном падеже единств. числа имеется окончание -</a:t>
            </a:r>
            <a:r>
              <a:rPr lang="ru-RU" sz="2800" i="1" dirty="0">
                <a:latin typeface="Times New Roman" panose="02020603050405020304" pitchFamily="18" charset="0"/>
                <a:cs typeface="Times New Roman" panose="02020603050405020304" pitchFamily="18" charset="0"/>
              </a:rPr>
              <a:t>е</a:t>
            </a:r>
            <a:r>
              <a:rPr lang="ru-RU" sz="2800" dirty="0">
                <a:latin typeface="Times New Roman" panose="02020603050405020304" pitchFamily="18" charset="0"/>
                <a:cs typeface="Times New Roman" panose="02020603050405020304" pitchFamily="18" charset="0"/>
              </a:rPr>
              <a:t>, ср. </a:t>
            </a:r>
            <a:r>
              <a:rPr lang="ru-RU" sz="2800" i="1" dirty="0">
                <a:latin typeface="Times New Roman" panose="02020603050405020304" pitchFamily="18" charset="0"/>
                <a:cs typeface="Times New Roman" panose="02020603050405020304" pitchFamily="18" charset="0"/>
              </a:rPr>
              <a:t>в лес</a:t>
            </a:r>
            <a:r>
              <a:rPr lang="cs-CZ" altLang="de-DE" sz="2800" i="1" dirty="0" err="1">
                <a:latin typeface="Times New Roman" panose="02020603050405020304" pitchFamily="18" charset="0"/>
                <a:cs typeface="Times New Roman" panose="02020603050405020304" pitchFamily="18" charset="0"/>
              </a:rPr>
              <a:t>ý</a:t>
            </a:r>
            <a:r>
              <a:rPr lang="ru-RU"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endParaRPr lang="ru-RU" altLang="de-DE" sz="2800" dirty="0">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B8EA1239-8A25-DDA9-2425-E40A0092B240}"/>
              </a:ext>
            </a:extLst>
          </p:cNvPr>
          <p:cNvSpPr>
            <a:spLocks noGrp="1" noChangeArrowheads="1"/>
          </p:cNvSpPr>
          <p:nvPr>
            <p:ph type="body"/>
          </p:nvPr>
        </p:nvSpPr>
        <p:spPr>
          <a:xfrm>
            <a:off x="287338" y="323850"/>
            <a:ext cx="9283700" cy="6911975"/>
          </a:xfrm>
        </p:spPr>
        <p:txBody>
          <a:bodyPr tIns="28080" anchor="t"/>
          <a:lstStyle/>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de-DE" sz="2800" i="1" dirty="0">
                <a:latin typeface="Times New Roman" panose="02020603050405020304" pitchFamily="18" charset="0"/>
              </a:rPr>
              <a:t>разбираться в л</a:t>
            </a:r>
            <a:r>
              <a:rPr lang="cs-CZ" altLang="de-DE" sz="2800" i="1" dirty="0" err="1">
                <a:latin typeface="Times New Roman" panose="02020603050405020304" pitchFamily="18" charset="0"/>
              </a:rPr>
              <a:t>é</a:t>
            </a:r>
            <a:r>
              <a:rPr lang="ru-RU" altLang="de-DE" sz="2800" i="1" dirty="0">
                <a:latin typeface="Times New Roman" panose="02020603050405020304" pitchFamily="18" charset="0"/>
              </a:rPr>
              <a:t>се</a:t>
            </a:r>
            <a:r>
              <a:rPr lang="cs-CZ" altLang="de-DE" sz="2800" dirty="0">
                <a:latin typeface="Times New Roman" panose="02020603050405020304" pitchFamily="18" charset="0"/>
              </a:rPr>
              <a:t>. </a:t>
            </a:r>
            <a:r>
              <a:rPr lang="ru-RU" altLang="de-DE" sz="2800" dirty="0">
                <a:latin typeface="Times New Roman" panose="02020603050405020304" pitchFamily="18" charset="0"/>
              </a:rPr>
              <a:t>Ввиду этой семантической ограниченности употребления окончаний </a:t>
            </a:r>
            <a:r>
              <a:rPr lang="ru-RU" altLang="de-DE" sz="2800" dirty="0">
                <a:latin typeface="Times New Roman" panose="02020603050405020304" pitchFamily="18" charset="0"/>
                <a:cs typeface="Times New Roman" panose="02020603050405020304" pitchFamily="18" charset="0"/>
              </a:rPr>
              <a:t>-</a:t>
            </a:r>
            <a:r>
              <a:rPr lang="cs-CZ" altLang="de-DE" sz="2800" i="1" dirty="0" err="1">
                <a:latin typeface="Times New Roman" panose="02020603050405020304" pitchFamily="18" charset="0"/>
                <a:cs typeface="Times New Roman" panose="02020603050405020304" pitchFamily="18" charset="0"/>
              </a:rPr>
              <a:t>ý</a:t>
            </a:r>
            <a:r>
              <a:rPr lang="cs-CZ" altLang="de-DE" sz="2800" i="1" dirty="0">
                <a:latin typeface="Times New Roman" panose="02020603050405020304" pitchFamily="18" charset="0"/>
                <a:cs typeface="Times New Roman" panose="02020603050405020304" pitchFamily="18" charset="0"/>
              </a:rPr>
              <a:t>, -</a:t>
            </a:r>
            <a:r>
              <a:rPr lang="de-DE" sz="2800" i="1" dirty="0" err="1">
                <a:latin typeface="Times New Roman" panose="02020603050405020304" pitchFamily="18" charset="0"/>
                <a:cs typeface="Times New Roman" panose="02020603050405020304" pitchFamily="18" charset="0"/>
              </a:rPr>
              <a:t>ю</a:t>
            </a:r>
            <a:r>
              <a:rPr lang="de-DE" sz="2800" i="1" dirty="0">
                <a:latin typeface="Times New Roman" panose="02020603050405020304" pitchFamily="18" charset="0"/>
                <a:cs typeface="Times New Roman" panose="02020603050405020304" pitchFamily="18" charset="0"/>
              </a:rPr>
              <a:t>́</a:t>
            </a:r>
            <a:r>
              <a:rPr lang="ru-RU"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некоторые исследователи считают возможным выделять эти формы как особый «местный» падеж.» (Исаченко 1957, 165)</a:t>
            </a:r>
            <a:endParaRPr lang="ru-RU" altLang="de-DE" sz="2800" dirty="0">
              <a:latin typeface="Times New Roman" panose="02020603050405020304" pitchFamily="18" charset="0"/>
            </a:endParaRP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de-DE" sz="2800" dirty="0">
                <a:latin typeface="Times New Roman" panose="02020603050405020304" pitchFamily="18" charset="0"/>
              </a:rPr>
              <a:t>По </a:t>
            </a:r>
            <a:r>
              <a:rPr lang="ru-RU" altLang="de-DE" sz="2800" dirty="0" err="1">
                <a:latin typeface="Times New Roman" panose="02020603050405020304" pitchFamily="18" charset="0"/>
              </a:rPr>
              <a:t>Дюровичу</a:t>
            </a:r>
            <a:r>
              <a:rPr lang="ru-RU" altLang="de-DE" sz="2800" dirty="0">
                <a:latin typeface="Times New Roman" panose="02020603050405020304" pitchFamily="18" charset="0"/>
              </a:rPr>
              <a:t> (</a:t>
            </a:r>
            <a:r>
              <a:rPr lang="cs-CZ" altLang="de-DE" sz="2800" dirty="0">
                <a:latin typeface="Times New Roman" panose="02020603050405020304" pitchFamily="18" charset="0"/>
              </a:rPr>
              <a:t>„Paradigmatika </a:t>
            </a:r>
            <a:r>
              <a:rPr lang="cs-CZ" altLang="de-DE" sz="2800" dirty="0" err="1">
                <a:latin typeface="Times New Roman" panose="02020603050405020304" pitchFamily="18" charset="0"/>
              </a:rPr>
              <a:t>spisovnej</a:t>
            </a:r>
            <a:r>
              <a:rPr lang="cs-CZ" altLang="de-DE" sz="2800" dirty="0">
                <a:latin typeface="Times New Roman" panose="02020603050405020304" pitchFamily="18" charset="0"/>
              </a:rPr>
              <a:t> ruštiny“ 1964</a:t>
            </a:r>
            <a:r>
              <a:rPr lang="ru-RU" altLang="de-DE" sz="2800" dirty="0">
                <a:latin typeface="Times New Roman" panose="02020603050405020304" pitchFamily="18" charset="0"/>
              </a:rPr>
              <a:t>, которая опирается на нормативную литературу 50-х гг.</a:t>
            </a:r>
            <a:r>
              <a:rPr lang="cs-CZ" altLang="de-DE" sz="2800" dirty="0">
                <a:latin typeface="Times New Roman" panose="02020603050405020304" pitchFamily="18" charset="0"/>
              </a:rPr>
              <a:t>) </a:t>
            </a:r>
            <a:r>
              <a:rPr lang="ru-RU" altLang="de-DE" sz="2800" dirty="0">
                <a:latin typeface="Times New Roman" panose="02020603050405020304" pitchFamily="18" charset="0"/>
              </a:rPr>
              <a:t>пред. п. ед. ч. м. р. на -</a:t>
            </a:r>
            <a:r>
              <a:rPr lang="ru-RU" altLang="de-DE" sz="2800" i="1" dirty="0">
                <a:latin typeface="Times New Roman" panose="02020603050405020304" pitchFamily="18" charset="0"/>
              </a:rPr>
              <a:t>у/ю</a:t>
            </a:r>
            <a:r>
              <a:rPr lang="ru-RU" altLang="de-DE" sz="2800" dirty="0">
                <a:latin typeface="Times New Roman" panose="02020603050405020304" pitchFamily="18" charset="0"/>
              </a:rPr>
              <a:t> образует более ста неодушевленных существительных, в основном односложных и почти исключительно твердых</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de-DE" sz="2800" dirty="0">
                <a:latin typeface="Times New Roman" panose="02020603050405020304" pitchFamily="18" charset="0"/>
              </a:rPr>
              <a:t>В. А. </a:t>
            </a:r>
            <a:r>
              <a:rPr lang="ru-RU" altLang="de-DE" sz="2800" dirty="0" err="1">
                <a:latin typeface="Times New Roman" panose="02020603050405020304" pitchFamily="18" charset="0"/>
              </a:rPr>
              <a:t>Плунгян</a:t>
            </a:r>
            <a:r>
              <a:rPr lang="ru-RU" altLang="de-DE" sz="2800" dirty="0">
                <a:latin typeface="Times New Roman" panose="02020603050405020304" pitchFamily="18" charset="0"/>
              </a:rPr>
              <a:t> говорит о 120 существительных мужского рода и 20 существительных женского рода (3. склонение),</a:t>
            </a:r>
            <a:r>
              <a:rPr lang="cs-CZ" altLang="de-DE" sz="2800" dirty="0">
                <a:latin typeface="Times New Roman" panose="02020603050405020304" pitchFamily="18" charset="0"/>
              </a:rPr>
              <a:t> </a:t>
            </a:r>
            <a:r>
              <a:rPr lang="ru-RU" altLang="de-DE" sz="2800" dirty="0">
                <a:latin typeface="Times New Roman" panose="02020603050405020304" pitchFamily="18" charset="0"/>
              </a:rPr>
              <a:t>поведение которых в основном одинаково, хотя разница между двумя окончаниями у них только в ударении: </a:t>
            </a:r>
            <a:r>
              <a:rPr lang="de-CH" altLang="de-DE" sz="2800" i="1" dirty="0" err="1">
                <a:latin typeface="Times New Roman" panose="02020603050405020304" pitchFamily="18" charset="0"/>
              </a:rPr>
              <a:t>пыль</a:t>
            </a:r>
            <a:r>
              <a:rPr lang="de-CH" altLang="de-DE" sz="2800" i="1" dirty="0">
                <a:latin typeface="Times New Roman" panose="02020603050405020304" pitchFamily="18" charset="0"/>
              </a:rPr>
              <a:t> – </a:t>
            </a:r>
            <a:r>
              <a:rPr lang="de-CH" altLang="de-DE" sz="2800" i="1" dirty="0" err="1">
                <a:latin typeface="Times New Roman" panose="02020603050405020304" pitchFamily="18" charset="0"/>
              </a:rPr>
              <a:t>о</a:t>
            </a:r>
            <a:r>
              <a:rPr lang="de-CH" altLang="de-DE" sz="2800" i="1" dirty="0">
                <a:latin typeface="Times New Roman" panose="02020603050405020304" pitchFamily="18" charset="0"/>
              </a:rPr>
              <a:t> </a:t>
            </a:r>
            <a:r>
              <a:rPr lang="de-CH" altLang="de-DE" sz="2800" i="1" dirty="0" err="1">
                <a:latin typeface="Times New Roman" panose="02020603050405020304" pitchFamily="18" charset="0"/>
              </a:rPr>
              <a:t>п</a:t>
            </a:r>
            <a:r>
              <a:rPr lang="de-CH" altLang="de-DE" sz="2800" i="1" u="sng" dirty="0" err="1">
                <a:latin typeface="Times New Roman" panose="02020603050405020304" pitchFamily="18" charset="0"/>
              </a:rPr>
              <a:t>ы</a:t>
            </a:r>
            <a:r>
              <a:rPr lang="de-CH" altLang="de-DE" sz="2800" i="1" dirty="0" err="1">
                <a:latin typeface="Times New Roman" panose="02020603050405020304" pitchFamily="18" charset="0"/>
              </a:rPr>
              <a:t>ли</a:t>
            </a:r>
            <a:r>
              <a:rPr lang="de-CH" altLang="de-DE" sz="2800" i="1" dirty="0">
                <a:latin typeface="Times New Roman" panose="02020603050405020304" pitchFamily="18" charset="0"/>
              </a:rPr>
              <a:t> – </a:t>
            </a:r>
            <a:r>
              <a:rPr lang="de-CH" altLang="de-DE" sz="2800" i="1" dirty="0" err="1">
                <a:latin typeface="Times New Roman" panose="02020603050405020304" pitchFamily="18" charset="0"/>
              </a:rPr>
              <a:t>в</a:t>
            </a:r>
            <a:r>
              <a:rPr lang="de-CH" altLang="de-DE" sz="2800" i="1" dirty="0">
                <a:latin typeface="Times New Roman" panose="02020603050405020304" pitchFamily="18" charset="0"/>
              </a:rPr>
              <a:t> </a:t>
            </a:r>
            <a:r>
              <a:rPr lang="de-CH" altLang="de-DE" sz="2800" i="1" dirty="0" err="1">
                <a:latin typeface="Times New Roman" panose="02020603050405020304" pitchFamily="18" charset="0"/>
              </a:rPr>
              <a:t>пыл</a:t>
            </a:r>
            <a:r>
              <a:rPr lang="de-CH" altLang="de-DE" sz="2800" i="1" u="sng" dirty="0" err="1">
                <a:latin typeface="Times New Roman" panose="02020603050405020304" pitchFamily="18" charset="0"/>
              </a:rPr>
              <a:t>и</a:t>
            </a:r>
            <a:r>
              <a:rPr lang="de-CH" altLang="de-DE" sz="2800" dirty="0">
                <a:latin typeface="Times New Roman" panose="02020603050405020304" pitchFamily="18" charset="0"/>
              </a:rPr>
              <a:t>.</a:t>
            </a:r>
            <a:endParaRPr lang="ru-RU" altLang="de-DE" sz="2800" dirty="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A375F55C-B5DF-957A-2D58-7A05DEFF8676}"/>
              </a:ext>
            </a:extLst>
          </p:cNvPr>
          <p:cNvSpPr>
            <a:spLocks noGrp="1" noChangeArrowheads="1"/>
          </p:cNvSpPr>
          <p:nvPr>
            <p:ph type="body"/>
          </p:nvPr>
        </p:nvSpPr>
        <p:spPr>
          <a:xfrm>
            <a:off x="287338" y="323850"/>
            <a:ext cx="9283700" cy="6911975"/>
          </a:xfrm>
        </p:spPr>
        <p:txBody>
          <a:bodyPr tIns="28080" anchor="t"/>
          <a:lstStyle/>
          <a:p>
            <a:pPr marL="168275" indent="-168275" algn="l" eaLnBrk="1">
              <a:spcAft>
                <a:spcPts val="1425"/>
              </a:spcAft>
              <a:buSzPct val="45000"/>
              <a:buFont typeface="Wingdings" pitchFamily="2" charset="2"/>
              <a:buChar char=""/>
              <a:tabLst>
                <a:tab pos="168275" algn="l"/>
                <a:tab pos="273050" algn="l"/>
                <a:tab pos="722313" algn="l"/>
                <a:tab pos="1171575" algn="l"/>
                <a:tab pos="1620838" algn="l"/>
                <a:tab pos="2070100" algn="l"/>
                <a:tab pos="2519363" algn="l"/>
                <a:tab pos="2968625" algn="l"/>
                <a:tab pos="3417888" algn="l"/>
                <a:tab pos="3867150" algn="l"/>
                <a:tab pos="4316413" algn="l"/>
                <a:tab pos="4765675" algn="l"/>
                <a:tab pos="5214938" algn="l"/>
                <a:tab pos="5664200" algn="l"/>
                <a:tab pos="6113463" algn="l"/>
                <a:tab pos="6562725" algn="l"/>
                <a:tab pos="7011988" algn="l"/>
                <a:tab pos="7461250" algn="l"/>
                <a:tab pos="7910513" algn="l"/>
                <a:tab pos="8359775" algn="l"/>
                <a:tab pos="8809038" algn="l"/>
                <a:tab pos="9410700" algn="l"/>
              </a:tabLst>
              <a:defRPr/>
            </a:pPr>
            <a:r>
              <a:rPr lang="ru-RU" altLang="de-DE" sz="2800" dirty="0">
                <a:latin typeface="Times New Roman" panose="02020603050405020304" pitchFamily="18" charset="0"/>
              </a:rPr>
              <a:t>Окончание -</a:t>
            </a:r>
            <a:r>
              <a:rPr lang="ru-RU" altLang="de-DE" sz="2800" i="1" dirty="0">
                <a:latin typeface="Times New Roman" panose="02020603050405020304" pitchFamily="18" charset="0"/>
              </a:rPr>
              <a:t>у/ю</a:t>
            </a:r>
            <a:r>
              <a:rPr lang="ru-RU" altLang="de-DE" sz="2800" dirty="0">
                <a:latin typeface="Times New Roman" panose="02020603050405020304" pitchFamily="18" charset="0"/>
              </a:rPr>
              <a:t> «второго предложного» всегда под ударением</a:t>
            </a:r>
          </a:p>
          <a:p>
            <a:pPr marL="168275" indent="-168275" algn="l" eaLnBrk="1">
              <a:spcAft>
                <a:spcPts val="1425"/>
              </a:spcAft>
              <a:buSzPct val="45000"/>
              <a:buFont typeface="Wingdings" pitchFamily="2" charset="2"/>
              <a:buChar char=""/>
              <a:tabLst>
                <a:tab pos="168275" algn="l"/>
                <a:tab pos="273050" algn="l"/>
                <a:tab pos="722313" algn="l"/>
                <a:tab pos="1171575" algn="l"/>
                <a:tab pos="1620838" algn="l"/>
                <a:tab pos="2070100" algn="l"/>
                <a:tab pos="2519363" algn="l"/>
                <a:tab pos="2968625" algn="l"/>
                <a:tab pos="3417888" algn="l"/>
                <a:tab pos="3867150" algn="l"/>
                <a:tab pos="4316413" algn="l"/>
                <a:tab pos="4765675" algn="l"/>
                <a:tab pos="5214938" algn="l"/>
                <a:tab pos="5664200" algn="l"/>
                <a:tab pos="6113463" algn="l"/>
                <a:tab pos="6562725" algn="l"/>
                <a:tab pos="7011988" algn="l"/>
                <a:tab pos="7461250" algn="l"/>
                <a:tab pos="7910513" algn="l"/>
                <a:tab pos="8359775" algn="l"/>
                <a:tab pos="8809038" algn="l"/>
                <a:tab pos="9410700" algn="l"/>
              </a:tabLst>
              <a:defRPr/>
            </a:pPr>
            <a:r>
              <a:rPr lang="ru-RU" altLang="de-DE" sz="2800" dirty="0">
                <a:latin typeface="Times New Roman" panose="02020603050405020304" pitchFamily="18" charset="0"/>
              </a:rPr>
              <a:t>Браун (</a:t>
            </a:r>
            <a:r>
              <a:rPr lang="de-CH" altLang="de-DE" sz="2800" dirty="0">
                <a:latin typeface="Times New Roman" panose="02020603050405020304" pitchFamily="18" charset="0"/>
              </a:rPr>
              <a:t>Brown 2007</a:t>
            </a:r>
            <a:r>
              <a:rPr lang="ru-RU" altLang="de-DE" sz="2800" dirty="0">
                <a:latin typeface="Times New Roman" panose="02020603050405020304" pitchFamily="18" charset="0"/>
              </a:rPr>
              <a:t>) насчитал в «Грамматическом словаре» А. А. Зализняка с 1977 г. 88 существительных м. р. и 20 существительных ж. р. с облигаторным «вторым предложным» и к тому 30 существительных м. р. и 6 существительных ж. р. с конкуренцией</a:t>
            </a:r>
          </a:p>
          <a:p>
            <a:pPr marL="168275" indent="-168275" algn="l" eaLnBrk="1">
              <a:spcAft>
                <a:spcPts val="1425"/>
              </a:spcAft>
              <a:buSzPct val="45000"/>
              <a:buFont typeface="Wingdings" pitchFamily="2" charset="2"/>
              <a:buChar char=""/>
              <a:tabLst>
                <a:tab pos="168275" algn="l"/>
                <a:tab pos="273050" algn="l"/>
                <a:tab pos="722313" algn="l"/>
                <a:tab pos="1171575" algn="l"/>
                <a:tab pos="1620838" algn="l"/>
                <a:tab pos="2070100" algn="l"/>
                <a:tab pos="2519363" algn="l"/>
                <a:tab pos="2968625" algn="l"/>
                <a:tab pos="3417888" algn="l"/>
                <a:tab pos="3867150" algn="l"/>
                <a:tab pos="4316413" algn="l"/>
                <a:tab pos="4765675" algn="l"/>
                <a:tab pos="5214938" algn="l"/>
                <a:tab pos="5664200" algn="l"/>
                <a:tab pos="6113463" algn="l"/>
                <a:tab pos="6562725" algn="l"/>
                <a:tab pos="7011988" algn="l"/>
                <a:tab pos="7461250" algn="l"/>
                <a:tab pos="7910513" algn="l"/>
                <a:tab pos="8359775" algn="l"/>
                <a:tab pos="8809038" algn="l"/>
                <a:tab pos="9410700" algn="l"/>
              </a:tabLst>
              <a:defRPr/>
            </a:pPr>
            <a:r>
              <a:rPr lang="ru-RU" altLang="de-DE" sz="2800" dirty="0">
                <a:latin typeface="Times New Roman" panose="02020603050405020304" pitchFamily="18" charset="0"/>
              </a:rPr>
              <a:t>Таким образом можно и здесь говорить о маргинальной (частичной, выступающей только с определенной группой слов) граммемой, подобно как в случае «второго родительного» (напр. И. А. Мельчук, но ср. уже Исаченко)</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ja-JP" sz="2800" dirty="0">
                <a:latin typeface="Times New Roman" panose="02020603050405020304" pitchFamily="18" charset="0"/>
              </a:rPr>
              <a:t>Браун (</a:t>
            </a:r>
            <a:r>
              <a:rPr lang="cs-CZ" altLang="ja-JP" sz="2800" dirty="0">
                <a:latin typeface="Times New Roman" panose="02020603050405020304" pitchFamily="18" charset="0"/>
              </a:rPr>
              <a:t>Brown 2007</a:t>
            </a:r>
            <a:r>
              <a:rPr lang="ru-RU" altLang="ja-JP" sz="2800" dirty="0">
                <a:latin typeface="Times New Roman" panose="02020603050405020304" pitchFamily="18" charset="0"/>
              </a:rPr>
              <a:t>, </a:t>
            </a:r>
            <a:r>
              <a:rPr lang="cs-CZ" altLang="ja-JP" sz="2800" dirty="0">
                <a:latin typeface="Times New Roman" panose="02020603050405020304" pitchFamily="18" charset="0"/>
              </a:rPr>
              <a:t>69</a:t>
            </a:r>
            <a:r>
              <a:rPr lang="ru-RU" altLang="ja-JP" sz="2800" dirty="0">
                <a:latin typeface="Times New Roman" panose="02020603050405020304" pitchFamily="18" charset="0"/>
              </a:rPr>
              <a:t>) называет «второй предложный» «под-падежом» </a:t>
            </a:r>
            <a:r>
              <a:rPr lang="cs-CZ" altLang="ja-JP" sz="2800" dirty="0">
                <a:latin typeface="Times New Roman" panose="02020603050405020304" pitchFamily="18" charset="0"/>
              </a:rPr>
              <a:t>(„sub-case</a:t>
            </a:r>
            <a:r>
              <a:rPr lang="cs-CZ" altLang="de-DE" sz="2800" dirty="0">
                <a:latin typeface="Times New Roman" panose="02020603050405020304" pitchFamily="18" charset="0"/>
              </a:rPr>
              <a:t>“</a:t>
            </a:r>
            <a:r>
              <a:rPr lang="cs-CZ" altLang="ja-JP" sz="2800" dirty="0">
                <a:latin typeface="Times New Roman" panose="02020603050405020304" pitchFamily="18" charset="0"/>
              </a:rPr>
              <a:t>)</a:t>
            </a:r>
            <a:r>
              <a:rPr lang="ru-RU" altLang="ja-JP" sz="2800" dirty="0">
                <a:latin typeface="Times New Roman" panose="02020603050405020304" pitchFamily="18" charset="0"/>
              </a:rPr>
              <a:t>, который находится в оппозиции только к основному предложному падежу, но не к остальным падежам</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1571F07C-C29D-E244-0859-45590E4DD900}"/>
              </a:ext>
            </a:extLst>
          </p:cNvPr>
          <p:cNvSpPr>
            <a:spLocks noGrp="1" noChangeArrowheads="1"/>
          </p:cNvSpPr>
          <p:nvPr>
            <p:ph type="body"/>
          </p:nvPr>
        </p:nvSpPr>
        <p:spPr>
          <a:xfrm>
            <a:off x="287338" y="323850"/>
            <a:ext cx="9283700" cy="6911975"/>
          </a:xfrm>
        </p:spPr>
        <p:txBody>
          <a:bodyPr tIns="28080" anchor="t"/>
          <a:lstStyle/>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ja-JP" sz="2800" dirty="0">
                <a:latin typeface="Times New Roman" panose="02020603050405020304" pitchFamily="18" charset="0"/>
              </a:rPr>
              <a:t>В маленькой группе слов, как мы видели, и в прямом местном значении можно наблюдать конкуренцию между обоими окончаниями </a:t>
            </a:r>
            <a:r>
              <a:rPr lang="cs-CZ" altLang="de-DE" sz="2800" dirty="0">
                <a:latin typeface="Times New Roman" panose="02020603050405020304" pitchFamily="18" charset="0"/>
              </a:rPr>
              <a:t>(</a:t>
            </a:r>
            <a:r>
              <a:rPr lang="ru-RU" altLang="de-DE" sz="2800" i="1" dirty="0">
                <a:latin typeface="Times New Roman" panose="02020603050405020304" pitchFamily="18" charset="0"/>
              </a:rPr>
              <a:t>сидеть на </a:t>
            </a:r>
            <a:r>
              <a:rPr lang="ru-RU" altLang="de-DE" sz="2800" i="1" dirty="0" err="1">
                <a:latin typeface="Times New Roman" panose="02020603050405020304" pitchFamily="18" charset="0"/>
              </a:rPr>
              <a:t>дубý</a:t>
            </a:r>
            <a:r>
              <a:rPr lang="ru-RU" altLang="de-DE" sz="2800" i="1" dirty="0">
                <a:latin typeface="Times New Roman" panose="02020603050405020304" pitchFamily="18" charset="0"/>
              </a:rPr>
              <a:t> – сидеть на </a:t>
            </a:r>
            <a:r>
              <a:rPr lang="ru-RU" altLang="de-DE" sz="2800" i="1" dirty="0" err="1">
                <a:latin typeface="Times New Roman" panose="02020603050405020304" pitchFamily="18" charset="0"/>
              </a:rPr>
              <a:t>дýбe</a:t>
            </a:r>
            <a:r>
              <a:rPr lang="ru-RU" altLang="de-DE" sz="2800" i="1" dirty="0">
                <a:latin typeface="Times New Roman" panose="02020603050405020304" pitchFamily="18" charset="0"/>
              </a:rPr>
              <a:t>, лежать на </a:t>
            </a:r>
            <a:r>
              <a:rPr lang="ru-RU" altLang="de-DE" sz="2800" i="1" dirty="0" err="1">
                <a:latin typeface="Times New Roman" panose="02020603050405020304" pitchFamily="18" charset="0"/>
              </a:rPr>
              <a:t>снегý</a:t>
            </a:r>
            <a:r>
              <a:rPr lang="ru-RU" altLang="de-DE" sz="2800" i="1" dirty="0">
                <a:latin typeface="Times New Roman" panose="02020603050405020304" pitchFamily="18" charset="0"/>
              </a:rPr>
              <a:t> – лежать на </a:t>
            </a:r>
            <a:r>
              <a:rPr lang="ru-RU" altLang="de-DE" sz="2800" i="1" dirty="0" err="1">
                <a:latin typeface="Times New Roman" panose="02020603050405020304" pitchFamily="18" charset="0"/>
              </a:rPr>
              <a:t>снéгe</a:t>
            </a:r>
            <a:r>
              <a:rPr lang="cs-CZ" altLang="de-DE" sz="2800" dirty="0">
                <a:latin typeface="Times New Roman" panose="02020603050405020304" pitchFamily="18" charset="0"/>
              </a:rPr>
              <a:t>).</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de-DE" sz="2800" dirty="0">
                <a:latin typeface="Times New Roman" panose="02020603050405020304" pitchFamily="18" charset="0"/>
              </a:rPr>
              <a:t>В связи с атрибутом у существительных с конкуренцией употребляется чаще всего окончание -</a:t>
            </a:r>
            <a:r>
              <a:rPr lang="ru-RU" altLang="de-DE" sz="2800" i="1" dirty="0">
                <a:latin typeface="Times New Roman" panose="02020603050405020304" pitchFamily="18" charset="0"/>
              </a:rPr>
              <a:t>е</a:t>
            </a:r>
            <a:r>
              <a:rPr lang="ru-RU" altLang="de-DE" sz="2800" dirty="0">
                <a:latin typeface="Times New Roman" panose="02020603050405020304" pitchFamily="18" charset="0"/>
              </a:rPr>
              <a:t>: </a:t>
            </a:r>
            <a:r>
              <a:rPr lang="cs-CZ" altLang="de-DE" sz="2800" i="1" dirty="0" err="1">
                <a:latin typeface="Times New Roman" panose="02020603050405020304" pitchFamily="18" charset="0"/>
              </a:rPr>
              <a:t>в</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сокý</a:t>
            </a:r>
            <a:r>
              <a:rPr lang="cs-CZ" altLang="de-DE" sz="2800" i="1" dirty="0">
                <a:latin typeface="Times New Roman" panose="02020603050405020304" pitchFamily="18" charset="0"/>
              </a:rPr>
              <a:t> – </a:t>
            </a:r>
            <a:r>
              <a:rPr lang="cs-CZ" altLang="de-DE" sz="2800" i="1" dirty="0" err="1">
                <a:latin typeface="Times New Roman" panose="02020603050405020304" pitchFamily="18" charset="0"/>
              </a:rPr>
              <a:t>в</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томатном</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соке</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в</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дымý</a:t>
            </a:r>
            <a:r>
              <a:rPr lang="cs-CZ" altLang="de-DE" sz="2800" i="1" dirty="0">
                <a:latin typeface="Times New Roman" panose="02020603050405020304" pitchFamily="18" charset="0"/>
              </a:rPr>
              <a:t> – </a:t>
            </a:r>
            <a:r>
              <a:rPr lang="cs-CZ" altLang="de-DE" sz="2800" i="1" dirty="0" err="1">
                <a:latin typeface="Times New Roman" panose="02020603050405020304" pitchFamily="18" charset="0"/>
              </a:rPr>
              <a:t>в</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густóм</a:t>
            </a:r>
            <a:r>
              <a:rPr lang="cs-CZ" altLang="de-DE" sz="2800" i="1" dirty="0">
                <a:latin typeface="Times New Roman" panose="02020603050405020304" pitchFamily="18" charset="0"/>
              </a:rPr>
              <a:t> </a:t>
            </a:r>
            <a:r>
              <a:rPr lang="cs-CZ" altLang="de-DE" sz="2800" i="1" dirty="0" err="1">
                <a:latin typeface="Times New Roman" panose="02020603050405020304" pitchFamily="18" charset="0"/>
              </a:rPr>
              <a:t>д</a:t>
            </a:r>
            <a:r>
              <a:rPr lang="cs-CZ" altLang="de-DE" sz="2800" i="1" u="sng" dirty="0" err="1">
                <a:latin typeface="Times New Roman" panose="02020603050405020304" pitchFamily="18" charset="0"/>
              </a:rPr>
              <a:t>ы</a:t>
            </a:r>
            <a:r>
              <a:rPr lang="cs-CZ" altLang="de-DE" sz="2800" i="1" dirty="0" err="1">
                <a:latin typeface="Times New Roman" panose="02020603050405020304" pitchFamily="18" charset="0"/>
              </a:rPr>
              <a:t>ме</a:t>
            </a:r>
            <a:r>
              <a:rPr lang="ru-RU" altLang="de-DE" sz="2800" i="1" dirty="0">
                <a:latin typeface="Times New Roman" panose="02020603050405020304" pitchFamily="18" charset="0"/>
              </a:rPr>
              <a:t>. </a:t>
            </a:r>
            <a:r>
              <a:rPr lang="ru-RU" altLang="de-DE" sz="2800" dirty="0">
                <a:latin typeface="Times New Roman" panose="02020603050405020304" pitchFamily="18" charset="0"/>
              </a:rPr>
              <a:t>Это явление указывает на тенденцию к адвербиализации и </a:t>
            </a:r>
            <a:r>
              <a:rPr lang="ru-RU" altLang="de-DE" sz="2800" dirty="0" err="1">
                <a:latin typeface="Times New Roman" panose="02020603050405020304" pitchFamily="18" charset="0"/>
              </a:rPr>
              <a:t>фразеологизации</a:t>
            </a:r>
            <a:r>
              <a:rPr lang="ru-RU" altLang="de-DE" sz="2800" dirty="0">
                <a:latin typeface="Times New Roman" panose="02020603050405020304" pitchFamily="18" charset="0"/>
              </a:rPr>
              <a:t> окончания -</a:t>
            </a:r>
            <a:r>
              <a:rPr lang="ru-RU" altLang="de-DE" sz="2800" i="1" dirty="0">
                <a:latin typeface="Times New Roman" panose="02020603050405020304" pitchFamily="18" charset="0"/>
              </a:rPr>
              <a:t>у/ю</a:t>
            </a:r>
            <a:r>
              <a:rPr lang="ru-RU" altLang="de-DE" sz="2800" dirty="0">
                <a:latin typeface="Times New Roman" panose="02020603050405020304" pitchFamily="18" charset="0"/>
              </a:rPr>
              <a:t>, как мы это видели и у «второго родительного»</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de-DE" sz="2800" dirty="0">
                <a:latin typeface="Times New Roman" panose="02020603050405020304" pitchFamily="18" charset="0"/>
              </a:rPr>
              <a:t>Надо тут, однако, отличать существительные (точнее говоря, сочетания предлога со существительным) с конкуренцией и без конкуренции окончания. Об этом писал уже А. В. Исаченко:</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027A1D6F-3436-258D-E0C1-3704188FD05A}"/>
              </a:ext>
            </a:extLst>
          </p:cNvPr>
          <p:cNvSpPr>
            <a:spLocks noGrp="1" noChangeArrowheads="1"/>
          </p:cNvSpPr>
          <p:nvPr>
            <p:ph type="body"/>
          </p:nvPr>
        </p:nvSpPr>
        <p:spPr>
          <a:xfrm>
            <a:off x="287338" y="323850"/>
            <a:ext cx="9283700" cy="6911975"/>
          </a:xfrm>
        </p:spPr>
        <p:txBody>
          <a:bodyPr tIns="28080" anchor="t"/>
          <a:lstStyle/>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ja-JP" sz="2800" dirty="0">
                <a:latin typeface="Times New Roman" panose="02020603050405020304" pitchFamily="18" charset="0"/>
              </a:rPr>
              <a:t>«Формы на -</a:t>
            </a:r>
            <a:r>
              <a:rPr lang="ru-RU" altLang="de-DE" sz="2800" i="1" dirty="0" err="1">
                <a:latin typeface="Times New Roman" panose="02020603050405020304" pitchFamily="18" charset="0"/>
              </a:rPr>
              <a:t>ý</a:t>
            </a:r>
            <a:r>
              <a:rPr lang="ru-RU" altLang="de-DE" sz="2800" dirty="0">
                <a:latin typeface="Times New Roman" panose="02020603050405020304" pitchFamily="18" charset="0"/>
              </a:rPr>
              <a:t> или </a:t>
            </a:r>
            <a:r>
              <a:rPr lang="cs-CZ" altLang="de-DE" sz="2800" i="1" dirty="0">
                <a:latin typeface="Times New Roman" panose="02020603050405020304" pitchFamily="18" charset="0"/>
                <a:cs typeface="Times New Roman" panose="02020603050405020304" pitchFamily="18" charset="0"/>
              </a:rPr>
              <a:t>-</a:t>
            </a:r>
            <a:r>
              <a:rPr lang="de-DE" sz="2800" i="1" dirty="0" err="1">
                <a:latin typeface="Times New Roman" panose="02020603050405020304" pitchFamily="18" charset="0"/>
                <a:cs typeface="Times New Roman" panose="02020603050405020304" pitchFamily="18" charset="0"/>
              </a:rPr>
              <a:t>ю</a:t>
            </a:r>
            <a:r>
              <a:rPr lang="de-DE" sz="2800" i="1" dirty="0">
                <a:latin typeface="Times New Roman" panose="02020603050405020304" pitchFamily="18" charset="0"/>
                <a:cs typeface="Times New Roman" panose="02020603050405020304" pitchFamily="18" charset="0"/>
              </a:rPr>
              <a:t>́</a:t>
            </a:r>
            <a:r>
              <a:rPr lang="ru-RU" sz="2800" i="1" dirty="0">
                <a:latin typeface="Times New Roman" panose="02020603050405020304" pitchFamily="18" charset="0"/>
                <a:cs typeface="Times New Roman" panose="02020603050405020304" pitchFamily="18" charset="0"/>
              </a:rPr>
              <a:t> </a:t>
            </a:r>
            <a:r>
              <a:rPr lang="ru-RU" altLang="de-DE" sz="2800" dirty="0">
                <a:latin typeface="Times New Roman" panose="02020603050405020304" pitchFamily="18" charset="0"/>
              </a:rPr>
              <a:t>обязательны после предлогов </a:t>
            </a:r>
            <a:r>
              <a:rPr lang="ru-RU" altLang="de-DE" sz="2800" i="1" dirty="0">
                <a:latin typeface="Times New Roman" panose="02020603050405020304" pitchFamily="18" charset="0"/>
              </a:rPr>
              <a:t>в, во </a:t>
            </a:r>
            <a:r>
              <a:rPr lang="ru-RU" altLang="de-DE" sz="2800" dirty="0">
                <a:latin typeface="Times New Roman" panose="02020603050405020304" pitchFamily="18" charset="0"/>
              </a:rPr>
              <a:t>и </a:t>
            </a:r>
            <a:r>
              <a:rPr lang="ru-RU" altLang="de-DE" sz="2800" i="1" dirty="0">
                <a:latin typeface="Times New Roman" panose="02020603050405020304" pitchFamily="18" charset="0"/>
              </a:rPr>
              <a:t>на</a:t>
            </a:r>
            <a:r>
              <a:rPr lang="ru-RU" altLang="de-DE" sz="2800" dirty="0">
                <a:latin typeface="Times New Roman" panose="02020603050405020304" pitchFamily="18" charset="0"/>
              </a:rPr>
              <a:t> с местным значением в следующих словах: (…) Эти слова образуют предложный падеж единств. числа на </a:t>
            </a:r>
            <a:r>
              <a:rPr lang="ru-RU" altLang="ja-JP" sz="2800" dirty="0">
                <a:latin typeface="Times New Roman" panose="02020603050405020304" pitchFamily="18" charset="0"/>
              </a:rPr>
              <a:t>-</a:t>
            </a:r>
            <a:r>
              <a:rPr lang="ru-RU" altLang="de-DE" sz="2800" i="1" dirty="0" err="1">
                <a:latin typeface="Times New Roman" panose="02020603050405020304" pitchFamily="18" charset="0"/>
              </a:rPr>
              <a:t>ý</a:t>
            </a:r>
            <a:r>
              <a:rPr lang="ru-RU" altLang="de-DE" sz="2800" dirty="0">
                <a:latin typeface="Times New Roman" panose="02020603050405020304" pitchFamily="18" charset="0"/>
              </a:rPr>
              <a:t> или </a:t>
            </a:r>
            <a:r>
              <a:rPr lang="cs-CZ" altLang="de-DE" sz="2800" i="1" dirty="0">
                <a:latin typeface="Times New Roman" panose="02020603050405020304" pitchFamily="18" charset="0"/>
                <a:cs typeface="Times New Roman" panose="02020603050405020304" pitchFamily="18" charset="0"/>
              </a:rPr>
              <a:t>-</a:t>
            </a:r>
            <a:r>
              <a:rPr lang="de-DE" sz="2800" i="1" dirty="0" err="1">
                <a:latin typeface="Times New Roman" panose="02020603050405020304" pitchFamily="18" charset="0"/>
                <a:cs typeface="Times New Roman" panose="02020603050405020304" pitchFamily="18" charset="0"/>
              </a:rPr>
              <a:t>ю</a:t>
            </a:r>
            <a:r>
              <a:rPr lang="de-DE" sz="2800" i="1" dirty="0">
                <a:latin typeface="Times New Roman" panose="02020603050405020304" pitchFamily="18" charset="0"/>
                <a:cs typeface="Times New Roman" panose="02020603050405020304" pitchFamily="18" charset="0"/>
              </a:rPr>
              <a:t>́</a:t>
            </a:r>
            <a:r>
              <a:rPr lang="ru-RU" sz="2800" i="1" dirty="0">
                <a:latin typeface="Times New Roman" panose="02020603050405020304" pitchFamily="18" charset="0"/>
                <a:cs typeface="Times New Roman" panose="02020603050405020304" pitchFamily="18" charset="0"/>
              </a:rPr>
              <a:t> </a:t>
            </a:r>
            <a:r>
              <a:rPr lang="ru-RU" altLang="de-DE" sz="2800" dirty="0">
                <a:latin typeface="Times New Roman" panose="02020603050405020304" pitchFamily="18" charset="0"/>
              </a:rPr>
              <a:t>независимо от того, имеется ли при них определение или нет.»</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de-DE" sz="2800" i="1" dirty="0">
                <a:latin typeface="Times New Roman" panose="02020603050405020304" pitchFamily="18" charset="0"/>
              </a:rPr>
              <a:t>Пребывание </a:t>
            </a:r>
            <a:r>
              <a:rPr lang="ru-RU" altLang="de-DE" sz="2800" i="1" dirty="0" err="1">
                <a:latin typeface="Times New Roman" panose="02020603050405020304" pitchFamily="18" charset="0"/>
              </a:rPr>
              <a:t>Хаммаршельда</a:t>
            </a:r>
            <a:r>
              <a:rPr lang="ru-RU" altLang="de-DE" sz="2800" i="1" dirty="0">
                <a:latin typeface="Times New Roman" panose="02020603050405020304" pitchFamily="18" charset="0"/>
              </a:rPr>
              <a:t> на каком бы то ни было пост</a:t>
            </a:r>
            <a:r>
              <a:rPr lang="ru-RU" altLang="de-DE" sz="2800" i="1" u="sng" dirty="0">
                <a:latin typeface="Times New Roman" panose="02020603050405020304" pitchFamily="18" charset="0"/>
              </a:rPr>
              <a:t>у</a:t>
            </a:r>
            <a:r>
              <a:rPr lang="ru-RU" altLang="de-DE" sz="2800" i="1" dirty="0">
                <a:latin typeface="Times New Roman" panose="02020603050405020304" pitchFamily="18" charset="0"/>
              </a:rPr>
              <a:t> абсолютно немыслимо</a:t>
            </a:r>
            <a:r>
              <a:rPr lang="ru-RU" altLang="de-DE" sz="2800" dirty="0">
                <a:latin typeface="Times New Roman" panose="02020603050405020304" pitchFamily="18" charset="0"/>
              </a:rPr>
              <a:t>. (</a:t>
            </a:r>
            <a:r>
              <a:rPr lang="ru-RU" altLang="de-DE" sz="2800" dirty="0" err="1">
                <a:latin typeface="Times New Roman" panose="02020603050405020304" pitchFamily="18" charset="0"/>
              </a:rPr>
              <a:t>Pravda</a:t>
            </a:r>
            <a:r>
              <a:rPr lang="ru-RU" altLang="de-DE" sz="2800" dirty="0">
                <a:latin typeface="Times New Roman" panose="02020603050405020304" pitchFamily="18" charset="0"/>
              </a:rPr>
              <a:t> 1961)</a:t>
            </a:r>
            <a:r>
              <a:rPr lang="de-DE" altLang="de-DE" sz="2800" dirty="0">
                <a:latin typeface="Times New Roman" panose="02020603050405020304" pitchFamily="18" charset="0"/>
              </a:rPr>
              <a:t> (</a:t>
            </a:r>
            <a:r>
              <a:rPr lang="cs-CZ" altLang="de-DE" sz="2800" dirty="0">
                <a:latin typeface="Times New Roman" panose="02020603050405020304" pitchFamily="18" charset="0"/>
              </a:rPr>
              <a:t>Brown 2007)</a:t>
            </a:r>
            <a:endParaRPr lang="ru-RU" altLang="de-DE" sz="2800" dirty="0">
              <a:latin typeface="Times New Roman" panose="02020603050405020304" pitchFamily="18" charset="0"/>
            </a:endParaRP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de-DE" sz="2800" dirty="0">
                <a:latin typeface="Times New Roman" panose="02020603050405020304" pitchFamily="18" charset="0"/>
              </a:rPr>
              <a:t>Существительное </a:t>
            </a:r>
            <a:r>
              <a:rPr lang="ru-RU" altLang="de-DE" sz="2800" i="1">
                <a:latin typeface="Times New Roman" panose="02020603050405020304" pitchFamily="18" charset="0"/>
              </a:rPr>
              <a:t>пост</a:t>
            </a:r>
            <a:r>
              <a:rPr lang="ru-RU" altLang="de-DE" sz="2800">
                <a:latin typeface="Times New Roman" panose="02020603050405020304" pitchFamily="18" charset="0"/>
              </a:rPr>
              <a:t> используется </a:t>
            </a:r>
            <a:r>
              <a:rPr lang="ru-RU" altLang="de-DE" sz="2800" dirty="0">
                <a:latin typeface="Times New Roman" panose="02020603050405020304" pitchFamily="18" charset="0"/>
              </a:rPr>
              <a:t>в сочетании с предлогом </a:t>
            </a:r>
            <a:r>
              <a:rPr lang="ru-RU" altLang="de-DE" sz="2800" i="1" dirty="0">
                <a:latin typeface="Times New Roman" panose="02020603050405020304" pitchFamily="18" charset="0"/>
              </a:rPr>
              <a:t>на</a:t>
            </a:r>
            <a:r>
              <a:rPr lang="ru-RU" altLang="de-DE" sz="2800" dirty="0">
                <a:latin typeface="Times New Roman" panose="02020603050405020304" pitchFamily="18" charset="0"/>
              </a:rPr>
              <a:t> в местном значении по Зализняку (Грамматический словарь) облигаторно, т. е. даже относительно длинное определение </a:t>
            </a:r>
            <a:r>
              <a:rPr lang="ru-RU" altLang="de-DE" sz="2800" i="1" dirty="0">
                <a:latin typeface="Times New Roman" panose="02020603050405020304" pitchFamily="18" charset="0"/>
              </a:rPr>
              <a:t>на каком бы то ни было </a:t>
            </a:r>
            <a:r>
              <a:rPr lang="ru-RU" altLang="de-DE" sz="2800" dirty="0">
                <a:latin typeface="Times New Roman" panose="02020603050405020304" pitchFamily="18" charset="0"/>
              </a:rPr>
              <a:t>не может вести здесь к употреблению окончания -</a:t>
            </a:r>
            <a:r>
              <a:rPr lang="ru-RU" altLang="de-DE" sz="2800" i="1" dirty="0">
                <a:latin typeface="Times New Roman" panose="02020603050405020304" pitchFamily="18" charset="0"/>
              </a:rPr>
              <a:t>е</a:t>
            </a:r>
            <a:endParaRPr lang="ru-RU" altLang="de-DE" sz="2800" dirty="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4B318A60-F041-78DD-BDA6-4292AED38B7E}"/>
              </a:ext>
            </a:extLst>
          </p:cNvPr>
          <p:cNvSpPr>
            <a:spLocks noGrp="1" noChangeArrowheads="1"/>
          </p:cNvSpPr>
          <p:nvPr>
            <p:ph type="body"/>
          </p:nvPr>
        </p:nvSpPr>
        <p:spPr>
          <a:xfrm>
            <a:off x="287338" y="323850"/>
            <a:ext cx="9432925" cy="6911975"/>
          </a:xfrm>
        </p:spPr>
        <p:txBody>
          <a:bodyPr tIns="28080" anchor="t"/>
          <a:lstStyle/>
          <a:p>
            <a:pPr marL="457200" indent="-457200" algn="l">
              <a:buFont typeface="Arial" panose="020B0604020202020204" pitchFamily="34" charset="0"/>
              <a:buChar char="•"/>
              <a:defRPr/>
            </a:pPr>
            <a:r>
              <a:rPr lang="ru-RU" altLang="de-DE" sz="2800" dirty="0">
                <a:latin typeface="Times New Roman" panose="02020603050405020304" pitchFamily="18" charset="0"/>
              </a:rPr>
              <a:t>Ср. также: «В современном языке это правило </a:t>
            </a:r>
            <a:r>
              <a:rPr lang="cs-CZ" altLang="de-DE" sz="2800" dirty="0">
                <a:latin typeface="Times New Roman" panose="02020603050405020304" pitchFamily="18" charset="0"/>
              </a:rPr>
              <a:t>[</a:t>
            </a:r>
            <a:r>
              <a:rPr lang="ru-RU" altLang="de-DE" sz="2800" dirty="0">
                <a:latin typeface="Times New Roman" panose="02020603050405020304" pitchFamily="18" charset="0"/>
              </a:rPr>
              <a:t>правило об определении, которое ведет к употреблению окончания </a:t>
            </a:r>
            <a:r>
              <a:rPr lang="ru-RU" altLang="de-DE" sz="2800" i="1" dirty="0">
                <a:latin typeface="Times New Roman" panose="02020603050405020304" pitchFamily="18" charset="0"/>
              </a:rPr>
              <a:t>-е</a:t>
            </a:r>
            <a:r>
              <a:rPr lang="ru-RU" altLang="de-DE" sz="2800" dirty="0">
                <a:latin typeface="Times New Roman" panose="02020603050405020304" pitchFamily="18" charset="0"/>
              </a:rPr>
              <a:t> у существительного, </a:t>
            </a:r>
            <a:r>
              <a:rPr lang="cs-CZ" altLang="de-DE" sz="2800" dirty="0">
                <a:latin typeface="Times New Roman" panose="02020603050405020304" pitchFamily="18" charset="0"/>
              </a:rPr>
              <a:t>MG] </a:t>
            </a:r>
            <a:r>
              <a:rPr lang="ru-RU" altLang="de-DE" sz="2800" dirty="0">
                <a:latin typeface="Times New Roman" panose="02020603050405020304" pitchFamily="18" charset="0"/>
              </a:rPr>
              <a:t>не действует; сочетание </a:t>
            </a:r>
            <a:r>
              <a:rPr lang="ru-RU" altLang="de-DE" sz="2800" i="1" dirty="0">
                <a:latin typeface="Times New Roman" panose="02020603050405020304" pitchFamily="18" charset="0"/>
              </a:rPr>
              <a:t>в цинковом гробу</a:t>
            </a:r>
            <a:r>
              <a:rPr lang="ru-RU" altLang="de-DE" sz="2800" dirty="0">
                <a:latin typeface="Times New Roman" panose="02020603050405020304" pitchFamily="18" charset="0"/>
              </a:rPr>
              <a:t> воспринимается как нормативное.»</a:t>
            </a:r>
            <a:r>
              <a:rPr lang="de-DE" altLang="de-DE" sz="2800" dirty="0">
                <a:latin typeface="Times New Roman" panose="02020603050405020304" pitchFamily="18" charset="0"/>
              </a:rPr>
              <a:t> (</a:t>
            </a:r>
            <a:r>
              <a:rPr lang="ru-RU" altLang="de-DE" sz="2800" dirty="0">
                <a:latin typeface="Times New Roman" panose="02020603050405020304" pitchFamily="18" charset="0"/>
              </a:rPr>
              <a:t>Морфология</a:t>
            </a:r>
            <a:r>
              <a:rPr lang="de-DE" altLang="de-DE" sz="2800" dirty="0">
                <a:latin typeface="Times New Roman" panose="02020603050405020304" pitchFamily="18" charset="0"/>
              </a:rPr>
              <a:t> </a:t>
            </a:r>
            <a:r>
              <a:rPr lang="ru-RU" altLang="de-DE" sz="2800" dirty="0" err="1">
                <a:latin typeface="Times New Roman" panose="02020603050405020304" pitchFamily="18" charset="0"/>
              </a:rPr>
              <a:t>совр</a:t>
            </a:r>
            <a:r>
              <a:rPr lang="de-DE" altLang="de-DE" sz="2800" dirty="0">
                <a:latin typeface="Times New Roman" panose="02020603050405020304" pitchFamily="18" charset="0"/>
              </a:rPr>
              <a:t>. </a:t>
            </a:r>
            <a:r>
              <a:rPr lang="ru-RU" altLang="de-DE" sz="2800" dirty="0">
                <a:latin typeface="Times New Roman" panose="02020603050405020304" pitchFamily="18" charset="0"/>
              </a:rPr>
              <a:t>русского</a:t>
            </a:r>
            <a:r>
              <a:rPr lang="de-DE" altLang="de-DE" sz="2800" dirty="0">
                <a:latin typeface="Times New Roman" panose="02020603050405020304" pitchFamily="18" charset="0"/>
              </a:rPr>
              <a:t> </a:t>
            </a:r>
            <a:r>
              <a:rPr lang="ru-RU" altLang="de-DE" sz="2800" dirty="0">
                <a:latin typeface="Times New Roman" panose="02020603050405020304" pitchFamily="18" charset="0"/>
              </a:rPr>
              <a:t>языка</a:t>
            </a:r>
            <a:r>
              <a:rPr lang="de-DE" altLang="de-DE" sz="2800" dirty="0">
                <a:latin typeface="Times New Roman" panose="02020603050405020304" pitchFamily="18" charset="0"/>
              </a:rPr>
              <a:t>, </a:t>
            </a:r>
            <a:r>
              <a:rPr lang="ru-RU" altLang="de-DE" sz="2800" dirty="0">
                <a:latin typeface="Times New Roman" panose="02020603050405020304" pitchFamily="18" charset="0"/>
              </a:rPr>
              <a:t>СПб. </a:t>
            </a:r>
            <a:r>
              <a:rPr lang="de-DE" altLang="de-DE" sz="2800" dirty="0">
                <a:latin typeface="Times New Roman" panose="02020603050405020304" pitchFamily="18" charset="0"/>
              </a:rPr>
              <a:t>2008, 160)</a:t>
            </a:r>
            <a:r>
              <a:rPr lang="ru-RU" altLang="de-DE" sz="2800" dirty="0">
                <a:latin typeface="Times New Roman" panose="02020603050405020304" pitchFamily="18" charset="0"/>
              </a:rPr>
              <a:t>.</a:t>
            </a:r>
          </a:p>
          <a:p>
            <a:pPr marL="457200" indent="-457200" algn="l">
              <a:buFont typeface="Arial" panose="020B0604020202020204" pitchFamily="34" charset="0"/>
              <a:buChar char="•"/>
              <a:defRPr/>
            </a:pPr>
            <a:r>
              <a:rPr lang="ru-RU" altLang="de-DE" sz="2800" dirty="0">
                <a:latin typeface="Times New Roman" panose="02020603050405020304" pitchFamily="18" charset="0"/>
              </a:rPr>
              <a:t>Однако, </a:t>
            </a:r>
            <a:r>
              <a:rPr lang="ru-RU" altLang="de-DE" sz="2800" dirty="0" err="1">
                <a:latin typeface="Times New Roman" panose="02020603050405020304" pitchFamily="18" charset="0"/>
              </a:rPr>
              <a:t>Плунгян</a:t>
            </a:r>
            <a:r>
              <a:rPr lang="ru-RU" altLang="de-DE" sz="2800" dirty="0">
                <a:latin typeface="Times New Roman" panose="02020603050405020304" pitchFamily="18" charset="0"/>
              </a:rPr>
              <a:t> </a:t>
            </a:r>
            <a:r>
              <a:rPr lang="de-DE" altLang="de-DE" sz="2800" dirty="0">
                <a:latin typeface="Times New Roman" panose="02020603050405020304" pitchFamily="18" charset="0"/>
              </a:rPr>
              <a:t>(2002) </a:t>
            </a:r>
            <a:r>
              <a:rPr lang="ru-RU" altLang="de-DE" sz="2800" dirty="0">
                <a:latin typeface="Times New Roman" panose="02020603050405020304" pitchFamily="18" charset="0"/>
              </a:rPr>
              <a:t>упоминает</a:t>
            </a:r>
            <a:r>
              <a:rPr lang="de-DE" altLang="de-DE" sz="2800" dirty="0">
                <a:latin typeface="Times New Roman" panose="02020603050405020304" pitchFamily="18" charset="0"/>
              </a:rPr>
              <a:t>, </a:t>
            </a:r>
            <a:r>
              <a:rPr lang="ru-RU" altLang="de-DE" sz="2800" dirty="0">
                <a:latin typeface="Times New Roman" panose="02020603050405020304" pitchFamily="18" charset="0"/>
              </a:rPr>
              <a:t>что</a:t>
            </a:r>
            <a:r>
              <a:rPr lang="de-DE" altLang="de-DE" sz="2800" dirty="0">
                <a:latin typeface="Times New Roman" panose="02020603050405020304" pitchFamily="18" charset="0"/>
              </a:rPr>
              <a:t> </a:t>
            </a:r>
            <a:r>
              <a:rPr lang="ru-RU" altLang="de-DE" sz="2800" i="1" dirty="0">
                <a:latin typeface="Times New Roman" panose="02020603050405020304" pitchFamily="18" charset="0"/>
              </a:rPr>
              <a:t>в гробе</a:t>
            </a:r>
            <a:r>
              <a:rPr lang="ru-RU" altLang="de-DE" sz="2800" dirty="0">
                <a:latin typeface="Times New Roman" panose="02020603050405020304" pitchFamily="18" charset="0"/>
              </a:rPr>
              <a:t> – церковнославянизм и встретить это сочетание можно прежде всего в Библии: «</a:t>
            </a:r>
            <a:r>
              <a:rPr lang="ru-RU" sz="2800" dirty="0">
                <a:latin typeface="Times New Roman" panose="02020603050405020304" pitchFamily="18" charset="0"/>
                <a:cs typeface="Times New Roman" panose="02020603050405020304" pitchFamily="18" charset="0"/>
              </a:rPr>
              <a:t>Кроме устойчивого сочетания </a:t>
            </a:r>
            <a:r>
              <a:rPr lang="ru-RU" sz="2800" i="1" dirty="0">
                <a:latin typeface="Times New Roman" panose="02020603050405020304" pitchFamily="18" charset="0"/>
                <a:cs typeface="Times New Roman" panose="02020603050405020304" pitchFamily="18" charset="0"/>
              </a:rPr>
              <a:t>в поте лица</a:t>
            </a:r>
            <a:r>
              <a:rPr lang="ru-RU" sz="2800" dirty="0">
                <a:latin typeface="Times New Roman" panose="02020603050405020304" pitchFamily="18" charset="0"/>
                <a:cs typeface="Times New Roman" panose="02020603050405020304" pitchFamily="18" charset="0"/>
              </a:rPr>
              <a:t>, сохраняющего церковнославянскую морфологию (аналогично и </a:t>
            </a:r>
            <a:r>
              <a:rPr lang="ru-RU" sz="2800" i="1" dirty="0">
                <a:latin typeface="Times New Roman" panose="02020603050405020304" pitchFamily="18" charset="0"/>
                <a:cs typeface="Times New Roman" panose="02020603050405020304" pitchFamily="18" charset="0"/>
              </a:rPr>
              <a:t>во гробе</a:t>
            </a:r>
            <a:r>
              <a:rPr lang="ru-RU" sz="2800" dirty="0">
                <a:latin typeface="Times New Roman" panose="02020603050405020304" pitchFamily="18" charset="0"/>
                <a:cs typeface="Times New Roman" panose="02020603050405020304" pitchFamily="18" charset="0"/>
              </a:rPr>
              <a:t>, преимущественно в евангельских контекстах)</a:t>
            </a:r>
            <a:r>
              <a:rPr lang="ru-RU" altLang="de-DE" sz="2800" dirty="0">
                <a:latin typeface="Times New Roman" panose="02020603050405020304" pitchFamily="18" charset="0"/>
              </a:rPr>
              <a:t>»</a:t>
            </a:r>
            <a:r>
              <a:rPr lang="cs-CZ" altLang="de-DE" sz="2800" dirty="0">
                <a:latin typeface="Times New Roman" panose="02020603050405020304" pitchFamily="18" charset="0"/>
              </a:rPr>
              <a:t>. </a:t>
            </a:r>
            <a:r>
              <a:rPr lang="ru-RU" altLang="de-DE" sz="2800" dirty="0">
                <a:latin typeface="Times New Roman" panose="02020603050405020304" pitchFamily="18" charset="0"/>
              </a:rPr>
              <a:t>И по Зализняку окончание -</a:t>
            </a:r>
            <a:r>
              <a:rPr lang="ru-RU" altLang="de-DE" sz="2800" i="1" dirty="0">
                <a:latin typeface="Times New Roman" panose="02020603050405020304" pitchFamily="18" charset="0"/>
              </a:rPr>
              <a:t>у</a:t>
            </a:r>
            <a:r>
              <a:rPr lang="ru-RU" altLang="de-DE" sz="2800" dirty="0">
                <a:latin typeface="Times New Roman" panose="02020603050405020304" pitchFamily="18" charset="0"/>
              </a:rPr>
              <a:t> в сочетании </a:t>
            </a:r>
            <a:r>
              <a:rPr lang="ru-RU" altLang="de-DE" sz="2800" i="1" dirty="0">
                <a:latin typeface="Times New Roman" panose="02020603050405020304" pitchFamily="18" charset="0"/>
              </a:rPr>
              <a:t>в гробу </a:t>
            </a:r>
            <a:r>
              <a:rPr lang="ru-RU" altLang="de-DE" sz="2800" dirty="0">
                <a:latin typeface="Times New Roman" panose="02020603050405020304" pitchFamily="18" charset="0"/>
              </a:rPr>
              <a:t>– облигаторное.</a:t>
            </a:r>
          </a:p>
          <a:p>
            <a:pPr marL="457200" indent="-457200" algn="l">
              <a:buFont typeface="Arial" panose="020B0604020202020204" pitchFamily="34" charset="0"/>
              <a:buChar char="•"/>
              <a:defRPr/>
            </a:pPr>
            <a:r>
              <a:rPr lang="ru-RU" altLang="de-DE" sz="2800" dirty="0">
                <a:latin typeface="Times New Roman" panose="02020603050405020304" pitchFamily="18" charset="0"/>
              </a:rPr>
              <a:t>Из-за этого вполне естественно, что «</a:t>
            </a:r>
            <a:r>
              <a:rPr lang="ru-RU" altLang="de-DE" sz="2800" i="1" dirty="0">
                <a:latin typeface="Times New Roman" panose="02020603050405020304" pitchFamily="18" charset="0"/>
              </a:rPr>
              <a:t>в цинковом гробу</a:t>
            </a:r>
            <a:r>
              <a:rPr lang="ru-RU" altLang="de-DE" sz="2800" dirty="0">
                <a:latin typeface="Times New Roman" panose="02020603050405020304" pitchFamily="18" charset="0"/>
              </a:rPr>
              <a:t> воспринимается как нормативное», как пишет </a:t>
            </a:r>
            <a:r>
              <a:rPr lang="ru-RU" altLang="de-DE" sz="2800" dirty="0" err="1">
                <a:latin typeface="Times New Roman" panose="02020603050405020304" pitchFamily="18" charset="0"/>
              </a:rPr>
              <a:t>петер-бургская</a:t>
            </a:r>
            <a:r>
              <a:rPr lang="ru-RU" altLang="de-DE" sz="2800" dirty="0">
                <a:latin typeface="Times New Roman" panose="02020603050405020304" pitchFamily="18" charset="0"/>
              </a:rPr>
              <a:t> «Морфология», но правило всё-таки действует, но только у тех существительных (сочетаний), где окончание -</a:t>
            </a:r>
            <a:r>
              <a:rPr lang="ru-RU" altLang="de-DE" sz="2800" i="1" dirty="0">
                <a:latin typeface="Times New Roman" panose="02020603050405020304" pitchFamily="18" charset="0"/>
              </a:rPr>
              <a:t>у/ю</a:t>
            </a:r>
            <a:r>
              <a:rPr lang="ru-RU" altLang="de-DE" sz="2800" dirty="0">
                <a:latin typeface="Times New Roman" panose="02020603050405020304" pitchFamily="18" charset="0"/>
              </a:rPr>
              <a:t> не является облигаторным.</a:t>
            </a:r>
          </a:p>
          <a:p>
            <a:pPr marL="457200" indent="-457200" algn="l">
              <a:buFont typeface="Arial" panose="020B0604020202020204" pitchFamily="34" charset="0"/>
              <a:buChar char="•"/>
              <a:defRPr/>
            </a:pPr>
            <a:endParaRPr lang="cs-CZ" altLang="de-DE" sz="2800" dirty="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3E9608C1-DD70-7836-2FA0-48D80812F262}"/>
              </a:ext>
            </a:extLst>
          </p:cNvPr>
          <p:cNvSpPr>
            <a:spLocks noGrp="1" noChangeArrowheads="1"/>
          </p:cNvSpPr>
          <p:nvPr>
            <p:ph type="body"/>
          </p:nvPr>
        </p:nvSpPr>
        <p:spPr>
          <a:xfrm>
            <a:off x="287338" y="323850"/>
            <a:ext cx="9283700" cy="6911975"/>
          </a:xfrm>
        </p:spPr>
        <p:txBody>
          <a:bodyPr tIns="28080" anchor="t"/>
          <a:lstStyle/>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de-DE" sz="2800" dirty="0">
                <a:latin typeface="Times New Roman" panose="02020603050405020304" pitchFamily="18" charset="0"/>
              </a:rPr>
              <a:t>Это очень важная разница между «вторым родительным» и «вторым предложным» – второй родительный никогда (или почти никогда, если исходить из Земской) не является облигаторным. Его частота – ниже, при преподавании русского языка как иностранного на него можно обратить внимание позже. Против того, о сочетании </a:t>
            </a:r>
            <a:r>
              <a:rPr lang="ru-RU" altLang="de-DE" sz="2800" i="1" dirty="0">
                <a:latin typeface="Times New Roman" panose="02020603050405020304" pitchFamily="18" charset="0"/>
              </a:rPr>
              <a:t>в шкафу</a:t>
            </a:r>
            <a:r>
              <a:rPr lang="ru-RU" altLang="de-DE" sz="2800" dirty="0">
                <a:latin typeface="Times New Roman" panose="02020603050405020304" pitchFamily="18" charset="0"/>
              </a:rPr>
              <a:t> надо информировать учащихся русскому языку как иностранному уже практически с начала.</a:t>
            </a:r>
          </a:p>
          <a:p>
            <a:pPr marL="331788" indent="-331788" algn="l" eaLnBrk="1">
              <a:spcAft>
                <a:spcPts val="1425"/>
              </a:spcAft>
              <a:buSzPct val="45000"/>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ru-RU" altLang="de-DE" sz="2800" dirty="0">
                <a:latin typeface="Times New Roman" panose="02020603050405020304" pitchFamily="18" charset="0"/>
              </a:rPr>
              <a:t>И «второй предложный» был объектом исследований с помощью анкет во второй половине 60. гг. Ср. результаты Крысина </a:t>
            </a:r>
            <a:r>
              <a:rPr lang="cs-CZ" altLang="de-DE" sz="2800" dirty="0">
                <a:latin typeface="Times New Roman" panose="02020603050405020304" pitchFamily="18" charset="0"/>
              </a:rPr>
              <a:t>(1974</a:t>
            </a:r>
            <a:r>
              <a:rPr lang="ru-RU" altLang="de-DE" sz="2800" dirty="0">
                <a:latin typeface="Times New Roman" panose="02020603050405020304" pitchFamily="18" charset="0"/>
              </a:rPr>
              <a:t>, </a:t>
            </a:r>
            <a:r>
              <a:rPr lang="cs-CZ" altLang="de-DE" sz="2800" dirty="0">
                <a:latin typeface="Times New Roman" panose="02020603050405020304" pitchFamily="18" charset="0"/>
              </a:rPr>
              <a:t>177)</a:t>
            </a:r>
            <a:r>
              <a:rPr lang="ru-RU" altLang="de-DE" sz="2800" dirty="0">
                <a:latin typeface="Times New Roman" panose="02020603050405020304" pitchFamily="18" charset="0"/>
              </a:rPr>
              <a:t>, касающиеся трех разных контекстов:</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Design">
  <a:themeElements>
    <a:clrScheme name="Office-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Design">
      <a:majorFont>
        <a:latin typeface="Arial"/>
        <a:ea typeface="ＭＳ Ｐゴシック"/>
        <a:cs typeface="Arial Unicode MS"/>
      </a:majorFont>
      <a:minorFont>
        <a:latin typeface="Arial"/>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Arial Unicode MS" charset="0"/>
          </a:defRPr>
        </a:defPPr>
      </a:lstStyle>
    </a:lnDef>
  </a:objectDefaults>
  <a:extraClrSchemeLst>
    <a:extraClrScheme>
      <a:clrScheme name="Office-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3020</Words>
  <Application>Microsoft Macintosh PowerPoint</Application>
  <PresentationFormat>Benutzerdefiniert</PresentationFormat>
  <Paragraphs>93</Paragraphs>
  <Slides>27</Slides>
  <Notes>20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27</vt:i4>
      </vt:variant>
    </vt:vector>
  </HeadingPairs>
  <TitlesOfParts>
    <vt:vector size="31" baseType="lpstr">
      <vt:lpstr>Arial</vt:lpstr>
      <vt:lpstr>Times New Roman</vt:lpstr>
      <vt:lpstr>Wingdings</vt:lpstr>
      <vt:lpstr>Office-Design</vt:lpstr>
      <vt:lpstr>Актуальные аспекты развития современного русского языка I</vt:lpstr>
      <vt:lpstr>Актуальные процессы морфологии: сущест-вительное II (род. и пред. п. ед. ч. м. р. на -у/ю)</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Aktuální otázky gramatické struktury ruštiny</dc:title>
  <dc:creator>Markus Giger</dc:creator>
  <cp:lastModifiedBy>Markus Giger</cp:lastModifiedBy>
  <cp:revision>358</cp:revision>
  <cp:lastPrinted>1601-01-01T00:00:00Z</cp:lastPrinted>
  <dcterms:created xsi:type="dcterms:W3CDTF">2012-10-11T18:59:19Z</dcterms:created>
  <dcterms:modified xsi:type="dcterms:W3CDTF">2023-10-19T19:30:29Z</dcterms:modified>
</cp:coreProperties>
</file>