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9" r:id="rId1"/>
  </p:sldMasterIdLst>
  <p:notesMasterIdLst>
    <p:notesMasterId r:id="rId51"/>
  </p:notesMasterIdLst>
  <p:sldIdLst>
    <p:sldId id="256" r:id="rId2"/>
    <p:sldId id="265" r:id="rId3"/>
    <p:sldId id="258" r:id="rId4"/>
    <p:sldId id="291" r:id="rId5"/>
    <p:sldId id="298" r:id="rId6"/>
    <p:sldId id="266" r:id="rId7"/>
    <p:sldId id="267" r:id="rId8"/>
    <p:sldId id="268" r:id="rId9"/>
    <p:sldId id="270" r:id="rId10"/>
    <p:sldId id="269" r:id="rId11"/>
    <p:sldId id="271" r:id="rId12"/>
    <p:sldId id="292" r:id="rId13"/>
    <p:sldId id="272" r:id="rId14"/>
    <p:sldId id="263" r:id="rId15"/>
    <p:sldId id="293" r:id="rId16"/>
    <p:sldId id="274" r:id="rId17"/>
    <p:sldId id="280" r:id="rId18"/>
    <p:sldId id="276" r:id="rId19"/>
    <p:sldId id="297" r:id="rId20"/>
    <p:sldId id="281" r:id="rId21"/>
    <p:sldId id="294" r:id="rId22"/>
    <p:sldId id="311" r:id="rId23"/>
    <p:sldId id="309" r:id="rId24"/>
    <p:sldId id="310" r:id="rId25"/>
    <p:sldId id="282" r:id="rId26"/>
    <p:sldId id="295" r:id="rId27"/>
    <p:sldId id="296" r:id="rId28"/>
    <p:sldId id="290" r:id="rId29"/>
    <p:sldId id="312" r:id="rId30"/>
    <p:sldId id="285" r:id="rId31"/>
    <p:sldId id="260" r:id="rId32"/>
    <p:sldId id="299" r:id="rId33"/>
    <p:sldId id="301" r:id="rId34"/>
    <p:sldId id="283" r:id="rId35"/>
    <p:sldId id="300" r:id="rId36"/>
    <p:sldId id="286" r:id="rId37"/>
    <p:sldId id="313" r:id="rId38"/>
    <p:sldId id="287" r:id="rId39"/>
    <p:sldId id="314" r:id="rId40"/>
    <p:sldId id="304" r:id="rId41"/>
    <p:sldId id="307" r:id="rId42"/>
    <p:sldId id="308" r:id="rId43"/>
    <p:sldId id="302" r:id="rId44"/>
    <p:sldId id="303" r:id="rId45"/>
    <p:sldId id="306" r:id="rId46"/>
    <p:sldId id="305" r:id="rId47"/>
    <p:sldId id="288" r:id="rId48"/>
    <p:sldId id="289" r:id="rId49"/>
    <p:sldId id="261" r:id="rId50"/>
  </p:sldIdLst>
  <p:sldSz cx="9144000" cy="5143500" type="screen16x9"/>
  <p:notesSz cx="6858000" cy="9144000"/>
  <p:defaultTextStyle>
    <a:lvl1pPr marL="0" algn="l" rtl="0" latinLnBrk="0">
      <a:defRPr lang="cs-CZ" sz="1800" kern="1200">
        <a:solidFill>
          <a:schemeClr val="tx1"/>
        </a:solidFill>
        <a:latin typeface="+mn-lt"/>
        <a:ea typeface="+mn-ea"/>
        <a:cs typeface="+mn-cs"/>
      </a:defRPr>
    </a:lvl1pPr>
    <a:lvl2pPr marL="457200" algn="l" rtl="0" latinLnBrk="0">
      <a:defRPr lang="cs-CZ" sz="1800" kern="1200">
        <a:solidFill>
          <a:schemeClr val="tx1"/>
        </a:solidFill>
        <a:latin typeface="+mn-lt"/>
        <a:ea typeface="+mn-ea"/>
        <a:cs typeface="+mn-cs"/>
      </a:defRPr>
    </a:lvl2pPr>
    <a:lvl3pPr marL="914400" algn="l" rtl="0" latinLnBrk="0">
      <a:defRPr lang="cs-CZ" sz="1800" kern="1200">
        <a:solidFill>
          <a:schemeClr val="tx1"/>
        </a:solidFill>
        <a:latin typeface="+mn-lt"/>
        <a:ea typeface="+mn-ea"/>
        <a:cs typeface="+mn-cs"/>
      </a:defRPr>
    </a:lvl3pPr>
    <a:lvl4pPr marL="1371600" algn="l" rtl="0" latinLnBrk="0">
      <a:defRPr lang="cs-CZ" sz="1800" kern="1200">
        <a:solidFill>
          <a:schemeClr val="tx1"/>
        </a:solidFill>
        <a:latin typeface="+mn-lt"/>
        <a:ea typeface="+mn-ea"/>
        <a:cs typeface="+mn-cs"/>
      </a:defRPr>
    </a:lvl4pPr>
    <a:lvl5pPr marL="1828800" algn="l" rtl="0" latinLnBrk="0">
      <a:defRPr lang="cs-CZ" sz="1800" kern="1200">
        <a:solidFill>
          <a:schemeClr val="tx1"/>
        </a:solidFill>
        <a:latin typeface="+mn-lt"/>
        <a:ea typeface="+mn-ea"/>
        <a:cs typeface="+mn-cs"/>
      </a:defRPr>
    </a:lvl5pPr>
    <a:lvl6pPr marL="2286000" algn="l" rtl="0" latinLnBrk="0">
      <a:defRPr lang="cs-CZ" sz="1800" kern="1200">
        <a:solidFill>
          <a:schemeClr val="tx1"/>
        </a:solidFill>
        <a:latin typeface="+mn-lt"/>
        <a:ea typeface="+mn-ea"/>
        <a:cs typeface="+mn-cs"/>
      </a:defRPr>
    </a:lvl6pPr>
    <a:lvl7pPr marL="2743200" algn="l" rtl="0" latinLnBrk="0">
      <a:defRPr lang="cs-CZ" sz="1800" kern="1200">
        <a:solidFill>
          <a:schemeClr val="tx1"/>
        </a:solidFill>
        <a:latin typeface="+mn-lt"/>
        <a:ea typeface="+mn-ea"/>
        <a:cs typeface="+mn-cs"/>
      </a:defRPr>
    </a:lvl7pPr>
    <a:lvl8pPr marL="3200400" algn="l" rtl="0" latinLnBrk="0">
      <a:defRPr lang="cs-CZ" sz="1800" kern="1200">
        <a:solidFill>
          <a:schemeClr val="tx1"/>
        </a:solidFill>
        <a:latin typeface="+mn-lt"/>
        <a:ea typeface="+mn-ea"/>
        <a:cs typeface="+mn-cs"/>
      </a:defRPr>
    </a:lvl8pPr>
    <a:lvl9pPr marL="3657600" algn="l" rtl="0" latinLnBrk="0">
      <a:defRPr lang="cs-CZ"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10" autoAdjust="0"/>
    <p:restoredTop sz="87621" autoAdjust="0"/>
  </p:normalViewPr>
  <p:slideViewPr>
    <p:cSldViewPr>
      <p:cViewPr varScale="1">
        <p:scale>
          <a:sx n="136" d="100"/>
          <a:sy n="136" d="100"/>
        </p:scale>
        <p:origin x="-144"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cs-CZ" sz="1200"/>
            </a:lvl1pPr>
            <a:extLst/>
          </a:lstStyle>
          <a:p>
            <a:endParaRPr lang="cs-CZ"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cs-CZ" sz="1200"/>
            </a:lvl1pPr>
            <a:extLst/>
          </a:lstStyle>
          <a:p>
            <a:fld id="{A8ADFD5B-A66C-449C-B6E8-FB716D07777D}" type="datetimeFigureOut">
              <a:rPr lang="cs-CZ"/>
              <a:pPr/>
              <a:t>23. 3. 2016</a:t>
            </a:fld>
            <a:endParaRPr lang="cs-CZ"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cs-CZ"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cs-CZ" sz="1200"/>
            </a:lvl1pPr>
            <a:extLst/>
          </a:lstStyle>
          <a:p>
            <a:endParaRPr lang="cs-CZ"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cs-CZ" sz="1200"/>
            </a:lvl1pPr>
            <a:extLst/>
          </a:lstStyle>
          <a:p>
            <a:fld id="{CA5D3BF3-D352-46FC-8343-31F56E6730EA}" type="slidenum">
              <a:rPr/>
              <a:pPr/>
              <a:t>‹#›</a:t>
            </a:fld>
            <a:endParaRPr lang="cs-CZ" dirty="0"/>
          </a:p>
        </p:txBody>
      </p:sp>
    </p:spTree>
    <p:extLst>
      <p:ext uri="{BB962C8B-B14F-4D97-AF65-F5344CB8AC3E}">
        <p14:creationId xmlns:p14="http://schemas.microsoft.com/office/powerpoint/2010/main" val="3487210376"/>
      </p:ext>
    </p:extLst>
  </p:cSld>
  <p:clrMap bg1="lt1" tx1="dk1" bg2="lt2" tx2="dk2" accent1="accent1" accent2="accent2" accent3="accent3" accent4="accent4" accent5="accent5" accent6="accent6" hlink="hlink" folHlink="folHlink"/>
  <p:notesStyle>
    <a:lvl1pPr marL="0" algn="l" rtl="0" latinLnBrk="0">
      <a:defRPr lang="cs-CZ" sz="1200" kern="1200">
        <a:solidFill>
          <a:schemeClr val="tx1"/>
        </a:solidFill>
        <a:latin typeface="+mn-lt"/>
        <a:ea typeface="+mn-ea"/>
        <a:cs typeface="+mn-cs"/>
      </a:defRPr>
    </a:lvl1pPr>
    <a:lvl2pPr marL="457200" algn="l" rtl="0" latinLnBrk="0">
      <a:defRPr lang="cs-CZ" sz="1200" kern="1200">
        <a:solidFill>
          <a:schemeClr val="tx1"/>
        </a:solidFill>
        <a:latin typeface="+mn-lt"/>
        <a:ea typeface="+mn-ea"/>
        <a:cs typeface="+mn-cs"/>
      </a:defRPr>
    </a:lvl2pPr>
    <a:lvl3pPr marL="914400" algn="l" rtl="0" latinLnBrk="0">
      <a:defRPr lang="cs-CZ" sz="1200" kern="1200">
        <a:solidFill>
          <a:schemeClr val="tx1"/>
        </a:solidFill>
        <a:latin typeface="+mn-lt"/>
        <a:ea typeface="+mn-ea"/>
        <a:cs typeface="+mn-cs"/>
      </a:defRPr>
    </a:lvl3pPr>
    <a:lvl4pPr marL="1371600" algn="l" rtl="0" latinLnBrk="0">
      <a:defRPr lang="cs-CZ" sz="1200" kern="1200">
        <a:solidFill>
          <a:schemeClr val="tx1"/>
        </a:solidFill>
        <a:latin typeface="+mn-lt"/>
        <a:ea typeface="+mn-ea"/>
        <a:cs typeface="+mn-cs"/>
      </a:defRPr>
    </a:lvl4pPr>
    <a:lvl5pPr marL="1828800" algn="l" rtl="0" latinLnBrk="0">
      <a:defRPr lang="cs-CZ" sz="1200" kern="1200">
        <a:solidFill>
          <a:schemeClr val="tx1"/>
        </a:solidFill>
        <a:latin typeface="+mn-lt"/>
        <a:ea typeface="+mn-ea"/>
        <a:cs typeface="+mn-cs"/>
      </a:defRPr>
    </a:lvl5pPr>
    <a:lvl6pPr marL="2286000" algn="l" rtl="0" latinLnBrk="0">
      <a:defRPr lang="cs-CZ" sz="1200" kern="1200">
        <a:solidFill>
          <a:schemeClr val="tx1"/>
        </a:solidFill>
        <a:latin typeface="+mn-lt"/>
        <a:ea typeface="+mn-ea"/>
        <a:cs typeface="+mn-cs"/>
      </a:defRPr>
    </a:lvl6pPr>
    <a:lvl7pPr marL="2743200" algn="l" rtl="0" latinLnBrk="0">
      <a:defRPr lang="cs-CZ" sz="1200" kern="1200">
        <a:solidFill>
          <a:schemeClr val="tx1"/>
        </a:solidFill>
        <a:latin typeface="+mn-lt"/>
        <a:ea typeface="+mn-ea"/>
        <a:cs typeface="+mn-cs"/>
      </a:defRPr>
    </a:lvl7pPr>
    <a:lvl8pPr marL="3200400" algn="l" rtl="0" latinLnBrk="0">
      <a:defRPr lang="cs-CZ" sz="1200" kern="1200">
        <a:solidFill>
          <a:schemeClr val="tx1"/>
        </a:solidFill>
        <a:latin typeface="+mn-lt"/>
        <a:ea typeface="+mn-ea"/>
        <a:cs typeface="+mn-cs"/>
      </a:defRPr>
    </a:lvl8pPr>
    <a:lvl9pPr marL="3657600" algn="l" rtl="0" latinLnBrk="0">
      <a:defRPr lang="cs-CZ"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10</a:t>
            </a:fld>
            <a:endParaRPr 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11</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12</a:t>
            </a:fld>
            <a:endParaRPr 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14</a:t>
            </a:fld>
            <a:endParaRPr lang="cs-CZ"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16</a:t>
            </a:fld>
            <a:endParaRPr lang="cs-C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17</a:t>
            </a:fld>
            <a:endParaRPr lang="cs-CZ"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18</a:t>
            </a:fld>
            <a:endParaRPr lang="cs-C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19</a:t>
            </a:fld>
            <a:endParaRPr lang="cs-C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20</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2</a:t>
            </a:fld>
            <a:endParaRPr lang="cs-CZ"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21</a:t>
            </a:fld>
            <a:endParaRPr lang="cs-CZ"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22</a:t>
            </a:fld>
            <a:endParaRPr lang="cs-CZ"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23</a:t>
            </a:fld>
            <a:endParaRPr lang="cs-CZ"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24</a:t>
            </a:fld>
            <a:endParaRPr lang="cs-CZ"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25</a:t>
            </a:fld>
            <a:endParaRPr lang="cs-CZ"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26</a:t>
            </a:fld>
            <a:endParaRPr lang="cs-CZ"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27</a:t>
            </a:fld>
            <a:endParaRPr lang="cs-CZ"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28</a:t>
            </a:fld>
            <a:endParaRPr lang="cs-CZ"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29</a:t>
            </a:fld>
            <a:endParaRPr lang="cs-CZ"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31</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3</a:t>
            </a:fld>
            <a:endParaRPr lang="cs-CZ"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34</a:t>
            </a:fld>
            <a:endParaRPr lang="cs-CZ"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36</a:t>
            </a:fld>
            <a:endParaRPr lang="cs-CZ"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37</a:t>
            </a:fld>
            <a:endParaRPr lang="cs-CZ"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38</a:t>
            </a:fld>
            <a:endParaRPr lang="cs-CZ"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39</a:t>
            </a:fld>
            <a:endParaRPr lang="cs-CZ"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40</a:t>
            </a:fld>
            <a:endParaRPr lang="cs-CZ"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41</a:t>
            </a:fld>
            <a:endParaRPr lang="cs-CZ"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42</a:t>
            </a:fld>
            <a:endParaRPr lang="cs-CZ"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43</a:t>
            </a:fld>
            <a:endParaRPr lang="cs-CZ"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44</a:t>
            </a:fld>
            <a:endParaRPr 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4</a:t>
            </a:fld>
            <a:endParaRPr lang="cs-CZ"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45</a:t>
            </a:fld>
            <a:endParaRPr lang="cs-CZ"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46</a:t>
            </a:fld>
            <a:endParaRPr lang="cs-CZ"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47</a:t>
            </a:fld>
            <a:endParaRPr lang="cs-CZ"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48</a:t>
            </a:fld>
            <a:endParaRPr lang="cs-CZ"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49</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5</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7</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8</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cs-CZ" dirty="0"/>
          </a:p>
        </p:txBody>
      </p:sp>
      <p:sp>
        <p:nvSpPr>
          <p:cNvPr id="4" name="Rectangle 3"/>
          <p:cNvSpPr>
            <a:spLocks noGrp="1"/>
          </p:cNvSpPr>
          <p:nvPr>
            <p:ph type="sldNum" sz="quarter" idx="10"/>
          </p:nvPr>
        </p:nvSpPr>
        <p:spPr/>
        <p:txBody>
          <a:bodyPr/>
          <a:lstStyle>
            <a:extLst/>
          </a:lstStyle>
          <a:p>
            <a:fld id="{CA5D3BF3-D352-46FC-8343-31F56E6730EA}" type="slidenum">
              <a:rPr lang="cs-CZ" smtClean="0"/>
              <a:pPr/>
              <a:t>9</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Obdélník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Obdélník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bdélník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Nadpis 7"/>
          <p:cNvSpPr>
            <a:spLocks noGrp="1"/>
          </p:cNvSpPr>
          <p:nvPr>
            <p:ph type="ctrTitle"/>
          </p:nvPr>
        </p:nvSpPr>
        <p:spPr>
          <a:xfrm>
            <a:off x="2362200" y="3028950"/>
            <a:ext cx="6477000" cy="1371600"/>
          </a:xfrm>
        </p:spPr>
        <p:txBody>
          <a:bodyPr anchor="b"/>
          <a:lstStyle>
            <a:lvl1pPr>
              <a:defRPr cap="all" baseline="0"/>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lgn="ctr"/>
            <a:fld id="{047E157E-8DCB-4F70-A0AF-5EB586A91DD4}" type="datetime1">
              <a:rPr kumimoji="0" lang="cs-CZ" smtClean="0">
                <a:solidFill>
                  <a:srgbClr val="FFFFFF"/>
                </a:solidFill>
              </a:rPr>
              <a:pPr algn="ctr"/>
              <a:t>23. 3. 2016</a:t>
            </a:fld>
            <a:endParaRPr kumimoji="0" lang="cs-CZ" sz="2000" dirty="0">
              <a:solidFill>
                <a:srgbClr val="FFFFFF"/>
              </a:solidFill>
            </a:endParaRPr>
          </a:p>
        </p:txBody>
      </p:sp>
      <p:sp>
        <p:nvSpPr>
          <p:cNvPr id="17" name="Zástupný symbol pro zápatí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lgn="r"/>
            <a:endParaRPr kumimoji="0" lang="cs-CZ" dirty="0">
              <a:solidFill>
                <a:schemeClr val="tx2"/>
              </a:solidFill>
            </a:endParaRPr>
          </a:p>
        </p:txBody>
      </p:sp>
      <p:sp>
        <p:nvSpPr>
          <p:cNvPr id="29" name="Zástupný symbol pro číslo snímku 28"/>
          <p:cNvSpPr>
            <a:spLocks noGrp="1"/>
          </p:cNvSpPr>
          <p:nvPr>
            <p:ph type="sldNum" sz="quarter" idx="12"/>
          </p:nvPr>
        </p:nvSpPr>
        <p:spPr>
          <a:xfrm>
            <a:off x="8001000" y="171450"/>
            <a:ext cx="838200" cy="285750"/>
          </a:xfrm>
        </p:spPr>
        <p:txBody>
          <a:bodyPr/>
          <a:lstStyle>
            <a:lvl1pPr>
              <a:defRPr>
                <a:solidFill>
                  <a:schemeClr val="tx2"/>
                </a:solidFill>
              </a:defRPr>
            </a:lvl1pPr>
          </a:lstStyle>
          <a:p>
            <a:fld id="{8F82E0A0-C266-4798-8C8F-B9F91E9DA37E}" type="slidenum">
              <a:rPr kumimoji="0" lang="cs-CZ" smtClean="0">
                <a:solidFill>
                  <a:schemeClr val="tx2"/>
                </a:solidFill>
              </a:rPr>
              <a:pPr/>
              <a:t>‹#›</a:t>
            </a:fld>
            <a:endParaRPr kumimoji="0" lang="cs-CZ"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E4606EA6-EFEA-4C30-9264-4F9291A5780D}" type="datetime1">
              <a:rPr lang="cs-CZ" smtClean="0"/>
              <a:pPr/>
              <a:t>23. 3. 2016</a:t>
            </a:fld>
            <a:endParaRPr kumimoji="0" lang="cs-CZ" sz="1400" dirty="0">
              <a:solidFill>
                <a:schemeClr val="tx2"/>
              </a:solidFill>
            </a:endParaRPr>
          </a:p>
        </p:txBody>
      </p:sp>
      <p:sp>
        <p:nvSpPr>
          <p:cNvPr id="5" name="Zástupný symbol pro zápatí 4"/>
          <p:cNvSpPr>
            <a:spLocks noGrp="1"/>
          </p:cNvSpPr>
          <p:nvPr>
            <p:ph type="ftr" sz="quarter" idx="11"/>
          </p:nvPr>
        </p:nvSpPr>
        <p:spPr/>
        <p:txBody>
          <a:bodyPr/>
          <a:lstStyle/>
          <a:p>
            <a:pPr algn="r"/>
            <a:endParaRPr kumimoji="0" lang="cs-CZ" sz="1400" dirty="0">
              <a:solidFill>
                <a:schemeClr val="tx2"/>
              </a:solidFill>
            </a:endParaRPr>
          </a:p>
        </p:txBody>
      </p:sp>
      <p:sp>
        <p:nvSpPr>
          <p:cNvPr id="6" name="Zástupný symbol pro číslo snímku 5"/>
          <p:cNvSpPr>
            <a:spLocks noGrp="1"/>
          </p:cNvSpPr>
          <p:nvPr>
            <p:ph type="sldNum" sz="quarter" idx="12"/>
          </p:nvPr>
        </p:nvSpPr>
        <p:spPr/>
        <p:txBody>
          <a:bodyPr/>
          <a:lstStyle/>
          <a:p>
            <a:pPr algn="ctr"/>
            <a:fld id="{8F82E0A0-C266-4798-8C8F-B9F91E9DA37E}" type="slidenum">
              <a:rPr kumimoji="0" lang="cs-CZ" sz="1400" b="1" smtClean="0">
                <a:solidFill>
                  <a:srgbClr val="FFFFFF"/>
                </a:solidFill>
              </a:rPr>
              <a:pPr algn="ctr"/>
              <a:t>‹#›</a:t>
            </a:fld>
            <a:endParaRPr kumimoji="0" lang="cs-CZ" sz="1400" b="1"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457201"/>
            <a:ext cx="2057400" cy="4137422"/>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457200"/>
            <a:ext cx="5562600" cy="413742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6553200" y="4686302"/>
            <a:ext cx="2209800" cy="273844"/>
          </a:xfrm>
        </p:spPr>
        <p:txBody>
          <a:bodyPr/>
          <a:lstStyle/>
          <a:p>
            <a:fld id="{E4606EA6-EFEA-4C30-9264-4F9291A5780D}" type="datetime1">
              <a:rPr lang="cs-CZ" smtClean="0"/>
              <a:pPr/>
              <a:t>23. 3. 2016</a:t>
            </a:fld>
            <a:endParaRPr kumimoji="0" lang="cs-CZ" sz="1400" dirty="0">
              <a:solidFill>
                <a:schemeClr val="tx2"/>
              </a:solidFill>
            </a:endParaRPr>
          </a:p>
        </p:txBody>
      </p:sp>
      <p:sp>
        <p:nvSpPr>
          <p:cNvPr id="5" name="Zástupný symbol pro zápatí 4"/>
          <p:cNvSpPr>
            <a:spLocks noGrp="1"/>
          </p:cNvSpPr>
          <p:nvPr>
            <p:ph type="ftr" sz="quarter" idx="11"/>
          </p:nvPr>
        </p:nvSpPr>
        <p:spPr>
          <a:xfrm>
            <a:off x="457201" y="4686156"/>
            <a:ext cx="5573483" cy="273844"/>
          </a:xfrm>
        </p:spPr>
        <p:txBody>
          <a:bodyPr/>
          <a:lstStyle/>
          <a:p>
            <a:pPr algn="r"/>
            <a:endParaRPr kumimoji="0" lang="cs-CZ" sz="1400" dirty="0">
              <a:solidFill>
                <a:schemeClr val="tx2"/>
              </a:solidFill>
            </a:endParaRPr>
          </a:p>
        </p:txBody>
      </p:sp>
      <p:sp>
        <p:nvSpPr>
          <p:cNvPr id="7" name="Obdélník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Obdélník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Obdélník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Zástupný symbol pro číslo snímku 5"/>
          <p:cNvSpPr>
            <a:spLocks noGrp="1"/>
          </p:cNvSpPr>
          <p:nvPr>
            <p:ph type="sldNum" sz="quarter" idx="12"/>
          </p:nvPr>
        </p:nvSpPr>
        <p:spPr>
          <a:xfrm rot="5400000">
            <a:off x="6056313" y="77787"/>
            <a:ext cx="400050" cy="244476"/>
          </a:xfrm>
        </p:spPr>
        <p:txBody>
          <a:bodyPr/>
          <a:lstStyle/>
          <a:p>
            <a:pPr algn="ctr"/>
            <a:fld id="{8F82E0A0-C266-4798-8C8F-B9F91E9DA37E}" type="slidenum">
              <a:rPr kumimoji="0" lang="cs-CZ" sz="1400" b="1" smtClean="0">
                <a:solidFill>
                  <a:srgbClr val="FFFFFF"/>
                </a:solidFill>
              </a:rPr>
              <a:pPr algn="ctr"/>
              <a:t>‹#›</a:t>
            </a:fld>
            <a:endParaRPr kumimoji="0" lang="cs-CZ" sz="1400" b="1"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12648" y="171450"/>
            <a:ext cx="8153400" cy="742950"/>
          </a:xfrm>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E4606EA6-EFEA-4C30-9264-4F9291A5780D}" type="datetime1">
              <a:rPr lang="cs-CZ" smtClean="0"/>
              <a:pPr/>
              <a:t>23. 3. 2016</a:t>
            </a:fld>
            <a:endParaRPr kumimoji="0" lang="cs-CZ" sz="1400" dirty="0">
              <a:solidFill>
                <a:schemeClr val="tx2"/>
              </a:solidFill>
            </a:endParaRPr>
          </a:p>
        </p:txBody>
      </p:sp>
      <p:sp>
        <p:nvSpPr>
          <p:cNvPr id="5" name="Zástupný symbol pro zápatí 4"/>
          <p:cNvSpPr>
            <a:spLocks noGrp="1"/>
          </p:cNvSpPr>
          <p:nvPr>
            <p:ph type="ftr" sz="quarter" idx="11"/>
          </p:nvPr>
        </p:nvSpPr>
        <p:spPr/>
        <p:txBody>
          <a:bodyPr/>
          <a:lstStyle/>
          <a:p>
            <a:pPr algn="r"/>
            <a:endParaRPr kumimoji="0" lang="cs-CZ" sz="1400" dirty="0">
              <a:solidFill>
                <a:schemeClr val="tx2"/>
              </a:solidFill>
            </a:endParaRPr>
          </a:p>
        </p:txBody>
      </p:sp>
      <p:sp>
        <p:nvSpPr>
          <p:cNvPr id="6" name="Zástupný symbol pro číslo snímku 5"/>
          <p:cNvSpPr>
            <a:spLocks noGrp="1"/>
          </p:cNvSpPr>
          <p:nvPr>
            <p:ph type="sldNum" sz="quarter" idx="12"/>
          </p:nvPr>
        </p:nvSpPr>
        <p:spPr/>
        <p:txBody>
          <a:bodyPr/>
          <a:lstStyle>
            <a:lvl1pPr>
              <a:defRPr>
                <a:solidFill>
                  <a:srgbClr val="FFFFFF"/>
                </a:solidFill>
              </a:defRPr>
            </a:lvl1pPr>
          </a:lstStyle>
          <a:p>
            <a:pPr algn="ctr"/>
            <a:fld id="{8F82E0A0-C266-4798-8C8F-B9F91E9DA37E}" type="slidenum">
              <a:rPr kumimoji="0" lang="cs-CZ" sz="1400" b="1" smtClean="0">
                <a:solidFill>
                  <a:srgbClr val="FFFFFF"/>
                </a:solidFill>
              </a:rPr>
              <a:pPr algn="ctr"/>
              <a:t>‹#›</a:t>
            </a:fld>
            <a:endParaRPr kumimoji="0" lang="cs-CZ" sz="1400" b="1" dirty="0">
              <a:solidFill>
                <a:srgbClr val="FFFFFF"/>
              </a:solidFill>
            </a:endParaRPr>
          </a:p>
        </p:txBody>
      </p:sp>
      <p:sp>
        <p:nvSpPr>
          <p:cNvPr id="8" name="Zástupný symbol pro obsah 7"/>
          <p:cNvSpPr>
            <a:spLocks noGrp="1"/>
          </p:cNvSpPr>
          <p:nvPr>
            <p:ph sz="quarter" idx="1"/>
          </p:nvPr>
        </p:nvSpPr>
        <p:spPr>
          <a:xfrm>
            <a:off x="612648" y="1200150"/>
            <a:ext cx="8153400" cy="337185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371600"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7" name="Obdélník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bdélník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Obdélník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cs-CZ" smtClean="0"/>
              <a:t>Klepnutím lze upravit styl předlohy nadpisů.</a:t>
            </a:r>
            <a:endParaRPr kumimoji="0" lang="en-US"/>
          </a:p>
        </p:txBody>
      </p:sp>
      <p:sp>
        <p:nvSpPr>
          <p:cNvPr id="12" name="Zástupný symbol pro datum 11"/>
          <p:cNvSpPr>
            <a:spLocks noGrp="1"/>
          </p:cNvSpPr>
          <p:nvPr>
            <p:ph type="dt" sz="half" idx="10"/>
          </p:nvPr>
        </p:nvSpPr>
        <p:spPr/>
        <p:txBody>
          <a:bodyPr/>
          <a:lstStyle/>
          <a:p>
            <a:fld id="{E4606EA6-EFEA-4C30-9264-4F9291A5780D}" type="datetime1">
              <a:rPr lang="cs-CZ" smtClean="0"/>
              <a:pPr/>
              <a:t>23. 3. 2016</a:t>
            </a:fld>
            <a:endParaRPr kumimoji="0" lang="cs-CZ" sz="1400" dirty="0">
              <a:solidFill>
                <a:schemeClr val="tx2"/>
              </a:solidFill>
            </a:endParaRPr>
          </a:p>
        </p:txBody>
      </p:sp>
      <p:sp>
        <p:nvSpPr>
          <p:cNvPr id="13" name="Zástupný symbol pro číslo snímku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algn="ctr"/>
            <a:fld id="{8F82E0A0-C266-4798-8C8F-B9F91E9DA37E}" type="slidenum">
              <a:rPr kumimoji="0" lang="cs-CZ" sz="1400" b="1" smtClean="0">
                <a:solidFill>
                  <a:srgbClr val="FFFFFF"/>
                </a:solidFill>
              </a:rPr>
              <a:pPr algn="ctr"/>
              <a:t>‹#›</a:t>
            </a:fld>
            <a:endParaRPr kumimoji="0" lang="cs-CZ" sz="1400" b="1" dirty="0">
              <a:solidFill>
                <a:srgbClr val="FFFFFF"/>
              </a:solidFill>
            </a:endParaRPr>
          </a:p>
        </p:txBody>
      </p:sp>
      <p:sp>
        <p:nvSpPr>
          <p:cNvPr id="14" name="Zástupný symbol pro zápatí 13"/>
          <p:cNvSpPr>
            <a:spLocks noGrp="1"/>
          </p:cNvSpPr>
          <p:nvPr>
            <p:ph type="ftr" sz="quarter" idx="12"/>
          </p:nvPr>
        </p:nvSpPr>
        <p:spPr/>
        <p:txBody>
          <a:bodyPr/>
          <a:lstStyle/>
          <a:p>
            <a:pPr algn="r"/>
            <a:endParaRPr kumimoji="0" lang="cs-CZ" sz="1400"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9" name="Zástupný symbol pro obsah 8"/>
          <p:cNvSpPr>
            <a:spLocks noGrp="1"/>
          </p:cNvSpPr>
          <p:nvPr>
            <p:ph sz="quarter" idx="1"/>
          </p:nvPr>
        </p:nvSpPr>
        <p:spPr>
          <a:xfrm>
            <a:off x="609600" y="1192175"/>
            <a:ext cx="3886200" cy="3429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844901" y="1192175"/>
            <a:ext cx="3886200" cy="3429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8" name="Zástupný symbol pro datum 7"/>
          <p:cNvSpPr>
            <a:spLocks noGrp="1"/>
          </p:cNvSpPr>
          <p:nvPr>
            <p:ph type="dt" sz="half" idx="15"/>
          </p:nvPr>
        </p:nvSpPr>
        <p:spPr/>
        <p:txBody>
          <a:bodyPr rtlCol="0"/>
          <a:lstStyle/>
          <a:p>
            <a:fld id="{E4606EA6-EFEA-4C30-9264-4F9291A5780D}" type="datetime1">
              <a:rPr lang="cs-CZ" smtClean="0"/>
              <a:pPr/>
              <a:t>23. 3. 2016</a:t>
            </a:fld>
            <a:endParaRPr kumimoji="0" lang="cs-CZ" dirty="0"/>
          </a:p>
        </p:txBody>
      </p:sp>
      <p:sp>
        <p:nvSpPr>
          <p:cNvPr id="10" name="Zástupný symbol pro číslo snímku 9"/>
          <p:cNvSpPr>
            <a:spLocks noGrp="1"/>
          </p:cNvSpPr>
          <p:nvPr>
            <p:ph type="sldNum" sz="quarter" idx="16"/>
          </p:nvPr>
        </p:nvSpPr>
        <p:spPr/>
        <p:txBody>
          <a:bodyPr rtlCol="0"/>
          <a:lstStyle/>
          <a:p>
            <a:pPr algn="ctr"/>
            <a:fld id="{8F82E0A0-C266-4798-8C8F-B9F91E9DA37E}" type="slidenum">
              <a:rPr kumimoji="0" lang="cs-CZ" sz="1400" b="1" smtClean="0">
                <a:solidFill>
                  <a:srgbClr val="FFFFFF"/>
                </a:solidFill>
              </a:rPr>
              <a:pPr algn="ctr"/>
              <a:t>‹#›</a:t>
            </a:fld>
            <a:endParaRPr kumimoji="0" lang="cs-CZ" dirty="0"/>
          </a:p>
        </p:txBody>
      </p:sp>
      <p:sp>
        <p:nvSpPr>
          <p:cNvPr id="12" name="Zástupný symbol pro zápatí 11"/>
          <p:cNvSpPr>
            <a:spLocks noGrp="1"/>
          </p:cNvSpPr>
          <p:nvPr>
            <p:ph type="ftr" sz="quarter" idx="17"/>
          </p:nvPr>
        </p:nvSpPr>
        <p:spPr/>
        <p:txBody>
          <a:bodyPr rtlCol="0"/>
          <a:lstStyle/>
          <a:p>
            <a:endParaRPr kumimoji="0"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3400" y="204787"/>
            <a:ext cx="8153400" cy="652463"/>
          </a:xfrm>
        </p:spPr>
        <p:txBody>
          <a:bodyPr anchor="ctr"/>
          <a:lstStyle>
            <a:lvl1pPr>
              <a:defRPr/>
            </a:lvl1pPr>
          </a:lstStyle>
          <a:p>
            <a:r>
              <a:rPr kumimoji="0" lang="cs-CZ" smtClean="0"/>
              <a:t>Klepnutím lze upravit styl předlohy nadpisů.</a:t>
            </a:r>
            <a:endParaRPr kumimoji="0" lang="en-US"/>
          </a:p>
        </p:txBody>
      </p:sp>
      <p:sp>
        <p:nvSpPr>
          <p:cNvPr id="11" name="Zástupný symbol pro obsah 10"/>
          <p:cNvSpPr>
            <a:spLocks noGrp="1"/>
          </p:cNvSpPr>
          <p:nvPr>
            <p:ph sz="quarter" idx="2"/>
          </p:nvPr>
        </p:nvSpPr>
        <p:spPr>
          <a:xfrm>
            <a:off x="609600" y="1828800"/>
            <a:ext cx="3886200" cy="268605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800600" y="1828800"/>
            <a:ext cx="3886200" cy="268605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5"/>
          </p:nvPr>
        </p:nvSpPr>
        <p:spPr/>
        <p:txBody>
          <a:bodyPr rtlCol="0"/>
          <a:lstStyle/>
          <a:p>
            <a:fld id="{E4606EA6-EFEA-4C30-9264-4F9291A5780D}" type="datetime1">
              <a:rPr lang="cs-CZ" smtClean="0"/>
              <a:pPr/>
              <a:t>23. 3. 2016</a:t>
            </a:fld>
            <a:endParaRPr kumimoji="0" lang="cs-CZ" dirty="0"/>
          </a:p>
        </p:txBody>
      </p:sp>
      <p:sp>
        <p:nvSpPr>
          <p:cNvPr id="12" name="Zástupný symbol pro číslo snímku 11"/>
          <p:cNvSpPr>
            <a:spLocks noGrp="1"/>
          </p:cNvSpPr>
          <p:nvPr>
            <p:ph type="sldNum" sz="quarter" idx="16"/>
          </p:nvPr>
        </p:nvSpPr>
        <p:spPr/>
        <p:txBody>
          <a:bodyPr rtlCol="0"/>
          <a:lstStyle/>
          <a:p>
            <a:pPr algn="ctr"/>
            <a:fld id="{8F82E0A0-C266-4798-8C8F-B9F91E9DA37E}" type="slidenum">
              <a:rPr kumimoji="0" lang="cs-CZ" sz="1400" b="1" smtClean="0">
                <a:solidFill>
                  <a:srgbClr val="FFFFFF"/>
                </a:solidFill>
              </a:rPr>
              <a:pPr algn="ctr"/>
              <a:t>‹#›</a:t>
            </a:fld>
            <a:endParaRPr kumimoji="0" lang="cs-CZ" dirty="0"/>
          </a:p>
        </p:txBody>
      </p:sp>
      <p:sp>
        <p:nvSpPr>
          <p:cNvPr id="14" name="Zástupný symbol pro zápatí 13"/>
          <p:cNvSpPr>
            <a:spLocks noGrp="1"/>
          </p:cNvSpPr>
          <p:nvPr>
            <p:ph type="ftr" sz="quarter" idx="17"/>
          </p:nvPr>
        </p:nvSpPr>
        <p:spPr/>
        <p:txBody>
          <a:bodyPr rtlCol="0"/>
          <a:lstStyle/>
          <a:p>
            <a:endParaRPr kumimoji="0" lang="cs-CZ" dirty="0"/>
          </a:p>
        </p:txBody>
      </p:sp>
      <p:sp>
        <p:nvSpPr>
          <p:cNvPr id="16" name="Zástupný symbol pro text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5" name="Zástupný symbol pro text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6DFADB5D-B7A0-47E3-AD2D-B1A6F8614213}" type="datetime1">
              <a:rPr lang="cs-CZ" smtClean="0"/>
              <a:pPr/>
              <a:t>23. 3. 2016</a:t>
            </a:fld>
            <a:endParaRPr kumimoji="0" lang="cs-CZ" dirty="0"/>
          </a:p>
        </p:txBody>
      </p:sp>
      <p:sp>
        <p:nvSpPr>
          <p:cNvPr id="4" name="Zástupný symbol pro zápatí 3"/>
          <p:cNvSpPr>
            <a:spLocks noGrp="1"/>
          </p:cNvSpPr>
          <p:nvPr>
            <p:ph type="ftr" sz="quarter" idx="11"/>
          </p:nvPr>
        </p:nvSpPr>
        <p:spPr/>
        <p:txBody>
          <a:bodyPr/>
          <a:lstStyle/>
          <a:p>
            <a:endParaRPr kumimoji="0" lang="cs-CZ" dirty="0"/>
          </a:p>
        </p:txBody>
      </p:sp>
      <p:sp>
        <p:nvSpPr>
          <p:cNvPr id="5" name="Zástupný symbol pro číslo snímku 4"/>
          <p:cNvSpPr>
            <a:spLocks noGrp="1"/>
          </p:cNvSpPr>
          <p:nvPr>
            <p:ph type="sldNum" sz="quarter" idx="12"/>
          </p:nvPr>
        </p:nvSpPr>
        <p:spPr/>
        <p:txBody>
          <a:bodyPr/>
          <a:lstStyle>
            <a:lvl1pPr>
              <a:defRPr>
                <a:solidFill>
                  <a:srgbClr val="FFFFFF"/>
                </a:solidFill>
              </a:defRPr>
            </a:lvl1pPr>
          </a:lstStyle>
          <a:p>
            <a:fld id="{A3F7CB7D-F184-43C7-B6FD-03D728E1BBFF}" type="slidenum">
              <a:rPr kumimoji="0" lang="cs-CZ" smtClean="0">
                <a:solidFill>
                  <a:srgbClr val="FFFFFF"/>
                </a:solidFill>
              </a:rPr>
              <a:pPr/>
              <a:t>‹#›</a:t>
            </a:fld>
            <a:endParaRPr kumimoji="0" lang="cs-CZ"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2968126-03FC-49C0-B9B8-2B561CCC3D90}" type="datetime1">
              <a:rPr lang="cs-CZ" smtClean="0"/>
              <a:pPr/>
              <a:t>23. 3. 2016</a:t>
            </a:fld>
            <a:endParaRPr kumimoji="0" lang="cs-CZ" dirty="0"/>
          </a:p>
        </p:txBody>
      </p:sp>
      <p:sp>
        <p:nvSpPr>
          <p:cNvPr id="3" name="Zástupný symbol pro zápatí 2"/>
          <p:cNvSpPr>
            <a:spLocks noGrp="1"/>
          </p:cNvSpPr>
          <p:nvPr>
            <p:ph type="ftr" sz="quarter" idx="11"/>
          </p:nvPr>
        </p:nvSpPr>
        <p:spPr/>
        <p:txBody>
          <a:bodyPr/>
          <a:lstStyle/>
          <a:p>
            <a:endParaRPr kumimoji="0" lang="cs-CZ" dirty="0"/>
          </a:p>
        </p:txBody>
      </p:sp>
      <p:sp>
        <p:nvSpPr>
          <p:cNvPr id="4" name="Zástupný symbol pro číslo snímku 3"/>
          <p:cNvSpPr>
            <a:spLocks noGrp="1"/>
          </p:cNvSpPr>
          <p:nvPr>
            <p:ph type="sldNum" sz="quarter" idx="12"/>
          </p:nvPr>
        </p:nvSpPr>
        <p:spPr>
          <a:xfrm>
            <a:off x="0" y="4686300"/>
            <a:ext cx="533400" cy="285750"/>
          </a:xfrm>
        </p:spPr>
        <p:txBody>
          <a:bodyPr/>
          <a:lstStyle>
            <a:lvl1pPr>
              <a:defRPr>
                <a:solidFill>
                  <a:schemeClr val="tx2"/>
                </a:solidFill>
              </a:defRPr>
            </a:lvl1pPr>
          </a:lstStyle>
          <a:p>
            <a:fld id="{A3F7CB7D-F184-43C7-B6FD-03D728E1BBFF}" type="slidenum">
              <a:rPr kumimoji="0" lang="cs-CZ" smtClean="0">
                <a:solidFill>
                  <a:schemeClr val="tx2"/>
                </a:solidFill>
              </a:rPr>
              <a:pPr/>
              <a:t>‹#›</a:t>
            </a:fld>
            <a:endParaRPr kumimoji="0" lang="cs-CZ"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04787"/>
            <a:ext cx="8077200" cy="652463"/>
          </a:xfrm>
        </p:spPr>
        <p:txBody>
          <a:bodyPr anchor="ctr"/>
          <a:lstStyle>
            <a:lvl1pPr algn="l">
              <a:buNone/>
              <a:defRPr sz="4400" b="0"/>
            </a:lvl1p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F49A8198-4617-485E-9585-4840B69DBBA6}" type="datetime1">
              <a:rPr lang="cs-CZ" smtClean="0"/>
              <a:pPr/>
              <a:t>23. 3. 2016</a:t>
            </a:fld>
            <a:endParaRPr kumimoji="0" lang="cs-CZ" dirty="0"/>
          </a:p>
        </p:txBody>
      </p:sp>
      <p:sp>
        <p:nvSpPr>
          <p:cNvPr id="6" name="Zástupný symbol pro zápatí 5"/>
          <p:cNvSpPr>
            <a:spLocks noGrp="1"/>
          </p:cNvSpPr>
          <p:nvPr>
            <p:ph type="ftr" sz="quarter" idx="11"/>
          </p:nvPr>
        </p:nvSpPr>
        <p:spPr/>
        <p:txBody>
          <a:bodyPr/>
          <a:lstStyle/>
          <a:p>
            <a:endParaRPr kumimoji="0" lang="cs-CZ" dirty="0"/>
          </a:p>
        </p:txBody>
      </p:sp>
      <p:sp>
        <p:nvSpPr>
          <p:cNvPr id="7" name="Zástupný symbol pro číslo snímku 6"/>
          <p:cNvSpPr>
            <a:spLocks noGrp="1"/>
          </p:cNvSpPr>
          <p:nvPr>
            <p:ph type="sldNum" sz="quarter" idx="12"/>
          </p:nvPr>
        </p:nvSpPr>
        <p:spPr/>
        <p:txBody>
          <a:bodyPr/>
          <a:lstStyle>
            <a:lvl1pPr>
              <a:defRPr>
                <a:solidFill>
                  <a:srgbClr val="FFFFFF"/>
                </a:solidFill>
              </a:defRPr>
            </a:lvl1pPr>
          </a:lstStyle>
          <a:p>
            <a:fld id="{A3F7CB7D-F184-43C7-B6FD-03D728E1BBFF}" type="slidenum">
              <a:rPr kumimoji="0" lang="cs-CZ" smtClean="0">
                <a:solidFill>
                  <a:srgbClr val="FFFFFF"/>
                </a:solidFill>
              </a:rPr>
              <a:pPr/>
              <a:t>‹#›</a:t>
            </a:fld>
            <a:endParaRPr kumimoji="0" lang="cs-CZ" dirty="0">
              <a:solidFill>
                <a:srgbClr val="FFFFFF"/>
              </a:solidFill>
            </a:endParaRPr>
          </a:p>
        </p:txBody>
      </p:sp>
      <p:sp>
        <p:nvSpPr>
          <p:cNvPr id="3" name="Zástupný symbol pro text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9" name="Zástupný symbol pro obsah 8"/>
          <p:cNvSpPr>
            <a:spLocks noGrp="1"/>
          </p:cNvSpPr>
          <p:nvPr>
            <p:ph sz="quarter" idx="1"/>
          </p:nvPr>
        </p:nvSpPr>
        <p:spPr>
          <a:xfrm>
            <a:off x="2362200" y="1314450"/>
            <a:ext cx="6400800" cy="33147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8" name="Obdélník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Obdélník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Obdélník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cs-CZ" smtClean="0"/>
              <a:t>Klepnutím lze upravit styl předlohy nadpisů.</a:t>
            </a:r>
            <a:endParaRPr kumimoji="0" lang="en-US"/>
          </a:p>
        </p:txBody>
      </p:sp>
      <p:sp>
        <p:nvSpPr>
          <p:cNvPr id="11" name="Obdélník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Zástupný symbol pro datum 11"/>
          <p:cNvSpPr>
            <a:spLocks noGrp="1"/>
          </p:cNvSpPr>
          <p:nvPr>
            <p:ph type="dt" sz="half" idx="10"/>
          </p:nvPr>
        </p:nvSpPr>
        <p:spPr>
          <a:xfrm>
            <a:off x="6248400" y="4686300"/>
            <a:ext cx="2667000" cy="273844"/>
          </a:xfrm>
        </p:spPr>
        <p:txBody>
          <a:bodyPr rtlCol="0"/>
          <a:lstStyle/>
          <a:p>
            <a:fld id="{E4606EA6-EFEA-4C30-9264-4F9291A5780D}" type="datetime1">
              <a:rPr lang="cs-CZ" smtClean="0"/>
              <a:pPr/>
              <a:t>23. 3. 2016</a:t>
            </a:fld>
            <a:endParaRPr kumimoji="0" lang="cs-CZ" dirty="0"/>
          </a:p>
        </p:txBody>
      </p:sp>
      <p:sp>
        <p:nvSpPr>
          <p:cNvPr id="13" name="Zástupný symbol pro číslo snímku 12"/>
          <p:cNvSpPr>
            <a:spLocks noGrp="1"/>
          </p:cNvSpPr>
          <p:nvPr>
            <p:ph type="sldNum" sz="quarter" idx="11"/>
          </p:nvPr>
        </p:nvSpPr>
        <p:spPr>
          <a:xfrm>
            <a:off x="0" y="3500437"/>
            <a:ext cx="1447800" cy="497684"/>
          </a:xfrm>
        </p:spPr>
        <p:txBody>
          <a:bodyPr rtlCol="0"/>
          <a:lstStyle>
            <a:lvl1pPr>
              <a:defRPr sz="2800"/>
            </a:lvl1pPr>
          </a:lstStyle>
          <a:p>
            <a:pPr algn="ctr"/>
            <a:fld id="{8F82E0A0-C266-4798-8C8F-B9F91E9DA37E}" type="slidenum">
              <a:rPr kumimoji="0" lang="cs-CZ" sz="2800" b="1" smtClean="0">
                <a:solidFill>
                  <a:srgbClr val="FFFFFF"/>
                </a:solidFill>
              </a:rPr>
              <a:pPr algn="ctr"/>
              <a:t>‹#›</a:t>
            </a:fld>
            <a:endParaRPr kumimoji="0" lang="cs-CZ" sz="2800" dirty="0"/>
          </a:p>
        </p:txBody>
      </p:sp>
      <p:sp>
        <p:nvSpPr>
          <p:cNvPr id="14" name="Zástupný symbol pro zápatí 13"/>
          <p:cNvSpPr>
            <a:spLocks noGrp="1"/>
          </p:cNvSpPr>
          <p:nvPr>
            <p:ph type="ftr" sz="quarter" idx="12"/>
          </p:nvPr>
        </p:nvSpPr>
        <p:spPr>
          <a:xfrm>
            <a:off x="1600200" y="4686155"/>
            <a:ext cx="4572000" cy="273844"/>
          </a:xfrm>
        </p:spPr>
        <p:txBody>
          <a:bodyPr rtlCol="0"/>
          <a:lstStyle/>
          <a:p>
            <a:endParaRPr kumimoji="0" lang="cs-CZ" dirty="0"/>
          </a:p>
        </p:txBody>
      </p:sp>
      <p:sp>
        <p:nvSpPr>
          <p:cNvPr id="3" name="Zástupný symbol pro obrázek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cs-CZ" dirty="0" smtClean="0"/>
              <a:t>Klepnutím na ikonu přidáte obrázek.</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609600" y="171450"/>
            <a:ext cx="8153400" cy="742950"/>
          </a:xfrm>
          <a:prstGeom prst="rect">
            <a:avLst/>
          </a:prstGeom>
        </p:spPr>
        <p:txBody>
          <a:bodyPr vert="horz" anchor="ctr">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fld id="{E4606EA6-EFEA-4C30-9264-4F9291A5780D}" type="datetime1">
              <a:rPr lang="cs-CZ" smtClean="0"/>
              <a:pPr/>
              <a:t>23. 3. 2016</a:t>
            </a:fld>
            <a:endParaRPr kumimoji="0" lang="cs-CZ" sz="1400" dirty="0">
              <a:solidFill>
                <a:schemeClr val="tx2"/>
              </a:solidFill>
            </a:endParaRPr>
          </a:p>
        </p:txBody>
      </p:sp>
      <p:sp>
        <p:nvSpPr>
          <p:cNvPr id="3" name="Zástupný symbol pro zápatí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a:endParaRPr kumimoji="0" lang="cs-CZ" sz="1400" dirty="0">
              <a:solidFill>
                <a:schemeClr val="tx2"/>
              </a:solidFill>
            </a:endParaRPr>
          </a:p>
        </p:txBody>
      </p:sp>
      <p:sp>
        <p:nvSpPr>
          <p:cNvPr id="7" name="Obdélník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bdélník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Obdélník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a:fld id="{8F82E0A0-C266-4798-8C8F-B9F91E9DA37E}" type="slidenum">
              <a:rPr kumimoji="0" lang="cs-CZ" sz="1400" b="1" smtClean="0">
                <a:solidFill>
                  <a:srgbClr val="FFFFFF"/>
                </a:solidFill>
              </a:rPr>
              <a:pPr algn="ctr"/>
              <a:t>‹#›</a:t>
            </a:fld>
            <a:endParaRPr kumimoji="0" lang="cs-CZ"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theses.cz/"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Odevzdej.cz"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turnitin.com/c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47.xml.rels><?xml version="1.0" encoding="UTF-8" standalone="yes"?>
<Relationships xmlns="http://schemas.openxmlformats.org/package/2006/relationships"><Relationship Id="rId3" Type="http://schemas.openxmlformats.org/officeDocument/2006/relationships/hyperlink" Target="http://zpravy.idnes.cz/prava-v-brne-nasla-tri-plagiaty-univerzita-zridi-eticke-komise-p75-/studium.asp?c=A100511_075140_studium_taj"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hyperlink" Target="http://www.novinky.cz/domaci/214871-profesor-potvrdil-ze-prace-kandidata-na-sefa-kliniky-je-plagiat.html" TargetMode="External"/><Relationship Id="rId4" Type="http://schemas.openxmlformats.org/officeDocument/2006/relationships/hyperlink" Target="http://zpravy.idnes.cz/sef-strazniku-obhajil-v-plzni-plagiat-podle-jeho-pravnika-je-to-chyba-skoly-1uh-/domaci.aspx?c=A091026_144256_studium_bar"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a:spLocks noGrp="1"/>
          </p:cNvSpPr>
          <p:nvPr>
            <p:ph type="ctrTitle"/>
          </p:nvPr>
        </p:nvSpPr>
        <p:spPr>
          <a:xfrm>
            <a:off x="2411760" y="2571750"/>
            <a:ext cx="6427440" cy="1828800"/>
          </a:xfrm>
        </p:spPr>
        <p:txBody>
          <a:bodyPr>
            <a:normAutofit/>
          </a:bodyPr>
          <a:lstStyle>
            <a:extLst/>
          </a:lstStyle>
          <a:p>
            <a:r>
              <a:rPr lang="cs-CZ" dirty="0" smtClean="0"/>
              <a:t>Základy vědecké práce</a:t>
            </a:r>
            <a:endParaRPr lang="cs-CZ" dirty="0"/>
          </a:p>
        </p:txBody>
      </p:sp>
      <p:sp>
        <p:nvSpPr>
          <p:cNvPr id="5" name="Rectangle 4"/>
          <p:cNvSpPr>
            <a:spLocks noGrp="1"/>
          </p:cNvSpPr>
          <p:nvPr>
            <p:ph type="subTitle" idx="1"/>
          </p:nvPr>
        </p:nvSpPr>
        <p:spPr/>
        <p:txBody>
          <a:bodyPr>
            <a:normAutofit/>
          </a:bodyPr>
          <a:lstStyle>
            <a:extLst/>
          </a:lstStyle>
          <a:p>
            <a:r>
              <a:rPr lang="cs-CZ" dirty="0" smtClean="0"/>
              <a:t>Mgr. Kateřina Hajduková</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Autorství</a:t>
            </a:r>
            <a:endParaRPr lang="cs-CZ" dirty="0"/>
          </a:p>
        </p:txBody>
      </p:sp>
      <p:sp>
        <p:nvSpPr>
          <p:cNvPr id="3" name="Rectangle 2"/>
          <p:cNvSpPr>
            <a:spLocks noGrp="1"/>
          </p:cNvSpPr>
          <p:nvPr>
            <p:ph sz="quarter" idx="1"/>
          </p:nvPr>
        </p:nvSpPr>
        <p:spPr>
          <a:xfrm>
            <a:off x="609600" y="1200150"/>
            <a:ext cx="7922840" cy="3603848"/>
          </a:xfrm>
        </p:spPr>
        <p:txBody>
          <a:bodyPr anchor="ctr">
            <a:normAutofit/>
          </a:bodyPr>
          <a:lstStyle>
            <a:extLst/>
          </a:lstStyle>
          <a:p>
            <a:pPr lvl="1">
              <a:buNone/>
            </a:pPr>
            <a:r>
              <a:rPr lang="cs-CZ" sz="3200" b="1" dirty="0" smtClean="0"/>
              <a:t>„Autorství práce vyjadřuje skutečnost, že osoba, která je uvedena jako autor je původcem práce (díla) a přebírá odpovědnost za zveřejněný obsah.“</a:t>
            </a:r>
          </a:p>
          <a:p>
            <a:pPr marL="274320" lvl="1">
              <a:buNone/>
            </a:pP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Autorství</a:t>
            </a:r>
            <a:endParaRPr lang="cs-CZ" dirty="0"/>
          </a:p>
        </p:txBody>
      </p:sp>
      <p:sp>
        <p:nvSpPr>
          <p:cNvPr id="3" name="Rectangle 2"/>
          <p:cNvSpPr>
            <a:spLocks noGrp="1"/>
          </p:cNvSpPr>
          <p:nvPr>
            <p:ph sz="quarter" idx="1"/>
          </p:nvPr>
        </p:nvSpPr>
        <p:spPr>
          <a:xfrm>
            <a:off x="611560" y="1203598"/>
            <a:ext cx="7922840" cy="3603848"/>
          </a:xfrm>
        </p:spPr>
        <p:txBody>
          <a:bodyPr anchor="ctr">
            <a:normAutofit/>
          </a:bodyPr>
          <a:lstStyle>
            <a:extLst/>
          </a:lstStyle>
          <a:p>
            <a:pPr marL="274320" lvl="1">
              <a:buNone/>
            </a:pPr>
            <a:r>
              <a:rPr lang="cs-CZ" dirty="0" smtClean="0"/>
              <a:t>„Majetková práva poskytují autorovi výlučné právo na rozhodování o užívání jeho díla. Jiná osoba než autor smí dílo užít pouze na základě autorova oprávnění, případně ve výjimečných případech stanovených zákonem.“</a:t>
            </a:r>
          </a:p>
          <a:p>
            <a:pPr marL="274320" lvl="1">
              <a:buNone/>
            </a:pP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Autorství</a:t>
            </a:r>
            <a:endParaRPr lang="cs-CZ" dirty="0"/>
          </a:p>
        </p:txBody>
      </p:sp>
      <p:sp>
        <p:nvSpPr>
          <p:cNvPr id="3" name="Rectangle 2"/>
          <p:cNvSpPr>
            <a:spLocks noGrp="1"/>
          </p:cNvSpPr>
          <p:nvPr>
            <p:ph sz="quarter" idx="1"/>
          </p:nvPr>
        </p:nvSpPr>
        <p:spPr>
          <a:xfrm>
            <a:off x="611560" y="1275606"/>
            <a:ext cx="7922840" cy="3459832"/>
          </a:xfrm>
        </p:spPr>
        <p:txBody>
          <a:bodyPr anchor="ctr">
            <a:normAutofit fontScale="92500" lnSpcReduction="10000"/>
          </a:bodyPr>
          <a:lstStyle>
            <a:extLst/>
          </a:lstStyle>
          <a:p>
            <a:pPr marL="274320" lvl="1"/>
            <a:endParaRPr lang="cs-CZ" b="1" dirty="0" smtClean="0"/>
          </a:p>
          <a:p>
            <a:pPr marL="274320" lvl="1"/>
            <a:r>
              <a:rPr lang="cs-CZ" b="1" dirty="0" smtClean="0"/>
              <a:t>Licence</a:t>
            </a:r>
            <a:r>
              <a:rPr lang="cs-CZ" dirty="0" smtClean="0"/>
              <a:t> je udělení výjimečného povolení k nějaké činnosti</a:t>
            </a:r>
          </a:p>
          <a:p>
            <a:pPr marL="274320" lvl="1"/>
            <a:r>
              <a:rPr lang="cs-CZ" dirty="0" smtClean="0"/>
              <a:t>Autor je oprávněn k výkonu práva užít dílo způsobem, ke kterému licenci udělil, jakož i k poskytnutí licence třetím osobám</a:t>
            </a:r>
          </a:p>
          <a:p>
            <a:pPr marL="274320" lvl="1">
              <a:buNone/>
            </a:pPr>
            <a:endParaRPr lang="cs-CZ" dirty="0" smtClean="0"/>
          </a:p>
          <a:p>
            <a:pPr marL="274320" lvl="1"/>
            <a:r>
              <a:rPr lang="cs-CZ" dirty="0" smtClean="0"/>
              <a:t>Licence: </a:t>
            </a:r>
          </a:p>
          <a:p>
            <a:pPr marL="548640" lvl="2"/>
            <a:r>
              <a:rPr lang="cs-CZ" dirty="0" smtClean="0"/>
              <a:t>Výhradní</a:t>
            </a:r>
          </a:p>
          <a:p>
            <a:pPr marL="548640" lvl="2"/>
            <a:r>
              <a:rPr lang="cs-CZ" dirty="0" smtClean="0"/>
              <a:t>Nevýhradní</a:t>
            </a:r>
          </a:p>
          <a:p>
            <a:pPr marL="274320" lvl="1">
              <a:buNone/>
            </a:pP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Creative</a:t>
            </a:r>
            <a:r>
              <a:rPr lang="cs-CZ" dirty="0" smtClean="0"/>
              <a:t> </a:t>
            </a:r>
            <a:r>
              <a:rPr lang="cs-CZ" dirty="0" smtClean="0"/>
              <a:t>Commons</a:t>
            </a:r>
            <a:endParaRPr lang="cs-CZ" dirty="0"/>
          </a:p>
        </p:txBody>
      </p:sp>
      <p:sp>
        <p:nvSpPr>
          <p:cNvPr id="3" name="Rectangle 2"/>
          <p:cNvSpPr>
            <a:spLocks noGrp="1"/>
          </p:cNvSpPr>
          <p:nvPr>
            <p:ph sz="quarter" idx="1"/>
          </p:nvPr>
        </p:nvSpPr>
        <p:spPr>
          <a:xfrm>
            <a:off x="611560" y="1203598"/>
            <a:ext cx="7922840" cy="3603848"/>
          </a:xfrm>
        </p:spPr>
        <p:txBody>
          <a:bodyPr anchor="ctr">
            <a:normAutofit lnSpcReduction="10000"/>
          </a:bodyPr>
          <a:lstStyle>
            <a:extLst/>
          </a:lstStyle>
          <a:p>
            <a:pPr marL="274320" lvl="1">
              <a:buNone/>
            </a:pPr>
            <a:r>
              <a:rPr lang="en-US" dirty="0" smtClean="0"/>
              <a:t>Licence</a:t>
            </a:r>
            <a:r>
              <a:rPr lang="en-US" dirty="0" smtClean="0"/>
              <a:t> Creative Commons </a:t>
            </a:r>
            <a:r>
              <a:rPr lang="cs-CZ" dirty="0" smtClean="0"/>
              <a:t>je</a:t>
            </a:r>
            <a:r>
              <a:rPr lang="en-US" dirty="0" smtClean="0"/>
              <a:t> </a:t>
            </a:r>
            <a:r>
              <a:rPr lang="en-US" dirty="0" smtClean="0"/>
              <a:t>produktem</a:t>
            </a:r>
            <a:r>
              <a:rPr lang="en-US" dirty="0" smtClean="0"/>
              <a:t> </a:t>
            </a:r>
            <a:r>
              <a:rPr lang="en-US" dirty="0" smtClean="0"/>
              <a:t>americké</a:t>
            </a:r>
            <a:r>
              <a:rPr lang="en-US" dirty="0" smtClean="0"/>
              <a:t> </a:t>
            </a:r>
            <a:r>
              <a:rPr lang="en-US" dirty="0" smtClean="0"/>
              <a:t>neziskové</a:t>
            </a:r>
            <a:r>
              <a:rPr lang="en-US" dirty="0" smtClean="0"/>
              <a:t> </a:t>
            </a:r>
            <a:r>
              <a:rPr lang="en-US" dirty="0" smtClean="0"/>
              <a:t>organizace</a:t>
            </a:r>
            <a:r>
              <a:rPr lang="en-US" dirty="0" smtClean="0"/>
              <a:t> Creative Commons.</a:t>
            </a:r>
            <a:endParaRPr lang="cs-CZ" dirty="0" smtClean="0"/>
          </a:p>
          <a:p>
            <a:pPr marL="274320" lvl="1">
              <a:buNone/>
            </a:pPr>
            <a:r>
              <a:rPr lang="cs-CZ" dirty="0" smtClean="0"/>
              <a:t>Licence </a:t>
            </a:r>
            <a:r>
              <a:rPr lang="cs-CZ" dirty="0" smtClean="0"/>
              <a:t>Creative</a:t>
            </a:r>
            <a:r>
              <a:rPr lang="cs-CZ" dirty="0" smtClean="0"/>
              <a:t> </a:t>
            </a:r>
            <a:r>
              <a:rPr lang="cs-CZ" dirty="0" smtClean="0"/>
              <a:t>Commons</a:t>
            </a:r>
            <a:r>
              <a:rPr lang="cs-CZ" dirty="0" smtClean="0"/>
              <a:t> představují pro autora možnost, jak zpřístupňovat své dílo na základě jím definovaných podmínek. </a:t>
            </a:r>
          </a:p>
          <a:p>
            <a:pPr marL="274320" lvl="1">
              <a:buNone/>
            </a:pPr>
            <a:r>
              <a:rPr lang="cs-CZ" dirty="0" smtClean="0"/>
              <a:t>Creative</a:t>
            </a:r>
            <a:r>
              <a:rPr lang="cs-CZ" dirty="0" smtClean="0"/>
              <a:t> </a:t>
            </a:r>
            <a:r>
              <a:rPr lang="cs-CZ" dirty="0" smtClean="0"/>
              <a:t>Commons</a:t>
            </a:r>
            <a:r>
              <a:rPr lang="cs-CZ" dirty="0" smtClean="0"/>
              <a:t> nepředstavují popření copyrightu, ale pouze jeho rozšíření, a to zejména v souvislosti s neustále se rozšiřujícím množstvím informací komunikovaných v síťovém prostředí internetu. </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Creative</a:t>
            </a:r>
            <a:r>
              <a:rPr lang="cs-CZ" dirty="0" smtClean="0"/>
              <a:t> </a:t>
            </a:r>
            <a:r>
              <a:rPr lang="cs-CZ" dirty="0" smtClean="0"/>
              <a:t>Commons</a:t>
            </a:r>
            <a:endParaRPr lang="cs-CZ" dirty="0"/>
          </a:p>
        </p:txBody>
      </p:sp>
      <p:sp>
        <p:nvSpPr>
          <p:cNvPr id="4" name="Rectangle 3"/>
          <p:cNvSpPr>
            <a:spLocks noGrp="1"/>
          </p:cNvSpPr>
          <p:nvPr>
            <p:ph sz="quarter" idx="1"/>
          </p:nvPr>
        </p:nvSpPr>
        <p:spPr>
          <a:xfrm>
            <a:off x="251520" y="1275606"/>
            <a:ext cx="8663880" cy="850032"/>
          </a:xfrm>
        </p:spPr>
        <p:txBody>
          <a:bodyPr>
            <a:normAutofit fontScale="77500" lnSpcReduction="20000"/>
          </a:bodyPr>
          <a:lstStyle>
            <a:extLst/>
          </a:lstStyle>
          <a:p>
            <a:pPr marL="274320" lvl="1">
              <a:buNone/>
            </a:pPr>
            <a:r>
              <a:rPr lang="cs-CZ" dirty="0" smtClean="0"/>
              <a:t>	Jednoduché symboly po vložení na stránku, symbolizují uživateli jak s dílem nakládat. Na základě kombinací zmíněných podmínek lze vytvořit šest základních typů licencí.</a:t>
            </a:r>
            <a:endParaRPr lang="cs-CZ" dirty="0"/>
          </a:p>
        </p:txBody>
      </p:sp>
      <p:sp>
        <p:nvSpPr>
          <p:cNvPr id="7" name="TextovéPole 6"/>
          <p:cNvSpPr txBox="1"/>
          <p:nvPr/>
        </p:nvSpPr>
        <p:spPr>
          <a:xfrm>
            <a:off x="323528" y="4587974"/>
            <a:ext cx="7776864" cy="338554"/>
          </a:xfrm>
          <a:prstGeom prst="rect">
            <a:avLst/>
          </a:prstGeom>
          <a:noFill/>
        </p:spPr>
        <p:txBody>
          <a:bodyPr wrap="square" rtlCol="0">
            <a:spAutoFit/>
          </a:bodyPr>
          <a:lstStyle/>
          <a:p>
            <a:r>
              <a:rPr lang="cs-CZ" sz="1600" dirty="0" smtClean="0"/>
              <a:t>Tab. č. 1 – Základní symboly licence CC (http://www.ikaros.cz/node/4612) </a:t>
            </a:r>
            <a:endParaRPr lang="cs-CZ" sz="1600" dirty="0"/>
          </a:p>
        </p:txBody>
      </p:sp>
      <p:pic>
        <p:nvPicPr>
          <p:cNvPr id="1026" name="Picture 2" descr="http://blog.shoptet.cz/wp-content/uploads/2010/02/CC_symbo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67" y="2139702"/>
            <a:ext cx="8596239" cy="230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endParaRPr lang="cs-CZ" dirty="0"/>
          </a:p>
        </p:txBody>
      </p:sp>
      <p:pic>
        <p:nvPicPr>
          <p:cNvPr id="5" name="Zástupný symbol pro obsah 4" descr="CC-ukazka.jpg"/>
          <p:cNvPicPr>
            <a:picLocks noGrp="1" noChangeAspect="1"/>
          </p:cNvPicPr>
          <p:nvPr>
            <p:ph sz="quarter" idx="1"/>
          </p:nvPr>
        </p:nvPicPr>
        <p:blipFill>
          <a:blip r:embed="rId2" cstate="print"/>
          <a:stretch>
            <a:fillRect/>
          </a:stretch>
        </p:blipFill>
        <p:spPr>
          <a:xfrm>
            <a:off x="611560" y="0"/>
            <a:ext cx="7415552" cy="51435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Publikační a citační etika</a:t>
            </a:r>
            <a:endParaRPr lang="cs-CZ" dirty="0"/>
          </a:p>
        </p:txBody>
      </p:sp>
      <p:sp>
        <p:nvSpPr>
          <p:cNvPr id="3" name="Rectangle 2"/>
          <p:cNvSpPr>
            <a:spLocks noGrp="1"/>
          </p:cNvSpPr>
          <p:nvPr>
            <p:ph sz="quarter" idx="1"/>
          </p:nvPr>
        </p:nvSpPr>
        <p:spPr>
          <a:xfrm>
            <a:off x="611560" y="1203598"/>
            <a:ext cx="7922840" cy="3603848"/>
          </a:xfrm>
        </p:spPr>
        <p:txBody>
          <a:bodyPr anchor="ctr">
            <a:normAutofit/>
          </a:bodyPr>
          <a:lstStyle>
            <a:extLst/>
          </a:lstStyle>
          <a:p>
            <a:pPr marL="274320" lvl="1">
              <a:buNone/>
            </a:pPr>
            <a:r>
              <a:rPr lang="cs-CZ" dirty="0" smtClean="0"/>
              <a:t>Citační etika zahrnuje:</a:t>
            </a:r>
          </a:p>
          <a:p>
            <a:pPr marL="777240" lvl="2" indent="-457200">
              <a:buFont typeface="+mj-lt"/>
              <a:buAutoNum type="arabicPeriod"/>
            </a:pPr>
            <a:r>
              <a:rPr lang="cs-CZ" dirty="0" smtClean="0"/>
              <a:t>Zákonná pravidla</a:t>
            </a:r>
          </a:p>
          <a:p>
            <a:pPr marL="777240" lvl="2" indent="-457200">
              <a:buFont typeface="+mj-lt"/>
              <a:buAutoNum type="arabicPeriod"/>
            </a:pPr>
            <a:r>
              <a:rPr lang="cs-CZ" dirty="0" smtClean="0"/>
              <a:t>Etická pravidla</a:t>
            </a:r>
          </a:p>
          <a:p>
            <a:pPr marL="777240" lvl="2" indent="-457200">
              <a:buFont typeface="+mj-lt"/>
              <a:buAutoNum type="arabicPeriod"/>
            </a:pPr>
            <a:r>
              <a:rPr lang="cs-CZ" dirty="0" smtClean="0"/>
              <a:t>Jednotlivé metody citování</a:t>
            </a:r>
          </a:p>
          <a:p>
            <a:pPr marL="548640" lvl="2"/>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lang="cs-CZ" sz="3200" dirty="0" smtClean="0"/>
              <a:t>Citační etika – zákonná pravidla</a:t>
            </a:r>
            <a:endParaRPr lang="cs-CZ" sz="3200" dirty="0"/>
          </a:p>
        </p:txBody>
      </p:sp>
      <p:sp>
        <p:nvSpPr>
          <p:cNvPr id="3" name="Rectangle 2"/>
          <p:cNvSpPr>
            <a:spLocks noGrp="1"/>
          </p:cNvSpPr>
          <p:nvPr>
            <p:ph sz="quarter" idx="1"/>
          </p:nvPr>
        </p:nvSpPr>
        <p:spPr>
          <a:xfrm>
            <a:off x="611560" y="1203598"/>
            <a:ext cx="7922840" cy="3603848"/>
          </a:xfrm>
          <a:ln>
            <a:solidFill>
              <a:schemeClr val="accent1"/>
            </a:solidFill>
          </a:ln>
        </p:spPr>
        <p:txBody>
          <a:bodyPr anchor="ctr">
            <a:normAutofit/>
          </a:bodyPr>
          <a:lstStyle>
            <a:extLst/>
          </a:lstStyle>
          <a:p>
            <a:pPr marL="777240" lvl="2" indent="-457200">
              <a:buNone/>
            </a:pPr>
            <a:r>
              <a:rPr lang="cs-CZ" sz="2600" dirty="0" smtClean="0">
                <a:solidFill>
                  <a:schemeClr val="accent2"/>
                </a:solidFill>
              </a:rPr>
              <a:t>1.</a:t>
            </a:r>
            <a:r>
              <a:rPr lang="cs-CZ" dirty="0" smtClean="0"/>
              <a:t> Zákonná pravidla</a:t>
            </a:r>
          </a:p>
          <a:p>
            <a:pPr marL="548640" lvl="2"/>
            <a:r>
              <a:rPr lang="cs-CZ" sz="2000" dirty="0" smtClean="0"/>
              <a:t>Zákon č. 121/2000 Sb. O právu autorském, o právech souvisejících s právem autorským:</a:t>
            </a:r>
          </a:p>
          <a:p>
            <a:pPr marL="1005840" lvl="3">
              <a:buNone/>
            </a:pPr>
            <a:r>
              <a:rPr lang="cs-CZ" dirty="0" smtClean="0"/>
              <a:t>	Citace (</a:t>
            </a:r>
            <a:r>
              <a:rPr lang="en-US" dirty="0" smtClean="0"/>
              <a:t>&amp;</a:t>
            </a:r>
            <a:r>
              <a:rPr lang="cs-CZ" dirty="0" smtClean="0"/>
              <a:t> 31) – „Do práva autorského nezasahuje ten, kdo cituje ve svém díle v odůvodněné míře výňatky ze zveřejněných děl jiných autorů … Vždy je však nutno uvést jméno autora, nejde-li o dílo anonymní, nebo jméno osoby, pod jejímž jménem se dílo uvádí na veřejnost a dále název díla a pramen.“</a:t>
            </a:r>
          </a:p>
          <a:p>
            <a:pPr marL="548640" lvl="2"/>
            <a:r>
              <a:rPr lang="cs-CZ" dirty="0" smtClean="0"/>
              <a:t>Zákon č. 111/1998 Sb. O vysokých školách</a:t>
            </a:r>
          </a:p>
          <a:p>
            <a:pPr marL="548640" lvl="2"/>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cs-CZ" sz="3200" dirty="0" smtClean="0"/>
              <a:t>Citační etika – etická pravidla</a:t>
            </a:r>
            <a:endParaRPr lang="cs-CZ" sz="3200" dirty="0"/>
          </a:p>
        </p:txBody>
      </p:sp>
      <p:sp>
        <p:nvSpPr>
          <p:cNvPr id="3" name="Rectangle 2"/>
          <p:cNvSpPr>
            <a:spLocks noGrp="1"/>
          </p:cNvSpPr>
          <p:nvPr>
            <p:ph sz="quarter" idx="1"/>
          </p:nvPr>
        </p:nvSpPr>
        <p:spPr>
          <a:xfrm>
            <a:off x="611560" y="1203598"/>
            <a:ext cx="7922840" cy="3603848"/>
          </a:xfrm>
        </p:spPr>
        <p:txBody>
          <a:bodyPr anchor="ctr">
            <a:normAutofit/>
          </a:bodyPr>
          <a:lstStyle>
            <a:extLst/>
          </a:lstStyle>
          <a:p>
            <a:pPr marL="274320" lvl="1">
              <a:buNone/>
            </a:pPr>
            <a:r>
              <a:rPr lang="cs-CZ" dirty="0" smtClean="0"/>
              <a:t>Podstata citační etiky:</a:t>
            </a:r>
          </a:p>
          <a:p>
            <a:pPr marL="548640" lvl="2"/>
            <a:r>
              <a:rPr lang="cs-CZ" dirty="0" smtClean="0"/>
              <a:t>Citujeme z důvěryhodných zdrojů</a:t>
            </a:r>
          </a:p>
          <a:p>
            <a:pPr marL="548640" lvl="2"/>
            <a:r>
              <a:rPr lang="cs-CZ" dirty="0" smtClean="0"/>
              <a:t>Relevantními citacemi prokazujeme znalost oboru</a:t>
            </a:r>
          </a:p>
          <a:p>
            <a:pPr marL="548640" lvl="2"/>
            <a:r>
              <a:rPr lang="cs-CZ" dirty="0" smtClean="0"/>
              <a:t>Vytváříme informační pramen pro další uživatele</a:t>
            </a:r>
          </a:p>
          <a:p>
            <a:pPr marL="548640" lvl="2"/>
            <a:r>
              <a:rPr lang="cs-CZ" dirty="0" smtClean="0"/>
              <a:t>Citování jako pomůcka pro určení významnosti děl (citační rejstříky Web </a:t>
            </a:r>
            <a:r>
              <a:rPr lang="cs-CZ" dirty="0" smtClean="0"/>
              <a:t>of</a:t>
            </a:r>
            <a:r>
              <a:rPr lang="cs-CZ" dirty="0" smtClean="0"/>
              <a:t> Science atd.)</a:t>
            </a:r>
          </a:p>
          <a:p>
            <a:pPr marL="548640" lvl="2"/>
            <a:endParaRPr lang="cs-CZ" dirty="0" smtClean="0"/>
          </a:p>
          <a:p>
            <a:pPr marL="548640" lvl="2"/>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cs-CZ" sz="3200" dirty="0" smtClean="0"/>
              <a:t>Citační etika – etická pravidla</a:t>
            </a:r>
            <a:endParaRPr lang="cs-CZ" sz="3200" dirty="0"/>
          </a:p>
        </p:txBody>
      </p:sp>
      <p:sp>
        <p:nvSpPr>
          <p:cNvPr id="3" name="Rectangle 2"/>
          <p:cNvSpPr>
            <a:spLocks noGrp="1"/>
          </p:cNvSpPr>
          <p:nvPr>
            <p:ph sz="quarter" idx="1"/>
          </p:nvPr>
        </p:nvSpPr>
        <p:spPr>
          <a:xfrm>
            <a:off x="611560" y="1203598"/>
            <a:ext cx="7922840" cy="3603848"/>
          </a:xfrm>
        </p:spPr>
        <p:txBody>
          <a:bodyPr anchor="ctr">
            <a:normAutofit/>
          </a:bodyPr>
          <a:lstStyle>
            <a:extLst/>
          </a:lstStyle>
          <a:p>
            <a:r>
              <a:rPr lang="cs-CZ" sz="3200" b="1" dirty="0" smtClean="0"/>
              <a:t>Proč citovat:</a:t>
            </a:r>
          </a:p>
          <a:p>
            <a:pPr lvl="1"/>
            <a:r>
              <a:rPr lang="cs-CZ" dirty="0" smtClean="0"/>
              <a:t>Dodržování autorských </a:t>
            </a:r>
            <a:r>
              <a:rPr lang="cs-CZ" dirty="0" smtClean="0"/>
              <a:t>práv, ochrana intelektuálního vlastnictví</a:t>
            </a:r>
            <a:endParaRPr lang="cs-CZ" dirty="0" smtClean="0"/>
          </a:p>
          <a:p>
            <a:pPr lvl="1"/>
            <a:r>
              <a:rPr lang="cs-CZ" dirty="0" smtClean="0"/>
              <a:t>Respektování citační etiky</a:t>
            </a:r>
          </a:p>
          <a:p>
            <a:pPr lvl="1"/>
            <a:r>
              <a:rPr lang="cs-CZ" dirty="0" smtClean="0"/>
              <a:t>Prokázání vlastní znalosti tématu / prokázání odbornosti</a:t>
            </a:r>
          </a:p>
          <a:p>
            <a:pPr lvl="1"/>
            <a:r>
              <a:rPr lang="cs-CZ" dirty="0" smtClean="0"/>
              <a:t>Možnost ověření uvedených tezí</a:t>
            </a:r>
          </a:p>
          <a:p>
            <a:pPr marL="548640" lvl="2"/>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Základy vědecké práce</a:t>
            </a:r>
            <a:endParaRPr lang="cs-CZ" dirty="0"/>
          </a:p>
        </p:txBody>
      </p:sp>
      <p:sp>
        <p:nvSpPr>
          <p:cNvPr id="3" name="Rectangle 2"/>
          <p:cNvSpPr>
            <a:spLocks noGrp="1"/>
          </p:cNvSpPr>
          <p:nvPr>
            <p:ph sz="quarter" idx="1"/>
          </p:nvPr>
        </p:nvSpPr>
        <p:spPr>
          <a:xfrm>
            <a:off x="609600" y="1275606"/>
            <a:ext cx="7850832" cy="3528392"/>
          </a:xfrm>
        </p:spPr>
        <p:txBody>
          <a:bodyPr anchor="ctr">
            <a:normAutofit/>
          </a:bodyPr>
          <a:lstStyle>
            <a:extLst/>
          </a:lstStyle>
          <a:p>
            <a:pPr marL="274320" lvl="1"/>
            <a:endParaRPr lang="cs-CZ" dirty="0" smtClean="0"/>
          </a:p>
          <a:p>
            <a:pPr marL="274320" lvl="1"/>
            <a:endParaRPr lang="cs-CZ" dirty="0" smtClean="0"/>
          </a:p>
          <a:p>
            <a:pPr marL="274320" lvl="1">
              <a:buNone/>
            </a:pPr>
            <a:r>
              <a:rPr lang="cs-CZ" dirty="0" smtClean="0"/>
              <a:t>Co nás čeká:</a:t>
            </a:r>
          </a:p>
          <a:p>
            <a:pPr marL="274320" lvl="1"/>
            <a:r>
              <a:rPr lang="cs-CZ" dirty="0" smtClean="0"/>
              <a:t>Informační etika</a:t>
            </a:r>
          </a:p>
          <a:p>
            <a:pPr marL="274320" lvl="1"/>
            <a:r>
              <a:rPr lang="cs-CZ" dirty="0" smtClean="0"/>
              <a:t>Kdo je autor a jaká má práva</a:t>
            </a:r>
          </a:p>
          <a:p>
            <a:pPr marL="274320" lvl="1"/>
            <a:r>
              <a:rPr lang="cs-CZ" dirty="0" smtClean="0"/>
              <a:t>Citační etika</a:t>
            </a:r>
          </a:p>
          <a:p>
            <a:pPr marL="274320" lvl="1"/>
            <a:r>
              <a:rPr lang="cs-CZ" dirty="0" smtClean="0"/>
              <a:t>Plagiát </a:t>
            </a:r>
          </a:p>
          <a:p>
            <a:pPr marL="274320" lvl="1">
              <a:buNone/>
            </a:pPr>
            <a:endParaRPr lang="cs-CZ" dirty="0" smtClean="0"/>
          </a:p>
          <a:p>
            <a:pPr marL="274320" lvl="1">
              <a:buNone/>
            </a:pP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cs-CZ" sz="3200" dirty="0" smtClean="0"/>
              <a:t>Citační etika – etická pravidla</a:t>
            </a:r>
            <a:endParaRPr lang="cs-CZ" sz="3200" dirty="0"/>
          </a:p>
        </p:txBody>
      </p:sp>
      <p:sp>
        <p:nvSpPr>
          <p:cNvPr id="3" name="Rectangle 2"/>
          <p:cNvSpPr>
            <a:spLocks noGrp="1"/>
          </p:cNvSpPr>
          <p:nvPr>
            <p:ph sz="quarter" idx="1"/>
          </p:nvPr>
        </p:nvSpPr>
        <p:spPr>
          <a:xfrm>
            <a:off x="611560" y="1203598"/>
            <a:ext cx="7922840" cy="3603848"/>
          </a:xfrm>
        </p:spPr>
        <p:txBody>
          <a:bodyPr anchor="ctr">
            <a:normAutofit/>
          </a:bodyPr>
          <a:lstStyle>
            <a:extLst/>
          </a:lstStyle>
          <a:p>
            <a:pPr marL="777240" lvl="2" indent="-457200">
              <a:buNone/>
            </a:pPr>
            <a:r>
              <a:rPr lang="cs-CZ" dirty="0" smtClean="0">
                <a:solidFill>
                  <a:schemeClr val="accent2"/>
                </a:solidFill>
              </a:rPr>
              <a:t>2.</a:t>
            </a:r>
            <a:r>
              <a:rPr lang="cs-CZ" dirty="0" smtClean="0"/>
              <a:t> Etická pravidla</a:t>
            </a:r>
          </a:p>
          <a:p>
            <a:pPr marL="1234440" lvl="3" indent="-457200"/>
            <a:r>
              <a:rPr lang="cs-CZ" dirty="0" smtClean="0"/>
              <a:t>Princip objektivnosti a pravdivosti vědecké práce</a:t>
            </a:r>
          </a:p>
          <a:p>
            <a:pPr marL="1234440" lvl="3" indent="-457200"/>
            <a:r>
              <a:rPr lang="cs-CZ" dirty="0" smtClean="0"/>
              <a:t>Princip osobní poctivosti a čestnosti</a:t>
            </a:r>
          </a:p>
          <a:p>
            <a:pPr marL="1234440" lvl="3" indent="-457200"/>
            <a:r>
              <a:rPr lang="cs-CZ" dirty="0" smtClean="0"/>
              <a:t>Princip originality</a:t>
            </a:r>
          </a:p>
          <a:p>
            <a:pPr marL="1234440" lvl="3" indent="-457200"/>
            <a:r>
              <a:rPr lang="cs-CZ" dirty="0" smtClean="0"/>
              <a:t>Princip zásadovosti a nekompromisnosti</a:t>
            </a:r>
          </a:p>
          <a:p>
            <a:pPr marL="548640" lvl="2"/>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cs-CZ" sz="3200" dirty="0" smtClean="0"/>
              <a:t>Citační etika – etická pravidla</a:t>
            </a:r>
            <a:endParaRPr lang="cs-CZ" sz="3200" dirty="0"/>
          </a:p>
        </p:txBody>
      </p:sp>
      <p:sp>
        <p:nvSpPr>
          <p:cNvPr id="3" name="Rectangle 2"/>
          <p:cNvSpPr>
            <a:spLocks noGrp="1"/>
          </p:cNvSpPr>
          <p:nvPr>
            <p:ph sz="quarter" idx="1"/>
          </p:nvPr>
        </p:nvSpPr>
        <p:spPr>
          <a:xfrm>
            <a:off x="611560" y="1203598"/>
            <a:ext cx="7922840" cy="3603848"/>
          </a:xfrm>
        </p:spPr>
        <p:txBody>
          <a:bodyPr anchor="ctr">
            <a:normAutofit/>
          </a:bodyPr>
          <a:lstStyle>
            <a:extLst/>
          </a:lstStyle>
          <a:p>
            <a:endParaRPr lang="cs-CZ" dirty="0" smtClean="0"/>
          </a:p>
          <a:p>
            <a:r>
              <a:rPr lang="cs-CZ" dirty="0" smtClean="0"/>
              <a:t>Kdy nemusím citovat?</a:t>
            </a:r>
          </a:p>
          <a:p>
            <a:pPr lvl="1"/>
            <a:r>
              <a:rPr lang="cs-CZ" dirty="0" smtClean="0"/>
              <a:t>Necitují se díla považovaná za všeobecně známá a pro daný obor natolik základní, že jejich zdroj není potřeba citovat. </a:t>
            </a:r>
          </a:p>
          <a:p>
            <a:pPr lvl="1">
              <a:buNone/>
            </a:pPr>
            <a:r>
              <a:rPr lang="cs-CZ" dirty="0" smtClean="0"/>
              <a:t>Např. v teoretické fyzice je citování článků Alberta Einsteina, které popisují vznik obecné relativity, spíše kuriozitou…</a:t>
            </a:r>
          </a:p>
          <a:p>
            <a:pPr marL="274320" lvl="1">
              <a:buNone/>
            </a:pPr>
            <a:endParaRPr lang="cs-CZ" dirty="0" smtClean="0"/>
          </a:p>
          <a:p>
            <a:pPr marL="548640" lvl="2"/>
            <a:endParaRPr lang="cs-CZ" dirty="0" smtClean="0"/>
          </a:p>
          <a:p>
            <a:pPr marL="548640" lvl="2"/>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cs-CZ" sz="3200" dirty="0" smtClean="0"/>
              <a:t>Citační etika – základní pojmy</a:t>
            </a:r>
            <a:endParaRPr lang="cs-CZ" sz="3200" dirty="0"/>
          </a:p>
        </p:txBody>
      </p:sp>
      <p:sp>
        <p:nvSpPr>
          <p:cNvPr id="3" name="Rectangle 2"/>
          <p:cNvSpPr>
            <a:spLocks noGrp="1"/>
          </p:cNvSpPr>
          <p:nvPr>
            <p:ph sz="quarter" idx="1"/>
          </p:nvPr>
        </p:nvSpPr>
        <p:spPr>
          <a:xfrm>
            <a:off x="611560" y="1203598"/>
            <a:ext cx="7922840" cy="3603848"/>
          </a:xfrm>
        </p:spPr>
        <p:txBody>
          <a:bodyPr anchor="ctr">
            <a:normAutofit fontScale="92500" lnSpcReduction="10000"/>
          </a:bodyPr>
          <a:lstStyle>
            <a:extLst/>
          </a:lstStyle>
          <a:p>
            <a:endParaRPr lang="cs-CZ" dirty="0" smtClean="0"/>
          </a:p>
          <a:p>
            <a:r>
              <a:rPr lang="cs-CZ" b="1" dirty="0" smtClean="0"/>
              <a:t>Citování</a:t>
            </a:r>
          </a:p>
          <a:p>
            <a:pPr marL="0" indent="0">
              <a:buNone/>
            </a:pPr>
            <a:r>
              <a:rPr lang="cs-CZ" dirty="0"/>
              <a:t>Odkazování na zdroje, ze kterých jsme čerpali, při psaní vlastní odborné práce</a:t>
            </a:r>
            <a:r>
              <a:rPr lang="cs-CZ" dirty="0" smtClean="0"/>
              <a:t>. Smyslem </a:t>
            </a:r>
            <a:r>
              <a:rPr lang="cs-CZ" dirty="0"/>
              <a:t>citování je uvést dostatečné množství údajů, podle kterých </a:t>
            </a:r>
            <a:r>
              <a:rPr lang="cs-CZ" dirty="0" smtClean="0"/>
              <a:t>jsme schopni </a:t>
            </a:r>
            <a:r>
              <a:rPr lang="cs-CZ" dirty="0"/>
              <a:t>jednoznačně identifikovat původní materiály. Citováním uvádí </a:t>
            </a:r>
            <a:r>
              <a:rPr lang="cs-CZ" dirty="0" smtClean="0"/>
              <a:t>autor svoji </a:t>
            </a:r>
            <a:r>
              <a:rPr lang="cs-CZ" dirty="0"/>
              <a:t>práci do souvislosti s již existující literaturou dané </a:t>
            </a:r>
            <a:r>
              <a:rPr lang="cs-CZ" dirty="0" smtClean="0"/>
              <a:t>problematiky a </a:t>
            </a:r>
            <a:r>
              <a:rPr lang="cs-CZ" dirty="0"/>
              <a:t>umožňuje tak čtenářům lépe pochopit kontext celé práce.</a:t>
            </a:r>
            <a:endParaRPr lang="cs-CZ" b="1" dirty="0"/>
          </a:p>
          <a:p>
            <a:pPr marL="548640" lvl="2"/>
            <a:endParaRPr lang="cs-CZ" dirty="0" smtClean="0"/>
          </a:p>
          <a:p>
            <a:pPr marL="548640" lvl="2"/>
            <a:endParaRPr lang="cs-CZ" dirty="0"/>
          </a:p>
        </p:txBody>
      </p:sp>
    </p:spTree>
    <p:extLst>
      <p:ext uri="{BB962C8B-B14F-4D97-AF65-F5344CB8AC3E}">
        <p14:creationId xmlns:p14="http://schemas.microsoft.com/office/powerpoint/2010/main" val="2695242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cs-CZ" sz="3200" dirty="0" smtClean="0"/>
              <a:t>Citační etika – základní pojmy</a:t>
            </a:r>
            <a:endParaRPr lang="cs-CZ" sz="3200" dirty="0"/>
          </a:p>
        </p:txBody>
      </p:sp>
      <p:sp>
        <p:nvSpPr>
          <p:cNvPr id="3" name="Rectangle 2"/>
          <p:cNvSpPr>
            <a:spLocks noGrp="1"/>
          </p:cNvSpPr>
          <p:nvPr>
            <p:ph sz="quarter" idx="1"/>
          </p:nvPr>
        </p:nvSpPr>
        <p:spPr>
          <a:xfrm>
            <a:off x="611560" y="1203598"/>
            <a:ext cx="7922840" cy="3603848"/>
          </a:xfrm>
        </p:spPr>
        <p:txBody>
          <a:bodyPr anchor="ctr">
            <a:normAutofit fontScale="92500" lnSpcReduction="10000"/>
          </a:bodyPr>
          <a:lstStyle>
            <a:extLst/>
          </a:lstStyle>
          <a:p>
            <a:endParaRPr lang="cs-CZ" dirty="0" smtClean="0"/>
          </a:p>
          <a:p>
            <a:r>
              <a:rPr lang="cs-CZ" b="1" dirty="0"/>
              <a:t>Citace</a:t>
            </a:r>
          </a:p>
          <a:p>
            <a:pPr marL="0" indent="0">
              <a:buNone/>
            </a:pPr>
            <a:r>
              <a:rPr lang="cs-CZ" dirty="0" smtClean="0"/>
              <a:t>Doslovně </a:t>
            </a:r>
            <a:r>
              <a:rPr lang="cs-CZ" dirty="0"/>
              <a:t>převzatá část textu z jiného díla. Citace je doprovázena </a:t>
            </a:r>
            <a:r>
              <a:rPr lang="cs-CZ" dirty="0" smtClean="0"/>
              <a:t>přesnou identifikací </a:t>
            </a:r>
            <a:r>
              <a:rPr lang="cs-CZ" dirty="0"/>
              <a:t>pramene, ze kterého daný výrok nebo text pochází, </a:t>
            </a:r>
            <a:r>
              <a:rPr lang="cs-CZ" dirty="0" smtClean="0"/>
              <a:t>tedy bibliografickou </a:t>
            </a:r>
            <a:r>
              <a:rPr lang="cs-CZ" dirty="0"/>
              <a:t>citací. Citace se musí odlišit od vlastního textu. Pro </a:t>
            </a:r>
            <a:r>
              <a:rPr lang="cs-CZ" dirty="0" smtClean="0"/>
              <a:t>odlišení používáme </a:t>
            </a:r>
            <a:r>
              <a:rPr lang="cs-CZ" dirty="0"/>
              <a:t>obvykle uvozovky, odsazení, kurzívu nebo jiný typ písma. Vyberte </a:t>
            </a:r>
            <a:r>
              <a:rPr lang="cs-CZ" dirty="0" smtClean="0"/>
              <a:t>si </a:t>
            </a:r>
            <a:r>
              <a:rPr lang="pl-PL" dirty="0" smtClean="0"/>
              <a:t>vždy </a:t>
            </a:r>
            <a:r>
              <a:rPr lang="pl-PL" dirty="0"/>
              <a:t>jednu formu a tu dodržujte v celé práci.</a:t>
            </a:r>
            <a:endParaRPr lang="cs-CZ" dirty="0" smtClean="0"/>
          </a:p>
          <a:p>
            <a:pPr marL="548640" lvl="2"/>
            <a:endParaRPr lang="cs-CZ" dirty="0" smtClean="0"/>
          </a:p>
          <a:p>
            <a:pPr marL="548640" lvl="2"/>
            <a:endParaRPr lang="cs-CZ" dirty="0"/>
          </a:p>
        </p:txBody>
      </p:sp>
    </p:spTree>
    <p:extLst>
      <p:ext uri="{BB962C8B-B14F-4D97-AF65-F5344CB8AC3E}">
        <p14:creationId xmlns:p14="http://schemas.microsoft.com/office/powerpoint/2010/main" val="3549639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cs-CZ" sz="3200" dirty="0" smtClean="0"/>
              <a:t>Citační etika – základní pojmy</a:t>
            </a:r>
            <a:endParaRPr lang="cs-CZ" sz="3200" dirty="0"/>
          </a:p>
        </p:txBody>
      </p:sp>
      <p:sp>
        <p:nvSpPr>
          <p:cNvPr id="3" name="Rectangle 2"/>
          <p:cNvSpPr>
            <a:spLocks noGrp="1"/>
          </p:cNvSpPr>
          <p:nvPr>
            <p:ph sz="quarter" idx="1"/>
          </p:nvPr>
        </p:nvSpPr>
        <p:spPr>
          <a:xfrm>
            <a:off x="611560" y="1203598"/>
            <a:ext cx="7922840" cy="3603848"/>
          </a:xfrm>
        </p:spPr>
        <p:txBody>
          <a:bodyPr anchor="ctr">
            <a:normAutofit fontScale="92500" lnSpcReduction="20000"/>
          </a:bodyPr>
          <a:lstStyle>
            <a:extLst/>
          </a:lstStyle>
          <a:p>
            <a:endParaRPr lang="cs-CZ" dirty="0" smtClean="0"/>
          </a:p>
          <a:p>
            <a:r>
              <a:rPr lang="cs-CZ" b="1" dirty="0" smtClean="0"/>
              <a:t>Bibliografická </a:t>
            </a:r>
            <a:r>
              <a:rPr lang="cs-CZ" b="1" dirty="0" smtClean="0"/>
              <a:t>citace</a:t>
            </a:r>
            <a:endParaRPr lang="cs-CZ" b="1" dirty="0"/>
          </a:p>
          <a:p>
            <a:pPr marL="0" indent="0">
              <a:buNone/>
            </a:pPr>
            <a:r>
              <a:rPr lang="cs-CZ" sz="3200" dirty="0"/>
              <a:t>Umožňuje identifikaci a zpětné vyhledání dokumentu, ze kterého pochází citace</a:t>
            </a:r>
            <a:r>
              <a:rPr lang="cs-CZ" sz="3200" dirty="0" smtClean="0"/>
              <a:t>. Slouží </a:t>
            </a:r>
            <a:r>
              <a:rPr lang="cs-CZ" sz="3200" dirty="0"/>
              <a:t>jako zdroj informací pro čtenáře, recenzenty nebo oponenty dokumentu</a:t>
            </a:r>
            <a:r>
              <a:rPr lang="cs-CZ" sz="3200" dirty="0" smtClean="0"/>
              <a:t>. Bibliografické </a:t>
            </a:r>
            <a:r>
              <a:rPr lang="cs-CZ" sz="3200" dirty="0"/>
              <a:t>citace jsou dnes součástí každé </a:t>
            </a:r>
            <a:r>
              <a:rPr lang="cs-CZ" sz="3200" dirty="0" smtClean="0"/>
              <a:t>odborné </a:t>
            </a:r>
            <a:r>
              <a:rPr lang="cs-CZ" sz="3200" dirty="0"/>
              <a:t>práce. Čtenář má </a:t>
            </a:r>
            <a:r>
              <a:rPr lang="cs-CZ" sz="3200" dirty="0" smtClean="0"/>
              <a:t>díky nim </a:t>
            </a:r>
            <a:r>
              <a:rPr lang="cs-CZ" sz="3200" dirty="0"/>
              <a:t>přehled o další literatuře týkající se dané problematiky.</a:t>
            </a:r>
            <a:endParaRPr lang="cs-CZ" dirty="0" smtClean="0"/>
          </a:p>
          <a:p>
            <a:pPr marL="548640" lvl="2"/>
            <a:endParaRPr lang="cs-CZ" dirty="0"/>
          </a:p>
        </p:txBody>
      </p:sp>
    </p:spTree>
    <p:extLst>
      <p:ext uri="{BB962C8B-B14F-4D97-AF65-F5344CB8AC3E}">
        <p14:creationId xmlns:p14="http://schemas.microsoft.com/office/powerpoint/2010/main" val="3427785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cs-CZ" sz="3200" dirty="0" smtClean="0"/>
              <a:t>Citační etika – etická pravidla</a:t>
            </a:r>
            <a:endParaRPr lang="cs-CZ" sz="3200" dirty="0"/>
          </a:p>
        </p:txBody>
      </p:sp>
      <p:sp>
        <p:nvSpPr>
          <p:cNvPr id="3" name="Rectangle 2"/>
          <p:cNvSpPr>
            <a:spLocks noGrp="1"/>
          </p:cNvSpPr>
          <p:nvPr>
            <p:ph sz="quarter" idx="1"/>
          </p:nvPr>
        </p:nvSpPr>
        <p:spPr>
          <a:xfrm>
            <a:off x="611560" y="1203598"/>
            <a:ext cx="7922840" cy="3603848"/>
          </a:xfrm>
        </p:spPr>
        <p:txBody>
          <a:bodyPr anchor="ctr">
            <a:normAutofit fontScale="70000" lnSpcReduction="20000"/>
          </a:bodyPr>
          <a:lstStyle>
            <a:extLst/>
          </a:lstStyle>
          <a:p>
            <a:pPr marL="274320" lvl="1">
              <a:buNone/>
            </a:pPr>
            <a:r>
              <a:rPr lang="cs-CZ" dirty="0" smtClean="0"/>
              <a:t>Nejčastější chyby autorů kvalifikačních prací:</a:t>
            </a:r>
          </a:p>
          <a:p>
            <a:pPr marL="548640" lvl="2"/>
            <a:r>
              <a:rPr lang="cs-CZ" dirty="0" smtClean="0"/>
              <a:t>U přímé citace a nepřímé citace (parafráze) není uveden odkaz na zdroj informace</a:t>
            </a:r>
          </a:p>
          <a:p>
            <a:pPr marL="548640" lvl="2"/>
            <a:r>
              <a:rPr lang="cs-CZ" dirty="0" smtClean="0"/>
              <a:t>Soupis literatury a pramenů neobsahuje jen skutečně použitou literaturu</a:t>
            </a:r>
          </a:p>
          <a:p>
            <a:pPr marL="548640" lvl="2"/>
            <a:r>
              <a:rPr lang="cs-CZ" dirty="0" smtClean="0"/>
              <a:t>K doložení názoru se využívá materiál, z něhož tvrzení jednoznačně nevyplývá</a:t>
            </a:r>
          </a:p>
          <a:p>
            <a:pPr marL="548640" lvl="2"/>
            <a:r>
              <a:rPr lang="cs-CZ" dirty="0" smtClean="0"/>
              <a:t>Neoprávněné zobecnění závěrů na základě výpovědí nedostatečného nebo nízkého počtu respondentů</a:t>
            </a:r>
          </a:p>
          <a:p>
            <a:pPr marL="548640" lvl="2"/>
            <a:r>
              <a:rPr lang="cs-CZ" dirty="0" smtClean="0"/>
              <a:t>Nejsou řádně citovány převzaté tabulky, obrázky, grafy použité v kvalifikační práci</a:t>
            </a:r>
          </a:p>
          <a:p>
            <a:pPr marL="548640" lvl="2"/>
            <a:r>
              <a:rPr lang="cs-CZ" dirty="0" smtClean="0"/>
              <a:t>Není řádně citováno zjištění vyplývající z osobní komunikace </a:t>
            </a:r>
          </a:p>
          <a:p>
            <a:pPr marL="548640" lvl="2"/>
            <a:r>
              <a:rPr lang="cs-CZ" dirty="0" smtClean="0"/>
              <a:t>Záznam o pramenu musí obsahovat dostatek údajů, které umožní znovu vyhledat dokument a v něm citované nebo parafrázované místo</a:t>
            </a:r>
          </a:p>
          <a:p>
            <a:pPr marL="548640" lvl="2"/>
            <a:endParaRPr lang="cs-CZ" dirty="0" smtClean="0"/>
          </a:p>
          <a:p>
            <a:pPr marL="548640" lvl="2"/>
            <a:r>
              <a:rPr lang="cs-CZ" dirty="0" smtClean="0"/>
              <a:t>Bibliografické </a:t>
            </a:r>
            <a:r>
              <a:rPr lang="cs-CZ" dirty="0" smtClean="0"/>
              <a:t>citace vytváříme s knihou / zdrojem v ruce (údaje se přebírají tak, jak se nalézají v dokumentu)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cs-CZ" sz="3200" dirty="0" smtClean="0"/>
              <a:t>Citační etika – etická pravidla</a:t>
            </a:r>
            <a:endParaRPr lang="cs-CZ" sz="3200" dirty="0"/>
          </a:p>
        </p:txBody>
      </p:sp>
      <p:sp>
        <p:nvSpPr>
          <p:cNvPr id="3" name="Rectangle 2"/>
          <p:cNvSpPr>
            <a:spLocks noGrp="1"/>
          </p:cNvSpPr>
          <p:nvPr>
            <p:ph sz="quarter" idx="1"/>
          </p:nvPr>
        </p:nvSpPr>
        <p:spPr>
          <a:xfrm>
            <a:off x="611560" y="1203598"/>
            <a:ext cx="7922840" cy="3603848"/>
          </a:xfrm>
        </p:spPr>
        <p:txBody>
          <a:bodyPr anchor="ctr">
            <a:normAutofit fontScale="85000" lnSpcReduction="20000"/>
          </a:bodyPr>
          <a:lstStyle>
            <a:extLst/>
          </a:lstStyle>
          <a:p>
            <a:pPr marL="274320" lvl="1">
              <a:buNone/>
            </a:pPr>
            <a:endParaRPr lang="cs-CZ" dirty="0" smtClean="0"/>
          </a:p>
          <a:p>
            <a:r>
              <a:rPr lang="cs-CZ" b="1" dirty="0" smtClean="0"/>
              <a:t>Moje práce obsahuje velké množství citací, co mám dělat?</a:t>
            </a:r>
            <a:br>
              <a:rPr lang="cs-CZ" b="1" dirty="0" smtClean="0"/>
            </a:br>
            <a:endParaRPr lang="cs-CZ" b="1" dirty="0" smtClean="0"/>
          </a:p>
          <a:p>
            <a:pPr>
              <a:buNone/>
            </a:pPr>
            <a:r>
              <a:rPr lang="cs-CZ" dirty="0" smtClean="0"/>
              <a:t>Pokud jste správně citovali všechny použité zdroje, neporušili jste citační etiku. Větší množství využitých zdrojů svědčí o tom, že je autor schopen pochopit souvislosti v dané oblasti.</a:t>
            </a:r>
            <a:br>
              <a:rPr lang="cs-CZ" dirty="0" smtClean="0"/>
            </a:br>
            <a:r>
              <a:rPr lang="cs-CZ" dirty="0" smtClean="0"/>
              <a:t/>
            </a:r>
            <a:br>
              <a:rPr lang="cs-CZ" dirty="0" smtClean="0"/>
            </a:br>
            <a:endParaRPr lang="cs-CZ" dirty="0" smtClean="0"/>
          </a:p>
          <a:p>
            <a:pPr marL="274320" lvl="1">
              <a:buNone/>
            </a:pPr>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cs-CZ" sz="3200" dirty="0" smtClean="0"/>
              <a:t>Citační etika – etická pravidla</a:t>
            </a:r>
            <a:endParaRPr lang="cs-CZ" sz="3200" dirty="0"/>
          </a:p>
        </p:txBody>
      </p:sp>
      <p:sp>
        <p:nvSpPr>
          <p:cNvPr id="3" name="Rectangle 2"/>
          <p:cNvSpPr>
            <a:spLocks noGrp="1"/>
          </p:cNvSpPr>
          <p:nvPr>
            <p:ph sz="quarter" idx="1"/>
          </p:nvPr>
        </p:nvSpPr>
        <p:spPr>
          <a:xfrm>
            <a:off x="611560" y="1203598"/>
            <a:ext cx="7922840" cy="3603848"/>
          </a:xfrm>
        </p:spPr>
        <p:txBody>
          <a:bodyPr anchor="ctr">
            <a:normAutofit fontScale="77500" lnSpcReduction="20000"/>
          </a:bodyPr>
          <a:lstStyle>
            <a:extLst/>
          </a:lstStyle>
          <a:p>
            <a:pPr marL="274320" lvl="1">
              <a:buNone/>
            </a:pPr>
            <a:endParaRPr lang="cs-CZ" dirty="0" smtClean="0"/>
          </a:p>
          <a:p>
            <a:r>
              <a:rPr lang="cs-CZ" b="1" dirty="0" smtClean="0"/>
              <a:t>Moje práce obsahuje jen malý počet citací, kde je chyba?</a:t>
            </a:r>
            <a:br>
              <a:rPr lang="cs-CZ" b="1" dirty="0" smtClean="0"/>
            </a:br>
            <a:endParaRPr lang="cs-CZ" b="1" dirty="0" smtClean="0"/>
          </a:p>
          <a:p>
            <a:pPr>
              <a:buNone/>
            </a:pPr>
            <a:r>
              <a:rPr lang="cs-CZ" dirty="0" smtClean="0"/>
              <a:t>Autor by si měl položit tyto otázky:</a:t>
            </a:r>
          </a:p>
          <a:p>
            <a:pPr lvl="1"/>
            <a:r>
              <a:rPr lang="cs-CZ" dirty="0" smtClean="0"/>
              <a:t>Jsou myšlenky uvedené v mé práci podloženy dostatečným množstvím pádných důkazů?</a:t>
            </a:r>
          </a:p>
          <a:p>
            <a:pPr lvl="1"/>
            <a:r>
              <a:rPr lang="cs-CZ" dirty="0" smtClean="0"/>
              <a:t>Proč by měl čtenář věřit tomu, co jsem uvedl? </a:t>
            </a:r>
          </a:p>
          <a:p>
            <a:pPr lvl="1"/>
            <a:r>
              <a:rPr lang="cs-CZ" dirty="0" smtClean="0"/>
              <a:t>Poskytl jsem čtenáři dostatečné množství protiargumentů? </a:t>
            </a:r>
          </a:p>
          <a:p>
            <a:pPr lvl="1"/>
            <a:r>
              <a:rPr lang="cs-CZ" dirty="0" smtClean="0"/>
              <a:t>Kteří další autoři podporují či vyvracejí moji teorii/ myšlenku? </a:t>
            </a:r>
          </a:p>
          <a:p>
            <a:pPr>
              <a:buNone/>
            </a:pPr>
            <a:r>
              <a:rPr lang="cs-CZ" dirty="0" smtClean="0"/>
              <a:t>Zpracované téma je natolik původní a tvůrčí, že obsahuje malé množství citací</a:t>
            </a:r>
          </a:p>
          <a:p>
            <a:pPr marL="274320" lvl="1">
              <a:buNone/>
            </a:pP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cs-CZ" sz="3200" dirty="0" smtClean="0"/>
              <a:t>Citační etika – metody citování</a:t>
            </a:r>
            <a:endParaRPr lang="cs-CZ" sz="3200" dirty="0"/>
          </a:p>
        </p:txBody>
      </p:sp>
      <p:sp>
        <p:nvSpPr>
          <p:cNvPr id="3" name="Rectangle 2"/>
          <p:cNvSpPr>
            <a:spLocks noGrp="1"/>
          </p:cNvSpPr>
          <p:nvPr>
            <p:ph sz="quarter" idx="1"/>
          </p:nvPr>
        </p:nvSpPr>
        <p:spPr>
          <a:xfrm>
            <a:off x="611560" y="1491630"/>
            <a:ext cx="7922840" cy="3315816"/>
          </a:xfrm>
        </p:spPr>
        <p:txBody>
          <a:bodyPr anchor="ctr">
            <a:normAutofit lnSpcReduction="10000"/>
          </a:bodyPr>
          <a:lstStyle>
            <a:extLst/>
          </a:lstStyle>
          <a:p>
            <a:pPr marL="274320" lvl="1">
              <a:buNone/>
            </a:pPr>
            <a:r>
              <a:rPr lang="cs-CZ" dirty="0" smtClean="0">
                <a:solidFill>
                  <a:schemeClr val="accent2"/>
                </a:solidFill>
              </a:rPr>
              <a:t>3. </a:t>
            </a:r>
            <a:r>
              <a:rPr lang="cs-CZ" dirty="0" smtClean="0"/>
              <a:t>Jednotlivé metody / styly citování:</a:t>
            </a:r>
          </a:p>
          <a:p>
            <a:pPr lvl="2"/>
            <a:r>
              <a:rPr lang="cs-CZ" dirty="0" smtClean="0"/>
              <a:t>Chicago style</a:t>
            </a:r>
          </a:p>
          <a:p>
            <a:pPr lvl="2"/>
            <a:r>
              <a:rPr lang="cs-CZ" dirty="0" smtClean="0"/>
              <a:t>Harvard style</a:t>
            </a:r>
          </a:p>
          <a:p>
            <a:pPr lvl="2">
              <a:buNone/>
            </a:pPr>
            <a:endParaRPr lang="cs-CZ" dirty="0" smtClean="0"/>
          </a:p>
          <a:p>
            <a:pPr lvl="1"/>
            <a:r>
              <a:rPr lang="cs-CZ" dirty="0" smtClean="0"/>
              <a:t>Konkrétní citační normy</a:t>
            </a:r>
          </a:p>
          <a:p>
            <a:pPr lvl="2"/>
            <a:r>
              <a:rPr lang="cs-CZ" dirty="0" smtClean="0"/>
              <a:t>Bibliografické citace dokumentu podle Č</a:t>
            </a:r>
            <a:r>
              <a:rPr lang="pt-BR" dirty="0" smtClean="0"/>
              <a:t>SN ISO 690 a </a:t>
            </a:r>
            <a:r>
              <a:rPr lang="cs-CZ" dirty="0" smtClean="0"/>
              <a:t>Č</a:t>
            </a:r>
            <a:r>
              <a:rPr lang="pt-BR" dirty="0" smtClean="0"/>
              <a:t>SN ISO 690-2</a:t>
            </a:r>
            <a:endParaRPr lang="cs-CZ" dirty="0" smtClean="0"/>
          </a:p>
          <a:p>
            <a:pPr lvl="2"/>
            <a:r>
              <a:rPr lang="cs-CZ" dirty="0" smtClean="0"/>
              <a:t>American</a:t>
            </a:r>
            <a:r>
              <a:rPr lang="cs-CZ" dirty="0" smtClean="0"/>
              <a:t> </a:t>
            </a:r>
            <a:r>
              <a:rPr lang="cs-CZ" dirty="0" smtClean="0"/>
              <a:t>psychological</a:t>
            </a:r>
            <a:r>
              <a:rPr lang="cs-CZ" dirty="0" smtClean="0"/>
              <a:t> </a:t>
            </a:r>
            <a:r>
              <a:rPr lang="cs-CZ" dirty="0" smtClean="0"/>
              <a:t>association</a:t>
            </a:r>
            <a:r>
              <a:rPr lang="cs-CZ" dirty="0" smtClean="0"/>
              <a:t> - APA</a:t>
            </a:r>
          </a:p>
          <a:p>
            <a:pPr lvl="1"/>
            <a:endParaRPr lang="cs-CZ"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cs-CZ" sz="3200" dirty="0" smtClean="0"/>
              <a:t>Citační etika – metody citování</a:t>
            </a:r>
            <a:endParaRPr lang="cs-CZ" sz="3200" dirty="0"/>
          </a:p>
        </p:txBody>
      </p:sp>
      <p:sp>
        <p:nvSpPr>
          <p:cNvPr id="3" name="Rectangle 2"/>
          <p:cNvSpPr>
            <a:spLocks noGrp="1"/>
          </p:cNvSpPr>
          <p:nvPr>
            <p:ph sz="quarter" idx="1"/>
          </p:nvPr>
        </p:nvSpPr>
        <p:spPr>
          <a:xfrm>
            <a:off x="611560" y="1203598"/>
            <a:ext cx="7922840" cy="3816424"/>
          </a:xfrm>
        </p:spPr>
        <p:txBody>
          <a:bodyPr anchor="ctr">
            <a:normAutofit fontScale="62500" lnSpcReduction="20000"/>
          </a:bodyPr>
          <a:lstStyle>
            <a:extLst/>
          </a:lstStyle>
          <a:p>
            <a:r>
              <a:rPr lang="cs-CZ" sz="3800" b="1" dirty="0"/>
              <a:t>Citace přímá a nepřímá</a:t>
            </a:r>
          </a:p>
          <a:p>
            <a:pPr marL="0" indent="0">
              <a:buNone/>
            </a:pPr>
            <a:r>
              <a:rPr lang="cs-CZ" sz="3200" dirty="0"/>
              <a:t>Citace rozdělujeme na přímé a nepřímé podle způsobu přebírání textů</a:t>
            </a:r>
            <a:r>
              <a:rPr lang="cs-CZ" sz="3200" dirty="0" smtClean="0"/>
              <a:t>. </a:t>
            </a:r>
          </a:p>
          <a:p>
            <a:pPr>
              <a:buFont typeface="Wingdings" panose="05000000000000000000" pitchFamily="2" charset="2"/>
              <a:buChar char="q"/>
            </a:pPr>
            <a:r>
              <a:rPr lang="cs-CZ" sz="3200" b="1" dirty="0" smtClean="0"/>
              <a:t>Citace </a:t>
            </a:r>
            <a:r>
              <a:rPr lang="cs-CZ" sz="3200" b="1" dirty="0"/>
              <a:t>přímá </a:t>
            </a:r>
            <a:r>
              <a:rPr lang="cs-CZ" sz="3200" dirty="0"/>
              <a:t>označuje doslovně převzatý text. Množství přímých </a:t>
            </a:r>
            <a:r>
              <a:rPr lang="cs-CZ" sz="3200" dirty="0" smtClean="0"/>
              <a:t>citací by </a:t>
            </a:r>
            <a:r>
              <a:rPr lang="cs-CZ" sz="3200" dirty="0"/>
              <a:t>nemělo překročit 10% z celého textu. Vědecká práce by neměla být </a:t>
            </a:r>
            <a:r>
              <a:rPr lang="cs-CZ" sz="3200" dirty="0" smtClean="0"/>
              <a:t>pouze kompilací </a:t>
            </a:r>
            <a:r>
              <a:rPr lang="cs-CZ" sz="3200" dirty="0"/>
              <a:t>cizích názorů. </a:t>
            </a:r>
            <a:r>
              <a:rPr lang="cs-CZ" sz="3200" dirty="0" smtClean="0"/>
              <a:t>Přímých citací </a:t>
            </a:r>
            <a:r>
              <a:rPr lang="cs-CZ" sz="3200" dirty="0"/>
              <a:t>využívejte zejména u trefných myšlenek, které nejdou </a:t>
            </a:r>
            <a:r>
              <a:rPr lang="cs-CZ" sz="3200" dirty="0" smtClean="0"/>
              <a:t>přeformulovat vlastními </a:t>
            </a:r>
            <a:r>
              <a:rPr lang="cs-CZ" sz="3200" dirty="0"/>
              <a:t>slovy, popř. tehdy, pokud by myšlenka ztratila význam.</a:t>
            </a:r>
          </a:p>
          <a:p>
            <a:r>
              <a:rPr lang="cs-CZ" sz="3200" dirty="0"/>
              <a:t>O </a:t>
            </a:r>
            <a:r>
              <a:rPr lang="cs-CZ" sz="3200" b="1" dirty="0"/>
              <a:t>nepřímých citacích </a:t>
            </a:r>
            <a:r>
              <a:rPr lang="cs-CZ" sz="3200" dirty="0"/>
              <a:t>mluvíme někdy jako o parafrázích. Cizí </a:t>
            </a:r>
            <a:r>
              <a:rPr lang="cs-CZ" sz="3200" dirty="0" smtClean="0"/>
              <a:t>myšlenku přeformulujete </a:t>
            </a:r>
            <a:r>
              <a:rPr lang="cs-CZ" sz="3200" dirty="0"/>
              <a:t>vlastními slovy tak, aby nebyla vytržená z kontextu </a:t>
            </a:r>
            <a:r>
              <a:rPr lang="cs-CZ" sz="3200" dirty="0" smtClean="0"/>
              <a:t>nebo neztratila </a:t>
            </a:r>
            <a:r>
              <a:rPr lang="cs-CZ" sz="3200" dirty="0"/>
              <a:t>svůj původní význam</a:t>
            </a:r>
            <a:r>
              <a:rPr lang="cs-CZ" sz="3200" dirty="0" smtClean="0"/>
              <a:t>. </a:t>
            </a:r>
            <a:r>
              <a:rPr lang="cs-CZ" sz="3200" dirty="0"/>
              <a:t>Množství nepřímých citací není ve vědecké práci nijak omezeno.</a:t>
            </a:r>
            <a:endParaRPr lang="cs-CZ" dirty="0" smtClean="0"/>
          </a:p>
        </p:txBody>
      </p:sp>
    </p:spTree>
    <p:extLst>
      <p:ext uri="{BB962C8B-B14F-4D97-AF65-F5344CB8AC3E}">
        <p14:creationId xmlns:p14="http://schemas.microsoft.com/office/powerpoint/2010/main" val="2731078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Informační etika</a:t>
            </a:r>
            <a:endParaRPr lang="cs-CZ" dirty="0"/>
          </a:p>
        </p:txBody>
      </p:sp>
      <p:sp>
        <p:nvSpPr>
          <p:cNvPr id="3" name="Rectangle 2"/>
          <p:cNvSpPr>
            <a:spLocks noGrp="1"/>
          </p:cNvSpPr>
          <p:nvPr>
            <p:ph sz="quarter" idx="1"/>
          </p:nvPr>
        </p:nvSpPr>
        <p:spPr>
          <a:xfrm>
            <a:off x="609600" y="1200150"/>
            <a:ext cx="3886200" cy="3200400"/>
          </a:xfrm>
        </p:spPr>
        <p:txBody>
          <a:bodyPr anchor="ctr">
            <a:normAutofit fontScale="62500" lnSpcReduction="20000"/>
          </a:bodyPr>
          <a:lstStyle>
            <a:extLst/>
          </a:lstStyle>
          <a:p>
            <a:pPr lvl="0"/>
            <a:endParaRPr lang="cs-CZ" sz="3200" dirty="0" smtClean="0"/>
          </a:p>
          <a:p>
            <a:pPr lvl="0"/>
            <a:r>
              <a:rPr lang="cs-CZ" sz="3200" dirty="0" smtClean="0"/>
              <a:t>„Oblast morálky uplatňované při vzniku, šíření, transformaci, ukládání, vyhledávání, využívání a organizaci informací“ (Janoš Karel)</a:t>
            </a:r>
          </a:p>
          <a:p>
            <a:pPr lvl="0"/>
            <a:r>
              <a:rPr lang="cs-CZ" sz="3200" dirty="0" smtClean="0"/>
              <a:t>Týká se knihovnictví, žurnalistiky, informatiky, publikační činnosti, při vědecké činnosti, pedagogické činnosti, politiky</a:t>
            </a:r>
          </a:p>
          <a:p>
            <a:pPr marL="274320" lvl="1"/>
            <a:endParaRPr lang="cs-CZ" dirty="0"/>
          </a:p>
        </p:txBody>
      </p:sp>
      <p:pic>
        <p:nvPicPr>
          <p:cNvPr id="7" name="Zástupný symbol pro obsah 6" descr="etika.jpg"/>
          <p:cNvPicPr>
            <a:picLocks noGrp="1" noChangeAspect="1"/>
          </p:cNvPicPr>
          <p:nvPr>
            <p:ph sz="quarter" idx="2"/>
          </p:nvPr>
        </p:nvPicPr>
        <p:blipFill>
          <a:blip r:embed="rId3" cstate="print"/>
          <a:stretch>
            <a:fillRect/>
          </a:stretch>
        </p:blipFill>
        <p:spPr>
          <a:xfrm>
            <a:off x="4845050" y="1528628"/>
            <a:ext cx="3886200" cy="2756170"/>
          </a:xfrm>
        </p:spPr>
      </p:pic>
      <p:sp>
        <p:nvSpPr>
          <p:cNvPr id="8" name="TextovéPole 7"/>
          <p:cNvSpPr txBox="1"/>
          <p:nvPr/>
        </p:nvSpPr>
        <p:spPr>
          <a:xfrm>
            <a:off x="4788024" y="4299942"/>
            <a:ext cx="4032448" cy="276999"/>
          </a:xfrm>
          <a:prstGeom prst="rect">
            <a:avLst/>
          </a:prstGeom>
          <a:noFill/>
        </p:spPr>
        <p:txBody>
          <a:bodyPr wrap="square" rtlCol="0">
            <a:spAutoFit/>
          </a:bodyPr>
          <a:lstStyle/>
          <a:p>
            <a:r>
              <a:rPr lang="cs-CZ" sz="1200" dirty="0" smtClean="0"/>
              <a:t>http://mikoajah.blogspot.com/2010/10/pengertian-etika.html</a:t>
            </a:r>
            <a:endParaRPr lang="cs-CZ"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citace-obr.jpg"/>
          <p:cNvPicPr>
            <a:picLocks noChangeAspect="1"/>
          </p:cNvPicPr>
          <p:nvPr/>
        </p:nvPicPr>
        <p:blipFill>
          <a:blip r:embed="rId2" cstate="print"/>
          <a:stretch>
            <a:fillRect/>
          </a:stretch>
        </p:blipFill>
        <p:spPr>
          <a:xfrm>
            <a:off x="2051720" y="0"/>
            <a:ext cx="4863728" cy="5143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39552" y="195486"/>
            <a:ext cx="8077200" cy="640432"/>
          </a:xfrm>
        </p:spPr>
        <p:txBody>
          <a:bodyPr anchor="b">
            <a:normAutofit/>
          </a:bodyPr>
          <a:lstStyle>
            <a:extLst/>
          </a:lstStyle>
          <a:p>
            <a:r>
              <a:rPr lang="cs-CZ" sz="3200" dirty="0" smtClean="0"/>
              <a:t>Citační etika – metody citování</a:t>
            </a:r>
            <a:endParaRPr lang="cs-CZ" sz="3200" dirty="0"/>
          </a:p>
        </p:txBody>
      </p:sp>
      <p:sp>
        <p:nvSpPr>
          <p:cNvPr id="3" name="Rectangle 2"/>
          <p:cNvSpPr>
            <a:spLocks noGrp="1"/>
          </p:cNvSpPr>
          <p:nvPr>
            <p:ph type="body" idx="2"/>
          </p:nvPr>
        </p:nvSpPr>
        <p:spPr>
          <a:xfrm>
            <a:off x="755576" y="1707654"/>
            <a:ext cx="1586136" cy="1944216"/>
          </a:xfrm>
        </p:spPr>
        <p:txBody>
          <a:bodyPr>
            <a:normAutofit/>
          </a:bodyPr>
          <a:lstStyle>
            <a:extLst/>
          </a:lstStyle>
          <a:p>
            <a:pPr marL="274320" lvl="1" algn="ctr"/>
            <a:r>
              <a:rPr lang="cs-CZ" sz="2000" dirty="0" smtClean="0"/>
              <a:t>Chicago styl</a:t>
            </a:r>
          </a:p>
          <a:p>
            <a:pPr marL="274320" lvl="1" algn="ctr"/>
            <a:r>
              <a:rPr lang="cs-CZ" sz="2000" dirty="0" smtClean="0"/>
              <a:t>-</a:t>
            </a:r>
            <a:endParaRPr lang="cs-CZ" sz="2000" dirty="0"/>
          </a:p>
          <a:p>
            <a:pPr marL="274320" lvl="1" algn="ctr"/>
            <a:r>
              <a:rPr lang="cs-CZ" sz="2000" dirty="0" smtClean="0"/>
              <a:t>Metoda poznámek</a:t>
            </a:r>
          </a:p>
        </p:txBody>
      </p:sp>
      <p:pic>
        <p:nvPicPr>
          <p:cNvPr id="7" name="Zástupný symbol pro obsah 6" descr="chicagostyl.JPG"/>
          <p:cNvPicPr>
            <a:picLocks noGrp="1" noChangeAspect="1"/>
          </p:cNvPicPr>
          <p:nvPr>
            <p:ph sz="quarter" idx="1"/>
          </p:nvPr>
        </p:nvPicPr>
        <p:blipFill>
          <a:blip r:embed="rId3" cstate="print"/>
          <a:stretch>
            <a:fillRect/>
          </a:stretch>
        </p:blipFill>
        <p:spPr>
          <a:xfrm>
            <a:off x="2699792" y="1707654"/>
            <a:ext cx="6045131" cy="259228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Citace – Chicago styl</a:t>
            </a:r>
            <a:endParaRPr lang="cs-CZ" dirty="0"/>
          </a:p>
        </p:txBody>
      </p:sp>
      <p:sp>
        <p:nvSpPr>
          <p:cNvPr id="3" name="Zástupný symbol pro obsah 2"/>
          <p:cNvSpPr>
            <a:spLocks noGrp="1"/>
          </p:cNvSpPr>
          <p:nvPr>
            <p:ph sz="quarter" idx="1"/>
          </p:nvPr>
        </p:nvSpPr>
        <p:spPr>
          <a:xfrm>
            <a:off x="107504" y="1203598"/>
            <a:ext cx="8784976" cy="3371850"/>
          </a:xfrm>
        </p:spPr>
        <p:txBody>
          <a:bodyPr>
            <a:normAutofit fontScale="85000" lnSpcReduction="20000"/>
          </a:bodyPr>
          <a:lstStyle/>
          <a:p>
            <a:pPr lvl="1">
              <a:buNone/>
            </a:pPr>
            <a:r>
              <a:rPr lang="cs-CZ" sz="2500" dirty="0" smtClean="0"/>
              <a:t>U přímé citace nebo parafráze uvedeme v textu práce za převzatý zdroj číslo poznámky a zkrácenou citaci uvedeme v poznámce pod čarou</a:t>
            </a:r>
          </a:p>
          <a:p>
            <a:pPr lvl="1">
              <a:buNone/>
            </a:pPr>
            <a:endParaRPr lang="cs-CZ" sz="1200" dirty="0" smtClean="0"/>
          </a:p>
          <a:p>
            <a:pPr lvl="1">
              <a:buNone/>
            </a:pPr>
            <a:r>
              <a:rPr lang="cs-CZ" sz="2500" dirty="0" smtClean="0">
                <a:solidFill>
                  <a:srgbClr val="FFC000"/>
                </a:solidFill>
              </a:rPr>
              <a:t>Př. </a:t>
            </a:r>
            <a:r>
              <a:rPr lang="cs-CZ" sz="2500" dirty="0" smtClean="0"/>
              <a:t>Text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text</a:t>
            </a:r>
            <a:r>
              <a:rPr lang="cs-CZ" sz="2500" baseline="30000" dirty="0" smtClean="0"/>
              <a:t>1</a:t>
            </a:r>
            <a:r>
              <a:rPr lang="cs-CZ" sz="2500" dirty="0" smtClean="0"/>
              <a:t> </a:t>
            </a:r>
            <a:endParaRPr lang="cs-CZ" sz="2500" dirty="0"/>
          </a:p>
          <a:p>
            <a:pPr lvl="1">
              <a:buNone/>
            </a:pPr>
            <a:r>
              <a:rPr lang="cs-CZ" sz="2500" dirty="0" smtClean="0"/>
              <a:t>----------------</a:t>
            </a:r>
          </a:p>
          <a:p>
            <a:pPr lvl="1">
              <a:buNone/>
            </a:pPr>
            <a:r>
              <a:rPr lang="cs-CZ" sz="2500" baseline="30000" dirty="0" smtClean="0"/>
              <a:t>1</a:t>
            </a:r>
            <a:r>
              <a:rPr lang="cs-CZ" sz="2500" dirty="0" smtClean="0"/>
              <a:t> </a:t>
            </a:r>
            <a:r>
              <a:rPr lang="cs-CZ" sz="2500" dirty="0" smtClean="0"/>
              <a:t>Velé</a:t>
            </a:r>
            <a:r>
              <a:rPr lang="cs-CZ" sz="2500" dirty="0" smtClean="0"/>
              <a:t>, Kineziologie pro klinickou praxi, s. 120</a:t>
            </a:r>
          </a:p>
          <a:p>
            <a:pPr lvl="1">
              <a:buNone/>
            </a:pPr>
            <a:endParaRPr lang="cs-CZ" sz="2500" dirty="0" smtClean="0"/>
          </a:p>
          <a:p>
            <a:pPr lvl="1">
              <a:buNone/>
            </a:pPr>
            <a:r>
              <a:rPr lang="cs-CZ" sz="2500" dirty="0" smtClean="0"/>
              <a:t>V referenčním seznamu je uvedena úplná citace</a:t>
            </a:r>
          </a:p>
          <a:p>
            <a:pPr lvl="1">
              <a:buNone/>
            </a:pPr>
            <a:endParaRPr lang="cs-CZ" sz="1200" dirty="0" smtClean="0"/>
          </a:p>
          <a:p>
            <a:pPr lvl="1">
              <a:buNone/>
            </a:pPr>
            <a:r>
              <a:rPr lang="cs-CZ" sz="2500" dirty="0" smtClean="0">
                <a:solidFill>
                  <a:srgbClr val="FFC000"/>
                </a:solidFill>
              </a:rPr>
              <a:t>Př. </a:t>
            </a:r>
            <a:r>
              <a:rPr lang="cs-CZ" sz="2400" dirty="0" smtClean="0"/>
              <a:t>VELÉ, František. </a:t>
            </a:r>
            <a:r>
              <a:rPr lang="cs-CZ" sz="2400" i="1" dirty="0" smtClean="0"/>
              <a:t>Kineziologie pro klinickou praxi</a:t>
            </a:r>
            <a:r>
              <a:rPr lang="cs-CZ" sz="2400" dirty="0" smtClean="0"/>
              <a:t>. 1. vyd. Praha  : Grada, 1997. 271 s. ISBN 80-7169-256-5.</a:t>
            </a:r>
            <a:endParaRPr lang="cs-CZ" sz="2500" dirty="0" smtClean="0"/>
          </a:p>
          <a:p>
            <a:pPr lvl="1">
              <a:buNone/>
            </a:pPr>
            <a:endParaRPr lang="cs-CZ" dirty="0" smtClean="0"/>
          </a:p>
          <a:p>
            <a:pPr lvl="1">
              <a:buNone/>
            </a:pPr>
            <a:endParaRPr lang="cs-CZ" dirty="0" smtClean="0"/>
          </a:p>
          <a:p>
            <a:pPr lvl="1">
              <a:buNone/>
            </a:pPr>
            <a:endParaRPr lang="cs-CZ" dirty="0" smtClean="0"/>
          </a:p>
          <a:p>
            <a:pPr lvl="1">
              <a:buNone/>
            </a:pPr>
            <a:endParaRPr lang="cs-CZ" dirty="0" smtClean="0"/>
          </a:p>
        </p:txBody>
      </p:sp>
    </p:spTree>
    <p:extLst>
      <p:ext uri="{BB962C8B-B14F-4D97-AF65-F5344CB8AC3E}">
        <p14:creationId xmlns:p14="http://schemas.microsoft.com/office/powerpoint/2010/main" val="2817815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Citace – Chicago styl – druhá možnost</a:t>
            </a:r>
            <a:endParaRPr lang="cs-CZ" dirty="0"/>
          </a:p>
        </p:txBody>
      </p:sp>
      <p:sp>
        <p:nvSpPr>
          <p:cNvPr id="3" name="Zástupný symbol pro obsah 2"/>
          <p:cNvSpPr>
            <a:spLocks noGrp="1"/>
          </p:cNvSpPr>
          <p:nvPr>
            <p:ph sz="quarter" idx="1"/>
          </p:nvPr>
        </p:nvSpPr>
        <p:spPr>
          <a:xfrm>
            <a:off x="107504" y="1203598"/>
            <a:ext cx="8784976" cy="3371850"/>
          </a:xfrm>
        </p:spPr>
        <p:txBody>
          <a:bodyPr>
            <a:normAutofit lnSpcReduction="10000"/>
          </a:bodyPr>
          <a:lstStyle/>
          <a:p>
            <a:pPr lvl="1">
              <a:buNone/>
            </a:pPr>
            <a:r>
              <a:rPr lang="cs-CZ" sz="2500" dirty="0" smtClean="0"/>
              <a:t>U přímé citace nebo parafráze uvedeme v textu práce za převzatý zdroj číslo poznámky</a:t>
            </a:r>
          </a:p>
          <a:p>
            <a:pPr lvl="1">
              <a:buNone/>
            </a:pPr>
            <a:endParaRPr lang="cs-CZ" sz="1200" dirty="0" smtClean="0"/>
          </a:p>
          <a:p>
            <a:pPr lvl="1">
              <a:buNone/>
            </a:pPr>
            <a:r>
              <a:rPr lang="cs-CZ" sz="2500" dirty="0" smtClean="0">
                <a:solidFill>
                  <a:srgbClr val="FFC000"/>
                </a:solidFill>
              </a:rPr>
              <a:t>Př. </a:t>
            </a:r>
            <a:r>
              <a:rPr lang="cs-CZ" sz="2500" dirty="0" smtClean="0"/>
              <a:t>Text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[1, s. 120] </a:t>
            </a:r>
            <a:endParaRPr lang="cs-CZ" sz="2500" dirty="0"/>
          </a:p>
          <a:p>
            <a:pPr lvl="1">
              <a:buNone/>
            </a:pPr>
            <a:endParaRPr lang="cs-CZ" sz="2500" dirty="0" smtClean="0"/>
          </a:p>
          <a:p>
            <a:pPr lvl="1">
              <a:buNone/>
            </a:pPr>
            <a:r>
              <a:rPr lang="cs-CZ" sz="2500" dirty="0" smtClean="0"/>
              <a:t>V referenčním seznamu je uvedena úplná citace</a:t>
            </a:r>
          </a:p>
          <a:p>
            <a:pPr lvl="1">
              <a:buNone/>
            </a:pPr>
            <a:endParaRPr lang="cs-CZ" sz="1200" dirty="0" smtClean="0"/>
          </a:p>
          <a:p>
            <a:pPr lvl="1">
              <a:buNone/>
            </a:pPr>
            <a:r>
              <a:rPr lang="cs-CZ" sz="2500" dirty="0" smtClean="0">
                <a:solidFill>
                  <a:srgbClr val="FFC000"/>
                </a:solidFill>
              </a:rPr>
              <a:t>Př. </a:t>
            </a:r>
            <a:r>
              <a:rPr lang="cs-CZ" sz="2400" dirty="0" smtClean="0"/>
              <a:t>VELÉ, František. </a:t>
            </a:r>
            <a:r>
              <a:rPr lang="cs-CZ" sz="2400" i="1" dirty="0" smtClean="0"/>
              <a:t>Kineziologie pro klinickou praxi</a:t>
            </a:r>
            <a:r>
              <a:rPr lang="cs-CZ" sz="2400" dirty="0" smtClean="0"/>
              <a:t>. 1. vyd. Praha  : Grada, 1997. 271 s. ISBN 80-7169-256-5.</a:t>
            </a:r>
            <a:endParaRPr lang="cs-CZ" sz="2500" dirty="0" smtClean="0"/>
          </a:p>
          <a:p>
            <a:pPr lvl="1">
              <a:buNone/>
            </a:pPr>
            <a:endParaRPr lang="cs-CZ" dirty="0" smtClean="0"/>
          </a:p>
          <a:p>
            <a:pPr lvl="1">
              <a:buNone/>
            </a:pPr>
            <a:endParaRPr lang="cs-CZ" dirty="0" smtClean="0"/>
          </a:p>
          <a:p>
            <a:pPr lvl="1">
              <a:buNone/>
            </a:pPr>
            <a:endParaRPr lang="cs-CZ" dirty="0" smtClean="0"/>
          </a:p>
          <a:p>
            <a:pPr lvl="1">
              <a:buNone/>
            </a:pPr>
            <a:endParaRPr lang="cs-CZ" dirty="0" smtClean="0"/>
          </a:p>
        </p:txBody>
      </p:sp>
    </p:spTree>
    <p:extLst>
      <p:ext uri="{BB962C8B-B14F-4D97-AF65-F5344CB8AC3E}">
        <p14:creationId xmlns:p14="http://schemas.microsoft.com/office/powerpoint/2010/main" val="55488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1560" y="195486"/>
            <a:ext cx="8077200" cy="784448"/>
          </a:xfrm>
        </p:spPr>
        <p:txBody>
          <a:bodyPr anchor="b">
            <a:normAutofit/>
          </a:bodyPr>
          <a:lstStyle>
            <a:extLst/>
          </a:lstStyle>
          <a:p>
            <a:r>
              <a:rPr lang="cs-CZ" sz="3200" dirty="0" smtClean="0"/>
              <a:t>Citační etika – metody citování</a:t>
            </a:r>
            <a:endParaRPr lang="cs-CZ" sz="3200" dirty="0"/>
          </a:p>
        </p:txBody>
      </p:sp>
      <p:sp>
        <p:nvSpPr>
          <p:cNvPr id="3" name="Rectangle 2"/>
          <p:cNvSpPr>
            <a:spLocks noGrp="1"/>
          </p:cNvSpPr>
          <p:nvPr>
            <p:ph type="body" idx="2"/>
          </p:nvPr>
        </p:nvSpPr>
        <p:spPr>
          <a:xfrm>
            <a:off x="611560" y="1707654"/>
            <a:ext cx="1586136" cy="2664296"/>
          </a:xfrm>
        </p:spPr>
        <p:txBody>
          <a:bodyPr anchor="ctr" anchorCtr="0">
            <a:normAutofit/>
          </a:bodyPr>
          <a:lstStyle>
            <a:extLst/>
          </a:lstStyle>
          <a:p>
            <a:pPr marL="274320" lvl="1" algn="ctr"/>
            <a:r>
              <a:rPr lang="cs-CZ" sz="2000" dirty="0" smtClean="0"/>
              <a:t>Harvard styl</a:t>
            </a:r>
          </a:p>
          <a:p>
            <a:pPr marL="274320" lvl="1" algn="ctr"/>
            <a:r>
              <a:rPr lang="cs-CZ" sz="2000" dirty="0" smtClean="0"/>
              <a:t>-</a:t>
            </a:r>
          </a:p>
          <a:p>
            <a:pPr marL="274320" lvl="1" algn="ctr"/>
            <a:r>
              <a:rPr lang="cs-CZ" sz="2000" dirty="0" smtClean="0"/>
              <a:t>Metoda číselných citací</a:t>
            </a:r>
          </a:p>
        </p:txBody>
      </p:sp>
      <p:pic>
        <p:nvPicPr>
          <p:cNvPr id="6" name="Zástupný symbol pro obsah 5" descr="Harvardstyle.JPG"/>
          <p:cNvPicPr>
            <a:picLocks noGrp="1" noChangeAspect="1"/>
          </p:cNvPicPr>
          <p:nvPr>
            <p:ph sz="quarter" idx="1"/>
          </p:nvPr>
        </p:nvPicPr>
        <p:blipFill>
          <a:blip r:embed="rId3" cstate="print"/>
          <a:stretch>
            <a:fillRect/>
          </a:stretch>
        </p:blipFill>
        <p:spPr>
          <a:xfrm>
            <a:off x="2411760" y="1707654"/>
            <a:ext cx="6600978" cy="171983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Citace – Harvard style</a:t>
            </a:r>
            <a:endParaRPr lang="cs-CZ" dirty="0"/>
          </a:p>
        </p:txBody>
      </p:sp>
      <p:sp>
        <p:nvSpPr>
          <p:cNvPr id="3" name="Zástupný symbol pro obsah 2"/>
          <p:cNvSpPr>
            <a:spLocks noGrp="1"/>
          </p:cNvSpPr>
          <p:nvPr>
            <p:ph sz="quarter" idx="1"/>
          </p:nvPr>
        </p:nvSpPr>
        <p:spPr>
          <a:xfrm>
            <a:off x="107504" y="1203598"/>
            <a:ext cx="8784976" cy="3371850"/>
          </a:xfrm>
        </p:spPr>
        <p:txBody>
          <a:bodyPr>
            <a:normAutofit fontScale="92500" lnSpcReduction="10000"/>
          </a:bodyPr>
          <a:lstStyle/>
          <a:p>
            <a:pPr lvl="1">
              <a:buNone/>
            </a:pPr>
            <a:r>
              <a:rPr lang="cs-CZ" sz="2500" dirty="0" smtClean="0"/>
              <a:t>U přímé citace nebo parafráze uvedeme v textu práce za převzatý zdroj do kulatých závorek nebo do poznámky pod čarou zkrácenou citaci</a:t>
            </a:r>
          </a:p>
          <a:p>
            <a:pPr lvl="1">
              <a:buNone/>
            </a:pPr>
            <a:endParaRPr lang="cs-CZ" sz="1200" dirty="0" smtClean="0"/>
          </a:p>
          <a:p>
            <a:pPr lvl="1">
              <a:buNone/>
            </a:pPr>
            <a:r>
              <a:rPr lang="cs-CZ" sz="2500" dirty="0" smtClean="0">
                <a:solidFill>
                  <a:srgbClr val="FFC000"/>
                </a:solidFill>
              </a:rPr>
              <a:t>Př. </a:t>
            </a:r>
            <a:r>
              <a:rPr lang="cs-CZ" sz="2500" dirty="0" smtClean="0"/>
              <a:t>Text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text</a:t>
            </a:r>
            <a:r>
              <a:rPr lang="cs-CZ" sz="2500" dirty="0" smtClean="0"/>
              <a:t> (</a:t>
            </a:r>
            <a:r>
              <a:rPr lang="cs-CZ" sz="2500" dirty="0" smtClean="0"/>
              <a:t>Véle</a:t>
            </a:r>
            <a:r>
              <a:rPr lang="cs-CZ" sz="2500" dirty="0" smtClean="0"/>
              <a:t>, 1997, s. 120)</a:t>
            </a:r>
          </a:p>
          <a:p>
            <a:pPr lvl="1">
              <a:buNone/>
            </a:pPr>
            <a:endParaRPr lang="cs-CZ" sz="2500" dirty="0" smtClean="0"/>
          </a:p>
          <a:p>
            <a:pPr lvl="1">
              <a:buNone/>
            </a:pPr>
            <a:r>
              <a:rPr lang="cs-CZ" sz="2500" dirty="0" smtClean="0"/>
              <a:t>V referenčním seznamu je uvedena úplná citace</a:t>
            </a:r>
          </a:p>
          <a:p>
            <a:pPr lvl="1">
              <a:buNone/>
            </a:pPr>
            <a:endParaRPr lang="cs-CZ" sz="1200" dirty="0" smtClean="0"/>
          </a:p>
          <a:p>
            <a:pPr lvl="1">
              <a:buNone/>
            </a:pPr>
            <a:r>
              <a:rPr lang="cs-CZ" sz="2500" dirty="0" smtClean="0">
                <a:solidFill>
                  <a:srgbClr val="FFC000"/>
                </a:solidFill>
              </a:rPr>
              <a:t>Př. </a:t>
            </a:r>
            <a:r>
              <a:rPr lang="cs-CZ" sz="2400" dirty="0" smtClean="0"/>
              <a:t>VELÉ, František, </a:t>
            </a:r>
            <a:r>
              <a:rPr lang="cs-CZ" sz="2400" dirty="0" smtClean="0">
                <a:solidFill>
                  <a:srgbClr val="FFC000"/>
                </a:solidFill>
              </a:rPr>
              <a:t>1997</a:t>
            </a:r>
            <a:r>
              <a:rPr lang="cs-CZ" sz="2400" dirty="0" smtClean="0"/>
              <a:t>. </a:t>
            </a:r>
            <a:r>
              <a:rPr lang="cs-CZ" sz="2400" i="1" dirty="0" smtClean="0"/>
              <a:t>Kineziologie pro klinickou praxi</a:t>
            </a:r>
            <a:r>
              <a:rPr lang="cs-CZ" sz="2400" dirty="0" smtClean="0"/>
              <a:t>. 1. vyd. Praha  : Grada. 271 s. ISBN 80-7169-256-5</a:t>
            </a:r>
            <a:endParaRPr lang="cs-CZ" sz="2500" dirty="0" smtClean="0"/>
          </a:p>
          <a:p>
            <a:pPr lvl="1">
              <a:buNone/>
            </a:pPr>
            <a:endParaRPr lang="cs-CZ" dirty="0" smtClean="0"/>
          </a:p>
          <a:p>
            <a:pPr lvl="1">
              <a:buNone/>
            </a:pPr>
            <a:endParaRPr lang="cs-CZ" dirty="0" smtClean="0"/>
          </a:p>
          <a:p>
            <a:pPr lvl="1">
              <a:buNone/>
            </a:pPr>
            <a:endParaRPr lang="cs-CZ" dirty="0" smtClean="0"/>
          </a:p>
          <a:p>
            <a:pPr lvl="1">
              <a:buNone/>
            </a:pPr>
            <a:endParaRPr lang="cs-CZ" dirty="0" smtClean="0"/>
          </a:p>
        </p:txBody>
      </p:sp>
    </p:spTree>
    <p:extLst>
      <p:ext uri="{BB962C8B-B14F-4D97-AF65-F5344CB8AC3E}">
        <p14:creationId xmlns:p14="http://schemas.microsoft.com/office/powerpoint/2010/main" val="2817815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Publikační a citační etika - plagiát</a:t>
            </a:r>
            <a:endParaRPr lang="cs-CZ" dirty="0"/>
          </a:p>
        </p:txBody>
      </p:sp>
      <p:sp>
        <p:nvSpPr>
          <p:cNvPr id="3" name="Rectangle 2"/>
          <p:cNvSpPr>
            <a:spLocks noGrp="1"/>
          </p:cNvSpPr>
          <p:nvPr>
            <p:ph sz="quarter" idx="1"/>
          </p:nvPr>
        </p:nvSpPr>
        <p:spPr>
          <a:xfrm>
            <a:off x="611560" y="1491630"/>
            <a:ext cx="7922840" cy="3315816"/>
          </a:xfrm>
        </p:spPr>
        <p:txBody>
          <a:bodyPr anchor="ctr">
            <a:normAutofit/>
          </a:bodyPr>
          <a:lstStyle>
            <a:extLst/>
          </a:lstStyle>
          <a:p>
            <a:pPr lvl="1">
              <a:buNone/>
            </a:pPr>
            <a:r>
              <a:rPr lang="cs-CZ" dirty="0" smtClean="0"/>
              <a:t>Plagiát:</a:t>
            </a:r>
          </a:p>
          <a:p>
            <a:pPr lvl="1">
              <a:buNone/>
            </a:pPr>
            <a:r>
              <a:rPr lang="cs-CZ" dirty="0" smtClean="0"/>
              <a:t>	„Vědomé přivlastnění cizích poznatků a výsledků duševní práce jiných autorů“</a:t>
            </a:r>
          </a:p>
          <a:p>
            <a:pPr lvl="1">
              <a:buNone/>
            </a:pPr>
            <a:endParaRPr lang="cs-CZ" dirty="0" smtClean="0"/>
          </a:p>
          <a:p>
            <a:pPr lvl="1">
              <a:buNone/>
            </a:pPr>
            <a:r>
              <a:rPr lang="cs-CZ" dirty="0" smtClean="0"/>
              <a:t>Plagiát x kompilace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Publikační a citační etika - plagiát</a:t>
            </a:r>
            <a:endParaRPr lang="cs-CZ" dirty="0"/>
          </a:p>
        </p:txBody>
      </p:sp>
      <p:sp>
        <p:nvSpPr>
          <p:cNvPr id="3" name="Rectangle 2"/>
          <p:cNvSpPr>
            <a:spLocks noGrp="1"/>
          </p:cNvSpPr>
          <p:nvPr>
            <p:ph sz="quarter" idx="1"/>
          </p:nvPr>
        </p:nvSpPr>
        <p:spPr>
          <a:xfrm>
            <a:off x="611560" y="1491630"/>
            <a:ext cx="7922840" cy="3315816"/>
          </a:xfrm>
        </p:spPr>
        <p:txBody>
          <a:bodyPr anchor="ctr">
            <a:normAutofit fontScale="77500" lnSpcReduction="20000"/>
          </a:bodyPr>
          <a:lstStyle>
            <a:extLst/>
          </a:lstStyle>
          <a:p>
            <a:pPr lvl="1">
              <a:buNone/>
            </a:pPr>
            <a:r>
              <a:rPr lang="cs-CZ" dirty="0" smtClean="0"/>
              <a:t>Formy plagiátorství:</a:t>
            </a:r>
          </a:p>
          <a:p>
            <a:pPr lvl="1">
              <a:buFont typeface="Wingdings" panose="05000000000000000000" pitchFamily="2" charset="2"/>
              <a:buChar char="§"/>
            </a:pPr>
            <a:r>
              <a:rPr lang="cs-CZ" dirty="0" smtClean="0"/>
              <a:t>Klonování</a:t>
            </a:r>
          </a:p>
          <a:p>
            <a:pPr lvl="1">
              <a:buFont typeface="Wingdings" panose="05000000000000000000" pitchFamily="2" charset="2"/>
              <a:buChar char="§"/>
            </a:pPr>
            <a:r>
              <a:rPr lang="cs-CZ" dirty="0" smtClean="0"/>
              <a:t>Kopírování – vědomé x nevědomé</a:t>
            </a:r>
          </a:p>
          <a:p>
            <a:pPr lvl="1">
              <a:buFont typeface="Wingdings" panose="05000000000000000000" pitchFamily="2" charset="2"/>
              <a:buChar char="§"/>
            </a:pPr>
            <a:r>
              <a:rPr lang="cs-CZ" dirty="0" smtClean="0"/>
              <a:t>Drobné úpravy</a:t>
            </a:r>
          </a:p>
          <a:p>
            <a:pPr lvl="1">
              <a:buFont typeface="Wingdings" panose="05000000000000000000" pitchFamily="2" charset="2"/>
              <a:buChar char="§"/>
            </a:pPr>
            <a:r>
              <a:rPr lang="cs-CZ" dirty="0" smtClean="0"/>
              <a:t>Jeden zdroj</a:t>
            </a:r>
          </a:p>
          <a:p>
            <a:pPr lvl="1">
              <a:buFont typeface="Wingdings" panose="05000000000000000000" pitchFamily="2" charset="2"/>
              <a:buChar char="§"/>
            </a:pPr>
            <a:r>
              <a:rPr lang="cs-CZ" dirty="0" smtClean="0"/>
              <a:t>Spojování textů (</a:t>
            </a:r>
            <a:r>
              <a:rPr lang="cs-CZ" dirty="0" smtClean="0"/>
              <a:t>mashups</a:t>
            </a:r>
            <a:r>
              <a:rPr lang="cs-CZ" dirty="0"/>
              <a:t>)</a:t>
            </a:r>
            <a:endParaRPr lang="cs-CZ" dirty="0" smtClean="0"/>
          </a:p>
          <a:p>
            <a:pPr lvl="1">
              <a:buFont typeface="Wingdings" panose="05000000000000000000" pitchFamily="2" charset="2"/>
              <a:buChar char="§"/>
            </a:pPr>
            <a:r>
              <a:rPr lang="cs-CZ" dirty="0" smtClean="0"/>
              <a:t>Necitování v textu</a:t>
            </a:r>
          </a:p>
          <a:p>
            <a:pPr lvl="1">
              <a:buFont typeface="Wingdings" panose="05000000000000000000" pitchFamily="2" charset="2"/>
              <a:buChar char="§"/>
            </a:pPr>
            <a:r>
              <a:rPr lang="cs-CZ" dirty="0" smtClean="0"/>
              <a:t>Citáty bez uvozovek</a:t>
            </a:r>
          </a:p>
          <a:p>
            <a:pPr lvl="1">
              <a:buFont typeface="Wingdings" panose="05000000000000000000" pitchFamily="2" charset="2"/>
              <a:buChar char="§"/>
            </a:pPr>
            <a:r>
              <a:rPr lang="cs-CZ" dirty="0" smtClean="0"/>
              <a:t>Vylepšování literatury</a:t>
            </a:r>
          </a:p>
          <a:p>
            <a:pPr lvl="1">
              <a:buFont typeface="Wingdings" panose="05000000000000000000" pitchFamily="2" charset="2"/>
              <a:buChar char="§"/>
            </a:pPr>
            <a:r>
              <a:rPr lang="cs-CZ" dirty="0" smtClean="0"/>
              <a:t>Nedohledatelný zdroj</a:t>
            </a:r>
          </a:p>
        </p:txBody>
      </p:sp>
    </p:spTree>
    <p:extLst>
      <p:ext uri="{BB962C8B-B14F-4D97-AF65-F5344CB8AC3E}">
        <p14:creationId xmlns:p14="http://schemas.microsoft.com/office/powerpoint/2010/main" val="2419499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Publikační a citační etika - plagiát</a:t>
            </a:r>
            <a:endParaRPr lang="cs-CZ" dirty="0"/>
          </a:p>
        </p:txBody>
      </p:sp>
      <p:sp>
        <p:nvSpPr>
          <p:cNvPr id="3" name="Rectangle 2"/>
          <p:cNvSpPr>
            <a:spLocks noGrp="1"/>
          </p:cNvSpPr>
          <p:nvPr>
            <p:ph sz="quarter" idx="1"/>
          </p:nvPr>
        </p:nvSpPr>
        <p:spPr>
          <a:xfrm>
            <a:off x="611560" y="1491630"/>
            <a:ext cx="7922840" cy="3315816"/>
          </a:xfrm>
        </p:spPr>
        <p:txBody>
          <a:bodyPr anchor="ctr">
            <a:normAutofit/>
          </a:bodyPr>
          <a:lstStyle>
            <a:extLst/>
          </a:lstStyle>
          <a:p>
            <a:pPr lvl="1">
              <a:buNone/>
            </a:pPr>
            <a:r>
              <a:rPr lang="cs-CZ" dirty="0" smtClean="0"/>
              <a:t>Systém na odhalování plagiátů - </a:t>
            </a:r>
            <a:r>
              <a:rPr lang="cs-CZ" dirty="0" smtClean="0">
                <a:hlinkClick r:id="rId3"/>
              </a:rPr>
              <a:t>http://theses.cz</a:t>
            </a:r>
            <a:endParaRPr lang="cs-CZ" dirty="0" smtClean="0"/>
          </a:p>
          <a:p>
            <a:pPr lvl="1">
              <a:buNone/>
            </a:pPr>
            <a:r>
              <a:rPr lang="cs-CZ" dirty="0" smtClean="0"/>
              <a:t>	Je součástí projektu s názvem Národní registr vysokoškolských kvalifikačních prací a systém na odhalování plagiátů – zapojena i Karlova univerzita</a:t>
            </a:r>
          </a:p>
          <a:p>
            <a:pPr lvl="1">
              <a:buNone/>
            </a:pPr>
            <a:endParaRPr lang="cs-CZ"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Publikační a citační etika - plagiát</a:t>
            </a:r>
            <a:endParaRPr lang="cs-CZ" dirty="0"/>
          </a:p>
        </p:txBody>
      </p:sp>
      <p:sp>
        <p:nvSpPr>
          <p:cNvPr id="3" name="Rectangle 2"/>
          <p:cNvSpPr>
            <a:spLocks noGrp="1"/>
          </p:cNvSpPr>
          <p:nvPr>
            <p:ph sz="quarter" idx="1"/>
          </p:nvPr>
        </p:nvSpPr>
        <p:spPr>
          <a:xfrm>
            <a:off x="611560" y="1491630"/>
            <a:ext cx="7922840" cy="3315816"/>
          </a:xfrm>
        </p:spPr>
        <p:txBody>
          <a:bodyPr anchor="ctr">
            <a:normAutofit/>
          </a:bodyPr>
          <a:lstStyle>
            <a:extLst/>
          </a:lstStyle>
          <a:p>
            <a:pPr lvl="1">
              <a:buNone/>
            </a:pPr>
            <a:r>
              <a:rPr lang="cs-CZ" dirty="0"/>
              <a:t>Další </a:t>
            </a:r>
            <a:r>
              <a:rPr lang="cs-CZ" dirty="0"/>
              <a:t>antiplagiátorské</a:t>
            </a:r>
            <a:r>
              <a:rPr lang="cs-CZ" dirty="0"/>
              <a:t> </a:t>
            </a:r>
            <a:r>
              <a:rPr lang="cs-CZ" dirty="0" smtClean="0"/>
              <a:t>systémy:</a:t>
            </a:r>
          </a:p>
          <a:p>
            <a:pPr lvl="1">
              <a:buNone/>
            </a:pPr>
            <a:r>
              <a:rPr lang="cs-CZ" dirty="0" smtClean="0">
                <a:hlinkClick r:id="rId3" action="ppaction://hlinkfile"/>
              </a:rPr>
              <a:t>Odevzdej</a:t>
            </a:r>
            <a:r>
              <a:rPr lang="cs-CZ" dirty="0" smtClean="0"/>
              <a:t>.cz</a:t>
            </a:r>
          </a:p>
          <a:p>
            <a:pPr lvl="1">
              <a:buNone/>
            </a:pPr>
            <a:r>
              <a:rPr lang="cs-CZ" dirty="0" smtClean="0">
                <a:hlinkClick r:id="rId4"/>
              </a:rPr>
              <a:t>Turnitin</a:t>
            </a:r>
            <a:r>
              <a:rPr lang="cs-CZ" dirty="0" smtClean="0"/>
              <a:t>.com</a:t>
            </a:r>
            <a:endParaRPr lang="cs-CZ" dirty="0"/>
          </a:p>
          <a:p>
            <a:pPr lvl="1">
              <a:buNone/>
            </a:pPr>
            <a:endParaRPr lang="cs-CZ" dirty="0" smtClean="0"/>
          </a:p>
        </p:txBody>
      </p:sp>
    </p:spTree>
    <p:extLst>
      <p:ext uri="{BB962C8B-B14F-4D97-AF65-F5344CB8AC3E}">
        <p14:creationId xmlns:p14="http://schemas.microsoft.com/office/powerpoint/2010/main" val="3397479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Informační etika</a:t>
            </a:r>
            <a:endParaRPr lang="cs-CZ" dirty="0"/>
          </a:p>
        </p:txBody>
      </p:sp>
      <p:sp>
        <p:nvSpPr>
          <p:cNvPr id="3" name="Rectangle 2"/>
          <p:cNvSpPr>
            <a:spLocks noGrp="1"/>
          </p:cNvSpPr>
          <p:nvPr>
            <p:ph sz="quarter" idx="1"/>
          </p:nvPr>
        </p:nvSpPr>
        <p:spPr>
          <a:xfrm>
            <a:off x="609600" y="1275606"/>
            <a:ext cx="7850832" cy="3528392"/>
          </a:xfrm>
        </p:spPr>
        <p:txBody>
          <a:bodyPr anchor="ctr">
            <a:normAutofit/>
          </a:bodyPr>
          <a:lstStyle>
            <a:extLst/>
          </a:lstStyle>
          <a:p>
            <a:pPr marL="274320" lvl="1"/>
            <a:r>
              <a:rPr lang="cs-CZ" dirty="0" smtClean="0"/>
              <a:t>Informační etika v ČR</a:t>
            </a:r>
          </a:p>
          <a:p>
            <a:pPr marL="274320" lvl="1">
              <a:buNone/>
            </a:pPr>
            <a:r>
              <a:rPr lang="cs-CZ" dirty="0" smtClean="0"/>
              <a:t>	V roce 1990 byla přijata tzv. Informační charta, v níž jsou deklarovány hlavní zásady svobody a etiky v oblasti informací. U nás jsou právo na informace a svobodný přístup k informacím kodifikovány v listině základních práv a svobod ČR.</a:t>
            </a:r>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Publikační a citační etika</a:t>
            </a:r>
            <a:endParaRPr lang="cs-CZ" dirty="0"/>
          </a:p>
        </p:txBody>
      </p:sp>
      <p:sp>
        <p:nvSpPr>
          <p:cNvPr id="3" name="Rectangle 2"/>
          <p:cNvSpPr>
            <a:spLocks noGrp="1"/>
          </p:cNvSpPr>
          <p:nvPr>
            <p:ph sz="quarter" idx="1"/>
          </p:nvPr>
        </p:nvSpPr>
        <p:spPr>
          <a:xfrm>
            <a:off x="611560" y="1491630"/>
            <a:ext cx="7922840" cy="3315816"/>
          </a:xfrm>
        </p:spPr>
        <p:txBody>
          <a:bodyPr anchor="ctr">
            <a:normAutofit lnSpcReduction="10000"/>
          </a:bodyPr>
          <a:lstStyle>
            <a:extLst/>
          </a:lstStyle>
          <a:p>
            <a:pPr lvl="1">
              <a:buNone/>
            </a:pPr>
            <a:r>
              <a:rPr lang="cs-CZ" dirty="0" smtClean="0"/>
              <a:t>První „podvod“</a:t>
            </a:r>
          </a:p>
          <a:p>
            <a:pPr lvl="1">
              <a:buNone/>
            </a:pPr>
            <a:r>
              <a:rPr lang="cs-CZ" dirty="0"/>
              <a:t>Dne 28. února 1998 uveřejnil chirurg a výzkumný pracovník Andrew </a:t>
            </a:r>
            <a:r>
              <a:rPr lang="cs-CZ" dirty="0"/>
              <a:t>Jeremy</a:t>
            </a:r>
            <a:r>
              <a:rPr lang="cs-CZ" dirty="0"/>
              <a:t> </a:t>
            </a:r>
            <a:r>
              <a:rPr lang="cs-CZ" dirty="0"/>
              <a:t>Wakefield</a:t>
            </a:r>
            <a:r>
              <a:rPr lang="cs-CZ" dirty="0"/>
              <a:t> s dvanácti dalšími autory v jednom z nejprestižnějších světových lékařských časopisů </a:t>
            </a:r>
            <a:r>
              <a:rPr lang="cs-CZ" dirty="0"/>
              <a:t>The</a:t>
            </a:r>
            <a:r>
              <a:rPr lang="cs-CZ" dirty="0"/>
              <a:t> Lancet studii, která uváděla do vztahu dětský autismus, zánětlivé onemocnění střev a očkování kombinovanou vakcínou, cílenou proti spalničkám, příušnicím a zarděnkám. </a:t>
            </a:r>
          </a:p>
          <a:p>
            <a:pPr lvl="1">
              <a:buNone/>
            </a:pPr>
            <a:endParaRPr lang="cs-CZ" dirty="0" smtClean="0"/>
          </a:p>
        </p:txBody>
      </p:sp>
    </p:spTree>
    <p:extLst>
      <p:ext uri="{BB962C8B-B14F-4D97-AF65-F5344CB8AC3E}">
        <p14:creationId xmlns:p14="http://schemas.microsoft.com/office/powerpoint/2010/main" val="1426769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1560" y="195486"/>
            <a:ext cx="8153400" cy="742950"/>
          </a:xfrm>
        </p:spPr>
        <p:txBody>
          <a:bodyPr>
            <a:normAutofit fontScale="90000"/>
          </a:bodyPr>
          <a:lstStyle>
            <a:extLst/>
          </a:lstStyle>
          <a:p>
            <a:r>
              <a:rPr lang="cs-CZ" dirty="0" smtClean="0"/>
              <a:t>Publikační a citační etika</a:t>
            </a:r>
            <a:endParaRPr lang="cs-CZ" dirty="0"/>
          </a:p>
        </p:txBody>
      </p:sp>
      <p:sp>
        <p:nvSpPr>
          <p:cNvPr id="3" name="Rectangle 2"/>
          <p:cNvSpPr>
            <a:spLocks noGrp="1"/>
          </p:cNvSpPr>
          <p:nvPr>
            <p:ph sz="quarter" idx="1"/>
          </p:nvPr>
        </p:nvSpPr>
        <p:spPr>
          <a:xfrm>
            <a:off x="611560" y="1491630"/>
            <a:ext cx="7922840" cy="3315816"/>
          </a:xfrm>
        </p:spPr>
        <p:txBody>
          <a:bodyPr anchor="ctr">
            <a:normAutofit/>
          </a:bodyPr>
          <a:lstStyle>
            <a:extLst/>
          </a:lstStyle>
          <a:p>
            <a:pPr lvl="1">
              <a:buNone/>
            </a:pPr>
            <a:r>
              <a:rPr lang="cs-CZ" dirty="0"/>
              <a:t>Wakefieldovy</a:t>
            </a:r>
            <a:r>
              <a:rPr lang="cs-CZ" dirty="0"/>
              <a:t> výsledky nebyly nikdy </a:t>
            </a:r>
            <a:r>
              <a:rPr lang="cs-CZ" dirty="0" smtClean="0"/>
              <a:t>potvrzeny.</a:t>
            </a:r>
          </a:p>
          <a:p>
            <a:pPr lvl="1">
              <a:buNone/>
            </a:pPr>
            <a:r>
              <a:rPr lang="cs-CZ" dirty="0" smtClean="0"/>
              <a:t>Novinář </a:t>
            </a:r>
            <a:r>
              <a:rPr lang="cs-CZ" dirty="0"/>
              <a:t>Brian </a:t>
            </a:r>
            <a:r>
              <a:rPr lang="cs-CZ" dirty="0"/>
              <a:t>Deer</a:t>
            </a:r>
            <a:r>
              <a:rPr lang="cs-CZ" dirty="0"/>
              <a:t> </a:t>
            </a:r>
            <a:r>
              <a:rPr lang="cs-CZ" dirty="0" smtClean="0"/>
              <a:t>- dokázal</a:t>
            </a:r>
            <a:r>
              <a:rPr lang="cs-CZ" dirty="0"/>
              <a:t>, že </a:t>
            </a:r>
            <a:r>
              <a:rPr lang="cs-CZ" dirty="0"/>
              <a:t>Wakefieldova</a:t>
            </a:r>
            <a:r>
              <a:rPr lang="cs-CZ" dirty="0"/>
              <a:t> </a:t>
            </a:r>
            <a:r>
              <a:rPr lang="cs-CZ" dirty="0" smtClean="0"/>
              <a:t>práce</a:t>
            </a:r>
          </a:p>
          <a:p>
            <a:pPr lvl="1">
              <a:buNone/>
            </a:pPr>
            <a:r>
              <a:rPr lang="cs-CZ" dirty="0" smtClean="0"/>
              <a:t>byla propracovaný podvod. </a:t>
            </a:r>
          </a:p>
          <a:p>
            <a:pPr lvl="1">
              <a:buNone/>
            </a:pPr>
            <a:r>
              <a:rPr lang="cs-CZ" dirty="0" smtClean="0"/>
              <a:t>S </a:t>
            </a:r>
            <a:r>
              <a:rPr lang="cs-CZ" dirty="0"/>
              <a:t>cílem vydělat velké peníze zejména prostřednictvím žalob proti výrobcům vakcíny a patentu na </a:t>
            </a:r>
            <a:r>
              <a:rPr lang="cs-CZ" dirty="0" smtClean="0"/>
              <a:t>diagnostický </a:t>
            </a:r>
            <a:r>
              <a:rPr lang="cs-CZ" dirty="0"/>
              <a:t>test, jenž měl ozřejmovat </a:t>
            </a:r>
            <a:r>
              <a:rPr lang="cs-CZ" dirty="0"/>
              <a:t>Wakefieldem</a:t>
            </a:r>
            <a:r>
              <a:rPr lang="cs-CZ" dirty="0"/>
              <a:t> vytvořenou "chorobu</a:t>
            </a:r>
            <a:r>
              <a:rPr lang="cs-CZ" dirty="0" smtClean="0"/>
              <a:t>".</a:t>
            </a:r>
            <a:endParaRPr lang="cs-CZ" dirty="0"/>
          </a:p>
        </p:txBody>
      </p:sp>
    </p:spTree>
    <p:extLst>
      <p:ext uri="{BB962C8B-B14F-4D97-AF65-F5344CB8AC3E}">
        <p14:creationId xmlns:p14="http://schemas.microsoft.com/office/powerpoint/2010/main" val="2469961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Publikační a citační etika</a:t>
            </a:r>
            <a:endParaRPr lang="cs-CZ" dirty="0"/>
          </a:p>
        </p:txBody>
      </p:sp>
      <p:sp>
        <p:nvSpPr>
          <p:cNvPr id="3" name="Rectangle 2"/>
          <p:cNvSpPr>
            <a:spLocks noGrp="1"/>
          </p:cNvSpPr>
          <p:nvPr>
            <p:ph sz="quarter" idx="1"/>
          </p:nvPr>
        </p:nvSpPr>
        <p:spPr>
          <a:xfrm>
            <a:off x="611560" y="1491630"/>
            <a:ext cx="7922840" cy="3315816"/>
          </a:xfrm>
        </p:spPr>
        <p:txBody>
          <a:bodyPr anchor="ctr">
            <a:normAutofit/>
          </a:bodyPr>
          <a:lstStyle>
            <a:extLst/>
          </a:lstStyle>
          <a:p>
            <a:pPr lvl="1">
              <a:buNone/>
            </a:pPr>
            <a:r>
              <a:rPr lang="cs-CZ" dirty="0"/>
              <a:t>V lednu 2010 tribunál britské organizace General </a:t>
            </a:r>
            <a:r>
              <a:rPr lang="cs-CZ" dirty="0"/>
              <a:t>Medical</a:t>
            </a:r>
            <a:r>
              <a:rPr lang="cs-CZ" dirty="0"/>
              <a:t> </a:t>
            </a:r>
            <a:r>
              <a:rPr lang="cs-CZ" dirty="0"/>
              <a:t>Council</a:t>
            </a:r>
            <a:r>
              <a:rPr lang="cs-CZ" dirty="0"/>
              <a:t> (GMC) </a:t>
            </a:r>
            <a:r>
              <a:rPr lang="cs-CZ" dirty="0" smtClean="0"/>
              <a:t>rozhodl</a:t>
            </a:r>
            <a:r>
              <a:rPr lang="cs-CZ" dirty="0"/>
              <a:t>, že doktor </a:t>
            </a:r>
            <a:r>
              <a:rPr lang="cs-CZ" dirty="0"/>
              <a:t>Wakefield</a:t>
            </a:r>
            <a:r>
              <a:rPr lang="cs-CZ" dirty="0"/>
              <a:t> </a:t>
            </a:r>
            <a:r>
              <a:rPr lang="cs-CZ" dirty="0" smtClean="0"/>
              <a:t>jako </a:t>
            </a:r>
            <a:r>
              <a:rPr lang="cs-CZ" dirty="0"/>
              <a:t>odpovědný konzultant ve svých </a:t>
            </a:r>
            <a:r>
              <a:rPr lang="cs-CZ" dirty="0" smtClean="0"/>
              <a:t>„povinnostech selhal“, </a:t>
            </a:r>
            <a:r>
              <a:rPr lang="cs-CZ" dirty="0"/>
              <a:t>jednal </a:t>
            </a:r>
            <a:r>
              <a:rPr lang="cs-CZ" dirty="0" smtClean="0"/>
              <a:t>„s </a:t>
            </a:r>
            <a:r>
              <a:rPr lang="cs-CZ" dirty="0"/>
              <a:t>bezcitnou </a:t>
            </a:r>
            <a:r>
              <a:rPr lang="cs-CZ" dirty="0" smtClean="0"/>
              <a:t>lhostejností“ </a:t>
            </a:r>
            <a:r>
              <a:rPr lang="cs-CZ" dirty="0"/>
              <a:t>proti zájmu svých pacientů a ve svých publikacích byl </a:t>
            </a:r>
            <a:r>
              <a:rPr lang="cs-CZ" dirty="0" smtClean="0"/>
              <a:t>„nečestný </a:t>
            </a:r>
            <a:r>
              <a:rPr lang="cs-CZ" dirty="0"/>
              <a:t>a </a:t>
            </a:r>
            <a:r>
              <a:rPr lang="cs-CZ" dirty="0" smtClean="0"/>
              <a:t>neodpovědný“. </a:t>
            </a:r>
          </a:p>
          <a:p>
            <a:pPr lvl="1">
              <a:buNone/>
            </a:pPr>
            <a:r>
              <a:rPr lang="cs-CZ" dirty="0" smtClean="0"/>
              <a:t>The</a:t>
            </a:r>
            <a:r>
              <a:rPr lang="cs-CZ" dirty="0" smtClean="0"/>
              <a:t> </a:t>
            </a:r>
            <a:r>
              <a:rPr lang="cs-CZ" dirty="0"/>
              <a:t>Lancet původní publikaci okamžitě stáhl</a:t>
            </a:r>
            <a:r>
              <a:rPr lang="cs-CZ" dirty="0" smtClean="0"/>
              <a:t>.</a:t>
            </a:r>
            <a:endParaRPr lang="cs-CZ" dirty="0"/>
          </a:p>
        </p:txBody>
      </p:sp>
    </p:spTree>
    <p:extLst>
      <p:ext uri="{BB962C8B-B14F-4D97-AF65-F5344CB8AC3E}">
        <p14:creationId xmlns:p14="http://schemas.microsoft.com/office/powerpoint/2010/main" val="2749666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Publikační a citační etika</a:t>
            </a:r>
            <a:endParaRPr lang="cs-CZ" dirty="0"/>
          </a:p>
        </p:txBody>
      </p:sp>
      <p:sp>
        <p:nvSpPr>
          <p:cNvPr id="3" name="Rectangle 2"/>
          <p:cNvSpPr>
            <a:spLocks noGrp="1"/>
          </p:cNvSpPr>
          <p:nvPr>
            <p:ph sz="quarter" idx="1"/>
          </p:nvPr>
        </p:nvSpPr>
        <p:spPr>
          <a:xfrm>
            <a:off x="611560" y="1491630"/>
            <a:ext cx="7922840" cy="3315816"/>
          </a:xfrm>
        </p:spPr>
        <p:txBody>
          <a:bodyPr anchor="ctr">
            <a:normAutofit fontScale="62500" lnSpcReduction="20000"/>
          </a:bodyPr>
          <a:lstStyle>
            <a:extLst/>
          </a:lstStyle>
          <a:p>
            <a:r>
              <a:rPr lang="cs-CZ" sz="3200" dirty="0"/>
              <a:t>Danielle</a:t>
            </a:r>
            <a:r>
              <a:rPr lang="cs-CZ" sz="3200" dirty="0"/>
              <a:t> </a:t>
            </a:r>
            <a:r>
              <a:rPr lang="cs-CZ" sz="3200" dirty="0"/>
              <a:t>Fanelliová</a:t>
            </a:r>
            <a:r>
              <a:rPr lang="cs-CZ" sz="3200" dirty="0"/>
              <a:t> z </a:t>
            </a:r>
            <a:r>
              <a:rPr lang="cs-CZ" sz="3200" dirty="0"/>
              <a:t>Edinburgské</a:t>
            </a:r>
            <a:r>
              <a:rPr lang="cs-CZ" sz="3200" dirty="0"/>
              <a:t> univerzity porovnala 18 přehledů zabývajících se vědeckými podvody. Přibližně dvě procenta vědců v nich přiznalo, že alespoň jednou data fabrikovali, falšovali nebo modifikovali. </a:t>
            </a:r>
            <a:endParaRPr lang="cs-CZ" sz="2800" dirty="0"/>
          </a:p>
          <a:p>
            <a:r>
              <a:rPr lang="cs-CZ" sz="3200" dirty="0"/>
              <a:t>Téměř 34 procent vědců doznalo problematické vědecké postupy, to jsou všechny odchylky od přísných pravidel vědecké práce. Patří sem například rozhodnutí, že se další data už sbírat nebudou, neboť nám "to už vyšlo". Případně vědci nepublikují všechny údaje, které mají ke studii vztah, užívá se "výhodné" zaokrouhlování číselných hodnot, stejně jako "vhodné" práce v diskusi, prohlašuje se, že výsledky neovlivňují demografické proměnné, přičemž si tím autor není jist atd. </a:t>
            </a:r>
            <a:endParaRPr lang="cs-CZ" sz="2800" dirty="0"/>
          </a:p>
          <a:p>
            <a:pPr lvl="1">
              <a:buNone/>
            </a:pPr>
            <a:endParaRPr lang="cs-CZ" dirty="0" smtClean="0"/>
          </a:p>
        </p:txBody>
      </p:sp>
    </p:spTree>
    <p:extLst>
      <p:ext uri="{BB962C8B-B14F-4D97-AF65-F5344CB8AC3E}">
        <p14:creationId xmlns:p14="http://schemas.microsoft.com/office/powerpoint/2010/main" val="414748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Publikační a citační etika</a:t>
            </a:r>
            <a:endParaRPr lang="cs-CZ" dirty="0"/>
          </a:p>
        </p:txBody>
      </p:sp>
      <p:sp>
        <p:nvSpPr>
          <p:cNvPr id="3" name="Rectangle 2"/>
          <p:cNvSpPr>
            <a:spLocks noGrp="1"/>
          </p:cNvSpPr>
          <p:nvPr>
            <p:ph sz="quarter" idx="1"/>
          </p:nvPr>
        </p:nvSpPr>
        <p:spPr>
          <a:xfrm>
            <a:off x="611560" y="1491630"/>
            <a:ext cx="7922840" cy="3315816"/>
          </a:xfrm>
        </p:spPr>
        <p:txBody>
          <a:bodyPr anchor="ctr">
            <a:normAutofit/>
          </a:bodyPr>
          <a:lstStyle>
            <a:extLst/>
          </a:lstStyle>
          <a:p>
            <a:r>
              <a:rPr lang="cs-CZ" sz="2000" dirty="0"/>
              <a:t>Nejčastěji mají podvádět lékařští a farmakologičtí badatelé. Nejčerstvější studie říká, že důvody pro "stažení" dvou třetin z celkem 2 047 odvolaných vědeckých prací z biomedicíny a biologie byly zejména podvod a podezření z podvodu. Na dalších místech žebříčku příčin následovalo uveřejnění ve dvou zdrojích a plagiátorství. </a:t>
            </a:r>
          </a:p>
        </p:txBody>
      </p:sp>
    </p:spTree>
    <p:extLst>
      <p:ext uri="{BB962C8B-B14F-4D97-AF65-F5344CB8AC3E}">
        <p14:creationId xmlns:p14="http://schemas.microsoft.com/office/powerpoint/2010/main" val="2271869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Publikační a citační etika</a:t>
            </a:r>
            <a:endParaRPr lang="cs-CZ" dirty="0"/>
          </a:p>
        </p:txBody>
      </p:sp>
      <p:sp>
        <p:nvSpPr>
          <p:cNvPr id="3" name="Rectangle 2"/>
          <p:cNvSpPr>
            <a:spLocks noGrp="1"/>
          </p:cNvSpPr>
          <p:nvPr>
            <p:ph sz="quarter" idx="1"/>
          </p:nvPr>
        </p:nvSpPr>
        <p:spPr>
          <a:xfrm>
            <a:off x="611560" y="1491630"/>
            <a:ext cx="7922840" cy="3315816"/>
          </a:xfrm>
        </p:spPr>
        <p:txBody>
          <a:bodyPr anchor="ctr">
            <a:normAutofit/>
          </a:bodyPr>
          <a:lstStyle>
            <a:extLst/>
          </a:lstStyle>
          <a:p>
            <a:r>
              <a:rPr lang="cs-CZ" sz="2000" dirty="0"/>
              <a:t>Ještě závažnější je, že negativní výsledky, které nějakou hypotézu nedokládají, bývají uveřejňovány daleko méně než výsledky pozitivní. To je velmi významné zvláště při výzkumu účinku léčiv nebo lékařských metod, přístrojů a pomůcek. Tam jsou bohatými a mocnými korporacemi očekávány výsledky příznivé. Kdyby byly negativní výsledky uveřejňovány se stejnou četností jako výsledky pozitivní, je pravděpodobné, že by řada léčiv a léčebných postupů nebyla tak úspěšná, jak se tváří.</a:t>
            </a:r>
          </a:p>
        </p:txBody>
      </p:sp>
    </p:spTree>
    <p:extLst>
      <p:ext uri="{BB962C8B-B14F-4D97-AF65-F5344CB8AC3E}">
        <p14:creationId xmlns:p14="http://schemas.microsoft.com/office/powerpoint/2010/main" val="25666102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Publikační a citační etika</a:t>
            </a:r>
            <a:endParaRPr lang="cs-CZ" dirty="0"/>
          </a:p>
        </p:txBody>
      </p:sp>
      <p:sp>
        <p:nvSpPr>
          <p:cNvPr id="3" name="Rectangle 2"/>
          <p:cNvSpPr>
            <a:spLocks noGrp="1"/>
          </p:cNvSpPr>
          <p:nvPr>
            <p:ph sz="quarter" idx="1"/>
          </p:nvPr>
        </p:nvSpPr>
        <p:spPr>
          <a:xfrm>
            <a:off x="2699792" y="1997993"/>
            <a:ext cx="3483531" cy="1294606"/>
          </a:xfrm>
        </p:spPr>
        <p:txBody>
          <a:bodyPr anchor="ctr">
            <a:normAutofit/>
          </a:bodyPr>
          <a:lstStyle>
            <a:extLst/>
          </a:lstStyle>
          <a:p>
            <a:pPr marL="0" indent="0">
              <a:buNone/>
            </a:pPr>
            <a:r>
              <a:rPr lang="cs-CZ" sz="2000" dirty="0" smtClean="0"/>
              <a:t>	Publikuj</a:t>
            </a:r>
            <a:r>
              <a:rPr lang="cs-CZ" sz="2000" dirty="0"/>
              <a:t>, nebo zhyň</a:t>
            </a:r>
            <a:r>
              <a:rPr lang="cs-CZ" sz="2000" dirty="0" smtClean="0"/>
              <a:t>!</a:t>
            </a:r>
          </a:p>
          <a:p>
            <a:endParaRPr lang="cs-CZ" sz="20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52" y="1635646"/>
            <a:ext cx="2857500" cy="2019300"/>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1266645"/>
            <a:ext cx="2686050" cy="3048000"/>
          </a:xfrm>
          <a:prstGeom prst="rect">
            <a:avLst/>
          </a:prstGeom>
        </p:spPr>
      </p:pic>
      <p:sp>
        <p:nvSpPr>
          <p:cNvPr id="8" name="TextovéPole 7"/>
          <p:cNvSpPr txBox="1"/>
          <p:nvPr/>
        </p:nvSpPr>
        <p:spPr>
          <a:xfrm>
            <a:off x="6300192" y="4321383"/>
            <a:ext cx="2843808" cy="646331"/>
          </a:xfrm>
          <a:prstGeom prst="rect">
            <a:avLst/>
          </a:prstGeom>
          <a:noFill/>
        </p:spPr>
        <p:txBody>
          <a:bodyPr wrap="square" rtlCol="0">
            <a:spAutoFit/>
          </a:bodyPr>
          <a:lstStyle/>
          <a:p>
            <a:r>
              <a:rPr lang="cs-CZ" sz="1200" dirty="0"/>
              <a:t>http://thebluestmuse.blogspot.cz/2012/03/no-perishing-today-on-becoming-academic.html</a:t>
            </a:r>
          </a:p>
        </p:txBody>
      </p:sp>
      <p:sp>
        <p:nvSpPr>
          <p:cNvPr id="10" name="TextovéPole 9"/>
          <p:cNvSpPr txBox="1"/>
          <p:nvPr/>
        </p:nvSpPr>
        <p:spPr>
          <a:xfrm>
            <a:off x="83002" y="3723878"/>
            <a:ext cx="2863250" cy="461665"/>
          </a:xfrm>
          <a:prstGeom prst="rect">
            <a:avLst/>
          </a:prstGeom>
          <a:noFill/>
        </p:spPr>
        <p:txBody>
          <a:bodyPr wrap="square" rtlCol="0">
            <a:spAutoFit/>
          </a:bodyPr>
          <a:lstStyle/>
          <a:p>
            <a:r>
              <a:rPr lang="cs-CZ" sz="1200" dirty="0"/>
              <a:t>http://blog.arjournals.com/2012/07/publish-or-perish-current-trend-in.html</a:t>
            </a:r>
          </a:p>
        </p:txBody>
      </p:sp>
    </p:spTree>
    <p:extLst>
      <p:ext uri="{BB962C8B-B14F-4D97-AF65-F5344CB8AC3E}">
        <p14:creationId xmlns:p14="http://schemas.microsoft.com/office/powerpoint/2010/main" val="1084907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Publikační a citační etika - plagiát</a:t>
            </a:r>
            <a:endParaRPr lang="cs-CZ" dirty="0"/>
          </a:p>
        </p:txBody>
      </p:sp>
      <p:sp>
        <p:nvSpPr>
          <p:cNvPr id="3" name="Rectangle 2"/>
          <p:cNvSpPr>
            <a:spLocks noGrp="1"/>
          </p:cNvSpPr>
          <p:nvPr>
            <p:ph sz="quarter" idx="1"/>
          </p:nvPr>
        </p:nvSpPr>
        <p:spPr>
          <a:xfrm>
            <a:off x="611560" y="1491630"/>
            <a:ext cx="7922840" cy="3315816"/>
          </a:xfrm>
        </p:spPr>
        <p:txBody>
          <a:bodyPr anchor="ctr">
            <a:normAutofit/>
          </a:bodyPr>
          <a:lstStyle>
            <a:extLst/>
          </a:lstStyle>
          <a:p>
            <a:pPr lvl="1">
              <a:buNone/>
            </a:pPr>
            <a:r>
              <a:rPr lang="cs-CZ" dirty="0" smtClean="0"/>
              <a:t>Problematika plagiátu v tisku – konkrétní kauzy:</a:t>
            </a:r>
          </a:p>
          <a:p>
            <a:pPr lvl="1"/>
            <a:r>
              <a:rPr lang="cs-CZ" dirty="0" smtClean="0">
                <a:hlinkClick r:id="rId3"/>
              </a:rPr>
              <a:t>Práva v Brně našla tři plagiáty, univerzita zřídí etické komise</a:t>
            </a:r>
            <a:endParaRPr lang="cs-CZ" dirty="0" smtClean="0"/>
          </a:p>
          <a:p>
            <a:pPr lvl="1"/>
            <a:r>
              <a:rPr lang="cs-CZ" dirty="0" smtClean="0">
                <a:hlinkClick r:id="rId4"/>
              </a:rPr>
              <a:t>Šéf strážníků v Plzni přijde kvůli podezření na plagiát o funkci</a:t>
            </a:r>
            <a:endParaRPr lang="cs-CZ" dirty="0" smtClean="0"/>
          </a:p>
          <a:p>
            <a:pPr lvl="1"/>
            <a:r>
              <a:rPr lang="cs-CZ" dirty="0" smtClean="0">
                <a:hlinkClick r:id="rId5"/>
              </a:rPr>
              <a:t>Profesor </a:t>
            </a:r>
            <a:r>
              <a:rPr lang="cs-CZ" dirty="0" smtClean="0">
                <a:hlinkClick r:id="rId5"/>
              </a:rPr>
              <a:t>potvrdil</a:t>
            </a:r>
            <a:r>
              <a:rPr lang="cs-CZ" dirty="0" smtClean="0">
                <a:hlinkClick r:id="rId5"/>
              </a:rPr>
              <a:t>, že práce kandidáta na šéfa kliniky je plagiát</a:t>
            </a:r>
            <a:endParaRPr lang="cs-CZ"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Použitá literatura</a:t>
            </a:r>
            <a:endParaRPr lang="cs-CZ" dirty="0"/>
          </a:p>
        </p:txBody>
      </p:sp>
      <p:sp>
        <p:nvSpPr>
          <p:cNvPr id="3" name="Rectangle 2"/>
          <p:cNvSpPr>
            <a:spLocks noGrp="1"/>
          </p:cNvSpPr>
          <p:nvPr>
            <p:ph sz="quarter" idx="1"/>
          </p:nvPr>
        </p:nvSpPr>
        <p:spPr>
          <a:xfrm>
            <a:off x="611560" y="1275606"/>
            <a:ext cx="7922840" cy="3672408"/>
          </a:xfrm>
        </p:spPr>
        <p:txBody>
          <a:bodyPr anchor="ctr">
            <a:noAutofit/>
          </a:bodyPr>
          <a:lstStyle>
            <a:extLst/>
          </a:lstStyle>
          <a:p>
            <a:pPr>
              <a:buNone/>
            </a:pPr>
            <a:r>
              <a:rPr lang="cs-CZ" sz="1400" dirty="0" smtClean="0"/>
              <a:t>ČINČERA, Jan. </a:t>
            </a:r>
            <a:r>
              <a:rPr lang="cs-CZ" sz="1400" i="1" dirty="0" smtClean="0"/>
              <a:t>Informační etika : sylabus k bakalářskému studiu informační vědy</a:t>
            </a:r>
            <a:r>
              <a:rPr lang="cs-CZ" sz="1400" dirty="0" smtClean="0"/>
              <a:t> [online]. [</a:t>
            </a:r>
            <a:r>
              <a:rPr lang="cs-CZ" sz="1400" dirty="0" smtClean="0"/>
              <a:t>s.l</a:t>
            </a:r>
            <a:r>
              <a:rPr lang="cs-CZ" sz="1400" dirty="0" smtClean="0"/>
              <a:t>.] : [</a:t>
            </a:r>
            <a:r>
              <a:rPr lang="cs-CZ" sz="1400" dirty="0" smtClean="0"/>
              <a:t>s.n</a:t>
            </a:r>
            <a:r>
              <a:rPr lang="cs-CZ" sz="1400" dirty="0" smtClean="0"/>
              <a:t>.], [2002] [cit. 2011-03-29]. Dostupné z WWW: &lt;obcan.ecn.cz/</a:t>
            </a:r>
            <a:r>
              <a:rPr lang="cs-CZ" sz="1400" dirty="0" smtClean="0"/>
              <a:t>docs</a:t>
            </a:r>
            <a:r>
              <a:rPr lang="cs-CZ" sz="1400" dirty="0" smtClean="0"/>
              <a:t>/ETIKA.DOC&gt;.</a:t>
            </a:r>
          </a:p>
          <a:p>
            <a:pPr>
              <a:buNone/>
            </a:pPr>
            <a:r>
              <a:rPr lang="cs-CZ" sz="1400" dirty="0" smtClean="0"/>
              <a:t>GRUBER, Lukáš. Licence </a:t>
            </a:r>
            <a:r>
              <a:rPr lang="cs-CZ" sz="1400" dirty="0" smtClean="0"/>
              <a:t>Creative</a:t>
            </a:r>
            <a:r>
              <a:rPr lang="cs-CZ" sz="1400" dirty="0" smtClean="0"/>
              <a:t> </a:t>
            </a:r>
            <a:r>
              <a:rPr lang="cs-CZ" sz="1400" dirty="0" smtClean="0"/>
              <a:t>Commons</a:t>
            </a:r>
            <a:r>
              <a:rPr lang="cs-CZ" sz="1400" dirty="0" smtClean="0"/>
              <a:t> a perspektiva jejich zavedení do českého prostředí. </a:t>
            </a:r>
            <a:r>
              <a:rPr lang="cs-CZ" sz="1400" i="1" dirty="0" smtClean="0"/>
              <a:t>Ikaros : elektronický časopis o informační společnosti</a:t>
            </a:r>
            <a:r>
              <a:rPr lang="cs-CZ" sz="1400" dirty="0" smtClean="0"/>
              <a:t> [online]. 2008, 12, 3, [cit. 2011-03-29]. Dostupný z WWW: &lt;http://www.ikaros.cz/node/4612&gt;. ISSN 1212-5075.</a:t>
            </a:r>
          </a:p>
          <a:p>
            <a:pPr>
              <a:buNone/>
            </a:pPr>
            <a:r>
              <a:rPr lang="cs-CZ" sz="1400" dirty="0" smtClean="0"/>
              <a:t>IVANOVÁ, Kateřina; JURIČKOVÁ, </a:t>
            </a:r>
            <a:r>
              <a:rPr lang="cs-CZ" sz="1400" dirty="0" smtClean="0"/>
              <a:t>Lubica</a:t>
            </a:r>
            <a:r>
              <a:rPr lang="cs-CZ" sz="1400" dirty="0" smtClean="0"/>
              <a:t>. </a:t>
            </a:r>
            <a:r>
              <a:rPr lang="cs-CZ" sz="1400" i="1" dirty="0" smtClean="0"/>
              <a:t>Písemné práce na vysokých školách se zdravotnickým zaměřením</a:t>
            </a:r>
            <a:r>
              <a:rPr lang="cs-CZ" sz="1400" dirty="0" smtClean="0"/>
              <a:t>. 1. vyd. Olomouc : Univerzita Palackého v Olomouci, 2005. 96 s. Ediční řada - Skripta. ISBN 80-244-0992-5.</a:t>
            </a:r>
          </a:p>
          <a:p>
            <a:pPr>
              <a:buNone/>
            </a:pPr>
            <a:r>
              <a:rPr lang="cs-CZ" sz="1400" dirty="0" smtClean="0"/>
              <a:t>MEŠKO, Dušan; KATUŠČÁK, Dušan; FINDRA, Ján. </a:t>
            </a:r>
            <a:r>
              <a:rPr lang="cs-CZ" sz="1400" i="1" dirty="0" smtClean="0"/>
              <a:t>Akademická příručka</a:t>
            </a:r>
            <a:r>
              <a:rPr lang="cs-CZ" sz="1400" dirty="0" smtClean="0"/>
              <a:t>. české, uprav. vyd. Martin : </a:t>
            </a:r>
            <a:r>
              <a:rPr lang="cs-CZ" sz="1400" dirty="0" smtClean="0"/>
              <a:t>Vydavateľstvo</a:t>
            </a:r>
            <a:r>
              <a:rPr lang="cs-CZ" sz="1400" dirty="0" smtClean="0"/>
              <a:t> </a:t>
            </a:r>
            <a:r>
              <a:rPr lang="cs-CZ" sz="1400" dirty="0" smtClean="0"/>
              <a:t>Osveta</a:t>
            </a:r>
            <a:r>
              <a:rPr lang="cs-CZ" sz="1400" dirty="0" smtClean="0"/>
              <a:t>, 2006. 481 s. ISBN 80-8063-219-7.</a:t>
            </a:r>
          </a:p>
          <a:p>
            <a:pPr>
              <a:buNone/>
            </a:pPr>
            <a:r>
              <a:rPr lang="cs-CZ" sz="1400" dirty="0" smtClean="0"/>
              <a:t>SPOUSTA, Vladimír, et al. </a:t>
            </a:r>
            <a:r>
              <a:rPr lang="cs-CZ" sz="1400" i="1" dirty="0" smtClean="0"/>
              <a:t>Vádemekum</a:t>
            </a:r>
            <a:r>
              <a:rPr lang="cs-CZ" sz="1400" i="1" dirty="0" smtClean="0"/>
              <a:t> autora odborné a vědecké práce : se zaměřením na práce pedagogické</a:t>
            </a:r>
            <a:r>
              <a:rPr lang="cs-CZ" sz="1400" dirty="0" smtClean="0"/>
              <a:t>. 1. vyd. Brno : Masarykova univerzita v Brně, 2003. 158 s. ISBN 80-210-2387-2.</a:t>
            </a:r>
          </a:p>
          <a:p>
            <a:pPr>
              <a:buNone/>
            </a:pPr>
            <a:r>
              <a:rPr lang="cs-CZ" sz="1400" dirty="0"/>
              <a:t>KOUKOLÍK, František. Vědci podvádějí čím dál více. Proč a co s tím?. </a:t>
            </a:r>
            <a:r>
              <a:rPr lang="cs-CZ" sz="1400" i="1" dirty="0"/>
              <a:t>Mladá fronta Dnes</a:t>
            </a:r>
            <a:r>
              <a:rPr lang="cs-CZ" sz="1400" dirty="0"/>
              <a:t> [online]. 2013, 13. února 2013 [cit. 2013-02-28]. Dostupné z: http://technet.idnes.cz/proc-vedci-podvadi-koukolik-dpq-/</a:t>
            </a:r>
            <a:r>
              <a:rPr lang="cs-CZ" sz="1400" dirty="0" smtClean="0"/>
              <a:t>veda.aspx?c=A130212_165622_veda_mla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half" idx="2"/>
          </p:nvPr>
        </p:nvSpPr>
        <p:spPr/>
        <p:txBody>
          <a:bodyPr/>
          <a:lstStyle>
            <a:extLst/>
          </a:lstStyle>
          <a:p>
            <a:endParaRPr lang="cs-CZ" dirty="0"/>
          </a:p>
        </p:txBody>
      </p:sp>
      <p:sp>
        <p:nvSpPr>
          <p:cNvPr id="4" name="Rectangle 3"/>
          <p:cNvSpPr>
            <a:spLocks noGrp="1"/>
          </p:cNvSpPr>
          <p:nvPr>
            <p:ph type="title"/>
          </p:nvPr>
        </p:nvSpPr>
        <p:spPr/>
        <p:txBody>
          <a:bodyPr>
            <a:normAutofit fontScale="90000"/>
          </a:bodyPr>
          <a:lstStyle>
            <a:extLst/>
          </a:lstStyle>
          <a:p>
            <a:r>
              <a:rPr lang="cs-CZ" dirty="0" smtClean="0"/>
              <a:t>Děkuji za pozornost</a:t>
            </a:r>
            <a:endParaRPr lang="cs-CZ" dirty="0"/>
          </a:p>
        </p:txBody>
      </p:sp>
      <p:pic>
        <p:nvPicPr>
          <p:cNvPr id="6" name="Zástupný symbol pro obrázek 5" descr="knihanetbook.jpg"/>
          <p:cNvPicPr>
            <a:picLocks noGrp="1" noChangeAspect="1"/>
          </p:cNvPicPr>
          <p:nvPr>
            <p:ph type="pic" idx="1"/>
          </p:nvPr>
        </p:nvPicPr>
        <p:blipFill>
          <a:blip r:embed="rId3" cstate="print"/>
          <a:srcRect t="15654" b="15654"/>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Informační etika</a:t>
            </a:r>
            <a:endParaRPr lang="cs-CZ" dirty="0"/>
          </a:p>
        </p:txBody>
      </p:sp>
      <p:sp>
        <p:nvSpPr>
          <p:cNvPr id="3" name="Rectangle 2"/>
          <p:cNvSpPr>
            <a:spLocks noGrp="1"/>
          </p:cNvSpPr>
          <p:nvPr>
            <p:ph sz="quarter" idx="1"/>
          </p:nvPr>
        </p:nvSpPr>
        <p:spPr>
          <a:xfrm>
            <a:off x="609600" y="1275606"/>
            <a:ext cx="7850832" cy="3528392"/>
          </a:xfrm>
        </p:spPr>
        <p:txBody>
          <a:bodyPr anchor="ctr">
            <a:normAutofit fontScale="92500" lnSpcReduction="20000"/>
          </a:bodyPr>
          <a:lstStyle>
            <a:extLst/>
          </a:lstStyle>
          <a:p>
            <a:pPr marL="274320" lvl="1"/>
            <a:endParaRPr lang="cs-CZ" dirty="0" smtClean="0"/>
          </a:p>
          <a:p>
            <a:pPr marL="274320" lvl="1"/>
            <a:r>
              <a:rPr lang="cs-CZ" dirty="0" smtClean="0"/>
              <a:t>Právní předpisy</a:t>
            </a:r>
          </a:p>
          <a:p>
            <a:pPr marL="548640" lvl="2"/>
            <a:r>
              <a:rPr lang="cs-CZ" dirty="0" smtClean="0"/>
              <a:t>Tiskový zákon, Zákon o svobodě informací, Zákon o ochraně osobních údajů, Ochrana práva pacientů na soukromí, Autorský zákon</a:t>
            </a:r>
          </a:p>
          <a:p>
            <a:pPr marL="274320" lvl="1"/>
            <a:r>
              <a:rPr lang="cs-CZ" dirty="0" smtClean="0"/>
              <a:t>Mezinárodní úmluvy </a:t>
            </a:r>
          </a:p>
          <a:p>
            <a:pPr marL="548640" lvl="2"/>
            <a:r>
              <a:rPr lang="cs-CZ" dirty="0" smtClean="0"/>
              <a:t>Úmluva a svobodě mluveného slova, O svobodě tisku, Právo na ochranu soukromí</a:t>
            </a:r>
          </a:p>
          <a:p>
            <a:pPr marL="274320" lvl="1"/>
            <a:r>
              <a:rPr lang="cs-CZ" dirty="0" smtClean="0"/>
              <a:t>Etické kodexy v informační etice</a:t>
            </a:r>
          </a:p>
          <a:p>
            <a:pPr marL="548640" lvl="2"/>
            <a:r>
              <a:rPr lang="cs-CZ" dirty="0" smtClean="0"/>
              <a:t>Desatero počítačové etiky, </a:t>
            </a:r>
            <a:r>
              <a:rPr lang="cs-CZ" dirty="0" smtClean="0"/>
              <a:t>Netiguette</a:t>
            </a:r>
            <a:r>
              <a:rPr lang="cs-CZ" dirty="0" smtClean="0"/>
              <a:t>, Novinářský kodex</a:t>
            </a:r>
          </a:p>
          <a:p>
            <a:pPr marL="274320" lvl="1"/>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Informační etika</a:t>
            </a:r>
            <a:endParaRPr lang="cs-CZ" dirty="0"/>
          </a:p>
        </p:txBody>
      </p:sp>
      <p:sp>
        <p:nvSpPr>
          <p:cNvPr id="3" name="Rectangle 2"/>
          <p:cNvSpPr>
            <a:spLocks noGrp="1"/>
          </p:cNvSpPr>
          <p:nvPr>
            <p:ph sz="quarter" idx="1"/>
          </p:nvPr>
        </p:nvSpPr>
        <p:spPr>
          <a:xfrm>
            <a:off x="609600" y="1200150"/>
            <a:ext cx="7922840" cy="3603848"/>
          </a:xfrm>
        </p:spPr>
        <p:txBody>
          <a:bodyPr anchor="ctr">
            <a:normAutofit/>
          </a:bodyPr>
          <a:lstStyle>
            <a:extLst/>
          </a:lstStyle>
          <a:p>
            <a:pPr marL="274320" lvl="1"/>
            <a:r>
              <a:rPr lang="cs-CZ" dirty="0" smtClean="0"/>
              <a:t>Obecné zásady etiky:</a:t>
            </a:r>
          </a:p>
          <a:p>
            <a:pPr marL="548640" lvl="2"/>
            <a:r>
              <a:rPr lang="cs-CZ" dirty="0" smtClean="0"/>
              <a:t>Informace by měli být volně šířeny</a:t>
            </a:r>
          </a:p>
          <a:p>
            <a:pPr marL="548640" lvl="2"/>
            <a:r>
              <a:rPr lang="cs-CZ" dirty="0" smtClean="0"/>
              <a:t>Šířené informace by neměli způsobovat újmu</a:t>
            </a:r>
          </a:p>
          <a:p>
            <a:pPr marL="548640" lvl="2"/>
            <a:r>
              <a:rPr lang="cs-CZ" dirty="0" smtClean="0"/>
              <a:t>Nepravdivé informace by neměli být šířeny</a:t>
            </a:r>
          </a:p>
          <a:p>
            <a:pPr marL="548640" lvl="2"/>
            <a:r>
              <a:rPr lang="cs-CZ" dirty="0" smtClean="0"/>
              <a:t>Vytvářet nové informace je žádoucí</a:t>
            </a:r>
          </a:p>
          <a:p>
            <a:pPr marL="548640" lvl="2"/>
            <a:endParaRPr lang="cs-CZ" dirty="0" smtClean="0"/>
          </a:p>
          <a:p>
            <a:pPr marL="274320" lvl="1">
              <a:buNone/>
            </a:pPr>
            <a:r>
              <a:rPr lang="cs-CZ" dirty="0" smtClean="0"/>
              <a:t>		</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Informační etika</a:t>
            </a:r>
            <a:endParaRPr lang="cs-CZ" dirty="0"/>
          </a:p>
        </p:txBody>
      </p:sp>
      <p:sp>
        <p:nvSpPr>
          <p:cNvPr id="3" name="Rectangle 2"/>
          <p:cNvSpPr>
            <a:spLocks noGrp="1"/>
          </p:cNvSpPr>
          <p:nvPr>
            <p:ph sz="quarter" idx="1"/>
          </p:nvPr>
        </p:nvSpPr>
        <p:spPr>
          <a:xfrm>
            <a:off x="609600" y="1200150"/>
            <a:ext cx="7922840" cy="3603848"/>
          </a:xfrm>
        </p:spPr>
        <p:txBody>
          <a:bodyPr anchor="ctr">
            <a:normAutofit/>
          </a:bodyPr>
          <a:lstStyle>
            <a:extLst/>
          </a:lstStyle>
          <a:p>
            <a:pPr marL="548640" lvl="2"/>
            <a:r>
              <a:rPr lang="cs-CZ" dirty="0" smtClean="0"/>
              <a:t>Volné šíření informací x ochrana autorských práv / obchodní tajemství</a:t>
            </a:r>
          </a:p>
          <a:p>
            <a:pPr marL="548640" lvl="2"/>
            <a:r>
              <a:rPr lang="cs-CZ" dirty="0" smtClean="0"/>
              <a:t>Volné šíření informací x ochrana osobních údajů</a:t>
            </a:r>
          </a:p>
          <a:p>
            <a:pPr marL="548640" lvl="2"/>
            <a:r>
              <a:rPr lang="cs-CZ" dirty="0" smtClean="0"/>
              <a:t> Šíření informací x šíření nadbytečných informací</a:t>
            </a:r>
          </a:p>
          <a:p>
            <a:pPr marL="274320" lvl="1">
              <a:buNone/>
            </a:pPr>
            <a:r>
              <a:rPr lang="cs-CZ" dirty="0" smtClean="0"/>
              <a:t>		</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Informační etika</a:t>
            </a:r>
            <a:endParaRPr lang="cs-CZ" dirty="0"/>
          </a:p>
        </p:txBody>
      </p:sp>
      <p:sp>
        <p:nvSpPr>
          <p:cNvPr id="3" name="Rectangle 2"/>
          <p:cNvSpPr>
            <a:spLocks noGrp="1"/>
          </p:cNvSpPr>
          <p:nvPr>
            <p:ph sz="quarter" idx="1"/>
          </p:nvPr>
        </p:nvSpPr>
        <p:spPr>
          <a:xfrm>
            <a:off x="609600" y="1200150"/>
            <a:ext cx="7922840" cy="3603848"/>
          </a:xfrm>
        </p:spPr>
        <p:txBody>
          <a:bodyPr anchor="ctr">
            <a:normAutofit/>
          </a:bodyPr>
          <a:lstStyle>
            <a:extLst/>
          </a:lstStyle>
          <a:p>
            <a:pPr lvl="1">
              <a:buNone/>
            </a:pPr>
            <a:endParaRPr lang="cs-CZ" sz="3200" b="1" dirty="0" smtClean="0"/>
          </a:p>
          <a:p>
            <a:pPr lvl="1">
              <a:buNone/>
            </a:pPr>
            <a:r>
              <a:rPr lang="cs-CZ" b="1" dirty="0" smtClean="0"/>
              <a:t>Důsledky porušování informační etiky</a:t>
            </a:r>
            <a:endParaRPr lang="cs-CZ" sz="2100" dirty="0" smtClean="0"/>
          </a:p>
          <a:p>
            <a:pPr lvl="2"/>
            <a:r>
              <a:rPr lang="cs-CZ" dirty="0" smtClean="0"/>
              <a:t>Dezinformace</a:t>
            </a:r>
          </a:p>
          <a:p>
            <a:pPr lvl="2"/>
            <a:r>
              <a:rPr lang="cs-CZ" dirty="0" smtClean="0"/>
              <a:t>Špatná rozhodnutí na základě nepravdivých informací</a:t>
            </a:r>
          </a:p>
          <a:p>
            <a:pPr lvl="2"/>
            <a:r>
              <a:rPr lang="cs-CZ" dirty="0" smtClean="0"/>
              <a:t>Porušení autorského práva / Zákona na ochranu osobních údajů atd.</a:t>
            </a:r>
          </a:p>
          <a:p>
            <a:pPr lvl="2"/>
            <a:r>
              <a:rPr lang="cs-CZ" dirty="0" smtClean="0"/>
              <a:t>Informační šum</a:t>
            </a:r>
          </a:p>
          <a:p>
            <a:pPr lvl="2"/>
            <a:r>
              <a:rPr lang="cs-CZ" dirty="0" smtClean="0"/>
              <a:t>Informační bariéry</a:t>
            </a:r>
          </a:p>
          <a:p>
            <a:pPr marL="274320" lvl="1">
              <a:buNone/>
            </a:pP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cs-CZ" dirty="0" smtClean="0"/>
              <a:t>Autorství</a:t>
            </a:r>
            <a:endParaRPr lang="cs-CZ" dirty="0"/>
          </a:p>
        </p:txBody>
      </p:sp>
      <p:sp>
        <p:nvSpPr>
          <p:cNvPr id="3" name="Rectangle 2"/>
          <p:cNvSpPr>
            <a:spLocks noGrp="1"/>
          </p:cNvSpPr>
          <p:nvPr>
            <p:ph sz="quarter" idx="1"/>
          </p:nvPr>
        </p:nvSpPr>
        <p:spPr>
          <a:xfrm>
            <a:off x="609600" y="1200150"/>
            <a:ext cx="7922840" cy="3603848"/>
          </a:xfrm>
        </p:spPr>
        <p:txBody>
          <a:bodyPr anchor="ctr">
            <a:normAutofit/>
          </a:bodyPr>
          <a:lstStyle>
            <a:extLst/>
          </a:lstStyle>
          <a:p>
            <a:pPr marL="274320" lvl="1" algn="ctr">
              <a:buNone/>
            </a:pPr>
            <a:r>
              <a:rPr lang="cs-CZ" dirty="0" smtClean="0"/>
              <a:t>Autorské právo je v ČR upraveno autorským zákonem (zákon č. 121/2000 Sb. ve znění pozdějších novelizací)</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án">
  <a:themeElements>
    <a:clrScheme name="Mediá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1731</Words>
  <Application>Microsoft Office PowerPoint</Application>
  <PresentationFormat>Předvádění na obrazovce (16:9)</PresentationFormat>
  <Paragraphs>293</Paragraphs>
  <Slides>49</Slides>
  <Notes>44</Notes>
  <HiddenSlides>0</HiddenSlides>
  <MMClips>0</MMClips>
  <ScaleCrop>false</ScaleCrop>
  <HeadingPairs>
    <vt:vector size="4" baseType="variant">
      <vt:variant>
        <vt:lpstr>Motiv</vt:lpstr>
      </vt:variant>
      <vt:variant>
        <vt:i4>1</vt:i4>
      </vt:variant>
      <vt:variant>
        <vt:lpstr>Nadpisy snímků</vt:lpstr>
      </vt:variant>
      <vt:variant>
        <vt:i4>49</vt:i4>
      </vt:variant>
    </vt:vector>
  </HeadingPairs>
  <TitlesOfParts>
    <vt:vector size="50" baseType="lpstr">
      <vt:lpstr>Medián</vt:lpstr>
      <vt:lpstr>Základy vědecké práce</vt:lpstr>
      <vt:lpstr>Základy vědecké práce</vt:lpstr>
      <vt:lpstr>Informační etika</vt:lpstr>
      <vt:lpstr>Informační etika</vt:lpstr>
      <vt:lpstr>Informační etika</vt:lpstr>
      <vt:lpstr>Informační etika</vt:lpstr>
      <vt:lpstr>Informační etika</vt:lpstr>
      <vt:lpstr>Informační etika</vt:lpstr>
      <vt:lpstr>Autorství</vt:lpstr>
      <vt:lpstr>Autorství</vt:lpstr>
      <vt:lpstr>Autorství</vt:lpstr>
      <vt:lpstr>Autorství</vt:lpstr>
      <vt:lpstr>Creative Commons</vt:lpstr>
      <vt:lpstr>Creative Commons</vt:lpstr>
      <vt:lpstr>Prezentace aplikace PowerPoint</vt:lpstr>
      <vt:lpstr>Publikační a citační etika</vt:lpstr>
      <vt:lpstr>Citační etika – zákonná pravidla</vt:lpstr>
      <vt:lpstr>Citační etika – etická pravidla</vt:lpstr>
      <vt:lpstr>Citační etika – etická pravidla</vt:lpstr>
      <vt:lpstr>Citační etika – etická pravidla</vt:lpstr>
      <vt:lpstr>Citační etika – etická pravidla</vt:lpstr>
      <vt:lpstr>Citační etika – základní pojmy</vt:lpstr>
      <vt:lpstr>Citační etika – základní pojmy</vt:lpstr>
      <vt:lpstr>Citační etika – základní pojmy</vt:lpstr>
      <vt:lpstr>Citační etika – etická pravidla</vt:lpstr>
      <vt:lpstr>Citační etika – etická pravidla</vt:lpstr>
      <vt:lpstr>Citační etika – etická pravidla</vt:lpstr>
      <vt:lpstr>Citační etika – metody citování</vt:lpstr>
      <vt:lpstr>Citační etika – metody citování</vt:lpstr>
      <vt:lpstr>Prezentace aplikace PowerPoint</vt:lpstr>
      <vt:lpstr>Citační etika – metody citování</vt:lpstr>
      <vt:lpstr>Citace – Chicago styl</vt:lpstr>
      <vt:lpstr>Citace – Chicago styl – druhá možnost</vt:lpstr>
      <vt:lpstr>Citační etika – metody citování</vt:lpstr>
      <vt:lpstr>Citace – Harvard style</vt:lpstr>
      <vt:lpstr>Publikační a citační etika - plagiát</vt:lpstr>
      <vt:lpstr>Publikační a citační etika - plagiát</vt:lpstr>
      <vt:lpstr>Publikační a citační etika - plagiát</vt:lpstr>
      <vt:lpstr>Publikační a citační etika - plagiát</vt:lpstr>
      <vt:lpstr>Publikační a citační etika</vt:lpstr>
      <vt:lpstr>Publikační a citační etika</vt:lpstr>
      <vt:lpstr>Publikační a citační etika</vt:lpstr>
      <vt:lpstr>Publikační a citační etika</vt:lpstr>
      <vt:lpstr>Publikační a citační etika</vt:lpstr>
      <vt:lpstr>Publikační a citační etika</vt:lpstr>
      <vt:lpstr>Publikační a citační etika</vt:lpstr>
      <vt:lpstr>Publikační a citační etika - plagiát</vt:lpstr>
      <vt:lpstr>Použitá literatura</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2011-03-23T12:46:35Z</dcterms:created>
  <dcterms:modified xsi:type="dcterms:W3CDTF">2016-03-23T07:24:39Z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1029</vt:i4>
  </property>
  <property fmtid="{D5CDD505-2E9C-101B-9397-08002B2CF9AE}" pid="3" name="_Version">
    <vt:lpwstr>12.0.4518</vt:lpwstr>
  </property>
</Properties>
</file>