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8" r:id="rId2"/>
    <p:sldId id="337" r:id="rId3"/>
    <p:sldId id="257" r:id="rId4"/>
    <p:sldId id="265" r:id="rId5"/>
    <p:sldId id="282" r:id="rId6"/>
    <p:sldId id="283" r:id="rId7"/>
    <p:sldId id="273" r:id="rId8"/>
    <p:sldId id="294" r:id="rId9"/>
    <p:sldId id="295" r:id="rId10"/>
    <p:sldId id="335" r:id="rId11"/>
    <p:sldId id="261" r:id="rId12"/>
    <p:sldId id="303" r:id="rId13"/>
    <p:sldId id="269" r:id="rId14"/>
    <p:sldId id="270" r:id="rId15"/>
    <p:sldId id="292" r:id="rId16"/>
    <p:sldId id="304" r:id="rId17"/>
    <p:sldId id="262" r:id="rId18"/>
    <p:sldId id="300" r:id="rId19"/>
    <p:sldId id="291" r:id="rId20"/>
    <p:sldId id="263" r:id="rId21"/>
    <p:sldId id="333" r:id="rId22"/>
    <p:sldId id="336" r:id="rId23"/>
    <p:sldId id="301" r:id="rId24"/>
    <p:sldId id="302" r:id="rId25"/>
    <p:sldId id="284" r:id="rId26"/>
    <p:sldId id="279" r:id="rId27"/>
    <p:sldId id="290" r:id="rId28"/>
    <p:sldId id="334" r:id="rId29"/>
    <p:sldId id="274" r:id="rId30"/>
    <p:sldId id="264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F789C3A-9E4B-4EFD-823C-27CB584BBD63}">
          <p14:sldIdLst>
            <p14:sldId id="278"/>
            <p14:sldId id="337"/>
            <p14:sldId id="257"/>
            <p14:sldId id="265"/>
            <p14:sldId id="282"/>
            <p14:sldId id="283"/>
            <p14:sldId id="273"/>
            <p14:sldId id="294"/>
            <p14:sldId id="295"/>
            <p14:sldId id="335"/>
            <p14:sldId id="261"/>
            <p14:sldId id="303"/>
            <p14:sldId id="269"/>
            <p14:sldId id="270"/>
            <p14:sldId id="292"/>
            <p14:sldId id="304"/>
            <p14:sldId id="262"/>
            <p14:sldId id="300"/>
            <p14:sldId id="291"/>
            <p14:sldId id="263"/>
            <p14:sldId id="333"/>
            <p14:sldId id="336"/>
            <p14:sldId id="301"/>
            <p14:sldId id="302"/>
            <p14:sldId id="284"/>
            <p14:sldId id="279"/>
            <p14:sldId id="290"/>
            <p14:sldId id="334"/>
            <p14:sldId id="274"/>
            <p14:sldId id="264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6433" autoAdjust="0"/>
  </p:normalViewPr>
  <p:slideViewPr>
    <p:cSldViewPr snapToGrid="0">
      <p:cViewPr varScale="1">
        <p:scale>
          <a:sx n="60" d="100"/>
          <a:sy n="60" d="100"/>
        </p:scale>
        <p:origin x="8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009BA-6938-4527-AAF3-24F55D94EFCF}" type="datetimeFigureOut">
              <a:rPr lang="cs-CZ" smtClean="0"/>
              <a:pPr/>
              <a:t>15.12.2023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9CC6-3C3D-4932-8617-BAB836047C6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65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79CC6-3C3D-4932-8617-BAB836047C6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16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8416-04FC-4B79-9247-F3C383AF0153}" type="datetimeFigureOut">
              <a:rPr lang="en-GB" smtClean="0"/>
              <a:pPr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AA7-828C-4C22-B229-E7BFA7C20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37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8416-04FC-4B79-9247-F3C383AF0153}" type="datetimeFigureOut">
              <a:rPr lang="en-GB" smtClean="0"/>
              <a:pPr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AA7-828C-4C22-B229-E7BFA7C20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06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8416-04FC-4B79-9247-F3C383AF0153}" type="datetimeFigureOut">
              <a:rPr lang="en-GB" smtClean="0"/>
              <a:pPr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AA7-828C-4C22-B229-E7BFA7C20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31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8416-04FC-4B79-9247-F3C383AF0153}" type="datetimeFigureOut">
              <a:rPr lang="en-GB" smtClean="0"/>
              <a:pPr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AA7-828C-4C22-B229-E7BFA7C20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44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8416-04FC-4B79-9247-F3C383AF0153}" type="datetimeFigureOut">
              <a:rPr lang="en-GB" smtClean="0"/>
              <a:pPr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AA7-828C-4C22-B229-E7BFA7C20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70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8416-04FC-4B79-9247-F3C383AF0153}" type="datetimeFigureOut">
              <a:rPr lang="en-GB" smtClean="0"/>
              <a:pPr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AA7-828C-4C22-B229-E7BFA7C20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76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8416-04FC-4B79-9247-F3C383AF0153}" type="datetimeFigureOut">
              <a:rPr lang="en-GB" smtClean="0"/>
              <a:pPr/>
              <a:t>15/12/2023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AA7-828C-4C22-B229-E7BFA7C20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62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8416-04FC-4B79-9247-F3C383AF0153}" type="datetimeFigureOut">
              <a:rPr lang="en-GB" smtClean="0"/>
              <a:pPr/>
              <a:t>15/12/2023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AA7-828C-4C22-B229-E7BFA7C20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0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8416-04FC-4B79-9247-F3C383AF0153}" type="datetimeFigureOut">
              <a:rPr lang="en-GB" smtClean="0"/>
              <a:pPr/>
              <a:t>15/12/2023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AA7-828C-4C22-B229-E7BFA7C20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8416-04FC-4B79-9247-F3C383AF0153}" type="datetimeFigureOut">
              <a:rPr lang="en-GB" smtClean="0"/>
              <a:pPr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AA7-828C-4C22-B229-E7BFA7C20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3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8416-04FC-4B79-9247-F3C383AF0153}" type="datetimeFigureOut">
              <a:rPr lang="en-GB" smtClean="0"/>
              <a:pPr/>
              <a:t>15/12/2023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7AA7-828C-4C22-B229-E7BFA7C20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47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8416-04FC-4B79-9247-F3C383AF0153}" type="datetimeFigureOut">
              <a:rPr lang="en-GB" smtClean="0"/>
              <a:pPr/>
              <a:t>15/12/2023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67AA7-828C-4C22-B229-E7BFA7C20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5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858000"/>
          </a:xfrm>
          <a:blipFill dpi="0" rotWithShape="1">
            <a:blip r:embed="rId2" cstate="print">
              <a:alphaModFix amt="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8000" b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cs-CZ" sz="8000" b="1" dirty="0">
                <a:latin typeface="Garamond" panose="02020404030301010803" pitchFamily="18" charset="0"/>
              </a:rPr>
              <a:t>Příběh</a:t>
            </a:r>
            <a:r>
              <a:rPr lang="cs-CZ" sz="80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cs-CZ" sz="8000" b="1" dirty="0">
                <a:latin typeface="Garamond" panose="02020404030301010803" pitchFamily="18" charset="0"/>
              </a:rPr>
              <a:t>mysli v moderní filosofii</a:t>
            </a:r>
          </a:p>
          <a:p>
            <a:pPr marL="0" indent="0" algn="ctr">
              <a:buNone/>
            </a:pPr>
            <a:r>
              <a:rPr lang="en-GB" sz="8000" b="1" dirty="0">
                <a:solidFill>
                  <a:srgbClr val="C00000"/>
                </a:solidFill>
                <a:latin typeface="Garamond" panose="02020404030301010803" pitchFamily="18" charset="0"/>
              </a:rPr>
              <a:t>10</a:t>
            </a:r>
            <a:endParaRPr lang="cs-CZ" sz="80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6600" b="1" dirty="0">
                <a:latin typeface="Garamond" panose="02020404030301010803" pitchFamily="18" charset="0"/>
              </a:rPr>
              <a:t>Friedrich Nietzsche</a:t>
            </a:r>
            <a:endParaRPr lang="cs-CZ" sz="6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6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18" y="580800"/>
            <a:ext cx="1084736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Jako u Schopenhauer</a:t>
            </a:r>
            <a:r>
              <a:rPr lang="en-GB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a</a:t>
            </a:r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, vůle je </a:t>
            </a:r>
            <a:r>
              <a:rPr lang="cs-CZ" sz="36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denominatio a potiori</a:t>
            </a:r>
            <a:endParaRPr lang="en-GB" sz="3600" b="1" i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627" y="1619860"/>
            <a:ext cx="10356361" cy="4351338"/>
          </a:xfrm>
        </p:spPr>
        <p:txBody>
          <a:bodyPr/>
          <a:lstStyle/>
          <a:p>
            <a:pPr marL="0" indent="0">
              <a:buNone/>
            </a:pPr>
            <a:r>
              <a:rPr lang="cs-CZ" sz="3600" dirty="0">
                <a:latin typeface="Garamond" panose="02020404030301010803" pitchFamily="18" charset="0"/>
              </a:rPr>
              <a:t>„Až do nynějška se však nepoznala identita podstaty každé jakkoli usilující a působící síly v přírodě s vůlí, a proto ... nemohlo být žádné slovo k označení pojmu tohoto genus. Pojmenoval jsem tedy genus podle jeho nejpřednější species, jímž nás bezprostřední poznání vede k zprostředkovanému poznání všeho jiného.“</a:t>
            </a:r>
          </a:p>
          <a:p>
            <a:pPr marL="0" indent="0">
              <a:buNone/>
            </a:pPr>
            <a:r>
              <a:rPr lang="cs-CZ" sz="3600" dirty="0">
                <a:latin typeface="Garamond" panose="02020404030301010803" pitchFamily="18" charset="0"/>
              </a:rPr>
              <a:t>Schopenhauer,</a:t>
            </a:r>
            <a:r>
              <a:rPr lang="cs-CZ" sz="3600" i="1" dirty="0">
                <a:latin typeface="Garamond" panose="02020404030301010803" pitchFamily="18" charset="0"/>
              </a:rPr>
              <a:t> Svět jako vůle a představa</a:t>
            </a:r>
            <a:r>
              <a:rPr lang="cs-CZ" sz="3600" dirty="0">
                <a:latin typeface="Garamond" panose="02020404030301010803" pitchFamily="18" charset="0"/>
              </a:rPr>
              <a:t> §22, str. 102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67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7943" y="50664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Nietzsche proti </a:t>
            </a:r>
            <a:r>
              <a:rPr lang="en-GB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Spino</a:t>
            </a:r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zovi a Darwinovi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2830" y="14144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Garamond" panose="02020404030301010803" pitchFamily="18" charset="0"/>
              </a:rPr>
              <a:t>‘</a:t>
            </a:r>
            <a:r>
              <a:rPr lang="cs-CZ" sz="3200" dirty="0">
                <a:latin typeface="Garamond" panose="02020404030301010803" pitchFamily="18" charset="0"/>
              </a:rPr>
              <a:t>Fyziologové by si měli rozmyslet, zda je vhodné spatřovat v sebezáchovném pudu kardinální pud organické bytosti. Vše živé chce především </a:t>
            </a:r>
            <a:r>
              <a:rPr lang="cs-CZ" sz="3200" i="1" dirty="0">
                <a:latin typeface="Garamond" panose="02020404030301010803" pitchFamily="18" charset="0"/>
              </a:rPr>
              <a:t>projevit</a:t>
            </a:r>
            <a:r>
              <a:rPr lang="cs-CZ" sz="3200" dirty="0">
                <a:latin typeface="Garamond" panose="02020404030301010803" pitchFamily="18" charset="0"/>
              </a:rPr>
              <a:t> svou sílu---život sám je vůlí k moci: sebezáchova je toho jen jedním z nepřímých a nejobvyklejších důsledků.</a:t>
            </a:r>
            <a:r>
              <a:rPr lang="en-GB" sz="3200" dirty="0">
                <a:latin typeface="Garamond" panose="02020404030301010803" pitchFamily="18" charset="0"/>
              </a:rPr>
              <a:t>’</a:t>
            </a:r>
          </a:p>
          <a:p>
            <a:pPr marL="0" indent="0">
              <a:buNone/>
            </a:pPr>
            <a:r>
              <a:rPr lang="en-GB" sz="3200" i="1" dirty="0" err="1">
                <a:latin typeface="Garamond" panose="02020404030301010803" pitchFamily="18" charset="0"/>
              </a:rPr>
              <a:t>Mimo</a:t>
            </a:r>
            <a:r>
              <a:rPr lang="en-GB" sz="3200" i="1" dirty="0">
                <a:latin typeface="Garamond" panose="02020404030301010803" pitchFamily="18" charset="0"/>
              </a:rPr>
              <a:t> dobro a </a:t>
            </a:r>
            <a:r>
              <a:rPr lang="en-GB" sz="3200" i="1" dirty="0" err="1">
                <a:latin typeface="Garamond" panose="02020404030301010803" pitchFamily="18" charset="0"/>
              </a:rPr>
              <a:t>zlo</a:t>
            </a:r>
            <a:r>
              <a:rPr lang="en-GB" sz="3200" dirty="0">
                <a:latin typeface="Garamond" panose="02020404030301010803" pitchFamily="18" charset="0"/>
              </a:rPr>
              <a:t>, </a:t>
            </a:r>
            <a:r>
              <a:rPr lang="cs-CZ" sz="3200" dirty="0">
                <a:latin typeface="Garamond" panose="02020404030301010803" pitchFamily="18" charset="0"/>
              </a:rPr>
              <a:t>§13</a:t>
            </a:r>
          </a:p>
          <a:p>
            <a:pPr marL="0" indent="0">
              <a:buNone/>
            </a:pPr>
            <a:endParaRPr lang="cs-CZ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2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1784-7955-4F94-90FF-F5062A4A7A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2506663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cs-CZ" sz="4400" b="1" dirty="0">
                <a:latin typeface="Garamond" panose="02020404030301010803" pitchFamily="18" charset="0"/>
              </a:rPr>
              <a:t>2. Nietzsche proti Descartovi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44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6454" y="517525"/>
            <a:ext cx="11458832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Nietzsche o větě: „</a:t>
            </a:r>
            <a:r>
              <a:rPr lang="cs-CZ" sz="36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cogito ergo sum</a:t>
            </a:r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0003" y="15192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„Rozložím-li proces, jenž je vyjádřen ve větě „myslím“ dostanu řadu opovážlivých tvrzení</a:t>
            </a:r>
            <a:r>
              <a:rPr lang="en-US" dirty="0">
                <a:latin typeface="Garamond" panose="02020404030301010803" pitchFamily="18" charset="0"/>
              </a:rPr>
              <a:t>, je</a:t>
            </a:r>
            <a:r>
              <a:rPr lang="cs-CZ" dirty="0">
                <a:latin typeface="Garamond" panose="02020404030301010803" pitchFamily="18" charset="0"/>
              </a:rPr>
              <a:t>ž zdůvodnit je těžké, ba snad nemožné---například, že jsem to já, kdo myslí, že to vůbec musí být nějaké něco, jež myslí, že myšlení je činnost a působení nějaké bytosti, která je myšlena jako příčina, že „já“ existuje, a konečně, že už je pevně určeno, co se označuje myšlením---že </a:t>
            </a:r>
            <a:r>
              <a:rPr lang="cs-CZ" i="1" dirty="0">
                <a:latin typeface="Garamond" panose="02020404030301010803" pitchFamily="18" charset="0"/>
              </a:rPr>
              <a:t>vím</a:t>
            </a:r>
            <a:r>
              <a:rPr lang="cs-CZ" dirty="0">
                <a:latin typeface="Garamond" panose="02020404030301010803" pitchFamily="18" charset="0"/>
              </a:rPr>
              <a:t>, co myšlení je. Neboť kdybych se byl o tom nerozhodl již sám u sebe, podle čeho bych měl změřit, že to, co se právě děje, není snad chtění nebo cítění?“</a:t>
            </a:r>
          </a:p>
          <a:p>
            <a:pPr marL="0" indent="0">
              <a:buNone/>
            </a:pPr>
            <a:r>
              <a:rPr lang="cs-CZ" i="1" dirty="0">
                <a:latin typeface="Garamond" panose="02020404030301010803" pitchFamily="18" charset="0"/>
              </a:rPr>
              <a:t>Mimo dobro a zlo</a:t>
            </a:r>
            <a:r>
              <a:rPr lang="cs-CZ" dirty="0">
                <a:latin typeface="Garamond" panose="02020404030301010803" pitchFamily="18" charset="0"/>
              </a:rPr>
              <a:t>, §16</a:t>
            </a:r>
          </a:p>
        </p:txBody>
      </p:sp>
    </p:spTree>
    <p:extLst>
      <p:ext uri="{BB962C8B-B14F-4D97-AF65-F5344CB8AC3E}">
        <p14:creationId xmlns:p14="http://schemas.microsoft.com/office/powerpoint/2010/main" val="59111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4265" y="505278"/>
            <a:ext cx="1086347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Gramatická fikce subjektu</a:t>
            </a:r>
            <a:r>
              <a:rPr lang="en-US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m</a:t>
            </a:r>
            <a:r>
              <a:rPr lang="cs-CZ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yšlení</a:t>
            </a:r>
            <a:endParaRPr lang="cs-CZ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475" y="1490663"/>
            <a:ext cx="11197281" cy="5140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„</a:t>
            </a:r>
            <a:r>
              <a:rPr lang="cs-CZ" dirty="0" err="1">
                <a:latin typeface="Garamond" panose="02020404030301010803" pitchFamily="18" charset="0"/>
              </a:rPr>
              <a:t>Myšlenk</a:t>
            </a:r>
            <a:r>
              <a:rPr lang="en-US" dirty="0">
                <a:latin typeface="Garamond" panose="02020404030301010803" pitchFamily="18" charset="0"/>
              </a:rPr>
              <a:t>a</a:t>
            </a:r>
            <a:r>
              <a:rPr lang="cs-CZ" dirty="0">
                <a:latin typeface="Garamond" panose="02020404030301010803" pitchFamily="18" charset="0"/>
              </a:rPr>
              <a:t> přichází, když chce „ona“, a ne když chci „já“, takže je </a:t>
            </a:r>
            <a:r>
              <a:rPr lang="cs-CZ" i="1" dirty="0">
                <a:latin typeface="Garamond" panose="02020404030301010803" pitchFamily="18" charset="0"/>
              </a:rPr>
              <a:t>falšováním</a:t>
            </a:r>
            <a:r>
              <a:rPr lang="cs-CZ" dirty="0">
                <a:latin typeface="Garamond" panose="02020404030301010803" pitchFamily="18" charset="0"/>
              </a:rPr>
              <a:t> faktického stavu věci, řekne-li se: subjekt „já“ je podmínkou predikátu „myslím“. Ono myslí: že je však „ono“ právě tím starým slavným „já“ je mírně řečeno pouhá domněnka, tvrzení, především tedy žádná „bezprostřední jistota“. Nakonec je i tímto „ono myslí“ řečeno příliš: už samo „ono“ obsahuje </a:t>
            </a:r>
            <a:r>
              <a:rPr lang="cs-CZ" i="1" dirty="0">
                <a:latin typeface="Garamond" panose="02020404030301010803" pitchFamily="18" charset="0"/>
              </a:rPr>
              <a:t>výklad</a:t>
            </a:r>
            <a:r>
              <a:rPr lang="cs-CZ" dirty="0">
                <a:latin typeface="Garamond" panose="02020404030301010803" pitchFamily="18" charset="0"/>
              </a:rPr>
              <a:t> procesu a nepatří k procesu samému. Postupujeme zde podle gramatické zvyklosti: „Myšlení je činnost, ke každé činnosti patří někdo, kdo je činný, a proto---““ 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i="1" dirty="0">
                <a:latin typeface="Garamond" panose="02020404030301010803" pitchFamily="18" charset="0"/>
              </a:rPr>
              <a:t>Mimo dobro a zlo</a:t>
            </a:r>
            <a:r>
              <a:rPr lang="cs-CZ" dirty="0">
                <a:latin typeface="Garamond" panose="02020404030301010803" pitchFamily="18" charset="0"/>
              </a:rPr>
              <a:t>, §17</a:t>
            </a:r>
          </a:p>
        </p:txBody>
      </p:sp>
    </p:spTree>
    <p:extLst>
      <p:ext uri="{BB962C8B-B14F-4D97-AF65-F5344CB8AC3E}">
        <p14:creationId xmlns:p14="http://schemas.microsoft.com/office/powerpoint/2010/main" val="908500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427" y="694418"/>
            <a:ext cx="10770704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Jazyk</a:t>
            </a:r>
            <a:r>
              <a:rPr lang="en-GB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a </a:t>
            </a:r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subjekt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427" y="16335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‘</a:t>
            </a:r>
            <a:r>
              <a:rPr lang="en-GB" dirty="0" err="1">
                <a:latin typeface="Garamond" panose="02020404030301010803" pitchFamily="18" charset="0"/>
              </a:rPr>
              <a:t>Filosofov</a:t>
            </a:r>
            <a:r>
              <a:rPr lang="cs-CZ" dirty="0">
                <a:latin typeface="Garamond" panose="02020404030301010803" pitchFamily="18" charset="0"/>
              </a:rPr>
              <a:t>é uralsko-altajské jazykové oblasti, v níž je pojem subjektu nejhůře vyvinut, budou s největší pravděpodobností hledět „do světa“ jinak a nalezneme je na jiných stezkách než indogermány nebo mohamedány.</a:t>
            </a:r>
            <a:r>
              <a:rPr lang="en-GB" dirty="0">
                <a:latin typeface="Garamond" panose="02020404030301010803" pitchFamily="18" charset="0"/>
              </a:rPr>
              <a:t>’</a:t>
            </a:r>
          </a:p>
          <a:p>
            <a:pPr marL="0" indent="0">
              <a:buNone/>
            </a:pPr>
            <a:r>
              <a:rPr lang="cs-CZ" i="1" dirty="0">
                <a:latin typeface="Garamond" panose="02020404030301010803" pitchFamily="18" charset="0"/>
              </a:rPr>
              <a:t>Mimo dobro a zlo</a:t>
            </a:r>
            <a:r>
              <a:rPr lang="cs-CZ" dirty="0">
                <a:latin typeface="Garamond" panose="02020404030301010803" pitchFamily="18" charset="0"/>
              </a:rPr>
              <a:t>, §</a:t>
            </a:r>
            <a:r>
              <a:rPr lang="en-GB" dirty="0">
                <a:latin typeface="Garamond" panose="02020404030301010803" pitchFamily="18" charset="0"/>
              </a:rPr>
              <a:t>20</a:t>
            </a:r>
            <a:endParaRPr lang="cs-CZ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43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682C5-4436-428D-A74C-3B91DD228E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5850" y="24066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>
                <a:latin typeface="Garamond" panose="02020404030301010803" pitchFamily="18" charset="0"/>
              </a:rPr>
              <a:t>3. Nietzscheho </a:t>
            </a:r>
            <a:r>
              <a:rPr lang="cs-CZ" sz="4400" b="1" dirty="0" err="1">
                <a:latin typeface="Garamond" panose="02020404030301010803" pitchFamily="18" charset="0"/>
              </a:rPr>
              <a:t>nesubstanciální</a:t>
            </a:r>
            <a:r>
              <a:rPr lang="cs-CZ" sz="4400" b="1" dirty="0">
                <a:latin typeface="Garamond" panose="02020404030301010803" pitchFamily="18" charset="0"/>
              </a:rPr>
              <a:t> pojetí duše</a:t>
            </a:r>
          </a:p>
        </p:txBody>
      </p:sp>
    </p:spTree>
    <p:extLst>
      <p:ext uri="{BB962C8B-B14F-4D97-AF65-F5344CB8AC3E}">
        <p14:creationId xmlns:p14="http://schemas.microsoft.com/office/powerpoint/2010/main" val="2855230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23" y="495754"/>
            <a:ext cx="10717696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§12, </a:t>
            </a:r>
            <a:r>
              <a:rPr lang="en-GB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Konec</a:t>
            </a:r>
            <a:r>
              <a:rPr lang="en-GB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atomismu</a:t>
            </a:r>
            <a:r>
              <a:rPr lang="en-GB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v</a:t>
            </a:r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e</a:t>
            </a:r>
            <a:r>
              <a:rPr lang="en-GB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fyzice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471" y="1557338"/>
            <a:ext cx="10515600" cy="4673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„Pokud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cs-CZ" dirty="0">
                <a:latin typeface="Garamond" panose="02020404030301010803" pitchFamily="18" charset="0"/>
              </a:rPr>
              <a:t>jde</a:t>
            </a:r>
            <a:r>
              <a:rPr lang="en-GB" dirty="0">
                <a:latin typeface="Garamond" panose="02020404030301010803" pitchFamily="18" charset="0"/>
              </a:rPr>
              <a:t> o </a:t>
            </a:r>
            <a:r>
              <a:rPr lang="cs-CZ" dirty="0">
                <a:latin typeface="Garamond" panose="02020404030301010803" pitchFamily="18" charset="0"/>
              </a:rPr>
              <a:t>materialistický</a:t>
            </a:r>
            <a:r>
              <a:rPr lang="en-GB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atomism</a:t>
            </a:r>
            <a:r>
              <a:rPr lang="en-GB" dirty="0">
                <a:latin typeface="Garamond" panose="02020404030301010803" pitchFamily="18" charset="0"/>
              </a:rPr>
              <a:t>u</a:t>
            </a:r>
            <a:r>
              <a:rPr lang="cs-CZ" dirty="0">
                <a:latin typeface="Garamond" panose="02020404030301010803" pitchFamily="18" charset="0"/>
              </a:rPr>
              <a:t>s</a:t>
            </a:r>
            <a:r>
              <a:rPr lang="en-GB" dirty="0">
                <a:latin typeface="Garamond" panose="02020404030301010803" pitchFamily="18" charset="0"/>
              </a:rPr>
              <a:t>: t</a:t>
            </a:r>
            <a:r>
              <a:rPr lang="cs-CZ" dirty="0">
                <a:latin typeface="Garamond" panose="02020404030301010803" pitchFamily="18" charset="0"/>
              </a:rPr>
              <a:t>en</a:t>
            </a:r>
            <a:r>
              <a:rPr lang="en-GB" dirty="0">
                <a:latin typeface="Garamond" panose="02020404030301010803" pitchFamily="18" charset="0"/>
              </a:rPr>
              <a:t> pat</a:t>
            </a:r>
            <a:r>
              <a:rPr lang="cs-CZ" dirty="0">
                <a:latin typeface="Garamond" panose="02020404030301010803" pitchFamily="18" charset="0"/>
              </a:rPr>
              <a:t>ří k nejlépe vyvráceným věcem na světě; a snad není dnes už v Evropě mezi učenci nikdo tak neučený, aby jí ... přisuzoval ještě nějaký vážnější význam---především díky onomu Polákovi Boscovichovi, který, spolu s Polákem Koperníkem, byl dosud nějvětším a nejúspěšnějším protivníkem vnějšího zdání. Zatímco nás totiž Koperník přemluvil, abychom navzdory všem smyslům uvěřili, že Země </a:t>
            </a:r>
            <a:r>
              <a:rPr lang="cs-CZ" i="1" dirty="0">
                <a:latin typeface="Garamond" panose="02020404030301010803" pitchFamily="18" charset="0"/>
              </a:rPr>
              <a:t>nestojí, </a:t>
            </a:r>
            <a:r>
              <a:rPr lang="cs-CZ" dirty="0">
                <a:latin typeface="Garamond" panose="02020404030301010803" pitchFamily="18" charset="0"/>
              </a:rPr>
              <a:t>vedl nás Boscovich k tomu, abychom se zřekli víru v to poslední, co ze Země ještě „stálo“, víry v látku, ve „hmotu“, v atom jako zbytek a drobek země: to byl největší triumf nad smysly, jejž bylo doposud na Zemi dosaženo.“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9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98" y="529167"/>
            <a:ext cx="44568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3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phiararebooks.com/pictures/3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93" y="0"/>
            <a:ext cx="510508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4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EFFB-ABC9-ED8D-6130-9630F53C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0504"/>
          </a:xfrm>
        </p:spPr>
        <p:txBody>
          <a:bodyPr/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Požadavky kursu</a:t>
            </a:r>
            <a:br>
              <a:rPr lang="cs-CZ" sz="4400" b="1" dirty="0">
                <a:latin typeface="Garamond" panose="02020404030301010803" pitchFamily="18" charset="0"/>
              </a:rPr>
            </a:b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EB5A1-1A3C-8C96-6606-606E925E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1200377"/>
            <a:ext cx="10515600" cy="4827134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Pravidelná účast na přednáškách a jedna písemná práce v rozsahu 700-1,000 slov. Student sám volí název a předmět své písemné práce. Práce se bude vázat ke konkrétnímu tématu a ke konkrétní literatuře z přednášek. Písemná práce má se zabývat pojetím mysli či duševních schopností u jednoho autora. Práce má být souvislá a strukturovaná, nestačí jen řada disparátních bodů či poznámek. Práce může být v češtině či v angličtině. Písemné práce je možné odevzdávat od 20.12.23-8.1.24. Práce je třeba odevzdat vyučujícímu vytištěné, nikoli elektronicky.</a:t>
            </a:r>
          </a:p>
        </p:txBody>
      </p:sp>
    </p:spTree>
    <p:extLst>
      <p:ext uri="{BB962C8B-B14F-4D97-AF65-F5344CB8AC3E}">
        <p14:creationId xmlns:p14="http://schemas.microsoft.com/office/powerpoint/2010/main" val="144908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48" y="582839"/>
            <a:ext cx="11156852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§12, Proti</a:t>
            </a:r>
            <a:r>
              <a:rPr lang="en-GB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atomismu</a:t>
            </a:r>
            <a:r>
              <a:rPr lang="en-GB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v du</a:t>
            </a:r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ševní sféře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42" y="1573833"/>
            <a:ext cx="11774658" cy="4870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„</a:t>
            </a:r>
            <a:r>
              <a:rPr lang="en-GB" dirty="0">
                <a:latin typeface="Garamond" panose="02020404030301010803" pitchFamily="18" charset="0"/>
              </a:rPr>
              <a:t>Je t</a:t>
            </a:r>
            <a:r>
              <a:rPr lang="cs-CZ" dirty="0">
                <a:latin typeface="Garamond" panose="02020404030301010803" pitchFamily="18" charset="0"/>
              </a:rPr>
              <a:t>řeba vypudit onen ještě osudnější atomismus, který nejlépe a nejdéle učilo křesťanství, </a:t>
            </a:r>
            <a:r>
              <a:rPr lang="cs-CZ" i="1" dirty="0">
                <a:latin typeface="Garamond" panose="02020404030301010803" pitchFamily="18" charset="0"/>
              </a:rPr>
              <a:t>atomismus duše</a:t>
            </a:r>
            <a:r>
              <a:rPr lang="cs-CZ" dirty="0">
                <a:latin typeface="Garamond" panose="02020404030301010803" pitchFamily="18" charset="0"/>
              </a:rPr>
              <a:t>. Tímto slovem nám budiž dovoleno označit onu víru, jež chápe duši jako něco nezničitelného, věčného, nedělitelného, jako monádu, jako atomon: </a:t>
            </a:r>
            <a:r>
              <a:rPr lang="cs-CZ" i="1" dirty="0">
                <a:latin typeface="Garamond" panose="02020404030301010803" pitchFamily="18" charset="0"/>
              </a:rPr>
              <a:t>tuto</a:t>
            </a:r>
            <a:r>
              <a:rPr lang="cs-CZ" dirty="0">
                <a:latin typeface="Garamond" panose="02020404030301010803" pitchFamily="18" charset="0"/>
              </a:rPr>
              <a:t> víru je třeba z vědy vyhnat! 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47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67004" y="2061819"/>
            <a:ext cx="92054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>
                <a:latin typeface="Garamond" panose="02020404030301010803" pitchFamily="18" charset="0"/>
              </a:rPr>
              <a:t>„</a:t>
            </a:r>
            <a:r>
              <a:rPr lang="cs-CZ" sz="4400" b="1" dirty="0" err="1">
                <a:latin typeface="Garamond" panose="02020404030301010803" pitchFamily="18" charset="0"/>
              </a:rPr>
              <a:t>Křešťantsví</a:t>
            </a:r>
            <a:r>
              <a:rPr lang="cs-CZ" sz="4400" b="1" dirty="0">
                <a:latin typeface="Garamond" panose="02020404030301010803" pitchFamily="18" charset="0"/>
              </a:rPr>
              <a:t> je platonismem pro lid</a:t>
            </a:r>
            <a:r>
              <a:rPr lang="en-GB" sz="4400" b="1" dirty="0">
                <a:latin typeface="Garamond" panose="02020404030301010803" pitchFamily="18" charset="0"/>
              </a:rPr>
              <a:t>.</a:t>
            </a:r>
            <a:r>
              <a:rPr lang="cs-CZ" sz="4400" b="1" dirty="0">
                <a:latin typeface="Garamond" panose="02020404030301010803" pitchFamily="18" charset="0"/>
              </a:rPr>
              <a:t>“</a:t>
            </a:r>
          </a:p>
          <a:p>
            <a:r>
              <a:rPr lang="cs-CZ" sz="3600" i="1" dirty="0">
                <a:latin typeface="Garamond" panose="02020404030301010803" pitchFamily="18" charset="0"/>
              </a:rPr>
              <a:t>Mimo dobro a zlo</a:t>
            </a:r>
            <a:r>
              <a:rPr lang="cs-CZ" sz="3600" dirty="0">
                <a:latin typeface="Garamond" panose="02020404030301010803" pitchFamily="18" charset="0"/>
              </a:rPr>
              <a:t>, Úvod</a:t>
            </a:r>
          </a:p>
        </p:txBody>
      </p:sp>
    </p:spTree>
    <p:extLst>
      <p:ext uri="{BB962C8B-B14F-4D97-AF65-F5344CB8AC3E}">
        <p14:creationId xmlns:p14="http://schemas.microsoft.com/office/powerpoint/2010/main" val="3380884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1C00E-A18D-6043-A21B-43AD2475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865868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§12 Duše bez jednoduchosti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49E5D-2791-A246-2B9F-AC0EB4BB1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„Vůbec není nutné, mezi námi řečeno, zbavit se přitom „duše“ samé a zříci se jedné z nejstarších a nejctihodnějších hypotéz: jak se to stává nešikovným naturalistům, kteří sotva se „duše“ dotknou, už ji také ztrácejí. Avšak je otevřena cesta k novým a vytříbenějším pojetím hypotézy duše: nechť mají napříště ve vědě domovské právo takové pojmy jako „smrtelná duše“ a „duše jako mnohost subjektů“ a „duše jako společenství pudů a afektů. ... Starší psychologové měli nejspíš život pohodlnější a veselejší: nakonec však </a:t>
            </a:r>
            <a:r>
              <a:rPr lang="en-GB" dirty="0" err="1">
                <a:latin typeface="Garamond" panose="02020404030301010803" pitchFamily="18" charset="0"/>
              </a:rPr>
              <a:t>nov</a:t>
            </a:r>
            <a:r>
              <a:rPr lang="cs-CZ" dirty="0">
                <a:latin typeface="Garamond" panose="02020404030301010803" pitchFamily="18" charset="0"/>
              </a:rPr>
              <a:t>ý psycholog ví, že je tím odsouzen také k vynalézání </a:t>
            </a:r>
            <a:r>
              <a:rPr lang="en-GB" dirty="0">
                <a:latin typeface="Garamond" panose="02020404030301010803" pitchFamily="18" charset="0"/>
              </a:rPr>
              <a:t>[</a:t>
            </a:r>
            <a:r>
              <a:rPr lang="cs-CZ" i="1" dirty="0" err="1">
                <a:latin typeface="Garamond" panose="02020404030301010803" pitchFamily="18" charset="0"/>
              </a:rPr>
              <a:t>Erfinden</a:t>
            </a:r>
            <a:r>
              <a:rPr lang="en-GB" dirty="0">
                <a:latin typeface="Garamond" panose="02020404030301010803" pitchFamily="18" charset="0"/>
              </a:rPr>
              <a:t>]</a:t>
            </a:r>
            <a:r>
              <a:rPr lang="cs-CZ" dirty="0">
                <a:latin typeface="Garamond" panose="02020404030301010803" pitchFamily="18" charset="0"/>
              </a:rPr>
              <a:t>---a, kdo ví? snad k nalézání</a:t>
            </a:r>
            <a:r>
              <a:rPr lang="en-GB" dirty="0">
                <a:latin typeface="Garamond" panose="02020404030301010803" pitchFamily="18" charset="0"/>
              </a:rPr>
              <a:t> [</a:t>
            </a:r>
            <a:r>
              <a:rPr lang="en-GB" i="1" dirty="0">
                <a:latin typeface="Garamond" panose="02020404030301010803" pitchFamily="18" charset="0"/>
              </a:rPr>
              <a:t>Finden</a:t>
            </a:r>
            <a:r>
              <a:rPr lang="en-GB" dirty="0">
                <a:latin typeface="Garamond" panose="02020404030301010803" pitchFamily="18" charset="0"/>
              </a:rPr>
              <a:t>]</a:t>
            </a:r>
            <a:r>
              <a:rPr lang="cs-CZ" dirty="0">
                <a:latin typeface="Garamond" panose="02020404030301010803" pitchFamily="18" charset="0"/>
              </a:rPr>
              <a:t>.“ </a:t>
            </a:r>
            <a:endParaRPr lang="en-GB" dirty="0">
              <a:latin typeface="Garamond" panose="02020404030301010803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511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6FE7B-6355-486D-8F25-8A16051AA5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35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Garamond" panose="02020404030301010803" pitchFamily="18" charset="0"/>
              </a:rPr>
              <a:t>smrtelná duše</a:t>
            </a:r>
          </a:p>
          <a:p>
            <a:r>
              <a:rPr lang="cs-CZ" sz="4400" dirty="0">
                <a:latin typeface="Garamond" panose="02020404030301010803" pitchFamily="18" charset="0"/>
              </a:rPr>
              <a:t>duše jako mnohost subjektů</a:t>
            </a:r>
          </a:p>
          <a:p>
            <a:r>
              <a:rPr lang="cs-CZ" sz="4400" dirty="0">
                <a:latin typeface="Garamond" panose="02020404030301010803" pitchFamily="18" charset="0"/>
              </a:rPr>
              <a:t>duše jako společenství pudů a afektů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705899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763C56-EFD0-4FDF-AC07-77EAA916F4D5}"/>
              </a:ext>
            </a:extLst>
          </p:cNvPr>
          <p:cNvSpPr/>
          <p:nvPr/>
        </p:nvSpPr>
        <p:spPr>
          <a:xfrm>
            <a:off x="2540924" y="3429000"/>
            <a:ext cx="86364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latin typeface="Garamond" panose="02020404030301010803" pitchFamily="18" charset="0"/>
              </a:rPr>
              <a:t>„Existence předchází esenci.“ Jean-Paul Sartre, </a:t>
            </a:r>
          </a:p>
          <a:p>
            <a:r>
              <a:rPr lang="cs-CZ" sz="3600" i="1" dirty="0">
                <a:latin typeface="Garamond" panose="02020404030301010803" pitchFamily="18" charset="0"/>
              </a:rPr>
              <a:t>Existencialismus je humanismus, </a:t>
            </a:r>
            <a:r>
              <a:rPr lang="cs-CZ" sz="3600" dirty="0">
                <a:latin typeface="Garamond" panose="02020404030301010803" pitchFamily="18" charset="0"/>
              </a:rPr>
              <a:t>1946</a:t>
            </a:r>
          </a:p>
        </p:txBody>
      </p:sp>
      <p:pic>
        <p:nvPicPr>
          <p:cNvPr id="4" name="Picture 3" descr="A person sitting in a chair&#10;&#10;Description automatically generated">
            <a:extLst>
              <a:ext uri="{FF2B5EF4-FFF2-40B4-BE49-F238E27FC236}">
                <a16:creationId xmlns:a16="http://schemas.microsoft.com/office/drawing/2014/main" id="{5222A435-3893-4BAF-985C-87A3FEF73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70" y="581025"/>
            <a:ext cx="2937129" cy="25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7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2474913"/>
            <a:ext cx="105156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>
                <a:latin typeface="Garamond" panose="02020404030301010803" pitchFamily="18" charset="0"/>
              </a:rPr>
              <a:t>4. Vědomí a nevědomí</a:t>
            </a:r>
            <a:endParaRPr lang="en-GB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22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172" y="346015"/>
            <a:ext cx="1088997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Vědomí a nevědomí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6372" y="1253331"/>
            <a:ext cx="1141370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„Člověk, jako každý živoucí tvor, myslí neustále, ale neví to; </a:t>
            </a:r>
            <a:r>
              <a:rPr lang="cs-CZ" i="1" dirty="0">
                <a:latin typeface="Garamond" panose="02020404030301010803" pitchFamily="18" charset="0"/>
              </a:rPr>
              <a:t>uvědomované</a:t>
            </a:r>
            <a:r>
              <a:rPr lang="cs-CZ" dirty="0">
                <a:latin typeface="Garamond" panose="02020404030301010803" pitchFamily="18" charset="0"/>
              </a:rPr>
              <a:t> myšlení je pouze jeho nejmenší částí, řekněme: nejpovrchnější, nejhorší částí: – neboť jedině toto vědomé myšlení </a:t>
            </a:r>
            <a:r>
              <a:rPr lang="cs-CZ" i="1" dirty="0">
                <a:latin typeface="Garamond" panose="02020404030301010803" pitchFamily="18" charset="0"/>
              </a:rPr>
              <a:t>se odbývá ve slovech, tj. ve sdělovacích znacích</a:t>
            </a:r>
            <a:r>
              <a:rPr lang="cs-CZ" dirty="0">
                <a:latin typeface="Garamond" panose="02020404030301010803" pitchFamily="18" charset="0"/>
              </a:rPr>
              <a:t>, čímž se původ vědomí sám odkrývá. Stručně řečeno, vývoj jazyka a vývoj vědomí (</a:t>
            </a:r>
            <a:r>
              <a:rPr lang="cs-CZ" i="1" dirty="0">
                <a:latin typeface="Garamond" panose="02020404030301010803" pitchFamily="18" charset="0"/>
              </a:rPr>
              <a:t>nikoliv</a:t>
            </a:r>
            <a:r>
              <a:rPr lang="cs-CZ" dirty="0">
                <a:latin typeface="Garamond" panose="02020404030301010803" pitchFamily="18" charset="0"/>
              </a:rPr>
              <a:t> rozumu, nýbrž pouze jeho uvědomování si sebe sama) jdou ruku v ruce. … uvědomování si našich vlastních smyslových dojmů, síla fixovat je a postavit jakoby mimo sebe, vzrůstala takovou měrou, jak rostla potřeba zprostředkovat je </a:t>
            </a:r>
            <a:r>
              <a:rPr lang="cs-CZ" i="1" dirty="0">
                <a:latin typeface="Garamond" panose="02020404030301010803" pitchFamily="18" charset="0"/>
              </a:rPr>
              <a:t>druhým</a:t>
            </a:r>
            <a:r>
              <a:rPr lang="cs-CZ" dirty="0">
                <a:latin typeface="Garamond" panose="02020404030301010803" pitchFamily="18" charset="0"/>
              </a:rPr>
              <a:t> pomocí znaků.“ </a:t>
            </a:r>
          </a:p>
          <a:p>
            <a:pPr marL="0" indent="0">
              <a:buNone/>
            </a:pPr>
            <a:r>
              <a:rPr lang="cs-CZ" i="1" dirty="0">
                <a:latin typeface="Garamond" panose="02020404030301010803" pitchFamily="18" charset="0"/>
              </a:rPr>
              <a:t>Radostná věda</a:t>
            </a:r>
            <a:r>
              <a:rPr lang="cs-CZ" dirty="0">
                <a:latin typeface="Garamond" panose="02020404030301010803" pitchFamily="18" charset="0"/>
              </a:rPr>
              <a:t>, 1882 </a:t>
            </a:r>
            <a:r>
              <a:rPr lang="en-GB" dirty="0">
                <a:latin typeface="Garamond" panose="02020404030301010803" pitchFamily="18" charset="0"/>
              </a:rPr>
              <a:t>(</a:t>
            </a:r>
            <a:r>
              <a:rPr lang="cs-CZ" i="1" dirty="0">
                <a:latin typeface="Garamond" panose="02020404030301010803" pitchFamily="18" charset="0"/>
              </a:rPr>
              <a:t>Die fröhliche Wissenschaft</a:t>
            </a:r>
            <a:r>
              <a:rPr lang="cs-CZ" dirty="0">
                <a:latin typeface="Garamond" panose="02020404030301010803" pitchFamily="18" charset="0"/>
              </a:rPr>
              <a:t>, přeložila Věra Koubová</a:t>
            </a:r>
            <a:r>
              <a:rPr lang="en-GB" dirty="0">
                <a:latin typeface="Garamond" panose="02020404030301010803" pitchFamily="18" charset="0"/>
              </a:rPr>
              <a:t>)</a:t>
            </a:r>
            <a:r>
              <a:rPr lang="cs-CZ" dirty="0">
                <a:latin typeface="Garamond" panose="02020404030301010803" pitchFamily="18" charset="0"/>
              </a:rPr>
              <a:t>, §354</a:t>
            </a:r>
          </a:p>
        </p:txBody>
      </p:sp>
    </p:spTree>
    <p:extLst>
      <p:ext uri="{BB962C8B-B14F-4D97-AF65-F5344CB8AC3E}">
        <p14:creationId xmlns:p14="http://schemas.microsoft.com/office/powerpoint/2010/main" val="16358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778" y="604611"/>
            <a:ext cx="1070444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Vědomí vznikává a roste jen ve společnosti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68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Garamond" panose="02020404030301010803" pitchFamily="18" charset="0"/>
              </a:rPr>
              <a:t>„Člověk vynalézající znaky je zároveň člověkem stále přesněji si vědomým sebe sama: teprve jako sociální zvíře se člověk naučil uvědomovat si sám sebe … vědomí nepatří vlastně k individuální existenci člověka, nýbrž spíš k tomu, co je na něm povahy společenské a stádní.“</a:t>
            </a:r>
          </a:p>
          <a:p>
            <a:pPr marL="0" indent="0">
              <a:buNone/>
            </a:pPr>
            <a:r>
              <a:rPr lang="cs-CZ" i="1" dirty="0">
                <a:latin typeface="Garamond" panose="02020404030301010803" pitchFamily="18" charset="0"/>
              </a:rPr>
              <a:t>Radostná věda</a:t>
            </a:r>
            <a:r>
              <a:rPr lang="cs-CZ" dirty="0">
                <a:latin typeface="Garamond" panose="02020404030301010803" pitchFamily="18" charset="0"/>
              </a:rPr>
              <a:t>, §354</a:t>
            </a: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222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C5DF-6261-4457-B223-AE06451321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5697" y="839107"/>
            <a:ext cx="4970689" cy="4351338"/>
          </a:xfrm>
        </p:spPr>
        <p:txBody>
          <a:bodyPr/>
          <a:lstStyle/>
          <a:p>
            <a:pPr marL="0" indent="0">
              <a:buNone/>
            </a:pPr>
            <a:r>
              <a:rPr lang="cs-CZ" sz="3200" dirty="0">
                <a:latin typeface="Garamond" panose="02020404030301010803" pitchFamily="18" charset="0"/>
              </a:rPr>
              <a:t>„</a:t>
            </a:r>
            <a:r>
              <a:rPr lang="cs-CZ" sz="3200" dirty="0" err="1">
                <a:latin typeface="Garamond" panose="02020404030301010803" pitchFamily="18" charset="0"/>
              </a:rPr>
              <a:t>Communication</a:t>
            </a:r>
            <a:r>
              <a:rPr lang="cs-CZ" sz="3200" dirty="0">
                <a:latin typeface="Garamond" panose="02020404030301010803" pitchFamily="18" charset="0"/>
              </a:rPr>
              <a:t> </a:t>
            </a:r>
            <a:r>
              <a:rPr lang="cs-CZ" sz="3200" dirty="0" err="1">
                <a:latin typeface="Garamond" panose="02020404030301010803" pitchFamily="18" charset="0"/>
              </a:rPr>
              <a:t>is</a:t>
            </a:r>
            <a:r>
              <a:rPr lang="cs-CZ" sz="3200" dirty="0">
                <a:latin typeface="Garamond" panose="02020404030301010803" pitchFamily="18" charset="0"/>
              </a:rPr>
              <a:t> </a:t>
            </a:r>
            <a:r>
              <a:rPr lang="cs-CZ" sz="3200" dirty="0" err="1">
                <a:latin typeface="Garamond" panose="02020404030301010803" pitchFamily="18" charset="0"/>
              </a:rPr>
              <a:t>the</a:t>
            </a:r>
            <a:r>
              <a:rPr lang="cs-CZ" sz="3200" dirty="0">
                <a:latin typeface="Garamond" panose="02020404030301010803" pitchFamily="18" charset="0"/>
              </a:rPr>
              <a:t> </a:t>
            </a:r>
            <a:r>
              <a:rPr lang="cs-CZ" sz="3200" dirty="0" err="1">
                <a:latin typeface="Garamond" panose="02020404030301010803" pitchFamily="18" charset="0"/>
              </a:rPr>
              <a:t>only</a:t>
            </a:r>
            <a:r>
              <a:rPr lang="cs-CZ" sz="3200" dirty="0">
                <a:latin typeface="Garamond" panose="02020404030301010803" pitchFamily="18" charset="0"/>
              </a:rPr>
              <a:t> </a:t>
            </a:r>
            <a:r>
              <a:rPr lang="cs-CZ" sz="3200" dirty="0" err="1">
                <a:latin typeface="Garamond" panose="02020404030301010803" pitchFamily="18" charset="0"/>
              </a:rPr>
              <a:t>behavior</a:t>
            </a:r>
            <a:r>
              <a:rPr lang="cs-CZ" sz="3200" dirty="0">
                <a:latin typeface="Garamond" panose="02020404030301010803" pitchFamily="18" charset="0"/>
              </a:rPr>
              <a:t> </a:t>
            </a:r>
            <a:r>
              <a:rPr lang="cs-CZ" sz="3200" dirty="0" err="1">
                <a:latin typeface="Garamond" panose="02020404030301010803" pitchFamily="18" charset="0"/>
              </a:rPr>
              <a:t>that</a:t>
            </a:r>
            <a:r>
              <a:rPr lang="cs-CZ" sz="3200" dirty="0">
                <a:latin typeface="Garamond" panose="02020404030301010803" pitchFamily="18" charset="0"/>
              </a:rPr>
              <a:t> </a:t>
            </a:r>
            <a:r>
              <a:rPr lang="cs-CZ" sz="3200" dirty="0" err="1">
                <a:latin typeface="Garamond" panose="02020404030301010803" pitchFamily="18" charset="0"/>
              </a:rPr>
              <a:t>requires</a:t>
            </a:r>
            <a:r>
              <a:rPr lang="cs-CZ" sz="3200" dirty="0">
                <a:latin typeface="Garamond" panose="02020404030301010803" pitchFamily="18" charset="0"/>
              </a:rPr>
              <a:t> </a:t>
            </a:r>
            <a:r>
              <a:rPr lang="cs-CZ" sz="3200" dirty="0" err="1">
                <a:latin typeface="Garamond" panose="02020404030301010803" pitchFamily="18" charset="0"/>
              </a:rPr>
              <a:t>an</a:t>
            </a:r>
            <a:r>
              <a:rPr lang="cs-CZ" sz="3200" dirty="0">
                <a:latin typeface="Garamond" panose="02020404030301010803" pitchFamily="18" charset="0"/>
              </a:rPr>
              <a:t> </a:t>
            </a:r>
            <a:r>
              <a:rPr lang="cs-CZ" sz="3200" dirty="0" err="1">
                <a:latin typeface="Garamond" panose="02020404030301010803" pitchFamily="18" charset="0"/>
              </a:rPr>
              <a:t>organism</a:t>
            </a:r>
            <a:r>
              <a:rPr lang="cs-CZ" sz="3200" dirty="0">
                <a:latin typeface="Garamond" panose="02020404030301010803" pitchFamily="18" charset="0"/>
              </a:rPr>
              <a:t> to </a:t>
            </a:r>
            <a:r>
              <a:rPr lang="cs-CZ" sz="3200" dirty="0" err="1">
                <a:latin typeface="Garamond" panose="02020404030301010803" pitchFamily="18" charset="0"/>
              </a:rPr>
              <a:t>self</a:t>
            </a:r>
            <a:r>
              <a:rPr lang="cs-CZ" sz="3200" dirty="0">
                <a:latin typeface="Garamond" panose="02020404030301010803" pitchFamily="18" charset="0"/>
              </a:rPr>
              <a:t>-monitor </a:t>
            </a:r>
            <a:r>
              <a:rPr lang="cs-CZ" sz="3200" dirty="0" err="1">
                <a:latin typeface="Garamond" panose="02020404030301010803" pitchFamily="18" charset="0"/>
              </a:rPr>
              <a:t>its</a:t>
            </a:r>
            <a:r>
              <a:rPr lang="cs-CZ" sz="3200" dirty="0">
                <a:latin typeface="Garamond" panose="02020404030301010803" pitchFamily="18" charset="0"/>
              </a:rPr>
              <a:t> </a:t>
            </a:r>
            <a:r>
              <a:rPr lang="cs-CZ" sz="3200" dirty="0" err="1">
                <a:latin typeface="Garamond" panose="02020404030301010803" pitchFamily="18" charset="0"/>
              </a:rPr>
              <a:t>own</a:t>
            </a:r>
            <a:r>
              <a:rPr lang="cs-CZ" sz="3200" dirty="0">
                <a:latin typeface="Garamond" panose="02020404030301010803" pitchFamily="18" charset="0"/>
              </a:rPr>
              <a:t> </a:t>
            </a:r>
            <a:r>
              <a:rPr lang="cs-CZ" sz="3200" dirty="0" err="1">
                <a:latin typeface="Garamond" panose="02020404030301010803" pitchFamily="18" charset="0"/>
              </a:rPr>
              <a:t>control</a:t>
            </a:r>
            <a:r>
              <a:rPr lang="cs-CZ" sz="3200" dirty="0">
                <a:latin typeface="Garamond" panose="02020404030301010803" pitchFamily="18" charset="0"/>
              </a:rPr>
              <a:t> </a:t>
            </a:r>
            <a:r>
              <a:rPr lang="cs-CZ" sz="3200" dirty="0" err="1">
                <a:latin typeface="Garamond" panose="02020404030301010803" pitchFamily="18" charset="0"/>
              </a:rPr>
              <a:t>system</a:t>
            </a:r>
            <a:r>
              <a:rPr lang="cs-CZ" sz="3200" dirty="0">
                <a:latin typeface="Garamond" panose="02020404030301010803" pitchFamily="18" charset="0"/>
              </a:rPr>
              <a:t>.“</a:t>
            </a:r>
          </a:p>
          <a:p>
            <a:pPr marL="0" indent="0">
              <a:buNone/>
            </a:pPr>
            <a:r>
              <a:rPr lang="cs-CZ" sz="3200" dirty="0">
                <a:latin typeface="Garamond" panose="02020404030301010803" pitchFamily="18" charset="0"/>
              </a:rPr>
              <a:t>David </a:t>
            </a:r>
            <a:r>
              <a:rPr lang="cs-CZ" sz="3200" dirty="0" err="1">
                <a:latin typeface="Garamond" panose="02020404030301010803" pitchFamily="18" charset="0"/>
              </a:rPr>
              <a:t>McFarland</a:t>
            </a:r>
            <a:r>
              <a:rPr lang="cs-CZ" sz="3200" dirty="0">
                <a:latin typeface="Garamond" panose="02020404030301010803" pitchFamily="18" charset="0"/>
              </a:rPr>
              <a:t>, </a:t>
            </a:r>
            <a:r>
              <a:rPr lang="en-US" sz="3200" i="1" dirty="0">
                <a:latin typeface="Garamond" panose="02020404030301010803" pitchFamily="18" charset="0"/>
              </a:rPr>
              <a:t>Problems of</a:t>
            </a:r>
            <a:r>
              <a:rPr lang="cs-CZ" sz="3200" i="1" dirty="0">
                <a:latin typeface="Garamond" panose="02020404030301010803" pitchFamily="18" charset="0"/>
              </a:rPr>
              <a:t> </a:t>
            </a:r>
            <a:r>
              <a:rPr lang="en-US" sz="3200" i="1" dirty="0">
                <a:latin typeface="Garamond" panose="02020404030301010803" pitchFamily="18" charset="0"/>
              </a:rPr>
              <a:t>Animal </a:t>
            </a:r>
            <a:r>
              <a:rPr lang="en-US" sz="3200" i="1" dirty="0" err="1">
                <a:latin typeface="Garamond" panose="02020404030301010803" pitchFamily="18" charset="0"/>
              </a:rPr>
              <a:t>Behaviour</a:t>
            </a:r>
            <a:r>
              <a:rPr lang="en-US" sz="3200" dirty="0">
                <a:latin typeface="Garamond" panose="02020404030301010803" pitchFamily="18" charset="0"/>
              </a:rPr>
              <a:t>, 1989</a:t>
            </a:r>
            <a:endParaRPr lang="cs-CZ" sz="3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A book cover of a fish&#10;&#10;Description automatically generated">
            <a:extLst>
              <a:ext uri="{FF2B5EF4-FFF2-40B4-BE49-F238E27FC236}">
                <a16:creationId xmlns:a16="http://schemas.microsoft.com/office/drawing/2014/main" id="{AFF7520B-A358-1E4F-CB8E-22ED6A8A7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67" y="0"/>
            <a:ext cx="4860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5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69" y="727710"/>
            <a:ext cx="1100924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Nietzsche předjímá Freudovo nevědomí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905" y="1690688"/>
            <a:ext cx="11714922" cy="4932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>
                <a:latin typeface="Garamond" panose="02020404030301010803" pitchFamily="18" charset="0"/>
              </a:rPr>
              <a:t>1</a:t>
            </a:r>
            <a:r>
              <a:rPr lang="cs-CZ" sz="3000" dirty="0">
                <a:latin typeface="Garamond" panose="02020404030301010803" pitchFamily="18" charset="0"/>
              </a:rPr>
              <a:t>. </a:t>
            </a:r>
            <a:r>
              <a:rPr lang="cs-CZ" sz="3000" i="1" dirty="0">
                <a:latin typeface="Garamond" panose="02020404030301010803" pitchFamily="18" charset="0"/>
              </a:rPr>
              <a:t>Racionalizace</a:t>
            </a:r>
            <a:endParaRPr lang="en-GB" sz="3000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cs-CZ" sz="3000" dirty="0">
                <a:latin typeface="Garamond" panose="02020404030301010803" pitchFamily="18" charset="0"/>
              </a:rPr>
              <a:t>Našemu</a:t>
            </a:r>
            <a:r>
              <a:rPr lang="en-GB" sz="3000" dirty="0">
                <a:latin typeface="Garamond" panose="02020404030301010803" pitchFamily="18" charset="0"/>
              </a:rPr>
              <a:t> </a:t>
            </a:r>
            <a:r>
              <a:rPr lang="cs-CZ" sz="3000" dirty="0">
                <a:latin typeface="Garamond" panose="02020404030301010803" pitchFamily="18" charset="0"/>
              </a:rPr>
              <a:t>nejsilnějšímu</a:t>
            </a:r>
            <a:r>
              <a:rPr lang="en-GB" sz="3000" dirty="0">
                <a:latin typeface="Garamond" panose="02020404030301010803" pitchFamily="18" charset="0"/>
              </a:rPr>
              <a:t> </a:t>
            </a:r>
            <a:r>
              <a:rPr lang="cs-CZ" sz="3000" dirty="0">
                <a:latin typeface="Garamond" panose="02020404030301010803" pitchFamily="18" charset="0"/>
              </a:rPr>
              <a:t>pudu, tyranu v nás, se podrobuje nejen náš rozum, nýbrž i naše svědomí.</a:t>
            </a:r>
            <a:r>
              <a:rPr lang="en-GB" sz="3000" dirty="0">
                <a:latin typeface="Garamond" panose="02020404030301010803" pitchFamily="18" charset="0"/>
              </a:rPr>
              <a:t> (</a:t>
            </a:r>
            <a:r>
              <a:rPr lang="cs-CZ" sz="3000" i="1" dirty="0">
                <a:latin typeface="Garamond" panose="02020404030301010803" pitchFamily="18" charset="0"/>
              </a:rPr>
              <a:t>Mimo dobro a zlo</a:t>
            </a:r>
            <a:r>
              <a:rPr lang="cs-CZ" sz="3000" dirty="0">
                <a:latin typeface="Garamond" panose="02020404030301010803" pitchFamily="18" charset="0"/>
              </a:rPr>
              <a:t>, §</a:t>
            </a:r>
            <a:r>
              <a:rPr lang="en-GB" sz="3000" dirty="0">
                <a:latin typeface="Garamond" panose="02020404030301010803" pitchFamily="18" charset="0"/>
              </a:rPr>
              <a:t>158)</a:t>
            </a:r>
          </a:p>
          <a:p>
            <a:pPr marL="0" indent="0">
              <a:buNone/>
            </a:pPr>
            <a:r>
              <a:rPr lang="en-GB" sz="3000" dirty="0">
                <a:latin typeface="Garamond" panose="02020404030301010803" pitchFamily="18" charset="0"/>
              </a:rPr>
              <a:t>2</a:t>
            </a:r>
            <a:r>
              <a:rPr lang="cs-CZ" sz="3000" dirty="0">
                <a:latin typeface="Garamond" panose="02020404030301010803" pitchFamily="18" charset="0"/>
              </a:rPr>
              <a:t>. </a:t>
            </a:r>
            <a:r>
              <a:rPr lang="cs-CZ" sz="3000" i="1" dirty="0">
                <a:latin typeface="Garamond" panose="02020404030301010803" pitchFamily="18" charset="0"/>
              </a:rPr>
              <a:t>Sublimace</a:t>
            </a:r>
            <a:endParaRPr lang="en-GB" sz="3000" i="1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3000" dirty="0">
                <a:latin typeface="Garamond" panose="02020404030301010803" pitchFamily="18" charset="0"/>
              </a:rPr>
              <a:t>Stupeň </a:t>
            </a:r>
            <a:r>
              <a:rPr lang="en-GB" sz="3000" dirty="0">
                <a:latin typeface="Garamond" panose="02020404030301010803" pitchFamily="18" charset="0"/>
              </a:rPr>
              <a:t>a </a:t>
            </a:r>
            <a:r>
              <a:rPr lang="cs-CZ" sz="3000" dirty="0">
                <a:latin typeface="Garamond" panose="02020404030301010803" pitchFamily="18" charset="0"/>
              </a:rPr>
              <a:t>druh pohlavnosti člověka dosahuje až do posledního vrcholku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3000" dirty="0">
                <a:latin typeface="Garamond" panose="02020404030301010803" pitchFamily="18" charset="0"/>
              </a:rPr>
              <a:t>jeho ducha. </a:t>
            </a:r>
            <a:r>
              <a:rPr lang="en-GB" sz="3000" dirty="0">
                <a:latin typeface="Garamond" panose="02020404030301010803" pitchFamily="18" charset="0"/>
              </a:rPr>
              <a:t>(</a:t>
            </a:r>
            <a:r>
              <a:rPr lang="cs-CZ" sz="3000" dirty="0">
                <a:latin typeface="Garamond" panose="02020404030301010803" pitchFamily="18" charset="0"/>
              </a:rPr>
              <a:t>§</a:t>
            </a:r>
            <a:r>
              <a:rPr lang="en-GB" sz="3000" dirty="0">
                <a:latin typeface="Garamond" panose="02020404030301010803" pitchFamily="18" charset="0"/>
              </a:rPr>
              <a:t>75)</a:t>
            </a:r>
            <a:endParaRPr lang="cs-CZ" sz="3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3000" dirty="0">
                <a:latin typeface="Garamond" panose="02020404030301010803" pitchFamily="18" charset="0"/>
              </a:rPr>
              <a:t>3</a:t>
            </a:r>
            <a:r>
              <a:rPr lang="cs-CZ" sz="3000" dirty="0">
                <a:latin typeface="Garamond" panose="02020404030301010803" pitchFamily="18" charset="0"/>
              </a:rPr>
              <a:t>. </a:t>
            </a:r>
            <a:r>
              <a:rPr lang="cs-CZ" sz="3000" i="1" dirty="0">
                <a:latin typeface="Garamond" panose="02020404030301010803" pitchFamily="18" charset="0"/>
              </a:rPr>
              <a:t>Vytěsnění</a:t>
            </a:r>
          </a:p>
          <a:p>
            <a:pPr marL="0" indent="0">
              <a:buNone/>
            </a:pPr>
            <a:r>
              <a:rPr lang="cs-CZ" sz="3000" dirty="0">
                <a:latin typeface="Garamond" panose="02020404030301010803" pitchFamily="18" charset="0"/>
              </a:rPr>
              <a:t>„</a:t>
            </a:r>
            <a:r>
              <a:rPr lang="en-GB" sz="3000" dirty="0">
                <a:latin typeface="Garamond" panose="02020404030301010803" pitchFamily="18" charset="0"/>
              </a:rPr>
              <a:t>To </a:t>
            </a:r>
            <a:r>
              <a:rPr lang="cs-CZ" sz="3000" dirty="0">
                <a:latin typeface="Garamond" panose="02020404030301010803" pitchFamily="18" charset="0"/>
              </a:rPr>
              <a:t>jsem</a:t>
            </a:r>
            <a:r>
              <a:rPr lang="en-GB" sz="3000" dirty="0">
                <a:latin typeface="Garamond" panose="02020404030301010803" pitchFamily="18" charset="0"/>
              </a:rPr>
              <a:t> </a:t>
            </a:r>
            <a:r>
              <a:rPr lang="cs-CZ" sz="3000" dirty="0">
                <a:latin typeface="Garamond" panose="02020404030301010803" pitchFamily="18" charset="0"/>
              </a:rPr>
              <a:t>udělal já,“ říká má paměť. „To jsem nemohl udělat já,“ říká má hrdost</a:t>
            </a:r>
            <a:r>
              <a:rPr lang="en-GB" sz="3000" dirty="0">
                <a:latin typeface="Garamond" panose="02020404030301010803" pitchFamily="18" charset="0"/>
              </a:rPr>
              <a:t> a </a:t>
            </a:r>
            <a:r>
              <a:rPr lang="cs-CZ" sz="3000" dirty="0">
                <a:latin typeface="Garamond" panose="02020404030301010803" pitchFamily="18" charset="0"/>
              </a:rPr>
              <a:t>zůstává neoblomná. Nakonec</a:t>
            </a:r>
            <a:r>
              <a:rPr lang="en-GB" sz="3000" dirty="0">
                <a:latin typeface="Garamond" panose="02020404030301010803" pitchFamily="18" charset="0"/>
              </a:rPr>
              <a:t> – </a:t>
            </a:r>
            <a:r>
              <a:rPr lang="cs-CZ" sz="3000" dirty="0">
                <a:latin typeface="Garamond" panose="02020404030301010803" pitchFamily="18" charset="0"/>
              </a:rPr>
              <a:t>paměť ustoupí</a:t>
            </a:r>
            <a:r>
              <a:rPr lang="en-GB" sz="3000" dirty="0">
                <a:latin typeface="Garamond" panose="02020404030301010803" pitchFamily="18" charset="0"/>
              </a:rPr>
              <a:t>. (</a:t>
            </a:r>
            <a:r>
              <a:rPr lang="cs-CZ" sz="3000" dirty="0">
                <a:latin typeface="Garamond" panose="02020404030301010803" pitchFamily="18" charset="0"/>
              </a:rPr>
              <a:t>§</a:t>
            </a:r>
            <a:r>
              <a:rPr lang="en-GB" sz="3000" dirty="0">
                <a:latin typeface="Garamond" panose="02020404030301010803" pitchFamily="18" charset="0"/>
              </a:rPr>
              <a:t>68)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66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59" y="520505"/>
            <a:ext cx="4557932" cy="5040287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5402263"/>
            <a:ext cx="10515600" cy="6873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                         </a:t>
            </a:r>
            <a:r>
              <a:rPr lang="en-GB" sz="1400" dirty="0"/>
              <a:t>1844-1900</a:t>
            </a:r>
          </a:p>
        </p:txBody>
      </p:sp>
    </p:spTree>
    <p:extLst>
      <p:ext uri="{BB962C8B-B14F-4D97-AF65-F5344CB8AC3E}">
        <p14:creationId xmlns:p14="http://schemas.microsoft.com/office/powerpoint/2010/main" val="3285393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u Andreas Salomé, most famous for not having married Friedrich Nietzsch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46" y="510541"/>
            <a:ext cx="447675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3987346" y="5936353"/>
            <a:ext cx="7437120" cy="246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>
                <a:latin typeface="Garamond" panose="02020404030301010803" pitchFamily="18" charset="0"/>
              </a:rPr>
              <a:t>Lou Andreas Salomé 1861-193</a:t>
            </a:r>
            <a:r>
              <a:rPr lang="en-GB" sz="1600" b="1" dirty="0">
                <a:latin typeface="Garamond" panose="02020404030301010803" pitchFamily="18" charset="0"/>
              </a:rPr>
              <a:t>7</a:t>
            </a:r>
            <a:r>
              <a:rPr lang="cs-CZ" sz="1600" b="1" dirty="0">
                <a:latin typeface="Garamond" panose="02020404030301010803" pitchFamily="18" charset="0"/>
              </a:rPr>
              <a:t>, psychoanalytička</a:t>
            </a:r>
          </a:p>
        </p:txBody>
      </p:sp>
    </p:spTree>
    <p:extLst>
      <p:ext uri="{BB962C8B-B14F-4D97-AF65-F5344CB8AC3E}">
        <p14:creationId xmlns:p14="http://schemas.microsoft.com/office/powerpoint/2010/main" val="3928922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1353800" cy="1325563"/>
          </a:xfrm>
        </p:spPr>
        <p:txBody>
          <a:bodyPr/>
          <a:lstStyle/>
          <a:p>
            <a:r>
              <a:rPr lang="en-GB" dirty="0">
                <a:latin typeface="Garamond" panose="02020404030301010803" pitchFamily="18" charset="0"/>
              </a:rPr>
              <a:t>P</a:t>
            </a:r>
            <a:r>
              <a:rPr lang="cs-CZ" dirty="0">
                <a:latin typeface="Garamond" panose="02020404030301010803" pitchFamily="18" charset="0"/>
              </a:rPr>
              <a:t>říští týden: Sigmund Freud a hlubinná psychologie 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4" name="Picture 2" descr="https://upload.wikimedia.org/wikipedia/commons/e/e1/Hall_Freud_Jung_in_front_of_Clark_1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54" y="1862966"/>
            <a:ext cx="54548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7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thumb/1/1f/Nietzsche_1886_Foto_H.-P.Haack.jpg/1280px-Nietzsche_1886_Foto_H.-P.Ha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27" y="178873"/>
            <a:ext cx="8325707" cy="65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5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713" y="722084"/>
            <a:ext cx="1062493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Dnes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043" y="1784578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cs-CZ" sz="3600" dirty="0">
                <a:latin typeface="Garamond" panose="02020404030301010803" pitchFamily="18" charset="0"/>
              </a:rPr>
              <a:t>Vůle k moci</a:t>
            </a:r>
          </a:p>
          <a:p>
            <a:pPr marL="514350" indent="-514350">
              <a:buAutoNum type="arabicPeriod"/>
            </a:pPr>
            <a:r>
              <a:rPr lang="cs-CZ" sz="3600" dirty="0">
                <a:latin typeface="Garamond" panose="02020404030301010803" pitchFamily="18" charset="0"/>
              </a:rPr>
              <a:t>Nietzsche proti Descartovi</a:t>
            </a:r>
          </a:p>
          <a:p>
            <a:pPr marL="514350" indent="-514350">
              <a:buAutoNum type="arabicPeriod"/>
            </a:pPr>
            <a:r>
              <a:rPr lang="cs-CZ" sz="3600" dirty="0">
                <a:latin typeface="Garamond" panose="02020404030301010803" pitchFamily="18" charset="0"/>
              </a:rPr>
              <a:t>Nietzscheho </a:t>
            </a:r>
            <a:r>
              <a:rPr lang="cs-CZ" sz="3600" dirty="0" err="1">
                <a:latin typeface="Garamond" panose="02020404030301010803" pitchFamily="18" charset="0"/>
              </a:rPr>
              <a:t>nesubstanciální</a:t>
            </a:r>
            <a:r>
              <a:rPr lang="cs-CZ" sz="3600" dirty="0">
                <a:latin typeface="Garamond" panose="02020404030301010803" pitchFamily="18" charset="0"/>
              </a:rPr>
              <a:t> pojetí duše</a:t>
            </a:r>
          </a:p>
          <a:p>
            <a:pPr marL="514350" indent="-514350">
              <a:buAutoNum type="arabicPeriod"/>
            </a:pPr>
            <a:r>
              <a:rPr lang="en-GB" sz="3600" dirty="0">
                <a:latin typeface="Garamond" panose="02020404030301010803" pitchFamily="18" charset="0"/>
              </a:rPr>
              <a:t>V</a:t>
            </a:r>
            <a:r>
              <a:rPr lang="cs-CZ" sz="3600" dirty="0">
                <a:latin typeface="Garamond" panose="02020404030301010803" pitchFamily="18" charset="0"/>
              </a:rPr>
              <a:t>ědomí a nevědomí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85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86608" y="2411895"/>
            <a:ext cx="8328991" cy="3765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b="1" dirty="0">
                <a:latin typeface="Garamond" panose="02020404030301010803" pitchFamily="18" charset="0"/>
              </a:rPr>
              <a:t>1. Vůle k moci</a:t>
            </a:r>
            <a:endParaRPr lang="en-GB" sz="4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3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8296" y="365125"/>
            <a:ext cx="10237304" cy="5638110"/>
          </a:xfrm>
        </p:spPr>
        <p:txBody>
          <a:bodyPr/>
          <a:lstStyle/>
          <a:p>
            <a:pPr algn="ctr"/>
            <a:r>
              <a:rPr lang="cs-CZ" b="1" i="1" dirty="0">
                <a:latin typeface="Garamond" panose="02020404030301010803" pitchFamily="18" charset="0"/>
              </a:rPr>
              <a:t>Der Wille zur Macht </a:t>
            </a:r>
            <a:br>
              <a:rPr lang="cs-CZ" b="1" i="1" dirty="0">
                <a:latin typeface="Garamond" panose="02020404030301010803" pitchFamily="18" charset="0"/>
              </a:rPr>
            </a:br>
            <a:r>
              <a:rPr lang="cs-CZ" b="1" dirty="0">
                <a:latin typeface="Garamond" panose="02020404030301010803" pitchFamily="18" charset="0"/>
              </a:rPr>
              <a:t>Vůle k moci</a:t>
            </a:r>
            <a:endParaRPr lang="en-GB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0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347" y="734609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Vůle k moci a podstata věcí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560" y="1736586"/>
            <a:ext cx="99159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Garamond" panose="02020404030301010803" pitchFamily="18" charset="0"/>
              </a:rPr>
              <a:t>‘</a:t>
            </a:r>
            <a:r>
              <a:rPr lang="en-GB" sz="3600" dirty="0" err="1">
                <a:latin typeface="Garamond" panose="02020404030301010803" pitchFamily="18" charset="0"/>
              </a:rPr>
              <a:t>Sv</a:t>
            </a:r>
            <a:r>
              <a:rPr lang="cs-CZ" sz="3600" dirty="0">
                <a:latin typeface="Garamond" panose="02020404030301010803" pitchFamily="18" charset="0"/>
              </a:rPr>
              <a:t>ět viděný zvnitřku, svět určený a označený ve svém „inteligibilním charakteru“―takový svět by byl právě „vůlí k moci“ a ničím jiným</a:t>
            </a:r>
            <a:r>
              <a:rPr lang="en-GB" sz="3600" dirty="0">
                <a:latin typeface="Garamond" panose="02020404030301010803" pitchFamily="18" charset="0"/>
              </a:rPr>
              <a:t>.’</a:t>
            </a:r>
          </a:p>
          <a:p>
            <a:pPr marL="0" indent="0">
              <a:buNone/>
            </a:pPr>
            <a:r>
              <a:rPr lang="en-GB" sz="3600" i="1" dirty="0" err="1">
                <a:latin typeface="Garamond" panose="02020404030301010803" pitchFamily="18" charset="0"/>
              </a:rPr>
              <a:t>Mimo</a:t>
            </a:r>
            <a:r>
              <a:rPr lang="en-GB" sz="3600" i="1" dirty="0">
                <a:latin typeface="Garamond" panose="02020404030301010803" pitchFamily="18" charset="0"/>
              </a:rPr>
              <a:t> dobro a </a:t>
            </a:r>
            <a:r>
              <a:rPr lang="en-GB" sz="3600" i="1" dirty="0" err="1">
                <a:latin typeface="Garamond" panose="02020404030301010803" pitchFamily="18" charset="0"/>
              </a:rPr>
              <a:t>zlo</a:t>
            </a:r>
            <a:r>
              <a:rPr lang="en-GB" sz="3600" dirty="0">
                <a:latin typeface="Garamond" panose="02020404030301010803" pitchFamily="18" charset="0"/>
              </a:rPr>
              <a:t>, </a:t>
            </a:r>
            <a:r>
              <a:rPr lang="cs-CZ" sz="3600" dirty="0">
                <a:latin typeface="Garamond" panose="02020404030301010803" pitchFamily="18" charset="0"/>
              </a:rPr>
              <a:t>§36</a:t>
            </a:r>
            <a:endParaRPr lang="en-GB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6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91" y="67234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Vůle k moci a příčinnost</a:t>
            </a:r>
            <a:endParaRPr lang="en-GB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647" y="17200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Garamond" panose="02020404030301010803" pitchFamily="18" charset="0"/>
              </a:rPr>
              <a:t>‘Mus</a:t>
            </a:r>
            <a:r>
              <a:rPr lang="cs-CZ" sz="3600" dirty="0">
                <a:latin typeface="Garamond" panose="02020404030301010803" pitchFamily="18" charset="0"/>
              </a:rPr>
              <a:t>íme se odvážit hypotézy, zda všude, kde jsou uznávány „účinky“, nepůsobí vůle na vůli―a zda veškeré mechanické dění, je-li v něm činná nějaká síla, není právě silou vůle, účinkem vůle.</a:t>
            </a:r>
            <a:r>
              <a:rPr lang="en-GB" sz="3600" dirty="0">
                <a:latin typeface="Garamond" panose="02020404030301010803" pitchFamily="18" charset="0"/>
              </a:rPr>
              <a:t>’</a:t>
            </a:r>
          </a:p>
          <a:p>
            <a:pPr marL="0" indent="0">
              <a:buNone/>
            </a:pPr>
            <a:r>
              <a:rPr lang="en-GB" sz="3600" i="1" dirty="0" err="1">
                <a:latin typeface="Garamond" panose="02020404030301010803" pitchFamily="18" charset="0"/>
              </a:rPr>
              <a:t>Mimo</a:t>
            </a:r>
            <a:r>
              <a:rPr lang="en-GB" sz="3600" i="1" dirty="0">
                <a:latin typeface="Garamond" panose="02020404030301010803" pitchFamily="18" charset="0"/>
              </a:rPr>
              <a:t> dobro a </a:t>
            </a:r>
            <a:r>
              <a:rPr lang="en-GB" sz="3600" i="1" dirty="0" err="1">
                <a:latin typeface="Garamond" panose="02020404030301010803" pitchFamily="18" charset="0"/>
              </a:rPr>
              <a:t>zlo</a:t>
            </a:r>
            <a:r>
              <a:rPr lang="en-GB" sz="3600" dirty="0">
                <a:latin typeface="Garamond" panose="02020404030301010803" pitchFamily="18" charset="0"/>
              </a:rPr>
              <a:t>, </a:t>
            </a:r>
            <a:r>
              <a:rPr lang="cs-CZ" sz="3600" dirty="0">
                <a:latin typeface="Garamond" panose="02020404030301010803" pitchFamily="18" charset="0"/>
              </a:rPr>
              <a:t>§36</a:t>
            </a:r>
            <a:endParaRPr lang="en-GB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6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1393</Words>
  <Application>Microsoft Office PowerPoint</Application>
  <PresentationFormat>Widescreen</PresentationFormat>
  <Paragraphs>71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Garamond</vt:lpstr>
      <vt:lpstr>Office Theme</vt:lpstr>
      <vt:lpstr>PowerPoint Presentation</vt:lpstr>
      <vt:lpstr>Požadavky kursu </vt:lpstr>
      <vt:lpstr>PowerPoint Presentation</vt:lpstr>
      <vt:lpstr>PowerPoint Presentation</vt:lpstr>
      <vt:lpstr>Dnes</vt:lpstr>
      <vt:lpstr>PowerPoint Presentation</vt:lpstr>
      <vt:lpstr>Der Wille zur Macht  Vůle k moci</vt:lpstr>
      <vt:lpstr>Vůle k moci a podstata věcí</vt:lpstr>
      <vt:lpstr>Vůle k moci a příčinnost</vt:lpstr>
      <vt:lpstr>Jako u Schopenhauera, vůle je denominatio a potiori</vt:lpstr>
      <vt:lpstr>Nietzsche proti Spinozovi a Darwinovi</vt:lpstr>
      <vt:lpstr>PowerPoint Presentation</vt:lpstr>
      <vt:lpstr>Nietzsche o větě: „cogito ergo sum“</vt:lpstr>
      <vt:lpstr>Gramatická fikce subjektu myšlení</vt:lpstr>
      <vt:lpstr>Jazyk a subjekt</vt:lpstr>
      <vt:lpstr>PowerPoint Presentation</vt:lpstr>
      <vt:lpstr>§12, Konec atomismu ve fyzice</vt:lpstr>
      <vt:lpstr>PowerPoint Presentation</vt:lpstr>
      <vt:lpstr>PowerPoint Presentation</vt:lpstr>
      <vt:lpstr>§12, Proti atomismu v duševní sféře</vt:lpstr>
      <vt:lpstr>PowerPoint Presentation</vt:lpstr>
      <vt:lpstr>§12 Duše bez jednoduchosti</vt:lpstr>
      <vt:lpstr>PowerPoint Presentation</vt:lpstr>
      <vt:lpstr>PowerPoint Presentation</vt:lpstr>
      <vt:lpstr>PowerPoint Presentation</vt:lpstr>
      <vt:lpstr>Vědomí a nevědomí</vt:lpstr>
      <vt:lpstr>Vědomí vznikává a roste jen ve společnosti</vt:lpstr>
      <vt:lpstr>PowerPoint Presentation</vt:lpstr>
      <vt:lpstr>Nietzsche předjímá Freudovo nevědomí</vt:lpstr>
      <vt:lpstr>PowerPoint Presentation</vt:lpstr>
      <vt:lpstr>Příští týden: Sigmund Freud a hlubinná psychologie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Friedrich Nietzsche</dc:title>
  <dc:creator>James Hill</dc:creator>
  <cp:lastModifiedBy>Anna Hill</cp:lastModifiedBy>
  <cp:revision>75</cp:revision>
  <dcterms:created xsi:type="dcterms:W3CDTF">2016-04-05T15:02:03Z</dcterms:created>
  <dcterms:modified xsi:type="dcterms:W3CDTF">2023-12-15T08:36:19Z</dcterms:modified>
</cp:coreProperties>
</file>