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tilistiek van het Nederland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Stilistiek van het Nederlands</a:t>
            </a:r>
          </a:p>
        </p:txBody>
      </p:sp>
      <p:sp>
        <p:nvSpPr>
          <p:cNvPr id="120" name="WS 2019. Week 8, 19 November 2019. ‘De beginselen van de grafische vormgeving’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3404"/>
            </a:lvl1pPr>
          </a:lstStyle>
          <a:p>
            <a:pPr/>
            <a:r>
              <a:t>WS 2019. Week 8, 19 November 2019. ‘De beginselen van de grafische vormgeving’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4.5. Zakelijke alternatieven voor de lijdende v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4.5. Zakelijke alternatieven voor de lijdende vorm</a:t>
            </a:r>
          </a:p>
        </p:txBody>
      </p:sp>
      <p:sp>
        <p:nvSpPr>
          <p:cNvPr id="147" name="Er zijn zakelijke vormen die noch te vaag of ontwijkend (de lijdende vorm), noch te navelstaarderig of egocentrisch (de actieve vorm) zijn; je kunt bijvoorbeeld zoveel mogelijk dáár de actieve vorm nemen, waar de ‘eigenlijke’ handelaar niet genoemd wordt. (‘Deze maatregelen zullen …’, et cetera.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Er zijn zakelijke vormen die noch te vaag of ontwijkend (de lijdende vorm), noch te navelstaarderig of egocentrisch (de actieve vorm) zijn; je kunt bijvoorbeeld zoveel mogelijk dáár de actieve vorm nemen, waar de ‘eigenlijke’ handelaar niet genoemd wordt. (‘Deze maatregelen zullen …’, et cetera.)</a:t>
            </a:r>
          </a:p>
          <a:p>
            <a:pPr/>
            <a:r>
              <a:t>Een bijzonder voorbeeld zijn constructies met ‘zich’: ‘Het laat zich aanzien …’, et cetera.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Huiswer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Huiswerk</a:t>
            </a:r>
          </a:p>
        </p:txBody>
      </p:sp>
      <p:sp>
        <p:nvSpPr>
          <p:cNvPr id="150" name="Geen (het huiswerk van vorige week)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Geen (het huiswerk van vorige week).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Vergade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Vergadering</a:t>
            </a:r>
          </a:p>
        </p:txBody>
      </p:sp>
      <p:sp>
        <p:nvSpPr>
          <p:cNvPr id="153" name="Open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66700" indent="-266700" defTabSz="245363">
              <a:spcBef>
                <a:spcPts val="1700"/>
              </a:spcBef>
              <a:buSzPct val="100000"/>
              <a:buAutoNum type="arabicPeriod" startAt="1"/>
              <a:defRPr sz="1344"/>
            </a:pPr>
            <a:r>
              <a:t>Opening</a:t>
            </a:r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 startAt="1"/>
              <a:defRPr sz="1344"/>
            </a:pPr>
            <a:r>
              <a:t>Agenda</a:t>
            </a:r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 startAt="1"/>
              <a:defRPr sz="1344"/>
            </a:pPr>
            <a:r>
              <a:t>Notulen</a:t>
            </a:r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 startAt="1"/>
              <a:defRPr sz="1344"/>
            </a:pPr>
            <a:r>
              <a:t>Mededelingen</a:t>
            </a:r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 startAt="1"/>
              <a:defRPr sz="1344"/>
            </a:pPr>
            <a:r>
              <a:t>Ingekomen en uitgegane stukken</a:t>
            </a:r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 startAt="1"/>
              <a:defRPr sz="1344"/>
            </a:pPr>
            <a:r>
              <a:t>Secretaris</a:t>
            </a:r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 startAt="1"/>
              <a:defRPr sz="1344"/>
            </a:pPr>
            <a:r>
              <a:t>PR</a:t>
            </a:r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 startAt="1"/>
              <a:defRPr sz="1344"/>
            </a:pPr>
            <a:r>
              <a:t>Acquisitie</a:t>
            </a:r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 startAt="1"/>
              <a:defRPr sz="1344"/>
            </a:pPr>
            <a:r>
              <a:t>Huisstijl</a:t>
            </a:r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 startAt="1"/>
              <a:defRPr sz="1344"/>
            </a:pPr>
            <a:r>
              <a:t>Subsidie Taalunie</a:t>
            </a:r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 startAt="1"/>
              <a:defRPr sz="1344"/>
            </a:pPr>
            <a:r>
              <a:t>Foto van de redactie</a:t>
            </a:r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 startAt="1"/>
              <a:defRPr sz="1344"/>
            </a:pPr>
            <a:r>
              <a:t>Website</a:t>
            </a:r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 startAt="1"/>
              <a:defRPr sz="1344"/>
            </a:pPr>
            <a:r>
              <a:t>W.V.T.T.K.</a:t>
            </a:r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 startAt="1"/>
              <a:defRPr sz="1344"/>
            </a:pPr>
            <a:r>
              <a:t>Rondvraag</a:t>
            </a:r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 startAt="1"/>
              <a:defRPr sz="1344"/>
            </a:pPr>
            <a:r>
              <a:t>Sluiting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Vandaa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Vandaag</a:t>
            </a:r>
          </a:p>
        </p:txBody>
      </p:sp>
      <p:sp>
        <p:nvSpPr>
          <p:cNvPr id="123" name="Huishoudelijke mededelinge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35000" indent="-635000">
              <a:buSzPct val="100000"/>
              <a:buAutoNum type="arabicPeriod" startAt="1"/>
            </a:pPr>
            <a:r>
              <a:t>Huishoudelijke mededelingen</a:t>
            </a:r>
          </a:p>
          <a:p>
            <a:pPr marL="635000" indent="-635000">
              <a:buSzPct val="100000"/>
              <a:buAutoNum type="arabicPeriod" startAt="1"/>
            </a:pPr>
            <a:r>
              <a:t>Grafisch ontwerpen: Module 2</a:t>
            </a:r>
          </a:p>
          <a:p>
            <a:pPr marL="635000" indent="-635000">
              <a:buSzPct val="100000"/>
              <a:buAutoNum type="arabicPeriod" startAt="1"/>
            </a:pPr>
            <a:r>
              <a:t>Formuleren: Hoofdstuk 4</a:t>
            </a:r>
          </a:p>
          <a:p>
            <a:pPr marL="635000" indent="-635000">
              <a:buSzPct val="100000"/>
              <a:buAutoNum type="arabicPeriod" startAt="1"/>
            </a:pPr>
            <a:r>
              <a:t>Huiswerk</a:t>
            </a:r>
          </a:p>
          <a:p>
            <a:pPr marL="635000" indent="-635000">
              <a:buSzPct val="100000"/>
              <a:buAutoNum type="arabicPeriod" startAt="1"/>
            </a:pPr>
            <a:r>
              <a:t>Vergadering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Huishoudelijke mededelinge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Huishoudelijke mededelingen</a:t>
            </a:r>
          </a:p>
        </p:txBody>
      </p:sp>
      <p:sp>
        <p:nvSpPr>
          <p:cNvPr id="126" name="Geen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Geen?</a:t>
            </a:r>
          </a:p>
          <a:p>
            <a:pPr/>
            <a:r>
              <a:t>Gaat het goed met de vertaling?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rafisch ontwerpen: Module 2 (compositie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Grafisch ontwerpen: Module 2 (compositie)</a:t>
            </a:r>
          </a:p>
        </p:txBody>
      </p:sp>
      <p:sp>
        <p:nvSpPr>
          <p:cNvPr id="129" name="Basiselementen;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defTabSz="408940">
              <a:spcBef>
                <a:spcPts val="2900"/>
              </a:spcBef>
              <a:buSzPct val="100000"/>
              <a:buAutoNum type="arabicPeriod" startAt="1"/>
              <a:defRPr sz="2240"/>
            </a:pPr>
            <a:r>
              <a:t>Basiselementen;</a:t>
            </a:r>
          </a:p>
          <a:p>
            <a:pPr defTabSz="408940">
              <a:spcBef>
                <a:spcPts val="2900"/>
              </a:spcBef>
              <a:buSzPct val="100000"/>
              <a:buAutoNum type="arabicPeriod" startAt="1"/>
              <a:defRPr sz="2240"/>
            </a:pPr>
            <a:r>
              <a:t>Vorm en ruimte;</a:t>
            </a:r>
          </a:p>
          <a:p>
            <a:pPr defTabSz="408940">
              <a:spcBef>
                <a:spcPts val="2900"/>
              </a:spcBef>
              <a:buSzPct val="100000"/>
              <a:buAutoNum type="arabicPeriod" startAt="1"/>
              <a:defRPr sz="2240"/>
            </a:pPr>
            <a:r>
              <a:t>Symmetrie/asymmetrie;</a:t>
            </a:r>
          </a:p>
          <a:p>
            <a:pPr defTabSz="408940">
              <a:spcBef>
                <a:spcPts val="2900"/>
              </a:spcBef>
              <a:buSzPct val="100000"/>
              <a:buAutoNum type="arabicPeriod" startAt="1"/>
              <a:defRPr sz="2240"/>
            </a:pPr>
            <a:r>
              <a:t>Basisprincipes van de lay-out;</a:t>
            </a:r>
          </a:p>
          <a:p>
            <a:pPr defTabSz="408940">
              <a:spcBef>
                <a:spcPts val="2900"/>
              </a:spcBef>
              <a:buSzPct val="100000"/>
              <a:buAutoNum type="arabicPeriod" startAt="1"/>
              <a:defRPr sz="2240"/>
            </a:pPr>
            <a:r>
              <a:t>Lay-outstijlen (a.k.a. symmetrie/asymmetrie 2);</a:t>
            </a:r>
          </a:p>
          <a:p>
            <a:pPr defTabSz="408940">
              <a:spcBef>
                <a:spcPts val="2900"/>
              </a:spcBef>
              <a:buSzPct val="100000"/>
              <a:buAutoNum type="arabicPeriod" startAt="1"/>
              <a:defRPr sz="2240"/>
            </a:pPr>
            <a:r>
              <a:t>Tempo en contrast;</a:t>
            </a:r>
          </a:p>
          <a:p>
            <a:pPr defTabSz="408940">
              <a:spcBef>
                <a:spcPts val="2900"/>
              </a:spcBef>
              <a:buSzPct val="100000"/>
              <a:buAutoNum type="arabicPeriod" startAt="1"/>
              <a:defRPr sz="2240"/>
            </a:pPr>
            <a:r>
              <a:t>Grootte en vorm;</a:t>
            </a:r>
          </a:p>
          <a:p>
            <a:pPr defTabSz="408940">
              <a:spcBef>
                <a:spcPts val="2900"/>
              </a:spcBef>
              <a:buSzPct val="100000"/>
              <a:buAutoNum type="arabicPeriod" startAt="1"/>
              <a:defRPr sz="2240"/>
            </a:pPr>
            <a:r>
              <a:t>Coördinatie en identiteit;</a:t>
            </a:r>
          </a:p>
          <a:p>
            <a:pPr defTabSz="408940">
              <a:spcBef>
                <a:spcPts val="2900"/>
              </a:spcBef>
              <a:buSzPct val="100000"/>
              <a:buAutoNum type="arabicPeriod" startAt="1"/>
              <a:defRPr sz="2240"/>
            </a:pPr>
            <a:r>
              <a:t>Foto’s en illustraties.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Formuleren, hoofdstuk 4: de lijdende v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Formuleren, hoofdstuk 4: de lijdende vorm</a:t>
            </a:r>
          </a:p>
        </p:txBody>
      </p:sp>
      <p:sp>
        <p:nvSpPr>
          <p:cNvPr id="132" name="Inleiding;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35000" indent="-635000">
              <a:buSzPct val="100000"/>
              <a:buAutoNum type="arabicPeriod" startAt="1"/>
            </a:pPr>
            <a:r>
              <a:t>Inleiding;</a:t>
            </a:r>
          </a:p>
          <a:p>
            <a:pPr marL="635000" indent="-635000">
              <a:buSzPct val="100000"/>
              <a:buAutoNum type="arabicPeriod" startAt="1"/>
            </a:pPr>
            <a:r>
              <a:t>Het algemene karakter van de lijdende vorm;</a:t>
            </a:r>
          </a:p>
          <a:p>
            <a:pPr marL="635000" indent="-635000">
              <a:buSzPct val="100000"/>
              <a:buAutoNum type="arabicPeriod" startAt="1"/>
            </a:pPr>
            <a:r>
              <a:t>Motieven voor de lijdende vorm: een overzicht;</a:t>
            </a:r>
          </a:p>
          <a:p>
            <a:pPr marL="635000" indent="-635000">
              <a:buSzPct val="100000"/>
              <a:buAutoNum type="arabicPeriod" startAt="1"/>
            </a:pPr>
            <a:r>
              <a:t>Zijn en worden: toestand en proces-met-uitvoerder-op-de-achtergrond;</a:t>
            </a:r>
          </a:p>
          <a:p>
            <a:pPr marL="635000" indent="-635000">
              <a:buSzPct val="100000"/>
              <a:buAutoNum type="arabicPeriod" startAt="1"/>
            </a:pPr>
            <a:r>
              <a:t>Zakelijke alternatieven voor de lijdende vorm.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4.1. Inleid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4.1. Inleiding</a:t>
            </a:r>
          </a:p>
        </p:txBody>
      </p:sp>
      <p:sp>
        <p:nvSpPr>
          <p:cNvPr id="135" name="De verleden tijd wordt gevormd met een hulpwerkwoord (worden/zijn) en een voltooid deelwoord;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 verleden tijd wordt gevormd met een hulpwerkwoord (worden/zijn) en een voltooid deelwoord;</a:t>
            </a:r>
          </a:p>
          <a:p>
            <a:pPr/>
            <a:r>
              <a:t>Lijdende zinnen hebben meestal een bedrijvende equivalent;</a:t>
            </a:r>
          </a:p>
          <a:p>
            <a:pPr/>
            <a:r>
              <a:t>De lijdende vorm met ‘zijn’ wordt ook wel de voltooide tijd van de lijdende vorm genoemd;</a:t>
            </a:r>
          </a:p>
          <a:p>
            <a:pPr/>
            <a:r>
              <a:t>De functionele eigenschappen van de lijdende vorm komen in bepaalde opzichten overeen (voltooid deelwoord), maar verschillen in andere (hulpwerkwoord).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4.2. Het algemene karakter van de lijdende v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4.2. Het algemene karakter van de lijdende vorm </a:t>
            </a:r>
          </a:p>
        </p:txBody>
      </p:sp>
      <p:sp>
        <p:nvSpPr>
          <p:cNvPr id="138" name="(Schema in het boek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04495" indent="-404495" defTabSz="531622">
              <a:spcBef>
                <a:spcPts val="3800"/>
              </a:spcBef>
              <a:defRPr sz="2912"/>
            </a:pPr>
            <a:r>
              <a:t>(Schema in het boek)</a:t>
            </a:r>
          </a:p>
          <a:p>
            <a:pPr marL="404495" indent="-404495" defTabSz="531622">
              <a:spcBef>
                <a:spcPts val="3800"/>
              </a:spcBef>
              <a:defRPr sz="2912"/>
            </a:pPr>
            <a:r>
              <a:t>Een voltooid deelwoord drukt een toestand uit die het resultaat is van een proces;</a:t>
            </a:r>
          </a:p>
          <a:p>
            <a:pPr marL="404495" indent="-404495" defTabSz="531622">
              <a:spcBef>
                <a:spcPts val="3800"/>
              </a:spcBef>
              <a:defRPr sz="2912"/>
            </a:pPr>
            <a:r>
              <a:t>Doordat in een lijdende zin het onderwerp niet de uitvoerder van de handeling is, wordt de aandacht van die uitvoerder afgeleid;</a:t>
            </a:r>
          </a:p>
          <a:p>
            <a:pPr marL="404495" indent="-404495" defTabSz="531622">
              <a:spcBef>
                <a:spcPts val="3800"/>
              </a:spcBef>
              <a:defRPr sz="2912"/>
            </a:pPr>
            <a:r>
              <a:t>‘De lijdende vorm is een manier om een situatie anders te presenteren dan vanuit het perspectief van de veroorzaker daarvan.’ (parafrase)</a:t>
            </a:r>
          </a:p>
          <a:p>
            <a:pPr marL="404495" indent="-404495" defTabSz="531622">
              <a:spcBef>
                <a:spcPts val="3800"/>
              </a:spcBef>
              <a:defRPr sz="2912"/>
            </a:pPr>
            <a:r>
              <a:t>De lijdende vorm is </a:t>
            </a:r>
            <a:r>
              <a:rPr b="1"/>
              <a:t>onpersoonlijk</a:t>
            </a:r>
            <a:r>
              <a:t> en </a:t>
            </a:r>
            <a:r>
              <a:rPr b="1"/>
              <a:t>statisch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4.3. Motieven voor de lijdende v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4.3. Motieven voor de lijdende vorm</a:t>
            </a:r>
          </a:p>
        </p:txBody>
      </p:sp>
      <p:sp>
        <p:nvSpPr>
          <p:cNvPr id="141" name="Iets anders dan de uitvoerder biedt het perspectief (je wilt bijvoorbeeld de nadruk leggen op het object of het proces zelf, of je wilt beleefd zijn en ‘afstand scheppen’);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35000" indent="-635000">
              <a:buSzPct val="100000"/>
              <a:buAutoNum type="arabicPeriod" startAt="1"/>
            </a:pPr>
            <a:r>
              <a:t>Iets anders dan de uitvoerder biedt het perspectief (je wilt bijvoorbeeld de nadruk leggen op het object of het proces zelf, of je wilt beleefd zijn en ‘afstand scheppen’);</a:t>
            </a:r>
          </a:p>
          <a:p>
            <a:pPr marL="635000" indent="-635000">
              <a:buSzPct val="100000"/>
              <a:buAutoNum type="arabicPeriod" startAt="1"/>
            </a:pPr>
            <a:r>
              <a:t>Er is geen specifiek perspectief (een handelaar is bijvoorbeeld onbekend);</a:t>
            </a:r>
          </a:p>
          <a:p>
            <a:pPr marL="635000" indent="-635000">
              <a:buSzPct val="100000"/>
              <a:buAutoNum type="arabicPeriod" startAt="1"/>
            </a:pPr>
            <a:r>
              <a:t>Het veranderen van de volgorde plaatst het object of het subject op een in de thema/commentaar-structuur beter uitkomende plaats. (Zie voorbeelden in het boek.)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4.4. Zijn en worden: toestand en proces-met-uitvoerder-op-de-achtergron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38835">
              <a:defRPr sz="4640"/>
            </a:lvl1pPr>
          </a:lstStyle>
          <a:p>
            <a:pPr/>
            <a:r>
              <a:t>4.4. Zijn en worden: toestand en proces-met-uitvoerder-op-de-achtergrond</a:t>
            </a:r>
          </a:p>
        </p:txBody>
      </p:sp>
      <p:sp>
        <p:nvSpPr>
          <p:cNvPr id="144" name="Er is voornamelijk met de passieve vorm met ‘worden’ één groot probleem: ze roept steeds de vraag ‘wie?’ op, want soms kan leiden tot een indruk van onvolledigheid of zelfs oneerlijkheid;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Er is voornamelijk met de passieve vorm met ‘worden’ één groot probleem: ze roept steeds de vraag ‘wie?’ op, want soms kan leiden tot een indruk van onvolledigheid of zelfs oneerlijkheid;</a:t>
            </a:r>
          </a:p>
          <a:p>
            <a:pPr/>
            <a:r>
              <a:t>Bij de passieve vorm met ‘worden’ wordt de aandacht afgeleid van een duidelijk ‘aanwezige’ handelaar, wat opvalt; bij de voltooide vorm (met ‘zijn’) is de uitvoerder in potentie afwezig, wat ook weer het feit dat hij niet genoemd wordt minder in het oog laat springen.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