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7" r:id="rId11"/>
    <p:sldId id="266" r:id="rId12"/>
    <p:sldId id="267" r:id="rId13"/>
    <p:sldId id="268" r:id="rId14"/>
    <p:sldId id="280" r:id="rId15"/>
    <p:sldId id="281" r:id="rId16"/>
    <p:sldId id="278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3"/>
  </p:normalViewPr>
  <p:slideViewPr>
    <p:cSldViewPr snapToGrid="0" snapToObjects="1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317853-26B9-E74A-9B07-F5AC8E5A6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9B19A7D-4A96-2246-9505-8C1CBCD96E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789A57-80EB-CB4B-8702-304B1476B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79B6-A853-D84F-9977-073F4A3CC444}" type="datetimeFigureOut">
              <a:rPr lang="cs-CZ" smtClean="0"/>
              <a:t>14.03.2021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3A774D-B4DA-4F49-94C5-CBC70967B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665D0D-7FCA-114C-A405-AC12EF0B3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2DC3-D5F2-BA42-A35A-FDCF5B4B14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064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2D83F-EF72-F34B-A575-1ED4A82C5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E106E6C-8BD6-694B-B074-6B6A7569EC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58E69E-5033-CE49-A9CF-0388B0413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79B6-A853-D84F-9977-073F4A3CC444}" type="datetimeFigureOut">
              <a:rPr lang="cs-CZ" smtClean="0"/>
              <a:t>14.03.2021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9A15D9-E45B-ED47-AC6A-09334FD09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381F7F-34CE-AD47-8DA9-4C0C9121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2DC3-D5F2-BA42-A35A-FDCF5B4B14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84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19D37FB-6F0D-544E-BB9F-DB059B54F1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8C416B9-8D88-634A-A096-EF0B0F91A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66610F-EF22-C942-A634-7274CEAA8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79B6-A853-D84F-9977-073F4A3CC444}" type="datetimeFigureOut">
              <a:rPr lang="cs-CZ" smtClean="0"/>
              <a:t>14.03.2021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C87F22-9120-024C-9A02-63DD75407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127D8A-1621-624E-83C8-8E23E6DC9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2DC3-D5F2-BA42-A35A-FDCF5B4B14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537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C5835-492C-914C-9F4E-ACFDAA81A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DD50F7-1568-3D4A-828F-0D59A9930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C28D16-8A57-C94D-9487-732AD3BFF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79B6-A853-D84F-9977-073F4A3CC444}" type="datetimeFigureOut">
              <a:rPr lang="cs-CZ" smtClean="0"/>
              <a:t>14.03.2021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0B5127-F7A1-0E40-B09A-7061DA5EA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06EC91-2284-BB45-9D95-F253B1D83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2DC3-D5F2-BA42-A35A-FDCF5B4B14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177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B61E1-8E6A-464E-814A-DF053B721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AF3C55A-0BBF-0042-BF3E-B65F03A4A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60C16F-6201-3D47-A93C-3EB0AFDC3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79B6-A853-D84F-9977-073F4A3CC444}" type="datetimeFigureOut">
              <a:rPr lang="cs-CZ" smtClean="0"/>
              <a:t>14.03.2021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473755-7795-0A45-9C20-F714157B6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5A48BC-A179-A74F-879F-760BA06A3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2DC3-D5F2-BA42-A35A-FDCF5B4B14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820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0FE37-88D0-1C4B-BAD5-76C305D28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DAEBDA-7C84-B64A-A081-9A12CAF579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8EF1D5-0C1E-CF42-A097-D0CF94AFA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F661D89-71D8-DA42-AEA8-81930CE3F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79B6-A853-D84F-9977-073F4A3CC444}" type="datetimeFigureOut">
              <a:rPr lang="cs-CZ" smtClean="0"/>
              <a:t>14.03.2021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1759629-A9E0-6242-B213-D79B29401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CAFB310-3591-3E42-9820-631DC5D72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2DC3-D5F2-BA42-A35A-FDCF5B4B14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884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A4EBAF-E732-974B-B036-3565D237F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1EB048-34EE-354B-918C-692527007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FC9700-35F8-2744-BAA7-F19C4948FE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0112A80-6A2E-334F-810E-3683126AA3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7889014-A01C-C849-8985-60AE71EBB8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21F4AED-B2EC-7948-BC54-2C153A1CB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79B6-A853-D84F-9977-073F4A3CC444}" type="datetimeFigureOut">
              <a:rPr lang="cs-CZ" smtClean="0"/>
              <a:t>14.03.2021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3D94690-CAFF-AF41-8F1E-32AA10177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34989F8-C2F3-BD41-AF06-193449AB9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2DC3-D5F2-BA42-A35A-FDCF5B4B14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942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03C837-4AF3-564F-9405-AD276EA20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B9383FB-37AD-0746-9322-E0B8F41CC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79B6-A853-D84F-9977-073F4A3CC444}" type="datetimeFigureOut">
              <a:rPr lang="cs-CZ" smtClean="0"/>
              <a:t>14.03.2021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962E327-A62C-7D4C-A8E4-BA0896479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6B6EB0B-4831-A044-A775-22B785D9D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2DC3-D5F2-BA42-A35A-FDCF5B4B14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084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F73F47C-0A49-564E-854F-B57EE0C59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79B6-A853-D84F-9977-073F4A3CC444}" type="datetimeFigureOut">
              <a:rPr lang="cs-CZ" smtClean="0"/>
              <a:t>14.03.2021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BE37BD8-C8F5-0645-A3AF-E66F53E7C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CC7129D-A538-7D44-9037-BCFBD3BAA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2DC3-D5F2-BA42-A35A-FDCF5B4B14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35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064EC9-4C6C-B54A-B282-9BFB2AF90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2F072D-AF02-EF4E-AAD4-8BDD498C7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AC1344C-809F-CD4C-951C-6DBE95EDB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A60C719-0231-5A49-8637-6D6D48D2A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79B6-A853-D84F-9977-073F4A3CC444}" type="datetimeFigureOut">
              <a:rPr lang="cs-CZ" smtClean="0"/>
              <a:t>14.03.2021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B3383A-4047-1B46-BB6D-041269DAA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81A790-69F2-994C-AD18-62DBEA8D2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2DC3-D5F2-BA42-A35A-FDCF5B4B14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955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E4AC0F-1889-A341-B98A-F06A83970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81219B5-378B-1D4F-AA7D-3BAC1621C1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80ED658-DBAF-8442-A458-4544ADFFCF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63EE27C-A264-7B45-85D0-DE5F8040C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79B6-A853-D84F-9977-073F4A3CC444}" type="datetimeFigureOut">
              <a:rPr lang="cs-CZ" smtClean="0"/>
              <a:t>14.03.2021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C4273E8-E2DC-8047-83EF-021F4CBF1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FB41073-BD62-1641-8B29-B18914C9F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2DC3-D5F2-BA42-A35A-FDCF5B4B14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152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CF29456-626B-F643-8C61-95E3C779E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E675CC3-811F-F544-B75A-8BA91EE93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EE821C-BE06-B948-9E18-6BE0A76076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179B6-A853-D84F-9977-073F4A3CC444}" type="datetimeFigureOut">
              <a:rPr lang="cs-CZ" smtClean="0"/>
              <a:t>14.03.2021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1E74FB-5372-D74F-AE55-D18C110C9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01C08A-6276-5849-81CF-BCC5E0C66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A2DC3-D5F2-BA42-A35A-FDCF5B4B14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886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text, klipart&#10;&#10;Popis byl vytvořen automaticky">
            <a:extLst>
              <a:ext uri="{FF2B5EF4-FFF2-40B4-BE49-F238E27FC236}">
                <a16:creationId xmlns:a16="http://schemas.microsoft.com/office/drawing/2014/main" id="{EC4B3F0F-E6C3-4F4F-AE9F-892B722697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2222" r="1" b="1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9BB76BC9-4753-7541-9F63-02B61E8AF5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Nekonečná rezignace a úředník z berňáku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F785E9-7032-2C40-8D57-DA63D56A0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cs-CZ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Filosofie rezignace</a:t>
            </a:r>
            <a:r>
              <a:rPr lang="cs-CZ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2021</a:t>
            </a:r>
          </a:p>
        </p:txBody>
      </p:sp>
    </p:spTree>
    <p:extLst>
      <p:ext uri="{BB962C8B-B14F-4D97-AF65-F5344CB8AC3E}">
        <p14:creationId xmlns:p14="http://schemas.microsoft.com/office/powerpoint/2010/main" val="16320402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0FDE70-1C51-E04F-A16D-5DCEBFEA3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Rezignace, paradox dvou vůlí a věčné vědomí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12D7DE-3042-4445-BD9D-A0E50D5DB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Rytíř nekonečné rezignace podržuje touhu po princezně, nadále sní o vztahu, ale ve své rezignaci se podrobuje skutečnosti, která toto zapovídá. Zapovídáme si naplnění vztahu se zřetelem k věčnému vědomí. Se zřetelem k časnému toužíme po naplnění.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„K rezignaci není třeba víry, neboť rezignací si získávám své vlastní věčné vědomí; jedná se o čistě filozofický pohyb, který podle potřeby rád vykonám 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němž se sám dovedu vycvičit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Když mi něco z konečnosti přerůstá přes hlavu, umím se natolik postit, abych ten pohyb provedl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Mé věčné vědomí je má láska k Bohu a ta mi je nade vše.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Do rezignace víra nepatří, ale chci-li dosáhnout jen o málo víc než věčné vědomí, musím mít víru – a to je paradox“ (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42).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Etiku je možné za určitých okolností uskutečnit jen na úrovni ideálu, ne ve skutečnosti. Zároveň je nejvyšší úrovní, již je možné dosáhnout vlastní mocí.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006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0FB667-4C50-6D47-9348-64FAC0FD3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Vrhnout se do absurdna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C6655C-877A-BA40-9C6F-CC2FA9A6A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„Pohyb víry provést nedovedu; neumím zavřít oči a vrhnout se do absurdna“ (29).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Rezignace je lidský způsob, jak si uvědomujeme své hranice. Je to reflexivní vztah k vlastním kategoriím.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Absurdita se rovněž objevuje jako reflexe druhého řádu. Silou absurdity věříme, když rozumíme nemožnosti naplnit ze světského hlediska naše přání, a přesto právě v jeho naplnění věříme.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Právě v tomto okamžiku se proměňuje rytíř rezignace v rytíře víry. Rezignace směřuje dovnitř hranic, absurdita a víra vně hranice. Víra je tedy schopnost přijmout omezení, a zároveň je odmítnout, a v tomto smyslu je postavená na racionálním i iracionálním výkonu.</a:t>
            </a:r>
          </a:p>
        </p:txBody>
      </p:sp>
    </p:spTree>
    <p:extLst>
      <p:ext uri="{BB962C8B-B14F-4D97-AF65-F5344CB8AC3E}">
        <p14:creationId xmlns:p14="http://schemas.microsoft.com/office/powerpoint/2010/main" val="39645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23C5CC-75C4-1E48-B8B5-AB0F5B6AE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přece věřím, že ji dostanu!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4A1297-AA53-B64E-AC9C-2F5E60E55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„Udělá totéž, co dřívější rytíř, vzdává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nekonečným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způsobem lásky, jež je obsahem jeho života, a v bolesti najde smíření. Tu se však stane div: udělá ještě jeden pohyb, nade všechno úžasnější, neboť si řekne: a přece věřím, že ji dostanu! Dostanu ji mocí absurdna, mocí faktu, že pro Boha je všechno možné! Absurdnost nepatří do diferencí v dosahu rozumu, není totožná s nepravděpodobností, s něčím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nečekaným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či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netušeným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(40).</a:t>
            </a:r>
          </a:p>
        </p:txBody>
      </p:sp>
    </p:spTree>
    <p:extLst>
      <p:ext uri="{BB962C8B-B14F-4D97-AF65-F5344CB8AC3E}">
        <p14:creationId xmlns:p14="http://schemas.microsoft.com/office/powerpoint/2010/main" val="659597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730C23-64A9-F64C-A742-7F2E97BA9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Dovede konečnost vychutnat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29D36F-B78B-214F-BA53-1DAC724E5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„A přece, a přece – já se z toho zblázním, když už ne pro nic jiného, tak ze závisti - a přece tento člověk konal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každým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okamžikem vykonává pohyb nekonečna. V nekonečnou rezignaci vylévá hluboký žal života, ale zná i nekonečnou blaženost; zakusil </a:t>
            </a:r>
            <a:r>
              <a:rPr lang="cs-CZ" dirty="0"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bolest úplného odříkání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včetně toho, co mu je na světě nejmilejší. Ale i tak </a:t>
            </a:r>
            <a:r>
              <a:rPr lang="cs-CZ" dirty="0"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dovede konečnost vychutnat zrovna tak jako ten, kdo nikdy nic vyššího nepoznal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neboť jeho prodlévání v konečnosti nemá s bojácnou a ustaranou drezurou nic společného; </a:t>
            </a:r>
            <a:r>
              <a:rPr lang="cs-CZ" dirty="0"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raduje se z konečnosti poklidně jako z nejvyšší moudrosti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tak je jeho celá pozemská osobnost </a:t>
            </a:r>
            <a:r>
              <a:rPr lang="cs-CZ" dirty="0"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silou absurdna </a:t>
            </a:r>
            <a:r>
              <a:rPr lang="cs-CZ" dirty="0" err="1"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novým</a:t>
            </a:r>
            <a:r>
              <a:rPr lang="cs-CZ" dirty="0"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stvořením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Na všechno nekonečně rezignuje a silou absurdna zase všechno získává. Ustavičně vykonává pohyb nekonečna tak přesně a jistě, že mu z toho napořád vychází konečnost, a my ani na chvilku netušíme, že by tomu mohlo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být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jinak“ (35).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128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02AB6D-3177-4341-8922-EB18FAA9E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výjimky.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C00788-C590-374F-888C-690923373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Ustavičné tlachy o obecném a obecné, které se opakuje </a:t>
            </a: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nejnudnější nanicovatosti, začnou po delší době nudit. </a:t>
            </a:r>
            <a:r>
              <a:rPr lang="cs-CZ" sz="1900" dirty="0"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Jsou výjimky</a:t>
            </a: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Nedokáže-li je člověk vysvětlit, nedokáže vysvětlit ani obecné. Nepozoruje ve všeobecnosti žádnou obtíž, protože obecné nepromýšlí s vášní, ale s pohodlnou povrchností. </a:t>
            </a:r>
            <a:r>
              <a:rPr lang="cs-CZ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Výjimka naproti tomu promýšlí obecné s energickou vášní</a:t>
            </a: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(160).</a:t>
            </a:r>
          </a:p>
          <a:p>
            <a:pPr marL="0" indent="0">
              <a:buNone/>
            </a:pP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„Na jedné straně stojí výjimka, na druhé straně obecné, a západ sám je podivný konflikt mezi záští obecného a netrpělivostí vůči celému tomuto </a:t>
            </a:r>
            <a:r>
              <a:rPr lang="cs-CZ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spektáklu</a:t>
            </a: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jejž výjimka způsobuje, a </a:t>
            </a:r>
            <a:r>
              <a:rPr lang="cs-CZ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mezi zamilovanou zálibou obecného ve výjimce</a:t>
            </a: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 neboť </a:t>
            </a:r>
            <a:r>
              <a:rPr lang="cs-CZ" sz="1900" dirty="0"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obecné se přece jen </a:t>
            </a:r>
            <a:r>
              <a:rPr lang="cs-CZ" sz="1900" dirty="0" err="1"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vposledku</a:t>
            </a:r>
            <a:r>
              <a:rPr lang="cs-CZ" sz="1900" dirty="0"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z výjimky těší stejně, jako se nebesa těší z obráceného hříšníka více než z 99 spravedlivých</a:t>
            </a: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(158).</a:t>
            </a:r>
          </a:p>
          <a:p>
            <a:pPr marL="0" indent="0">
              <a:buNone/>
            </a:pPr>
            <a:endParaRPr lang="cs-CZ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 descr="Obsah obrázku text, zařízení, kontejner, špinavé&#10;&#10;Popis byl vytvořen automaticky">
            <a:extLst>
              <a:ext uri="{FF2B5EF4-FFF2-40B4-BE49-F238E27FC236}">
                <a16:creationId xmlns:a16="http://schemas.microsoft.com/office/drawing/2014/main" id="{9F6AAEF2-51A3-A343-974D-A12834F3BF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61" r="386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E7B0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441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2E1259-DB0F-8F49-878A-ABE064BA8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Láska, Abrahám a Izák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1BEA14-1C72-E54F-8C59-9227EA661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Křesťanství na povaze lásky nezměnilo nic – nic nepřidalo, nic neodebralo, ale přece podle Kierkegaardových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Skutků lásky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změnilo vše. O co tedy jde? V Kierkegaardově optice otevřelo možnost chápat i erotickou lásku skrze lásku k bližnímu, skrze Boha. Ale láska k bližnímu není nějakým „hnutím“, ale povinností, která vyžaduje sebezapření.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Sebezapření je podstatné proto, že se Kierkegaard obává skryté sobeckosti erotické lásky, ale také lásky k vlastnímu dítěti nebo vlastnímu partnerovi.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vrcholu lásky milenecké, ale i přátelství „nacházíme své já v druhém, tato dvě já se de facto sloučí a stávají se já jediným“. SKS 9:62–63. [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Søren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Kierkegaards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Skrifter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Niels-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Jørgen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Cappelørn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Copenhagen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1997–]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Nejnižší podoba lásky je pro Kierkegaarda soucit: zde vidíme v druhém sebe sama, a tudíž vlastně druhého nevidíme. Teprve tím, že sebe sama zapřeme se zřetelem k boží lásce, jsme schopni vidět druhého jako druhého, nechat jej stát v jeho nezaměnitelnosti – výjimečnosti – a nepřevádět je na sebe sama, ale ani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obecno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Proč? „Jsou výjimky.“ Boží láska chápe každého jako výjimku, a tím se stává modelem pro lidskou lásku, ale je rovněž východiskem duchovnosti. „V duchovním smyslu je láska nejhlubším původem duchovnosti.“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9:218.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065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0F699C-E4BD-2542-B040-8221E3511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Sůl ironie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6A5131-CAC1-EF4A-A5F4-69BC0144D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„Je pevný v každém ohledu,“ jak říká Kierkegaard o rytíři víry. „Je tím, co dělá… Světí neděli, chodí do kostela.“ Ale pohleďme pozorněji na tuto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přízemní postavu, v níž je vše prózou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každodenností a včleněním do světa: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koutku úst, v melancholickém nebo nevýslovně vzdáleném úsměvu, brzy objevíme popis nekonečna, sůl ironie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Jankélévitch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Ironie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2014, str. 95.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27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37268-D947-274C-A53F-657472026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Dramatis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personae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03DBFC-A9F0-D94C-94C9-26AF66C61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Rytíř nekonečné rezignace – povznese se na jednotlivost a časnost a uspokojení „čerpá“ z idealizace. Je to méně než víra, ale nutný krok směrem k víře. Uzávorkujeme nejvlastnější přání, ale přeměňujeme je v nový postoj k sobě i ke světu. Zakoušíme rozpor mezi Bohem, který je láskou, a stavem světa.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Tragický hrdina – obětuje pro vyšší dobro. Rezignovaný je také – a to v tom smyslu, že ví, že bude trpět negativní důsledky svého jednání, ale zároveň je v něm ohled na sebepotvrzení. Dopředu ví (alespoň v případě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Agamemnóna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že bude trpět, ale toto utrpení je utrpením pro konkrétní zisk ve světě.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Rytíř víry (Abrahám) – je schopen nejen prvního, ale i druhého pohybu, tedy pohybu víry. Víra není žádné dogma, ale způsob, jak je věřící ve světě, a pohyb nekonečné rezignace se tak musí neustále opakovat.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Vypravěč (Johannes de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Silentius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nemá problém s prvním pohybem, ale nechápe druhý, resp. nejde o to, že by „věcně“ či intelektuálně nerozuměl Abrahámovi, on mu nerozumí jako osobě, nerozumí jeho existenci.</a:t>
            </a:r>
          </a:p>
        </p:txBody>
      </p:sp>
    </p:spTree>
    <p:extLst>
      <p:ext uri="{BB962C8B-B14F-4D97-AF65-F5344CB8AC3E}">
        <p14:creationId xmlns:p14="http://schemas.microsoft.com/office/powerpoint/2010/main" val="15578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B529A9-BE68-C543-8B8A-AED5A3F37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Nyní specifičtěji: Co je tedy rezignace?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679071-70FD-274B-8CD1-F233D6964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rezignaci se smiřujeme s tím, co je nežádoucí, ale zároveň nevyhnutelné. Rytíř víry potažmo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neříká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že etiku je třeba popřít či odvrhnout. Uznává ji, jen ví, že jí není schopen dostát. 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Rezignace je tedy přijetí stavu světa či konkrétní události se zřetelem na negativní důsledky.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„prostoru“ tohoto zklamání jsme coby rezignovaní schopni zakusit uspokojení – udělali jsme (aspoň Kierkegaardův rytíř), co jsme udělat mohli. Uvnitř negativity zakoušíme určitou míru pozitivity. </a:t>
            </a:r>
          </a:p>
        </p:txBody>
      </p:sp>
    </p:spTree>
    <p:extLst>
      <p:ext uri="{BB962C8B-B14F-4D97-AF65-F5344CB8AC3E}">
        <p14:creationId xmlns:p14="http://schemas.microsoft.com/office/powerpoint/2010/main" val="2444471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7A3A9A-B67B-E944-8FDE-88EE47E71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Rezignace a očekávání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664C21-1EC6-6048-8B4F-272837AA3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Podstatné je, že spolu s rezignací se mění naše očekávání, orientace, světonázor, ale i vztah k nám samým: Člověk si uvědomuje svoji samostatnost, s níž přijímá schopnost vypořádat se s něčím nevítaným. V tomto smyslu je určitá forma samostatnosti/nezávislosti plodem rezignace.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 kognitivní i afektivní rozměr.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Kognitivní – vím, že nedosáhnu toho, co jsem chtěla; 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Afektivní – jsem schopna se s tím vypořádat, a navíc jsem schopna se vypořádat i s nadcházejícími neúspěchy, selháními, zklamáními.</a:t>
            </a:r>
          </a:p>
        </p:txBody>
      </p:sp>
    </p:spTree>
    <p:extLst>
      <p:ext uri="{BB962C8B-B14F-4D97-AF65-F5344CB8AC3E}">
        <p14:creationId xmlns:p14="http://schemas.microsoft.com/office/powerpoint/2010/main" val="222982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BA7DF7-6EAF-A843-B43F-0906E30E6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Rozdíl mezi rezignací a vírou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4530B1-2994-A445-98A0-729023573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Rezignace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vyžaduje odvahu, ale ne tolik jako víra.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skýtá uspokojení a štěstí, ale tváří v tvář radosti víry je vlastně neštěstím.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Týká se bytostně „aktuálnosti“, „malých“ věcí, „jednotlivosti“, ale v modu odhlížení od nich. Víra se naopak týká všech jednotlivostí v pozitivním smyslu, neboť Bůh má zájem o všechny, a to v jejich konkrétní podobě.</a:t>
            </a:r>
          </a:p>
        </p:txBody>
      </p:sp>
    </p:spTree>
    <p:extLst>
      <p:ext uri="{BB962C8B-B14F-4D97-AF65-F5344CB8AC3E}">
        <p14:creationId xmlns:p14="http://schemas.microsoft.com/office/powerpoint/2010/main" val="239237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B89776-E82A-A94F-A714-48C81476E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Rezignace coby půst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52FA61-B3D0-A84F-9C30-418A13519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Johannes se musí „vyhladovět“ se a nermoutit se z toho, co je mimo jeho moc.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činí a je úspěšný, což má za následek jednu zvláštní okolnost.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Kdyby byl postaven před stejný problém jako Abrahám, pravděpodobně by rovněž zvládnul obětovat Izáka – byl by rezignovaný.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 víru by mu scházela, a to by byl ten zásadní rozdíl. Proč?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Kdyby Johannes obdržel zpět Izáka, pravděpodobně by se z něho neradoval, protože s ním byl už jednou hotov. Neměl víru, tak nečekal, že ho dostane zpět a Izák by byl pro něj jednou pro vždy mrtvý. </a:t>
            </a:r>
          </a:p>
        </p:txBody>
      </p:sp>
    </p:spTree>
    <p:extLst>
      <p:ext uri="{BB962C8B-B14F-4D97-AF65-F5344CB8AC3E}">
        <p14:creationId xmlns:p14="http://schemas.microsoft.com/office/powerpoint/2010/main" val="30650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2205D9-9A12-5F4D-9D2B-90B196D8C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Rezignace a pojem Já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4E3F93-EAB9-5F4F-9AAF-78D3C503E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„Za prvé musí mít rytíř dost síly, aby smysl všeho života 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význam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skutečnosti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dovedl do jediného přání soustředit.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Chybí-li člověku tato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rezignace a rozhodnost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 jeho duše od samého počátku roztříštěna a nikdy onen pohyb nesvede. Měl by se raději stát finančníkem, jenž si vkládá kapitál 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cenných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papírů, aby vydělal na jednom z nich, když prodělá na druhém; takto se zkrátka rytířem nestane“ (37).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025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5617B0-93AE-BD4F-95BF-D46A1E2BF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Jediný akt vědomí a věčnost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98981A-E638-5C4E-8231-24F904C18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90688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„Pak musí rytíř mít sílu k tomu, aby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výsledek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vší myšlenkové operace dovedl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soustředit do jediného aktu vědomí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Nemá-li tuto rozhodnost, je jeho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duše roztříštěna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mnoha stran a nikdy mu k onomu pohybu nezbude čas. Pořád se bude o něco starat 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věčnosti nikdy nevejde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až jí už bude nejblíže, zjistí najednou, že si něco zapomněl a že si pro to honem musí doskočit“ (37).</a:t>
            </a:r>
          </a:p>
        </p:txBody>
      </p:sp>
    </p:spTree>
    <p:extLst>
      <p:ext uri="{BB962C8B-B14F-4D97-AF65-F5344CB8AC3E}">
        <p14:creationId xmlns:p14="http://schemas.microsoft.com/office/powerpoint/2010/main" val="1775141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36787-F562-784A-B114-6269F9911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Rezignovaný má „sám na sobě dosti“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C81668-D575-984A-BA0A-1FF26C4ED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„Chápe hluboké tajemství slov, že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v lásce k jinému člověku máme mít sami na sobě dosti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Nebere už konečný zřetel k tomu, co dělá princezna, a právě to dokazuje, že vykonal pohyb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nekonečným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způsobem. Zde se pozná, je-li jedincův pohyb pravdivý či vylhaný. Leckdo si už také myslil, že pohyb vykonal, ale čas plynul a princezna udělala něco nečekaného, například se vdala za prince. Tu pozbyla jeho duše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elastičnosti rezignace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Tak se ukázalo, že jeho pohyb nebyl opravdový,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neboť ten, kdo rezignuje nekonečně, má sám na sobě dosti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Rytíř z rezignace nevychází, lásku si zachovává tak mladou, jaká byla v prvním okamžiku, a nikdy ji neztrácí, protože vykonal pohyb nekonečným způsobem.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Nemůže ho rušit, jak jedná princezna</a:t>
            </a:r>
            <a:r>
              <a:rPr lang="cs-CZ" dirty="0"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vždyť jen nižší povahy mají míru jednání v jiném člověku a premisy činů mimo sebe“ (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39).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21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2564</TotalTime>
  <Words>1957</Words>
  <Application>Microsoft Macintosh PowerPoint</Application>
  <PresentationFormat>Širokoúhlá obrazovka</PresentationFormat>
  <Paragraphs>59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Motiv Office</vt:lpstr>
      <vt:lpstr>Nekonečná rezignace a úředník z berňáku</vt:lpstr>
      <vt:lpstr>Dramatis personae</vt:lpstr>
      <vt:lpstr>Nyní specifičtěji: Co je tedy rezignace? </vt:lpstr>
      <vt:lpstr>Rezignace a očekávání</vt:lpstr>
      <vt:lpstr>Rozdíl mezi rezignací a vírou</vt:lpstr>
      <vt:lpstr>Rezignace coby půst</vt:lpstr>
      <vt:lpstr>Rezignace a pojem Já</vt:lpstr>
      <vt:lpstr>Jediný akt vědomí a věčnost</vt:lpstr>
      <vt:lpstr>Rezignovaný má „sám na sobě dosti“</vt:lpstr>
      <vt:lpstr>Rezignace, paradox dvou vůlí a věčné vědomí</vt:lpstr>
      <vt:lpstr>Vrhnout se do absurdna</vt:lpstr>
      <vt:lpstr>A přece věřím, že ji dostanu!</vt:lpstr>
      <vt:lpstr>Dovede konečnost vychutnat</vt:lpstr>
      <vt:lpstr>Jsou výjimky. </vt:lpstr>
      <vt:lpstr>Láska, Abrahám a Izák</vt:lpstr>
      <vt:lpstr>Sůl ironie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Nekonečná rezignace a úředník z berňáku</dc:title>
  <dc:creator>Matějčková, Tereza</dc:creator>
  <cp:lastModifiedBy>Matějčková, Tereza</cp:lastModifiedBy>
  <cp:revision>28</cp:revision>
  <dcterms:created xsi:type="dcterms:W3CDTF">2021-03-14T16:22:42Z</dcterms:created>
  <dcterms:modified xsi:type="dcterms:W3CDTF">2021-03-16T11:07:32Z</dcterms:modified>
</cp:coreProperties>
</file>