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15" r:id="rId3"/>
    <p:sldId id="331" r:id="rId4"/>
    <p:sldId id="415" r:id="rId5"/>
    <p:sldId id="330" r:id="rId6"/>
    <p:sldId id="333" r:id="rId7"/>
    <p:sldId id="409" r:id="rId8"/>
    <p:sldId id="412" r:id="rId9"/>
    <p:sldId id="414" r:id="rId10"/>
    <p:sldId id="411" r:id="rId11"/>
    <p:sldId id="413" r:id="rId12"/>
    <p:sldId id="401" r:id="rId13"/>
    <p:sldId id="416" r:id="rId14"/>
    <p:sldId id="397" r:id="rId15"/>
    <p:sldId id="418" r:id="rId16"/>
    <p:sldId id="420" r:id="rId17"/>
    <p:sldId id="421" r:id="rId18"/>
    <p:sldId id="399" r:id="rId19"/>
    <p:sldId id="400" r:id="rId20"/>
    <p:sldId id="398" r:id="rId21"/>
    <p:sldId id="402" r:id="rId22"/>
    <p:sldId id="403" r:id="rId23"/>
    <p:sldId id="404" r:id="rId24"/>
    <p:sldId id="422" r:id="rId25"/>
    <p:sldId id="406" r:id="rId26"/>
    <p:sldId id="423" r:id="rId27"/>
    <p:sldId id="424" r:id="rId28"/>
    <p:sldId id="407" r:id="rId29"/>
    <p:sldId id="425" r:id="rId30"/>
    <p:sldId id="419" r:id="rId31"/>
    <p:sldId id="426" r:id="rId32"/>
    <p:sldId id="388" r:id="rId3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40DC2B4-A825-704E-B01B-1C123331032E}" v="15" dt="2021-04-13T12:13:47.06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397" autoAdjust="0"/>
    <p:restoredTop sz="96292"/>
  </p:normalViewPr>
  <p:slideViewPr>
    <p:cSldViewPr snapToGrid="0">
      <p:cViewPr varScale="1">
        <p:scale>
          <a:sx n="151" d="100"/>
          <a:sy n="151" d="100"/>
        </p:scale>
        <p:origin x="110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latin typeface="Garamond" panose="02020404030301010803" pitchFamily="18" charset="0"/>
              </a:defRPr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latin typeface="Garamond" panose="02020404030301010803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29858-4170-466D-B785-4B1434D57635}" type="datetimeFigureOut">
              <a:rPr lang="en-US" smtClean="0"/>
              <a:t>4/13/21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DF8C8-3910-432A-A580-256B861DB4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2392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29858-4170-466D-B785-4B1434D57635}" type="datetimeFigureOut">
              <a:rPr lang="en-US" smtClean="0"/>
              <a:t>4/13/21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DF8C8-3910-432A-A580-256B861DB4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6441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29858-4170-466D-B785-4B1434D57635}" type="datetimeFigureOut">
              <a:rPr lang="en-US" smtClean="0"/>
              <a:t>4/13/21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DF8C8-3910-432A-A580-256B861DB4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84677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Garamond" panose="02020404030301010803" pitchFamily="18" charset="0"/>
              </a:defRPr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Garamond" panose="02020404030301010803" pitchFamily="18" charset="0"/>
              </a:defRPr>
            </a:lvl1pPr>
            <a:lvl2pPr>
              <a:defRPr>
                <a:latin typeface="Garamond" panose="02020404030301010803" pitchFamily="18" charset="0"/>
              </a:defRPr>
            </a:lvl2pPr>
            <a:lvl3pPr>
              <a:defRPr>
                <a:latin typeface="Garamond" panose="02020404030301010803" pitchFamily="18" charset="0"/>
              </a:defRPr>
            </a:lvl3pPr>
            <a:lvl4pPr>
              <a:defRPr>
                <a:latin typeface="Garamond" panose="02020404030301010803" pitchFamily="18" charset="0"/>
              </a:defRPr>
            </a:lvl4pPr>
            <a:lvl5pPr>
              <a:defRPr>
                <a:latin typeface="Garamond" panose="02020404030301010803" pitchFamily="18" charset="0"/>
              </a:defRPr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29858-4170-466D-B785-4B1434D57635}" type="datetimeFigureOut">
              <a:rPr lang="en-US" smtClean="0"/>
              <a:t>4/13/21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DF8C8-3910-432A-A580-256B861DB4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1305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latin typeface="Garamond" panose="02020404030301010803" pitchFamily="18" charset="0"/>
              </a:defRPr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  <a:latin typeface="Garamond" panose="02020404030301010803" pitchFamily="18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29858-4170-466D-B785-4B1434D57635}" type="datetimeFigureOut">
              <a:rPr lang="en-US" smtClean="0"/>
              <a:t>4/13/21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DF8C8-3910-432A-A580-256B861DB4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4633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Garamond" panose="02020404030301010803" pitchFamily="18" charset="0"/>
              </a:defRPr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>
                <a:latin typeface="Garamond" panose="02020404030301010803" pitchFamily="18" charset="0"/>
              </a:defRPr>
            </a:lvl1pPr>
            <a:lvl2pPr>
              <a:defRPr>
                <a:latin typeface="Garamond" panose="02020404030301010803" pitchFamily="18" charset="0"/>
              </a:defRPr>
            </a:lvl2pPr>
            <a:lvl3pPr>
              <a:defRPr>
                <a:latin typeface="Garamond" panose="02020404030301010803" pitchFamily="18" charset="0"/>
              </a:defRPr>
            </a:lvl3pPr>
            <a:lvl4pPr>
              <a:defRPr>
                <a:latin typeface="Garamond" panose="02020404030301010803" pitchFamily="18" charset="0"/>
              </a:defRPr>
            </a:lvl4pPr>
            <a:lvl5pPr>
              <a:defRPr>
                <a:latin typeface="Garamond" panose="02020404030301010803" pitchFamily="18" charset="0"/>
              </a:defRPr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>
                <a:latin typeface="Garamond" panose="02020404030301010803" pitchFamily="18" charset="0"/>
              </a:defRPr>
            </a:lvl1pPr>
            <a:lvl2pPr>
              <a:defRPr>
                <a:latin typeface="Garamond" panose="02020404030301010803" pitchFamily="18" charset="0"/>
              </a:defRPr>
            </a:lvl2pPr>
            <a:lvl3pPr>
              <a:defRPr>
                <a:latin typeface="Garamond" panose="02020404030301010803" pitchFamily="18" charset="0"/>
              </a:defRPr>
            </a:lvl3pPr>
            <a:lvl4pPr>
              <a:defRPr>
                <a:latin typeface="Garamond" panose="02020404030301010803" pitchFamily="18" charset="0"/>
              </a:defRPr>
            </a:lvl4pPr>
            <a:lvl5pPr>
              <a:defRPr>
                <a:latin typeface="Garamond" panose="02020404030301010803" pitchFamily="18" charset="0"/>
              </a:defRPr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29858-4170-466D-B785-4B1434D57635}" type="datetimeFigureOut">
              <a:rPr lang="en-US" smtClean="0"/>
              <a:t>4/13/21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DF8C8-3910-432A-A580-256B861DB4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1051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>
                <a:latin typeface="Garamond" panose="02020404030301010803" pitchFamily="18" charset="0"/>
              </a:defRPr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latin typeface="Garamond" panose="02020404030301010803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1pPr>
              <a:defRPr>
                <a:latin typeface="Garamond" panose="02020404030301010803" pitchFamily="18" charset="0"/>
              </a:defRPr>
            </a:lvl1pPr>
            <a:lvl2pPr>
              <a:defRPr>
                <a:latin typeface="Garamond" panose="02020404030301010803" pitchFamily="18" charset="0"/>
              </a:defRPr>
            </a:lvl2pPr>
            <a:lvl3pPr>
              <a:defRPr>
                <a:latin typeface="Garamond" panose="02020404030301010803" pitchFamily="18" charset="0"/>
              </a:defRPr>
            </a:lvl3pPr>
            <a:lvl4pPr>
              <a:defRPr>
                <a:latin typeface="Garamond" panose="02020404030301010803" pitchFamily="18" charset="0"/>
              </a:defRPr>
            </a:lvl4pPr>
            <a:lvl5pPr>
              <a:defRPr>
                <a:latin typeface="Garamond" panose="02020404030301010803" pitchFamily="18" charset="0"/>
              </a:defRPr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latin typeface="Garamond" panose="02020404030301010803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lvl1pPr>
              <a:defRPr>
                <a:latin typeface="Garamond" panose="02020404030301010803" pitchFamily="18" charset="0"/>
              </a:defRPr>
            </a:lvl1pPr>
            <a:lvl2pPr>
              <a:defRPr>
                <a:latin typeface="Garamond" panose="02020404030301010803" pitchFamily="18" charset="0"/>
              </a:defRPr>
            </a:lvl2pPr>
            <a:lvl3pPr>
              <a:defRPr>
                <a:latin typeface="Garamond" panose="02020404030301010803" pitchFamily="18" charset="0"/>
              </a:defRPr>
            </a:lvl3pPr>
            <a:lvl4pPr>
              <a:defRPr>
                <a:latin typeface="Garamond" panose="02020404030301010803" pitchFamily="18" charset="0"/>
              </a:defRPr>
            </a:lvl4pPr>
            <a:lvl5pPr>
              <a:defRPr>
                <a:latin typeface="Garamond" panose="02020404030301010803" pitchFamily="18" charset="0"/>
              </a:defRPr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29858-4170-466D-B785-4B1434D57635}" type="datetimeFigureOut">
              <a:rPr lang="en-US" smtClean="0"/>
              <a:t>4/13/21</a:t>
            </a:fld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DF8C8-3910-432A-A580-256B861DB4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323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Garamond" panose="02020404030301010803" pitchFamily="18" charset="0"/>
              </a:defRPr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29858-4170-466D-B785-4B1434D57635}" type="datetimeFigureOut">
              <a:rPr lang="en-US" smtClean="0"/>
              <a:t>4/13/21</a:t>
            </a:fld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DF8C8-3910-432A-A580-256B861DB4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7655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29858-4170-466D-B785-4B1434D57635}" type="datetimeFigureOut">
              <a:rPr lang="en-US" smtClean="0"/>
              <a:t>4/13/21</a:t>
            </a:fld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DF8C8-3910-432A-A580-256B861DB4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7983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29858-4170-466D-B785-4B1434D57635}" type="datetimeFigureOut">
              <a:rPr lang="en-US" smtClean="0"/>
              <a:t>4/13/21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DF8C8-3910-432A-A580-256B861DB4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739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29858-4170-466D-B785-4B1434D57635}" type="datetimeFigureOut">
              <a:rPr lang="en-US" smtClean="0"/>
              <a:t>4/13/21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DF8C8-3910-432A-A580-256B861DB4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1558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729858-4170-466D-B785-4B1434D57635}" type="datetimeFigureOut">
              <a:rPr lang="en-US" smtClean="0"/>
              <a:t>4/13/21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1DF8C8-3910-432A-A580-256B861DB4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7210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Garamond" panose="02020404030301010803" pitchFamily="18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Garamond" panose="02020404030301010803" pitchFamily="18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Garamond" panose="02020404030301010803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Garamond" panose="02020404030301010803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Garamond" panose="02020404030301010803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Garamond" panose="02020404030301010803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doi.org/10.2307/412187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/>
              <a:t>Empirické metody </a:t>
            </a:r>
            <a:br>
              <a:rPr lang="cs-CZ"/>
            </a:br>
            <a:r>
              <a:rPr lang="cs-CZ"/>
              <a:t>v gramatické analýze</a:t>
            </a:r>
            <a:endParaRPr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Radek Šimík</a:t>
            </a:r>
          </a:p>
          <a:p>
            <a:r>
              <a:rPr lang="cs-CZ" dirty="0"/>
              <a:t>(ve spolupráci s Janem Chromým)</a:t>
            </a:r>
          </a:p>
          <a:p>
            <a:r>
              <a:rPr lang="cs-CZ" dirty="0"/>
              <a:t>20. 4. 2021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2533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A6720DD-2096-8449-8EE3-659BB29206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DE" dirty="0"/>
              <a:t>Otázka 2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8611DAF-B75D-4749-BAC5-336A35BB10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Jaké jsou otázky/cíle dané studie? Případně jaké jsou hypotézy?</a:t>
            </a:r>
          </a:p>
          <a:p>
            <a:endParaRPr lang="cs-DE" dirty="0"/>
          </a:p>
        </p:txBody>
      </p:sp>
    </p:spTree>
    <p:extLst>
      <p:ext uri="{BB962C8B-B14F-4D97-AF65-F5344CB8AC3E}">
        <p14:creationId xmlns:p14="http://schemas.microsoft.com/office/powerpoint/2010/main" val="10480634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A6720DD-2096-8449-8EE3-659BB29206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DE" dirty="0"/>
              <a:t>Otázka 2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8611DAF-B75D-4749-BAC5-336A35BB10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Jaké jsou otázky/cíle dané studie? Případně jaké jsou hypotézy?</a:t>
            </a:r>
          </a:p>
          <a:p>
            <a:pPr marL="0" indent="0">
              <a:buNone/>
            </a:pPr>
            <a:endParaRPr lang="cs-CZ" dirty="0"/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Otestovat online zpracování subjektových vs. objektových otázek (většina dosavadních studií je </a:t>
            </a:r>
            <a:r>
              <a:rPr lang="cs-CZ" dirty="0" err="1"/>
              <a:t>offline</a:t>
            </a:r>
            <a:r>
              <a:rPr lang="cs-CZ" dirty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Schopnost revidovat očekávání subjektu u dětí vs. dospělých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Vliv gramatického čísla na revizi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V jakém věku se děti naučí spolehlivě zpracovat objektové </a:t>
            </a:r>
            <a:r>
              <a:rPr lang="cs-CZ" i="1" dirty="0" err="1"/>
              <a:t>which</a:t>
            </a:r>
            <a:r>
              <a:rPr lang="cs-CZ" dirty="0"/>
              <a:t>-otázky?</a:t>
            </a:r>
          </a:p>
          <a:p>
            <a:pPr marL="0" indent="0">
              <a:buNone/>
            </a:pPr>
            <a:endParaRPr lang="cs-CZ" dirty="0"/>
          </a:p>
          <a:p>
            <a:endParaRPr lang="cs-DE" dirty="0"/>
          </a:p>
        </p:txBody>
      </p:sp>
    </p:spTree>
    <p:extLst>
      <p:ext uri="{BB962C8B-B14F-4D97-AF65-F5344CB8AC3E}">
        <p14:creationId xmlns:p14="http://schemas.microsoft.com/office/powerpoint/2010/main" val="37098902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A6720DD-2096-8449-8EE3-659BB29206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DE" dirty="0"/>
              <a:t>Otázka 3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8611DAF-B75D-4749-BAC5-336A35BB10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Jak staré děti se účastnily experimentu a proč? Co znamená </a:t>
            </a:r>
            <a:r>
              <a:rPr lang="cs-CZ" i="1" dirty="0" err="1"/>
              <a:t>chance</a:t>
            </a:r>
            <a:r>
              <a:rPr lang="cs-CZ" i="1" dirty="0"/>
              <a:t> performance</a:t>
            </a:r>
            <a:r>
              <a:rPr lang="cs-CZ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8969343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A6720DD-2096-8449-8EE3-659BB29206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DE" dirty="0"/>
              <a:t>Otázka 3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8611DAF-B75D-4749-BAC5-336A35BB10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Jak staré děti se účastnily experimentu a proč? Co znamená </a:t>
            </a:r>
            <a:r>
              <a:rPr lang="cs-CZ" i="1" dirty="0" err="1"/>
              <a:t>chance</a:t>
            </a:r>
            <a:r>
              <a:rPr lang="cs-CZ" i="1" dirty="0"/>
              <a:t> performance</a:t>
            </a:r>
            <a:r>
              <a:rPr lang="cs-CZ" dirty="0"/>
              <a:t>?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5;0–7;10</a:t>
            </a:r>
          </a:p>
          <a:p>
            <a:r>
              <a:rPr lang="cs-CZ" dirty="0"/>
              <a:t>děti mladší než 5 let vykazují </a:t>
            </a:r>
            <a:r>
              <a:rPr lang="cs-CZ" i="1" dirty="0" err="1"/>
              <a:t>chance</a:t>
            </a:r>
            <a:r>
              <a:rPr lang="cs-CZ" i="1" dirty="0"/>
              <a:t> performance </a:t>
            </a:r>
            <a:r>
              <a:rPr lang="cs-CZ" dirty="0"/>
              <a:t>u objektových otázek (</a:t>
            </a:r>
            <a:r>
              <a:rPr lang="cs-CZ" dirty="0" err="1"/>
              <a:t>Avrutin</a:t>
            </a:r>
            <a:r>
              <a:rPr lang="cs-CZ" dirty="0"/>
              <a:t> 2000)</a:t>
            </a:r>
          </a:p>
          <a:p>
            <a:r>
              <a:rPr lang="cs-CZ" i="1" dirty="0" err="1"/>
              <a:t>chance</a:t>
            </a:r>
            <a:r>
              <a:rPr lang="cs-CZ" i="1" dirty="0"/>
              <a:t> performance:</a:t>
            </a:r>
            <a:r>
              <a:rPr lang="cs-CZ" dirty="0"/>
              <a:t> děti netuší, jedná-li se o subjektovou či objektovou otázku, reagují náhodně (50 na 50)</a:t>
            </a:r>
          </a:p>
        </p:txBody>
      </p:sp>
    </p:spTree>
    <p:extLst>
      <p:ext uri="{BB962C8B-B14F-4D97-AF65-F5344CB8AC3E}">
        <p14:creationId xmlns:p14="http://schemas.microsoft.com/office/powerpoint/2010/main" val="23267971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A6720DD-2096-8449-8EE3-659BB29206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DE" dirty="0"/>
              <a:t>Otázka 4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8611DAF-B75D-4749-BAC5-336A35BB10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Jaký byl použit experimentální design? Které nezávislé proměnné byly manipulovány? Kolik jedinečných podmínek bylo v designu? Byly použity výplňky?</a:t>
            </a:r>
          </a:p>
        </p:txBody>
      </p:sp>
    </p:spTree>
    <p:extLst>
      <p:ext uri="{BB962C8B-B14F-4D97-AF65-F5344CB8AC3E}">
        <p14:creationId xmlns:p14="http://schemas.microsoft.com/office/powerpoint/2010/main" val="2339122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A6720DD-2096-8449-8EE3-659BB29206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DE" dirty="0"/>
              <a:t>Otázka 4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8611DAF-B75D-4749-BAC5-336A35BB10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Jaký byl použit experimentální design? Které nezávislé proměnné byly manipulovány? Kolik jedinečných podmínek bylo v designu? Byly použity výplňky?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S-WH-PS </a:t>
            </a:r>
            <a:r>
              <a:rPr lang="cs-CZ" dirty="0" err="1"/>
              <a:t>Which</a:t>
            </a:r>
            <a:r>
              <a:rPr lang="cs-CZ" dirty="0"/>
              <a:t> </a:t>
            </a:r>
            <a:r>
              <a:rPr lang="cs-CZ" dirty="0" err="1"/>
              <a:t>cows</a:t>
            </a:r>
            <a:r>
              <a:rPr lang="cs-CZ" dirty="0"/>
              <a:t> __ are </a:t>
            </a:r>
            <a:r>
              <a:rPr lang="cs-CZ" dirty="0" err="1"/>
              <a:t>pushing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goat</a:t>
            </a:r>
            <a:r>
              <a:rPr lang="cs-CZ" dirty="0"/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S-WH-SS </a:t>
            </a:r>
            <a:r>
              <a:rPr lang="cs-CZ" dirty="0" err="1"/>
              <a:t>Which</a:t>
            </a:r>
            <a:r>
              <a:rPr lang="cs-CZ" dirty="0"/>
              <a:t> </a:t>
            </a:r>
            <a:r>
              <a:rPr lang="cs-CZ" dirty="0" err="1"/>
              <a:t>cow</a:t>
            </a:r>
            <a:r>
              <a:rPr lang="cs-CZ" dirty="0"/>
              <a:t> __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pushing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goat</a:t>
            </a:r>
            <a:r>
              <a:rPr lang="cs-CZ" dirty="0"/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O-WH-SP </a:t>
            </a:r>
            <a:r>
              <a:rPr lang="cs-CZ" dirty="0" err="1"/>
              <a:t>Which</a:t>
            </a:r>
            <a:r>
              <a:rPr lang="cs-CZ" dirty="0"/>
              <a:t> </a:t>
            </a:r>
            <a:r>
              <a:rPr lang="cs-CZ" dirty="0" err="1"/>
              <a:t>cow</a:t>
            </a:r>
            <a:r>
              <a:rPr lang="cs-CZ" dirty="0"/>
              <a:t> are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goats</a:t>
            </a:r>
            <a:r>
              <a:rPr lang="cs-CZ" dirty="0"/>
              <a:t> </a:t>
            </a:r>
            <a:r>
              <a:rPr lang="cs-CZ" dirty="0" err="1"/>
              <a:t>pushing</a:t>
            </a:r>
            <a:r>
              <a:rPr lang="cs-CZ" dirty="0"/>
              <a:t> __?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O-WH-SS </a:t>
            </a:r>
            <a:r>
              <a:rPr lang="cs-CZ" dirty="0" err="1"/>
              <a:t>Which</a:t>
            </a:r>
            <a:r>
              <a:rPr lang="cs-CZ" dirty="0"/>
              <a:t> </a:t>
            </a:r>
            <a:r>
              <a:rPr lang="cs-CZ" dirty="0" err="1"/>
              <a:t>cow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goat</a:t>
            </a:r>
            <a:r>
              <a:rPr lang="cs-CZ" dirty="0"/>
              <a:t> </a:t>
            </a:r>
            <a:r>
              <a:rPr lang="cs-CZ" dirty="0" err="1"/>
              <a:t>pushing</a:t>
            </a:r>
            <a:r>
              <a:rPr lang="cs-CZ" dirty="0"/>
              <a:t> __?</a:t>
            </a:r>
          </a:p>
          <a:p>
            <a:pPr marL="0" indent="0">
              <a:buNone/>
            </a:pPr>
            <a:endParaRPr lang="cs-CZ" dirty="0"/>
          </a:p>
          <a:p>
            <a:pPr marL="514350" indent="-514350">
              <a:buFont typeface="+mj-lt"/>
              <a:buAutoNum type="arabicPeriod"/>
            </a:pPr>
            <a:endParaRPr lang="cs-CZ" dirty="0"/>
          </a:p>
          <a:p>
            <a:pPr marL="514350" indent="-514350">
              <a:buFont typeface="+mj-lt"/>
              <a:buAutoNum type="arabicPeriod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815963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A6720DD-2096-8449-8EE3-659BB29206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DE" dirty="0"/>
              <a:t>Otázka 4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8611DAF-B75D-4749-BAC5-336A35BB10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/>
              <a:t>Jaký byl použit experimentální design? Které nezávislé proměnné byly manipulovány? Kolik jedinečných podmínek bylo v designu? Byly použity výplňky?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>
                <a:solidFill>
                  <a:srgbClr val="0070C0"/>
                </a:solidFill>
              </a:rPr>
              <a:t>S</a:t>
            </a:r>
            <a:r>
              <a:rPr lang="cs-CZ" dirty="0"/>
              <a:t>-WH-</a:t>
            </a:r>
            <a:r>
              <a:rPr lang="cs-CZ" dirty="0">
                <a:solidFill>
                  <a:srgbClr val="FF0000"/>
                </a:solidFill>
              </a:rPr>
              <a:t>P</a:t>
            </a:r>
            <a:r>
              <a:rPr lang="cs-CZ" dirty="0">
                <a:solidFill>
                  <a:srgbClr val="00B050"/>
                </a:solidFill>
              </a:rPr>
              <a:t>S</a:t>
            </a:r>
            <a:r>
              <a:rPr lang="cs-CZ" dirty="0"/>
              <a:t> </a:t>
            </a:r>
            <a:r>
              <a:rPr lang="cs-CZ" dirty="0" err="1"/>
              <a:t>Which</a:t>
            </a:r>
            <a:r>
              <a:rPr lang="cs-CZ" dirty="0"/>
              <a:t> </a:t>
            </a:r>
            <a:r>
              <a:rPr lang="cs-CZ" dirty="0" err="1">
                <a:solidFill>
                  <a:srgbClr val="FF0000"/>
                </a:solidFill>
              </a:rPr>
              <a:t>cows</a:t>
            </a:r>
            <a:r>
              <a:rPr lang="cs-CZ" dirty="0"/>
              <a:t> </a:t>
            </a:r>
            <a:r>
              <a:rPr lang="cs-CZ" dirty="0">
                <a:solidFill>
                  <a:srgbClr val="0070C0"/>
                </a:solidFill>
              </a:rPr>
              <a:t>__</a:t>
            </a:r>
            <a:r>
              <a:rPr lang="cs-CZ" dirty="0"/>
              <a:t> are </a:t>
            </a:r>
            <a:r>
              <a:rPr lang="cs-CZ" dirty="0" err="1"/>
              <a:t>pushing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>
                <a:solidFill>
                  <a:srgbClr val="00B050"/>
                </a:solidFill>
              </a:rPr>
              <a:t>goat</a:t>
            </a:r>
            <a:r>
              <a:rPr lang="cs-CZ" dirty="0"/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>
                <a:solidFill>
                  <a:srgbClr val="0070C0"/>
                </a:solidFill>
              </a:rPr>
              <a:t>S</a:t>
            </a:r>
            <a:r>
              <a:rPr lang="cs-CZ" dirty="0"/>
              <a:t>-WH-</a:t>
            </a:r>
            <a:r>
              <a:rPr lang="cs-CZ" dirty="0">
                <a:solidFill>
                  <a:srgbClr val="FF0000"/>
                </a:solidFill>
              </a:rPr>
              <a:t>S</a:t>
            </a:r>
            <a:r>
              <a:rPr lang="cs-CZ" dirty="0">
                <a:solidFill>
                  <a:srgbClr val="00B050"/>
                </a:solidFill>
              </a:rPr>
              <a:t>S</a:t>
            </a:r>
            <a:r>
              <a:rPr lang="cs-CZ" dirty="0"/>
              <a:t> </a:t>
            </a:r>
            <a:r>
              <a:rPr lang="cs-CZ" dirty="0" err="1"/>
              <a:t>Which</a:t>
            </a:r>
            <a:r>
              <a:rPr lang="cs-CZ" dirty="0"/>
              <a:t> </a:t>
            </a:r>
            <a:r>
              <a:rPr lang="cs-CZ" dirty="0" err="1">
                <a:solidFill>
                  <a:srgbClr val="FF0000"/>
                </a:solidFill>
              </a:rPr>
              <a:t>cow</a:t>
            </a:r>
            <a:r>
              <a:rPr lang="cs-CZ" dirty="0"/>
              <a:t> </a:t>
            </a:r>
            <a:r>
              <a:rPr lang="cs-CZ" dirty="0">
                <a:solidFill>
                  <a:srgbClr val="0070C0"/>
                </a:solidFill>
              </a:rPr>
              <a:t>__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pushing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>
                <a:solidFill>
                  <a:srgbClr val="00B050"/>
                </a:solidFill>
              </a:rPr>
              <a:t>goat</a:t>
            </a:r>
            <a:r>
              <a:rPr lang="cs-CZ" dirty="0"/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>
                <a:solidFill>
                  <a:srgbClr val="0070C0"/>
                </a:solidFill>
              </a:rPr>
              <a:t>O</a:t>
            </a:r>
            <a:r>
              <a:rPr lang="cs-CZ" dirty="0"/>
              <a:t>-WH-</a:t>
            </a:r>
            <a:r>
              <a:rPr lang="cs-CZ" dirty="0">
                <a:solidFill>
                  <a:srgbClr val="FF0000"/>
                </a:solidFill>
              </a:rPr>
              <a:t>S</a:t>
            </a:r>
            <a:r>
              <a:rPr lang="cs-CZ" dirty="0">
                <a:solidFill>
                  <a:srgbClr val="00B050"/>
                </a:solidFill>
              </a:rPr>
              <a:t>P</a:t>
            </a:r>
            <a:r>
              <a:rPr lang="cs-CZ" dirty="0"/>
              <a:t> </a:t>
            </a:r>
            <a:r>
              <a:rPr lang="cs-CZ" dirty="0" err="1"/>
              <a:t>Which</a:t>
            </a:r>
            <a:r>
              <a:rPr lang="cs-CZ" dirty="0"/>
              <a:t> </a:t>
            </a:r>
            <a:r>
              <a:rPr lang="cs-CZ" dirty="0" err="1">
                <a:solidFill>
                  <a:srgbClr val="FF0000"/>
                </a:solidFill>
              </a:rPr>
              <a:t>cow</a:t>
            </a:r>
            <a:r>
              <a:rPr lang="cs-CZ" dirty="0"/>
              <a:t> are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>
                <a:solidFill>
                  <a:srgbClr val="00B050"/>
                </a:solidFill>
              </a:rPr>
              <a:t>goats</a:t>
            </a:r>
            <a:r>
              <a:rPr lang="cs-CZ" dirty="0">
                <a:solidFill>
                  <a:srgbClr val="00B050"/>
                </a:solidFill>
              </a:rPr>
              <a:t> </a:t>
            </a:r>
            <a:r>
              <a:rPr lang="cs-CZ" dirty="0" err="1"/>
              <a:t>pushing</a:t>
            </a:r>
            <a:r>
              <a:rPr lang="cs-CZ" dirty="0"/>
              <a:t> </a:t>
            </a:r>
            <a:r>
              <a:rPr lang="cs-CZ" dirty="0">
                <a:solidFill>
                  <a:srgbClr val="0070C0"/>
                </a:solidFill>
              </a:rPr>
              <a:t>__</a:t>
            </a:r>
            <a:r>
              <a:rPr lang="cs-CZ" dirty="0"/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>
                <a:solidFill>
                  <a:srgbClr val="0070C0"/>
                </a:solidFill>
              </a:rPr>
              <a:t>O</a:t>
            </a:r>
            <a:r>
              <a:rPr lang="cs-CZ" dirty="0"/>
              <a:t>-WH-</a:t>
            </a:r>
            <a:r>
              <a:rPr lang="cs-CZ" dirty="0">
                <a:solidFill>
                  <a:srgbClr val="FF0000"/>
                </a:solidFill>
              </a:rPr>
              <a:t>S</a:t>
            </a:r>
            <a:r>
              <a:rPr lang="cs-CZ" dirty="0">
                <a:solidFill>
                  <a:srgbClr val="00B050"/>
                </a:solidFill>
              </a:rPr>
              <a:t>S</a:t>
            </a:r>
            <a:r>
              <a:rPr lang="cs-CZ" dirty="0"/>
              <a:t> </a:t>
            </a:r>
            <a:r>
              <a:rPr lang="cs-CZ" dirty="0" err="1"/>
              <a:t>Which</a:t>
            </a:r>
            <a:r>
              <a:rPr lang="cs-CZ" dirty="0"/>
              <a:t> </a:t>
            </a:r>
            <a:r>
              <a:rPr lang="cs-CZ" dirty="0" err="1">
                <a:solidFill>
                  <a:srgbClr val="FF0000"/>
                </a:solidFill>
              </a:rPr>
              <a:t>cow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>
                <a:solidFill>
                  <a:srgbClr val="00B050"/>
                </a:solidFill>
              </a:rPr>
              <a:t>goat</a:t>
            </a:r>
            <a:r>
              <a:rPr lang="cs-CZ" dirty="0">
                <a:solidFill>
                  <a:srgbClr val="00B050"/>
                </a:solidFill>
              </a:rPr>
              <a:t> </a:t>
            </a:r>
            <a:r>
              <a:rPr lang="cs-CZ" dirty="0" err="1"/>
              <a:t>pushing</a:t>
            </a:r>
            <a:r>
              <a:rPr lang="cs-CZ" dirty="0"/>
              <a:t> </a:t>
            </a:r>
            <a:r>
              <a:rPr lang="cs-CZ" dirty="0">
                <a:solidFill>
                  <a:srgbClr val="0070C0"/>
                </a:solidFill>
              </a:rPr>
              <a:t>__</a:t>
            </a:r>
            <a:r>
              <a:rPr lang="cs-CZ" dirty="0"/>
              <a:t>?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err="1"/>
              <a:t>Extracted</a:t>
            </a:r>
            <a:r>
              <a:rPr lang="cs-CZ" dirty="0"/>
              <a:t> element (S vs. O); </a:t>
            </a:r>
            <a:r>
              <a:rPr lang="cs-CZ" dirty="0" err="1"/>
              <a:t>number</a:t>
            </a:r>
            <a:r>
              <a:rPr lang="cs-CZ" dirty="0"/>
              <a:t> (mis)</a:t>
            </a:r>
            <a:r>
              <a:rPr lang="cs-CZ" dirty="0" err="1"/>
              <a:t>match</a:t>
            </a:r>
            <a:r>
              <a:rPr lang="cs-CZ" dirty="0"/>
              <a:t> (SS vs. SP/PS)</a:t>
            </a:r>
          </a:p>
          <a:p>
            <a:pPr marL="0" indent="0">
              <a:buNone/>
            </a:pPr>
            <a:r>
              <a:rPr lang="cs-CZ" dirty="0"/>
              <a:t>2x2 = 4 podmínky</a:t>
            </a:r>
          </a:p>
          <a:p>
            <a:pPr marL="514350" indent="-514350">
              <a:buFont typeface="+mj-lt"/>
              <a:buAutoNum type="arabicPeriod"/>
            </a:pPr>
            <a:endParaRPr lang="cs-CZ" dirty="0"/>
          </a:p>
          <a:p>
            <a:pPr marL="514350" indent="-514350">
              <a:buFont typeface="+mj-lt"/>
              <a:buAutoNum type="arabicPeriod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7759513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A6720DD-2096-8449-8EE3-659BB29206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DE" dirty="0"/>
              <a:t>Otázka 4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8611DAF-B75D-4749-BAC5-336A35BB10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Jaký byl použit experimentální design? Které nezávislé proměnné byly manipulovány? Kolik jedinečných podmínek bylo v designu? Byly použity výplňky?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Výplňky použity nebyly, protože experiment by byl příliš dlouhý pro děti</a:t>
            </a:r>
          </a:p>
        </p:txBody>
      </p:sp>
    </p:spTree>
    <p:extLst>
      <p:ext uri="{BB962C8B-B14F-4D97-AF65-F5344CB8AC3E}">
        <p14:creationId xmlns:p14="http://schemas.microsoft.com/office/powerpoint/2010/main" val="356011386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A6720DD-2096-8449-8EE3-659BB29206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DE" dirty="0"/>
              <a:t>Otázka 5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8611DAF-B75D-4749-BAC5-336A35BB10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Jaké vlastnosti měly položky (lingvistické stimuly)? Jaká substantiva a verba byla použita a proč? Jak byly stimuly prezentovány?</a:t>
            </a:r>
          </a:p>
        </p:txBody>
      </p:sp>
    </p:spTree>
    <p:extLst>
      <p:ext uri="{BB962C8B-B14F-4D97-AF65-F5344CB8AC3E}">
        <p14:creationId xmlns:p14="http://schemas.microsoft.com/office/powerpoint/2010/main" val="65679661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A6720DD-2096-8449-8EE3-659BB29206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DE" dirty="0"/>
              <a:t>Otázka 5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8611DAF-B75D-4749-BAC5-336A35BB10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Jaké vlastnosti měly položky (lingvistické stimuly)? Jaká substantiva a verba byla použita a proč? Jak byly stimuly prezentovány?</a:t>
            </a:r>
          </a:p>
          <a:p>
            <a:r>
              <a:rPr lang="cs-CZ" dirty="0"/>
              <a:t>zvířata zobrazená ve stejné velikosti</a:t>
            </a:r>
          </a:p>
          <a:p>
            <a:r>
              <a:rPr lang="cs-CZ" dirty="0"/>
              <a:t>tranzitivní slovesa (akvizice před 5 lety; MRC </a:t>
            </a:r>
            <a:r>
              <a:rPr lang="cs-CZ" dirty="0" err="1"/>
              <a:t>Psycholinguistic</a:t>
            </a:r>
            <a:r>
              <a:rPr lang="cs-CZ" dirty="0"/>
              <a:t> Database; Wilson 1988)</a:t>
            </a:r>
          </a:p>
          <a:p>
            <a:r>
              <a:rPr lang="cs-CZ" dirty="0"/>
              <a:t>reverzibilní věty</a:t>
            </a:r>
          </a:p>
          <a:p>
            <a:r>
              <a:rPr lang="cs-CZ" dirty="0"/>
              <a:t>audio prezentace (přes sluchátka)</a:t>
            </a:r>
          </a:p>
        </p:txBody>
      </p:sp>
    </p:spTree>
    <p:extLst>
      <p:ext uri="{BB962C8B-B14F-4D97-AF65-F5344CB8AC3E}">
        <p14:creationId xmlns:p14="http://schemas.microsoft.com/office/powerpoint/2010/main" val="17180618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B875BE1-E8CE-4D56-97E9-0ACAFFCF3E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Minule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73D531A-591F-44AA-BFEC-D239A6BB11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err="1"/>
              <a:t>visual</a:t>
            </a:r>
            <a:r>
              <a:rPr lang="cs-CZ" dirty="0"/>
              <a:t> </a:t>
            </a:r>
            <a:r>
              <a:rPr lang="cs-CZ" dirty="0" err="1"/>
              <a:t>world</a:t>
            </a:r>
            <a:r>
              <a:rPr lang="cs-CZ" dirty="0"/>
              <a:t> </a:t>
            </a:r>
            <a:r>
              <a:rPr lang="cs-CZ" dirty="0" err="1"/>
              <a:t>paradigm</a:t>
            </a:r>
            <a:r>
              <a:rPr lang="cs-CZ" dirty="0"/>
              <a:t> – zpracování </a:t>
            </a:r>
            <a:r>
              <a:rPr lang="cs-CZ" dirty="0" err="1"/>
              <a:t>wh</a:t>
            </a:r>
            <a:r>
              <a:rPr lang="cs-CZ" dirty="0"/>
              <a:t>-otázek</a:t>
            </a:r>
          </a:p>
          <a:p>
            <a:r>
              <a:rPr lang="cs-CZ" dirty="0"/>
              <a:t>design experimentu 2</a:t>
            </a:r>
          </a:p>
        </p:txBody>
      </p:sp>
    </p:spTree>
    <p:extLst>
      <p:ext uri="{BB962C8B-B14F-4D97-AF65-F5344CB8AC3E}">
        <p14:creationId xmlns:p14="http://schemas.microsoft.com/office/powerpoint/2010/main" val="323738558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A6720DD-2096-8449-8EE3-659BB29206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DE" dirty="0"/>
              <a:t>Otázka 6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8611DAF-B75D-4749-BAC5-336A35BB10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Jak vypadaly vizuální stimuly v jednotlivých podmínkách? Proč byl zvolen design pouze se dvěma obrázky? Jaké byly výhody a nevýhody zvoleného designu?</a:t>
            </a:r>
          </a:p>
        </p:txBody>
      </p:sp>
    </p:spTree>
    <p:extLst>
      <p:ext uri="{BB962C8B-B14F-4D97-AF65-F5344CB8AC3E}">
        <p14:creationId xmlns:p14="http://schemas.microsoft.com/office/powerpoint/2010/main" val="231520244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A6720DD-2096-8449-8EE3-659BB29206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DE" dirty="0"/>
              <a:t>Otázka 6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8611DAF-B75D-4749-BAC5-336A35BB10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/>
              <a:t>Jak vypadaly vizuální stimuly v jednotlivých podmínkách? Proč byl zvolen design pouze se dvěma obrázky? Jaké byly výhody a nevýhody zvoleného designu?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Přítomen pouze </a:t>
            </a:r>
            <a:r>
              <a:rPr lang="cs-CZ" i="1" dirty="0" err="1"/>
              <a:t>target</a:t>
            </a:r>
            <a:r>
              <a:rPr lang="cs-CZ" dirty="0"/>
              <a:t> a </a:t>
            </a:r>
            <a:r>
              <a:rPr lang="cs-CZ" i="1" dirty="0" err="1"/>
              <a:t>competitor</a:t>
            </a:r>
            <a:r>
              <a:rPr lang="cs-CZ" dirty="0"/>
              <a:t>; chybí </a:t>
            </a:r>
            <a:r>
              <a:rPr lang="cs-CZ" dirty="0" err="1"/>
              <a:t>distraktor</a:t>
            </a:r>
            <a:endParaRPr lang="cs-CZ" dirty="0"/>
          </a:p>
          <a:p>
            <a:r>
              <a:rPr lang="cs-CZ" dirty="0"/>
              <a:t>K čemu slouží </a:t>
            </a:r>
            <a:r>
              <a:rPr lang="cs-CZ" dirty="0" err="1"/>
              <a:t>distraktor</a:t>
            </a:r>
            <a:r>
              <a:rPr lang="cs-CZ" dirty="0"/>
              <a:t>? Srovnání pohledů na </a:t>
            </a:r>
            <a:r>
              <a:rPr lang="cs-CZ" dirty="0" err="1"/>
              <a:t>competitor</a:t>
            </a:r>
            <a:r>
              <a:rPr lang="cs-CZ" dirty="0"/>
              <a:t> vs. </a:t>
            </a:r>
            <a:r>
              <a:rPr lang="cs-CZ" dirty="0" err="1"/>
              <a:t>distractor</a:t>
            </a:r>
            <a:r>
              <a:rPr lang="cs-CZ" dirty="0"/>
              <a:t>: očekává se, že bude víc pohledů na </a:t>
            </a:r>
            <a:r>
              <a:rPr lang="cs-CZ" dirty="0" err="1"/>
              <a:t>competitor</a:t>
            </a:r>
            <a:r>
              <a:rPr lang="cs-CZ" dirty="0"/>
              <a:t> (tj. jedná se skutečně o </a:t>
            </a:r>
            <a:r>
              <a:rPr lang="cs-CZ" dirty="0" err="1"/>
              <a:t>competitor</a:t>
            </a:r>
            <a:r>
              <a:rPr lang="cs-CZ" dirty="0"/>
              <a:t>, nikoliv pouze nějaký obrázek navíc)</a:t>
            </a:r>
          </a:p>
          <a:p>
            <a:r>
              <a:rPr lang="cs-CZ" dirty="0"/>
              <a:t>Design by musel být komplexnější (věta uvozující různé referenty), výsledky by nemusely být průkazné.</a:t>
            </a:r>
          </a:p>
        </p:txBody>
      </p:sp>
    </p:spTree>
    <p:extLst>
      <p:ext uri="{BB962C8B-B14F-4D97-AF65-F5344CB8AC3E}">
        <p14:creationId xmlns:p14="http://schemas.microsoft.com/office/powerpoint/2010/main" val="100432693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A6720DD-2096-8449-8EE3-659BB29206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DE" dirty="0"/>
              <a:t>Otázka 7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8611DAF-B75D-4749-BAC5-336A35BB10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Jaké byly vizuální a časové oblasti zájmu? Jaká data byla vyřazena?</a:t>
            </a:r>
          </a:p>
        </p:txBody>
      </p:sp>
    </p:spTree>
    <p:extLst>
      <p:ext uri="{BB962C8B-B14F-4D97-AF65-F5344CB8AC3E}">
        <p14:creationId xmlns:p14="http://schemas.microsoft.com/office/powerpoint/2010/main" val="132156560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A6720DD-2096-8449-8EE3-659BB29206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DE" dirty="0"/>
              <a:t>Otázka 7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8611DAF-B75D-4749-BAC5-336A35BB10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Jaké byly vizuální a časové oblasti zájmu? Jaká data byla vyřazena?</a:t>
            </a:r>
          </a:p>
          <a:p>
            <a:r>
              <a:rPr lang="cs-CZ" dirty="0"/>
              <a:t>Vizuální: Oba obrázky</a:t>
            </a:r>
          </a:p>
          <a:p>
            <a:r>
              <a:rPr lang="cs-CZ" dirty="0"/>
              <a:t>Časové: 200 </a:t>
            </a:r>
            <a:r>
              <a:rPr lang="cs-CZ" dirty="0" err="1"/>
              <a:t>ms</a:t>
            </a:r>
            <a:r>
              <a:rPr lang="cs-CZ" dirty="0"/>
              <a:t> až 1800 </a:t>
            </a:r>
            <a:r>
              <a:rPr lang="cs-CZ" dirty="0" err="1"/>
              <a:t>ms</a:t>
            </a:r>
            <a:r>
              <a:rPr lang="cs-CZ" dirty="0"/>
              <a:t> od pomocného slovesa</a:t>
            </a:r>
          </a:p>
          <a:p>
            <a:r>
              <a:rPr lang="cs-CZ" dirty="0"/>
              <a:t>Vyřazeny případy, kde pohled na obrázky byl méně než 30 % času z dané časové oblasti zájmu</a:t>
            </a:r>
          </a:p>
        </p:txBody>
      </p:sp>
    </p:spTree>
    <p:extLst>
      <p:ext uri="{BB962C8B-B14F-4D97-AF65-F5344CB8AC3E}">
        <p14:creationId xmlns:p14="http://schemas.microsoft.com/office/powerpoint/2010/main" val="153569199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A6720DD-2096-8449-8EE3-659BB29206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DE" dirty="0"/>
              <a:t>Otázka 8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8611DAF-B75D-4749-BAC5-336A35BB10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Jaké byly výsledky přesnosti odpovědí u dospělých a u dětí? Se kterou podmínkou měly děti největší potíže?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C148FF8C-FB01-3842-ADF3-2786DEA449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7070" y="3429000"/>
            <a:ext cx="8417859" cy="2634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408019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A6720DD-2096-8449-8EE3-659BB29206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DE" dirty="0"/>
              <a:t>Otázka 9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8611DAF-B75D-4749-BAC5-336A35BB10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Za jak dlouho (od 200 </a:t>
            </a:r>
            <a:r>
              <a:rPr lang="cs-CZ" dirty="0" err="1"/>
              <a:t>ms</a:t>
            </a:r>
            <a:r>
              <a:rPr lang="cs-CZ" dirty="0"/>
              <a:t> od prezentace pomocného slovesa) se děti vs. dospělí začali většinově (ca 60 %) dívat na cílový (správný) obrázek? Uspěli děti ve všech podmínkách? Pomohla dětem manipulace gramatického čísla?</a:t>
            </a:r>
          </a:p>
        </p:txBody>
      </p:sp>
    </p:spTree>
    <p:extLst>
      <p:ext uri="{BB962C8B-B14F-4D97-AF65-F5344CB8AC3E}">
        <p14:creationId xmlns:p14="http://schemas.microsoft.com/office/powerpoint/2010/main" val="201582926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A6720DD-2096-8449-8EE3-659BB29206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DE" dirty="0"/>
              <a:t>Otázka 9</a:t>
            </a:r>
          </a:p>
        </p:txBody>
      </p:sp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0158BDD4-3641-2F43-9B09-067E492FF7F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2918" y="365125"/>
            <a:ext cx="6329082" cy="6430214"/>
          </a:xfrm>
        </p:spPr>
      </p:pic>
      <p:sp>
        <p:nvSpPr>
          <p:cNvPr id="7" name="TextovéPole 6">
            <a:extLst>
              <a:ext uri="{FF2B5EF4-FFF2-40B4-BE49-F238E27FC236}">
                <a16:creationId xmlns:a16="http://schemas.microsoft.com/office/drawing/2014/main" id="{391386D1-6DB3-3543-B8EB-935F5723A526}"/>
              </a:ext>
            </a:extLst>
          </p:cNvPr>
          <p:cNvSpPr txBox="1"/>
          <p:nvPr/>
        </p:nvSpPr>
        <p:spPr>
          <a:xfrm>
            <a:off x="839888" y="1722065"/>
            <a:ext cx="502303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dirty="0">
                <a:solidFill>
                  <a:srgbClr val="0070C0"/>
                </a:solidFill>
              </a:rPr>
              <a:t>S</a:t>
            </a:r>
            <a:r>
              <a:rPr lang="cs-CZ" dirty="0"/>
              <a:t>-WH-</a:t>
            </a:r>
            <a:r>
              <a:rPr lang="cs-CZ" dirty="0">
                <a:solidFill>
                  <a:srgbClr val="FF0000"/>
                </a:solidFill>
              </a:rPr>
              <a:t>P</a:t>
            </a:r>
            <a:r>
              <a:rPr lang="cs-CZ" dirty="0">
                <a:solidFill>
                  <a:srgbClr val="00B050"/>
                </a:solidFill>
              </a:rPr>
              <a:t>S</a:t>
            </a:r>
            <a:r>
              <a:rPr lang="cs-CZ" dirty="0"/>
              <a:t> </a:t>
            </a:r>
            <a:r>
              <a:rPr lang="cs-CZ" dirty="0" err="1"/>
              <a:t>Which</a:t>
            </a:r>
            <a:r>
              <a:rPr lang="cs-CZ" dirty="0"/>
              <a:t> </a:t>
            </a:r>
            <a:r>
              <a:rPr lang="cs-CZ" dirty="0" err="1">
                <a:solidFill>
                  <a:srgbClr val="FF0000"/>
                </a:solidFill>
              </a:rPr>
              <a:t>cows</a:t>
            </a:r>
            <a:r>
              <a:rPr lang="cs-CZ" dirty="0"/>
              <a:t> </a:t>
            </a:r>
            <a:r>
              <a:rPr lang="cs-CZ" dirty="0">
                <a:solidFill>
                  <a:srgbClr val="0070C0"/>
                </a:solidFill>
              </a:rPr>
              <a:t>__</a:t>
            </a:r>
            <a:r>
              <a:rPr lang="cs-CZ" dirty="0"/>
              <a:t> are </a:t>
            </a:r>
            <a:r>
              <a:rPr lang="cs-CZ" dirty="0" err="1"/>
              <a:t>pushing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>
                <a:solidFill>
                  <a:srgbClr val="00B050"/>
                </a:solidFill>
              </a:rPr>
              <a:t>goat</a:t>
            </a:r>
            <a:r>
              <a:rPr lang="cs-CZ" dirty="0"/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>
                <a:solidFill>
                  <a:srgbClr val="0070C0"/>
                </a:solidFill>
              </a:rPr>
              <a:t>S</a:t>
            </a:r>
            <a:r>
              <a:rPr lang="cs-CZ" dirty="0"/>
              <a:t>-WH-</a:t>
            </a:r>
            <a:r>
              <a:rPr lang="cs-CZ" dirty="0">
                <a:solidFill>
                  <a:srgbClr val="FF0000"/>
                </a:solidFill>
              </a:rPr>
              <a:t>S</a:t>
            </a:r>
            <a:r>
              <a:rPr lang="cs-CZ" dirty="0">
                <a:solidFill>
                  <a:srgbClr val="00B050"/>
                </a:solidFill>
              </a:rPr>
              <a:t>S</a:t>
            </a:r>
            <a:r>
              <a:rPr lang="cs-CZ" dirty="0"/>
              <a:t> </a:t>
            </a:r>
            <a:r>
              <a:rPr lang="cs-CZ" dirty="0" err="1"/>
              <a:t>Which</a:t>
            </a:r>
            <a:r>
              <a:rPr lang="cs-CZ" dirty="0"/>
              <a:t> </a:t>
            </a:r>
            <a:r>
              <a:rPr lang="cs-CZ" dirty="0" err="1">
                <a:solidFill>
                  <a:srgbClr val="FF0000"/>
                </a:solidFill>
              </a:rPr>
              <a:t>cow</a:t>
            </a:r>
            <a:r>
              <a:rPr lang="cs-CZ" dirty="0"/>
              <a:t> </a:t>
            </a:r>
            <a:r>
              <a:rPr lang="cs-CZ" dirty="0">
                <a:solidFill>
                  <a:srgbClr val="0070C0"/>
                </a:solidFill>
              </a:rPr>
              <a:t>__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pushing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>
                <a:solidFill>
                  <a:srgbClr val="00B050"/>
                </a:solidFill>
              </a:rPr>
              <a:t>goat</a:t>
            </a:r>
            <a:r>
              <a:rPr lang="cs-CZ" dirty="0"/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>
                <a:solidFill>
                  <a:srgbClr val="0070C0"/>
                </a:solidFill>
              </a:rPr>
              <a:t>O</a:t>
            </a:r>
            <a:r>
              <a:rPr lang="cs-CZ" dirty="0"/>
              <a:t>-WH-</a:t>
            </a:r>
            <a:r>
              <a:rPr lang="cs-CZ" dirty="0">
                <a:solidFill>
                  <a:srgbClr val="FF0000"/>
                </a:solidFill>
              </a:rPr>
              <a:t>S</a:t>
            </a:r>
            <a:r>
              <a:rPr lang="cs-CZ" dirty="0">
                <a:solidFill>
                  <a:srgbClr val="00B050"/>
                </a:solidFill>
              </a:rPr>
              <a:t>P</a:t>
            </a:r>
            <a:r>
              <a:rPr lang="cs-CZ" dirty="0"/>
              <a:t> </a:t>
            </a:r>
            <a:r>
              <a:rPr lang="cs-CZ" dirty="0" err="1"/>
              <a:t>Which</a:t>
            </a:r>
            <a:r>
              <a:rPr lang="cs-CZ" dirty="0"/>
              <a:t> </a:t>
            </a:r>
            <a:r>
              <a:rPr lang="cs-CZ" dirty="0" err="1">
                <a:solidFill>
                  <a:srgbClr val="FF0000"/>
                </a:solidFill>
              </a:rPr>
              <a:t>cow</a:t>
            </a:r>
            <a:r>
              <a:rPr lang="cs-CZ" dirty="0"/>
              <a:t> are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>
                <a:solidFill>
                  <a:srgbClr val="00B050"/>
                </a:solidFill>
              </a:rPr>
              <a:t>goats</a:t>
            </a:r>
            <a:r>
              <a:rPr lang="cs-CZ" dirty="0">
                <a:solidFill>
                  <a:srgbClr val="00B050"/>
                </a:solidFill>
              </a:rPr>
              <a:t> </a:t>
            </a:r>
            <a:r>
              <a:rPr lang="cs-CZ" dirty="0" err="1"/>
              <a:t>pushing</a:t>
            </a:r>
            <a:r>
              <a:rPr lang="cs-CZ" dirty="0"/>
              <a:t> </a:t>
            </a:r>
            <a:r>
              <a:rPr lang="cs-CZ" dirty="0">
                <a:solidFill>
                  <a:srgbClr val="0070C0"/>
                </a:solidFill>
              </a:rPr>
              <a:t>__</a:t>
            </a:r>
            <a:r>
              <a:rPr lang="cs-CZ" dirty="0"/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>
                <a:solidFill>
                  <a:srgbClr val="0070C0"/>
                </a:solidFill>
              </a:rPr>
              <a:t>O</a:t>
            </a:r>
            <a:r>
              <a:rPr lang="cs-CZ" dirty="0"/>
              <a:t>-WH-</a:t>
            </a:r>
            <a:r>
              <a:rPr lang="cs-CZ" dirty="0">
                <a:solidFill>
                  <a:srgbClr val="FF0000"/>
                </a:solidFill>
              </a:rPr>
              <a:t>S</a:t>
            </a:r>
            <a:r>
              <a:rPr lang="cs-CZ" dirty="0">
                <a:solidFill>
                  <a:srgbClr val="00B050"/>
                </a:solidFill>
              </a:rPr>
              <a:t>S</a:t>
            </a:r>
            <a:r>
              <a:rPr lang="cs-CZ" dirty="0"/>
              <a:t> </a:t>
            </a:r>
            <a:r>
              <a:rPr lang="cs-CZ" dirty="0" err="1"/>
              <a:t>Which</a:t>
            </a:r>
            <a:r>
              <a:rPr lang="cs-CZ" dirty="0"/>
              <a:t> </a:t>
            </a:r>
            <a:r>
              <a:rPr lang="cs-CZ" dirty="0" err="1">
                <a:solidFill>
                  <a:srgbClr val="FF0000"/>
                </a:solidFill>
              </a:rPr>
              <a:t>cow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>
                <a:solidFill>
                  <a:srgbClr val="00B050"/>
                </a:solidFill>
              </a:rPr>
              <a:t>goat</a:t>
            </a:r>
            <a:r>
              <a:rPr lang="cs-CZ" dirty="0">
                <a:solidFill>
                  <a:srgbClr val="00B050"/>
                </a:solidFill>
              </a:rPr>
              <a:t> </a:t>
            </a:r>
            <a:r>
              <a:rPr lang="cs-CZ" dirty="0" err="1"/>
              <a:t>pushing</a:t>
            </a:r>
            <a:r>
              <a:rPr lang="cs-CZ" dirty="0"/>
              <a:t> </a:t>
            </a:r>
            <a:r>
              <a:rPr lang="cs-CZ" dirty="0">
                <a:solidFill>
                  <a:srgbClr val="0070C0"/>
                </a:solidFill>
              </a:rPr>
              <a:t>__</a:t>
            </a:r>
            <a:r>
              <a:rPr lang="cs-CZ" dirty="0"/>
              <a:t>?</a:t>
            </a:r>
          </a:p>
          <a:p>
            <a:endParaRPr lang="cs-DE" dirty="0"/>
          </a:p>
        </p:txBody>
      </p:sp>
    </p:spTree>
    <p:extLst>
      <p:ext uri="{BB962C8B-B14F-4D97-AF65-F5344CB8AC3E}">
        <p14:creationId xmlns:p14="http://schemas.microsoft.com/office/powerpoint/2010/main" val="8245018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A6720DD-2096-8449-8EE3-659BB29206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DE" dirty="0"/>
              <a:t>Otázka 9</a:t>
            </a:r>
          </a:p>
        </p:txBody>
      </p:sp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0158BDD4-3641-2F43-9B09-067E492FF7F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2918" y="365125"/>
            <a:ext cx="6329082" cy="6430214"/>
          </a:xfrm>
        </p:spPr>
      </p:pic>
      <p:sp>
        <p:nvSpPr>
          <p:cNvPr id="7" name="TextovéPole 6">
            <a:extLst>
              <a:ext uri="{FF2B5EF4-FFF2-40B4-BE49-F238E27FC236}">
                <a16:creationId xmlns:a16="http://schemas.microsoft.com/office/drawing/2014/main" id="{391386D1-6DB3-3543-B8EB-935F5723A526}"/>
              </a:ext>
            </a:extLst>
          </p:cNvPr>
          <p:cNvSpPr txBox="1"/>
          <p:nvPr/>
        </p:nvSpPr>
        <p:spPr>
          <a:xfrm>
            <a:off x="839888" y="1722065"/>
            <a:ext cx="502303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dirty="0">
                <a:solidFill>
                  <a:srgbClr val="0070C0"/>
                </a:solidFill>
              </a:rPr>
              <a:t>S</a:t>
            </a:r>
            <a:r>
              <a:rPr lang="cs-CZ" dirty="0"/>
              <a:t>-WH-</a:t>
            </a:r>
            <a:r>
              <a:rPr lang="cs-CZ" dirty="0">
                <a:solidFill>
                  <a:srgbClr val="FF0000"/>
                </a:solidFill>
              </a:rPr>
              <a:t>P</a:t>
            </a:r>
            <a:r>
              <a:rPr lang="cs-CZ" dirty="0">
                <a:solidFill>
                  <a:srgbClr val="00B050"/>
                </a:solidFill>
              </a:rPr>
              <a:t>S</a:t>
            </a:r>
            <a:r>
              <a:rPr lang="cs-CZ" dirty="0"/>
              <a:t> </a:t>
            </a:r>
            <a:r>
              <a:rPr lang="cs-CZ" dirty="0" err="1"/>
              <a:t>Which</a:t>
            </a:r>
            <a:r>
              <a:rPr lang="cs-CZ" dirty="0"/>
              <a:t> </a:t>
            </a:r>
            <a:r>
              <a:rPr lang="cs-CZ" dirty="0" err="1">
                <a:solidFill>
                  <a:srgbClr val="FF0000"/>
                </a:solidFill>
              </a:rPr>
              <a:t>cows</a:t>
            </a:r>
            <a:r>
              <a:rPr lang="cs-CZ" dirty="0"/>
              <a:t> </a:t>
            </a:r>
            <a:r>
              <a:rPr lang="cs-CZ" dirty="0">
                <a:solidFill>
                  <a:srgbClr val="0070C0"/>
                </a:solidFill>
              </a:rPr>
              <a:t>__</a:t>
            </a:r>
            <a:r>
              <a:rPr lang="cs-CZ" dirty="0"/>
              <a:t> are </a:t>
            </a:r>
            <a:r>
              <a:rPr lang="cs-CZ" dirty="0" err="1"/>
              <a:t>pushing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>
                <a:solidFill>
                  <a:srgbClr val="00B050"/>
                </a:solidFill>
              </a:rPr>
              <a:t>goat</a:t>
            </a:r>
            <a:r>
              <a:rPr lang="cs-CZ" dirty="0"/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>
                <a:solidFill>
                  <a:srgbClr val="0070C0"/>
                </a:solidFill>
              </a:rPr>
              <a:t>S</a:t>
            </a:r>
            <a:r>
              <a:rPr lang="cs-CZ" dirty="0"/>
              <a:t>-WH-</a:t>
            </a:r>
            <a:r>
              <a:rPr lang="cs-CZ" dirty="0">
                <a:solidFill>
                  <a:srgbClr val="FF0000"/>
                </a:solidFill>
              </a:rPr>
              <a:t>S</a:t>
            </a:r>
            <a:r>
              <a:rPr lang="cs-CZ" dirty="0">
                <a:solidFill>
                  <a:srgbClr val="00B050"/>
                </a:solidFill>
              </a:rPr>
              <a:t>S</a:t>
            </a:r>
            <a:r>
              <a:rPr lang="cs-CZ" dirty="0"/>
              <a:t> </a:t>
            </a:r>
            <a:r>
              <a:rPr lang="cs-CZ" dirty="0" err="1"/>
              <a:t>Which</a:t>
            </a:r>
            <a:r>
              <a:rPr lang="cs-CZ" dirty="0"/>
              <a:t> </a:t>
            </a:r>
            <a:r>
              <a:rPr lang="cs-CZ" dirty="0" err="1">
                <a:solidFill>
                  <a:srgbClr val="FF0000"/>
                </a:solidFill>
              </a:rPr>
              <a:t>cow</a:t>
            </a:r>
            <a:r>
              <a:rPr lang="cs-CZ" dirty="0"/>
              <a:t> </a:t>
            </a:r>
            <a:r>
              <a:rPr lang="cs-CZ" dirty="0">
                <a:solidFill>
                  <a:srgbClr val="0070C0"/>
                </a:solidFill>
              </a:rPr>
              <a:t>__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pushing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>
                <a:solidFill>
                  <a:srgbClr val="00B050"/>
                </a:solidFill>
              </a:rPr>
              <a:t>goat</a:t>
            </a:r>
            <a:r>
              <a:rPr lang="cs-CZ" dirty="0"/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>
                <a:solidFill>
                  <a:srgbClr val="0070C0"/>
                </a:solidFill>
              </a:rPr>
              <a:t>O</a:t>
            </a:r>
            <a:r>
              <a:rPr lang="cs-CZ" dirty="0"/>
              <a:t>-WH-</a:t>
            </a:r>
            <a:r>
              <a:rPr lang="cs-CZ" dirty="0">
                <a:solidFill>
                  <a:srgbClr val="FF0000"/>
                </a:solidFill>
              </a:rPr>
              <a:t>S</a:t>
            </a:r>
            <a:r>
              <a:rPr lang="cs-CZ" dirty="0">
                <a:solidFill>
                  <a:srgbClr val="00B050"/>
                </a:solidFill>
              </a:rPr>
              <a:t>P</a:t>
            </a:r>
            <a:r>
              <a:rPr lang="cs-CZ" dirty="0"/>
              <a:t> </a:t>
            </a:r>
            <a:r>
              <a:rPr lang="cs-CZ" dirty="0" err="1"/>
              <a:t>Which</a:t>
            </a:r>
            <a:r>
              <a:rPr lang="cs-CZ" dirty="0"/>
              <a:t> </a:t>
            </a:r>
            <a:r>
              <a:rPr lang="cs-CZ" dirty="0" err="1">
                <a:solidFill>
                  <a:srgbClr val="FF0000"/>
                </a:solidFill>
              </a:rPr>
              <a:t>cow</a:t>
            </a:r>
            <a:r>
              <a:rPr lang="cs-CZ" dirty="0"/>
              <a:t> are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>
                <a:solidFill>
                  <a:srgbClr val="00B050"/>
                </a:solidFill>
              </a:rPr>
              <a:t>goats</a:t>
            </a:r>
            <a:r>
              <a:rPr lang="cs-CZ" dirty="0">
                <a:solidFill>
                  <a:srgbClr val="00B050"/>
                </a:solidFill>
              </a:rPr>
              <a:t> </a:t>
            </a:r>
            <a:r>
              <a:rPr lang="cs-CZ" dirty="0" err="1"/>
              <a:t>pushing</a:t>
            </a:r>
            <a:r>
              <a:rPr lang="cs-CZ" dirty="0"/>
              <a:t> </a:t>
            </a:r>
            <a:r>
              <a:rPr lang="cs-CZ" dirty="0">
                <a:solidFill>
                  <a:srgbClr val="0070C0"/>
                </a:solidFill>
              </a:rPr>
              <a:t>__</a:t>
            </a:r>
            <a:r>
              <a:rPr lang="cs-CZ" dirty="0"/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>
                <a:solidFill>
                  <a:srgbClr val="0070C0"/>
                </a:solidFill>
              </a:rPr>
              <a:t>O</a:t>
            </a:r>
            <a:r>
              <a:rPr lang="cs-CZ" dirty="0"/>
              <a:t>-WH-</a:t>
            </a:r>
            <a:r>
              <a:rPr lang="cs-CZ" dirty="0">
                <a:solidFill>
                  <a:srgbClr val="FF0000"/>
                </a:solidFill>
              </a:rPr>
              <a:t>S</a:t>
            </a:r>
            <a:r>
              <a:rPr lang="cs-CZ" dirty="0">
                <a:solidFill>
                  <a:srgbClr val="00B050"/>
                </a:solidFill>
              </a:rPr>
              <a:t>S</a:t>
            </a:r>
            <a:r>
              <a:rPr lang="cs-CZ" dirty="0"/>
              <a:t> </a:t>
            </a:r>
            <a:r>
              <a:rPr lang="cs-CZ" dirty="0" err="1"/>
              <a:t>Which</a:t>
            </a:r>
            <a:r>
              <a:rPr lang="cs-CZ" dirty="0"/>
              <a:t> </a:t>
            </a:r>
            <a:r>
              <a:rPr lang="cs-CZ" dirty="0" err="1">
                <a:solidFill>
                  <a:srgbClr val="FF0000"/>
                </a:solidFill>
              </a:rPr>
              <a:t>cow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>
                <a:solidFill>
                  <a:srgbClr val="00B050"/>
                </a:solidFill>
              </a:rPr>
              <a:t>goat</a:t>
            </a:r>
            <a:r>
              <a:rPr lang="cs-CZ" dirty="0">
                <a:solidFill>
                  <a:srgbClr val="00B050"/>
                </a:solidFill>
              </a:rPr>
              <a:t> </a:t>
            </a:r>
            <a:r>
              <a:rPr lang="cs-CZ" dirty="0" err="1"/>
              <a:t>pushing</a:t>
            </a:r>
            <a:r>
              <a:rPr lang="cs-CZ" dirty="0"/>
              <a:t> </a:t>
            </a:r>
            <a:r>
              <a:rPr lang="cs-CZ" dirty="0">
                <a:solidFill>
                  <a:srgbClr val="0070C0"/>
                </a:solidFill>
              </a:rPr>
              <a:t>__</a:t>
            </a:r>
            <a:r>
              <a:rPr lang="cs-CZ" dirty="0"/>
              <a:t>?</a:t>
            </a:r>
          </a:p>
          <a:p>
            <a:endParaRPr lang="cs-DE" dirty="0"/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6C7F0A68-961B-574C-B009-73CFEC885B87}"/>
              </a:ext>
            </a:extLst>
          </p:cNvPr>
          <p:cNvSpPr txBox="1"/>
          <p:nvPr/>
        </p:nvSpPr>
        <p:spPr>
          <a:xfrm>
            <a:off x="1075267" y="3818467"/>
            <a:ext cx="163217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DE" dirty="0"/>
              <a:t>Dospělí:</a:t>
            </a:r>
          </a:p>
          <a:p>
            <a:r>
              <a:rPr lang="cs-DE" dirty="0"/>
              <a:t>1/2: ca 600 ms</a:t>
            </a:r>
          </a:p>
          <a:p>
            <a:r>
              <a:rPr lang="cs-DE" dirty="0"/>
              <a:t>3/4: ca 1000 ms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61D92281-3C48-7D47-8FCF-708965F87EE2}"/>
              </a:ext>
            </a:extLst>
          </p:cNvPr>
          <p:cNvSpPr txBox="1"/>
          <p:nvPr/>
        </p:nvSpPr>
        <p:spPr>
          <a:xfrm>
            <a:off x="1075267" y="4899206"/>
            <a:ext cx="152317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DE" dirty="0"/>
              <a:t>Děti:</a:t>
            </a:r>
          </a:p>
          <a:p>
            <a:r>
              <a:rPr lang="cs-DE" dirty="0"/>
              <a:t>1/2: ca 800 ms</a:t>
            </a:r>
          </a:p>
          <a:p>
            <a:r>
              <a:rPr lang="cs-DE" dirty="0"/>
              <a:t>3: ca 1500 ms</a:t>
            </a:r>
          </a:p>
          <a:p>
            <a:r>
              <a:rPr lang="cs-DE" dirty="0"/>
              <a:t>4: vůbec</a:t>
            </a:r>
          </a:p>
        </p:txBody>
      </p:sp>
    </p:spTree>
    <p:extLst>
      <p:ext uri="{BB962C8B-B14F-4D97-AF65-F5344CB8AC3E}">
        <p14:creationId xmlns:p14="http://schemas.microsoft.com/office/powerpoint/2010/main" val="114578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A6720DD-2096-8449-8EE3-659BB29206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DE" dirty="0"/>
              <a:t>Otázka 10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8611DAF-B75D-4749-BAC5-336A35BB10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Projevila se tendence interpretovat </a:t>
            </a:r>
            <a:r>
              <a:rPr lang="cs-CZ" i="1" dirty="0" err="1"/>
              <a:t>which</a:t>
            </a:r>
            <a:r>
              <a:rPr lang="cs-CZ" i="1" dirty="0"/>
              <a:t> NP </a:t>
            </a:r>
            <a:r>
              <a:rPr lang="cs-CZ" dirty="0"/>
              <a:t>jako subjekt? Jak úspěšná byla </a:t>
            </a:r>
            <a:r>
              <a:rPr lang="cs-CZ" dirty="0" err="1"/>
              <a:t>reanalýza</a:t>
            </a:r>
            <a:r>
              <a:rPr lang="cs-CZ" dirty="0"/>
              <a:t> objektových otázek?</a:t>
            </a:r>
          </a:p>
        </p:txBody>
      </p:sp>
    </p:spTree>
    <p:extLst>
      <p:ext uri="{BB962C8B-B14F-4D97-AF65-F5344CB8AC3E}">
        <p14:creationId xmlns:p14="http://schemas.microsoft.com/office/powerpoint/2010/main" val="193830437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A6720DD-2096-8449-8EE3-659BB29206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DE" dirty="0"/>
              <a:t>Otázka 10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8611DAF-B75D-4749-BAC5-336A35BB10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Projevila se tendence interpretovat </a:t>
            </a:r>
            <a:r>
              <a:rPr lang="cs-CZ" i="1" dirty="0" err="1"/>
              <a:t>which</a:t>
            </a:r>
            <a:r>
              <a:rPr lang="cs-CZ" i="1" dirty="0"/>
              <a:t> NP </a:t>
            </a:r>
            <a:r>
              <a:rPr lang="cs-CZ" dirty="0"/>
              <a:t>jako subjekt? Jak úspěšná byla </a:t>
            </a:r>
            <a:r>
              <a:rPr lang="cs-CZ" dirty="0" err="1"/>
              <a:t>reanalýza</a:t>
            </a:r>
            <a:r>
              <a:rPr lang="cs-CZ" dirty="0"/>
              <a:t> objektových otázek?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Ano, tendence je tam jasná, jak u dětí, tak i u dospělých</a:t>
            </a:r>
          </a:p>
          <a:p>
            <a:r>
              <a:rPr lang="cs-CZ" dirty="0" err="1"/>
              <a:t>Reanalýza</a:t>
            </a:r>
            <a:r>
              <a:rPr lang="cs-CZ" dirty="0"/>
              <a:t> u dospělých ca za sekundu od prezentace pomocného slovesa.</a:t>
            </a:r>
          </a:p>
          <a:p>
            <a:r>
              <a:rPr lang="cs-CZ" dirty="0" err="1"/>
              <a:t>Reanalýza</a:t>
            </a:r>
            <a:r>
              <a:rPr lang="cs-CZ" dirty="0"/>
              <a:t> u děti pomalejší (1,5 s), ale úspěšná v případě, že tomu napomohla spona.</a:t>
            </a:r>
          </a:p>
          <a:p>
            <a:r>
              <a:rPr lang="cs-CZ" dirty="0"/>
              <a:t>Neúspěšná (v dané oblasti zájmu) v případě, že spona byla kompatibilní se subjektovým čtením </a:t>
            </a:r>
            <a:r>
              <a:rPr lang="cs-CZ" dirty="0" err="1"/>
              <a:t>wh</a:t>
            </a:r>
            <a:r>
              <a:rPr lang="cs-CZ" dirty="0"/>
              <a:t>-fráze.</a:t>
            </a:r>
          </a:p>
        </p:txBody>
      </p:sp>
    </p:spTree>
    <p:extLst>
      <p:ext uri="{BB962C8B-B14F-4D97-AF65-F5344CB8AC3E}">
        <p14:creationId xmlns:p14="http://schemas.microsoft.com/office/powerpoint/2010/main" val="24483715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B875BE1-E8CE-4D56-97E9-0ACAFFCF3E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Dnes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73D531A-591F-44AA-BFEC-D239A6BB11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jazyková produkce</a:t>
            </a:r>
          </a:p>
          <a:p>
            <a:r>
              <a:rPr lang="cs-CZ" dirty="0"/>
              <a:t>položky experiment 2</a:t>
            </a:r>
          </a:p>
        </p:txBody>
      </p:sp>
    </p:spTree>
    <p:extLst>
      <p:ext uri="{BB962C8B-B14F-4D97-AF65-F5344CB8AC3E}">
        <p14:creationId xmlns:p14="http://schemas.microsoft.com/office/powerpoint/2010/main" val="120795184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A6720DD-2096-8449-8EE3-659BB29206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DE" dirty="0"/>
              <a:t>Otázka (Bonus)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8611DAF-B75D-4749-BAC5-336A35BB10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Zjistili autoři, v jakém věku děti začnou objektové věty „zvládat“?</a:t>
            </a:r>
          </a:p>
        </p:txBody>
      </p:sp>
    </p:spTree>
    <p:extLst>
      <p:ext uri="{BB962C8B-B14F-4D97-AF65-F5344CB8AC3E}">
        <p14:creationId xmlns:p14="http://schemas.microsoft.com/office/powerpoint/2010/main" val="401304973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A6720DD-2096-8449-8EE3-659BB29206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DE" dirty="0"/>
              <a:t>Otázka (Bonus)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8611DAF-B75D-4749-BAC5-336A35BB10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Zjistili autoři, v jakém věku děti začnou objektové věty „zvládat“?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Nikoliv, vliv věku </a:t>
            </a:r>
            <a:r>
              <a:rPr lang="cs-CZ"/>
              <a:t>se neprojevil.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4334100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Úkol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Viz Moodle</a:t>
            </a:r>
          </a:p>
          <a:p>
            <a:pPr marL="914400" lvl="2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66708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B875BE1-E8CE-4D56-97E9-0ACAFFCF3E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Literatura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73D531A-591F-44AA-BFEC-D239A6BB11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Fromkin</a:t>
            </a:r>
            <a:r>
              <a:rPr lang="cs-CZ" dirty="0"/>
              <a:t> 1971 </a:t>
            </a:r>
            <a:r>
              <a:rPr lang="cs-CZ" dirty="0">
                <a:hlinkClick r:id="rId2"/>
              </a:rPr>
              <a:t>https://doi.org/10.2307/412187</a:t>
            </a:r>
            <a:r>
              <a:rPr lang="cs-CZ" dirty="0"/>
              <a:t> </a:t>
            </a:r>
            <a:r>
              <a:rPr lang="cs-CZ" dirty="0" err="1"/>
              <a:t>speech</a:t>
            </a:r>
            <a:r>
              <a:rPr lang="cs-CZ" dirty="0"/>
              <a:t> </a:t>
            </a:r>
            <a:r>
              <a:rPr lang="cs-CZ" dirty="0" err="1"/>
              <a:t>errors</a:t>
            </a:r>
            <a:endParaRPr lang="cs-CZ" dirty="0"/>
          </a:p>
          <a:p>
            <a:r>
              <a:rPr lang="cs-CZ" dirty="0"/>
              <a:t>Tip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tongue</a:t>
            </a:r>
            <a:r>
              <a:rPr lang="cs-CZ" dirty="0"/>
              <a:t> </a:t>
            </a:r>
            <a:r>
              <a:rPr lang="cs-CZ" dirty="0" err="1"/>
              <a:t>state</a:t>
            </a:r>
            <a:r>
              <a:rPr lang="cs-CZ" dirty="0"/>
              <a:t> (TOT); Brown 2012 </a:t>
            </a:r>
            <a:r>
              <a:rPr lang="cs-CZ" dirty="0" err="1"/>
              <a:t>book</a:t>
            </a:r>
            <a:endParaRPr lang="cs-CZ" dirty="0"/>
          </a:p>
          <a:p>
            <a:r>
              <a:rPr lang="cs-CZ" dirty="0"/>
              <a:t>položky experiment 2</a:t>
            </a:r>
          </a:p>
        </p:txBody>
      </p:sp>
    </p:spTree>
    <p:extLst>
      <p:ext uri="{BB962C8B-B14F-4D97-AF65-F5344CB8AC3E}">
        <p14:creationId xmlns:p14="http://schemas.microsoft.com/office/powerpoint/2010/main" val="41882740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DDDB4A5-1001-41B9-9687-07F53AAFD9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i="1" dirty="0" err="1"/>
              <a:t>Which</a:t>
            </a:r>
            <a:r>
              <a:rPr lang="cs-CZ" i="1" dirty="0"/>
              <a:t>-</a:t>
            </a:r>
            <a:r>
              <a:rPr lang="cs-CZ" dirty="0"/>
              <a:t>otázky a </a:t>
            </a:r>
            <a:r>
              <a:rPr lang="cs-CZ" dirty="0" err="1"/>
              <a:t>visual</a:t>
            </a:r>
            <a:r>
              <a:rPr lang="cs-CZ" dirty="0"/>
              <a:t> </a:t>
            </a:r>
            <a:r>
              <a:rPr lang="cs-CZ" dirty="0" err="1"/>
              <a:t>world</a:t>
            </a:r>
            <a:endParaRPr lang="cs-CZ" dirty="0"/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BA472540-4600-4CD1-96BC-E15C6A8FE8E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Contemori</a:t>
            </a:r>
            <a:r>
              <a:rPr lang="en-US" dirty="0"/>
              <a:t>, C. – Carlson, M. – </a:t>
            </a:r>
            <a:r>
              <a:rPr lang="en-US" dirty="0" err="1"/>
              <a:t>Marinis</a:t>
            </a:r>
            <a:r>
              <a:rPr lang="en-US" dirty="0"/>
              <a:t>, T. (2018): On-line processing of English </a:t>
            </a:r>
            <a:r>
              <a:rPr lang="en-US" i="1" dirty="0"/>
              <a:t>which-</a:t>
            </a:r>
            <a:r>
              <a:rPr lang="en-US" dirty="0"/>
              <a:t>questions by children and adults: a visual world paradigm study. </a:t>
            </a:r>
            <a:r>
              <a:rPr lang="en-US" i="1" dirty="0"/>
              <a:t>Journal of Child Language </a:t>
            </a:r>
            <a:r>
              <a:rPr lang="en-US" dirty="0"/>
              <a:t>45(2), s. 415–441. https://doi.org/10.1017/S0305000917000277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129736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A6720DD-2096-8449-8EE3-659BB29206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DE" dirty="0"/>
              <a:t>Pozadí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8611DAF-B75D-4749-BAC5-336A35BB10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Subjektové vs. objektové otázky: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>
                <a:solidFill>
                  <a:schemeClr val="accent6"/>
                </a:solidFill>
              </a:rPr>
              <a:t>Kdo/Který řidič</a:t>
            </a:r>
            <a:r>
              <a:rPr lang="cs-CZ" dirty="0"/>
              <a:t> </a:t>
            </a:r>
            <a:r>
              <a:rPr lang="cs-CZ" dirty="0">
                <a:solidFill>
                  <a:schemeClr val="accent6"/>
                </a:solidFill>
              </a:rPr>
              <a:t>__</a:t>
            </a:r>
            <a:r>
              <a:rPr lang="cs-CZ" dirty="0"/>
              <a:t> srazil (toho) chodce?</a:t>
            </a:r>
          </a:p>
          <a:p>
            <a:pPr marL="457200" lvl="1" indent="0">
              <a:buNone/>
            </a:pPr>
            <a:r>
              <a:rPr lang="cs-CZ" dirty="0"/>
              <a:t>	</a:t>
            </a:r>
            <a:r>
              <a:rPr lang="cs-CZ" dirty="0" err="1"/>
              <a:t>Who</a:t>
            </a:r>
            <a:r>
              <a:rPr lang="cs-CZ" dirty="0"/>
              <a:t>/</a:t>
            </a:r>
            <a:r>
              <a:rPr lang="cs-CZ" dirty="0" err="1"/>
              <a:t>Which</a:t>
            </a:r>
            <a:r>
              <a:rPr lang="cs-CZ" dirty="0"/>
              <a:t> driver hit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pedestrian</a:t>
            </a:r>
            <a:r>
              <a:rPr lang="cs-CZ" dirty="0"/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>
                <a:solidFill>
                  <a:schemeClr val="accent6"/>
                </a:solidFill>
              </a:rPr>
              <a:t>Koho/Kterého chodce</a:t>
            </a:r>
            <a:r>
              <a:rPr lang="cs-CZ" dirty="0"/>
              <a:t> (ten) řidič srazil </a:t>
            </a:r>
            <a:r>
              <a:rPr lang="cs-CZ" dirty="0">
                <a:solidFill>
                  <a:schemeClr val="accent6"/>
                </a:solidFill>
              </a:rPr>
              <a:t>__</a:t>
            </a:r>
            <a:r>
              <a:rPr lang="cs-CZ" dirty="0"/>
              <a:t>?</a:t>
            </a:r>
          </a:p>
          <a:p>
            <a:pPr marL="457200" lvl="1" indent="0">
              <a:buNone/>
            </a:pPr>
            <a:r>
              <a:rPr lang="cs-CZ" dirty="0"/>
              <a:t>	</a:t>
            </a:r>
            <a:r>
              <a:rPr lang="cs-CZ" dirty="0" err="1"/>
              <a:t>Who</a:t>
            </a:r>
            <a:r>
              <a:rPr lang="cs-CZ" dirty="0"/>
              <a:t>/</a:t>
            </a:r>
            <a:r>
              <a:rPr lang="cs-CZ" dirty="0" err="1"/>
              <a:t>Which</a:t>
            </a:r>
            <a:r>
              <a:rPr lang="cs-CZ" dirty="0"/>
              <a:t> </a:t>
            </a:r>
            <a:r>
              <a:rPr lang="cs-CZ" dirty="0" err="1"/>
              <a:t>pedestrian</a:t>
            </a:r>
            <a:r>
              <a:rPr lang="cs-CZ" dirty="0"/>
              <a:t> </a:t>
            </a:r>
            <a:r>
              <a:rPr lang="cs-CZ" dirty="0" err="1"/>
              <a:t>did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driver hit?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b="1" dirty="0"/>
              <a:t>Asymetrie:</a:t>
            </a:r>
          </a:p>
          <a:p>
            <a:r>
              <a:rPr lang="cs-CZ" dirty="0"/>
              <a:t>Subjektové věty jednodušší na zpracování, i u dospělých </a:t>
            </a:r>
          </a:p>
          <a:p>
            <a:endParaRPr lang="cs-DE" dirty="0"/>
          </a:p>
        </p:txBody>
      </p:sp>
    </p:spTree>
    <p:extLst>
      <p:ext uri="{BB962C8B-B14F-4D97-AF65-F5344CB8AC3E}">
        <p14:creationId xmlns:p14="http://schemas.microsoft.com/office/powerpoint/2010/main" val="35647858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A6720DD-2096-8449-8EE3-659BB29206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DE" dirty="0"/>
              <a:t>Otázka 1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8611DAF-B75D-4749-BAC5-336A35BB10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Co to jsou pravděpodobnostní modely zpracování věty? Na čem staví </a:t>
            </a:r>
            <a:r>
              <a:rPr lang="cs-CZ" i="1" dirty="0" err="1"/>
              <a:t>Competition</a:t>
            </a:r>
            <a:r>
              <a:rPr lang="cs-CZ" i="1" dirty="0"/>
              <a:t> Model </a:t>
            </a:r>
            <a:r>
              <a:rPr lang="cs-CZ" dirty="0"/>
              <a:t>(</a:t>
            </a:r>
            <a:r>
              <a:rPr lang="cs-CZ" dirty="0" err="1"/>
              <a:t>MacWhinney</a:t>
            </a:r>
            <a:r>
              <a:rPr lang="cs-CZ" dirty="0"/>
              <a:t> &amp; </a:t>
            </a:r>
            <a:r>
              <a:rPr lang="cs-CZ" dirty="0" err="1"/>
              <a:t>Bates</a:t>
            </a:r>
            <a:r>
              <a:rPr lang="cs-CZ" dirty="0"/>
              <a:t> 1989)?</a:t>
            </a:r>
          </a:p>
          <a:p>
            <a:endParaRPr lang="cs-DE" dirty="0"/>
          </a:p>
        </p:txBody>
      </p:sp>
    </p:spTree>
    <p:extLst>
      <p:ext uri="{BB962C8B-B14F-4D97-AF65-F5344CB8AC3E}">
        <p14:creationId xmlns:p14="http://schemas.microsoft.com/office/powerpoint/2010/main" val="39142701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A6720DD-2096-8449-8EE3-659BB29206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DE" dirty="0"/>
              <a:t>Otázka 1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8611DAF-B75D-4749-BAC5-336A35BB10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Co to jsou pravděpodobnostní modely zpracování věty? Na čem staví </a:t>
            </a:r>
            <a:r>
              <a:rPr lang="cs-CZ" i="1" dirty="0" err="1"/>
              <a:t>Competition</a:t>
            </a:r>
            <a:r>
              <a:rPr lang="cs-CZ" i="1" dirty="0"/>
              <a:t> Model </a:t>
            </a:r>
            <a:r>
              <a:rPr lang="cs-CZ" dirty="0"/>
              <a:t>(</a:t>
            </a:r>
            <a:r>
              <a:rPr lang="cs-CZ" dirty="0" err="1"/>
              <a:t>MacWhinney</a:t>
            </a:r>
            <a:r>
              <a:rPr lang="cs-CZ" dirty="0"/>
              <a:t> &amp; </a:t>
            </a:r>
            <a:r>
              <a:rPr lang="cs-CZ" dirty="0" err="1"/>
              <a:t>Bates</a:t>
            </a:r>
            <a:r>
              <a:rPr lang="cs-CZ" dirty="0"/>
              <a:t> 1989)?</a:t>
            </a:r>
          </a:p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r>
              <a:rPr lang="cs-CZ" b="1" dirty="0"/>
              <a:t>Modely založené na pravděpodobnosti</a:t>
            </a:r>
            <a:r>
              <a:rPr lang="cs-CZ" dirty="0"/>
              <a:t> (</a:t>
            </a:r>
            <a:r>
              <a:rPr lang="cs-CZ" i="1" dirty="0" err="1"/>
              <a:t>probabilistic</a:t>
            </a:r>
            <a:r>
              <a:rPr lang="cs-CZ" i="1" dirty="0"/>
              <a:t> </a:t>
            </a:r>
            <a:r>
              <a:rPr lang="cs-CZ" i="1" dirty="0" err="1"/>
              <a:t>models</a:t>
            </a:r>
            <a:r>
              <a:rPr lang="cs-CZ" i="1" dirty="0"/>
              <a:t>; </a:t>
            </a:r>
            <a:r>
              <a:rPr lang="cs-CZ" dirty="0" err="1"/>
              <a:t>MacWhinney</a:t>
            </a:r>
            <a:r>
              <a:rPr lang="cs-CZ" dirty="0"/>
              <a:t> &amp; </a:t>
            </a:r>
            <a:r>
              <a:rPr lang="cs-CZ" dirty="0" err="1"/>
              <a:t>Bates</a:t>
            </a:r>
            <a:r>
              <a:rPr lang="cs-CZ" dirty="0"/>
              <a:t> 1989, </a:t>
            </a:r>
            <a:r>
              <a:rPr lang="cs-CZ" dirty="0" err="1"/>
              <a:t>Levy</a:t>
            </a:r>
            <a:r>
              <a:rPr lang="cs-CZ" dirty="0"/>
              <a:t> 2008 ad.)</a:t>
            </a:r>
          </a:p>
          <a:p>
            <a:r>
              <a:rPr lang="cs-CZ" dirty="0"/>
              <a:t>Subjektové otázky/mezery jsou frekventovanější (</a:t>
            </a:r>
            <a:r>
              <a:rPr lang="cs-CZ" dirty="0" err="1"/>
              <a:t>Diessel</a:t>
            </a:r>
            <a:r>
              <a:rPr lang="cs-CZ" dirty="0"/>
              <a:t> 2004)</a:t>
            </a:r>
          </a:p>
          <a:p>
            <a:r>
              <a:rPr lang="cs-CZ" dirty="0"/>
              <a:t>Proto jsou i očekávané, i u dospělých (např. </a:t>
            </a:r>
            <a:r>
              <a:rPr lang="cs-CZ" dirty="0" err="1"/>
              <a:t>Staub</a:t>
            </a:r>
            <a:r>
              <a:rPr lang="cs-CZ" dirty="0"/>
              <a:t> 2010)</a:t>
            </a:r>
          </a:p>
          <a:p>
            <a:r>
              <a:rPr lang="cs-CZ" dirty="0"/>
              <a:t>Očekávání narušeno → potíže se zpracováním / </a:t>
            </a:r>
            <a:r>
              <a:rPr lang="cs-CZ" dirty="0" err="1"/>
              <a:t>reanalýza</a:t>
            </a:r>
            <a:r>
              <a:rPr lang="cs-CZ" dirty="0"/>
              <a:t> očekávané analýzy</a:t>
            </a:r>
          </a:p>
          <a:p>
            <a:pPr marL="0" indent="0">
              <a:buNone/>
            </a:pPr>
            <a:endParaRPr lang="cs-CZ" dirty="0"/>
          </a:p>
          <a:p>
            <a:endParaRPr lang="cs-DE" dirty="0"/>
          </a:p>
        </p:txBody>
      </p:sp>
    </p:spTree>
    <p:extLst>
      <p:ext uri="{BB962C8B-B14F-4D97-AF65-F5344CB8AC3E}">
        <p14:creationId xmlns:p14="http://schemas.microsoft.com/office/powerpoint/2010/main" val="6279813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A6720DD-2096-8449-8EE3-659BB29206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DE" dirty="0"/>
              <a:t>Otázka 1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8611DAF-B75D-4749-BAC5-336A35BB10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Co to jsou pravděpodobnostní modely zpracování věty? Na čem staví </a:t>
            </a:r>
            <a:r>
              <a:rPr lang="cs-CZ" i="1" dirty="0" err="1"/>
              <a:t>Competition</a:t>
            </a:r>
            <a:r>
              <a:rPr lang="cs-CZ" i="1" dirty="0"/>
              <a:t> Model </a:t>
            </a:r>
            <a:r>
              <a:rPr lang="cs-CZ" dirty="0"/>
              <a:t>(</a:t>
            </a:r>
            <a:r>
              <a:rPr lang="cs-CZ" dirty="0" err="1"/>
              <a:t>MacWhinney</a:t>
            </a:r>
            <a:r>
              <a:rPr lang="cs-CZ" dirty="0"/>
              <a:t> &amp; </a:t>
            </a:r>
            <a:r>
              <a:rPr lang="cs-CZ" dirty="0" err="1"/>
              <a:t>Bates</a:t>
            </a:r>
            <a:r>
              <a:rPr lang="cs-CZ" dirty="0"/>
              <a:t> 1989)?</a:t>
            </a:r>
          </a:p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r>
              <a:rPr lang="cs-CZ" b="1" dirty="0" err="1"/>
              <a:t>Competition</a:t>
            </a:r>
            <a:r>
              <a:rPr lang="cs-CZ" b="1" dirty="0"/>
              <a:t> model </a:t>
            </a:r>
            <a:r>
              <a:rPr lang="cs-CZ" dirty="0"/>
              <a:t>(</a:t>
            </a:r>
            <a:r>
              <a:rPr lang="cs-CZ" dirty="0" err="1"/>
              <a:t>MacWhinney</a:t>
            </a:r>
            <a:r>
              <a:rPr lang="cs-CZ" dirty="0"/>
              <a:t> &amp; </a:t>
            </a:r>
            <a:r>
              <a:rPr lang="cs-CZ" dirty="0" err="1"/>
              <a:t>Bates</a:t>
            </a:r>
            <a:r>
              <a:rPr lang="cs-CZ" dirty="0"/>
              <a:t> 1989)</a:t>
            </a:r>
          </a:p>
          <a:p>
            <a:r>
              <a:rPr lang="cs-CZ" dirty="0" err="1"/>
              <a:t>Parser</a:t>
            </a:r>
            <a:r>
              <a:rPr lang="cs-CZ" dirty="0"/>
              <a:t> je citlivý na konkrétní (jazykově specifické) podněty (</a:t>
            </a:r>
            <a:r>
              <a:rPr lang="cs-CZ" i="1" dirty="0" err="1"/>
              <a:t>cues</a:t>
            </a:r>
            <a:r>
              <a:rPr lang="cs-CZ" dirty="0"/>
              <a:t>), na jejichž základě vytváří očekávání o struktuře</a:t>
            </a:r>
          </a:p>
          <a:p>
            <a:r>
              <a:rPr lang="cs-CZ" dirty="0"/>
              <a:t>slovosled, životnost, gramatické číslo, pád…</a:t>
            </a:r>
          </a:p>
          <a:p>
            <a:r>
              <a:rPr lang="cs-CZ" dirty="0"/>
              <a:t>angličtina vs. čeština?</a:t>
            </a:r>
          </a:p>
          <a:p>
            <a:pPr marL="0" indent="0">
              <a:buNone/>
            </a:pPr>
            <a:endParaRPr lang="cs-CZ" dirty="0"/>
          </a:p>
          <a:p>
            <a:endParaRPr lang="cs-DE" dirty="0"/>
          </a:p>
        </p:txBody>
      </p:sp>
    </p:spTree>
    <p:extLst>
      <p:ext uri="{BB962C8B-B14F-4D97-AF65-F5344CB8AC3E}">
        <p14:creationId xmlns:p14="http://schemas.microsoft.com/office/powerpoint/2010/main" val="107432259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Vlastní 1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1" id="{211F4032-6A0E-41A7-9EF2-E98DE40CC523}" vid="{89DAB141-D265-4857-B4BC-E5C2BBED188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3185</TotalTime>
  <Words>1238</Words>
  <Application>Microsoft Macintosh PowerPoint</Application>
  <PresentationFormat>Širokoúhlá obrazovka</PresentationFormat>
  <Paragraphs>141</Paragraphs>
  <Slides>32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32</vt:i4>
      </vt:variant>
    </vt:vector>
  </HeadingPairs>
  <TitlesOfParts>
    <vt:vector size="35" baseType="lpstr">
      <vt:lpstr>Arial</vt:lpstr>
      <vt:lpstr>Garamond</vt:lpstr>
      <vt:lpstr>Motiv Office</vt:lpstr>
      <vt:lpstr>Empirické metody  v gramatické analýze</vt:lpstr>
      <vt:lpstr>Minule</vt:lpstr>
      <vt:lpstr>Dnes</vt:lpstr>
      <vt:lpstr>Literatura</vt:lpstr>
      <vt:lpstr>Which-otázky a visual world</vt:lpstr>
      <vt:lpstr>Pozadí</vt:lpstr>
      <vt:lpstr>Otázka 1</vt:lpstr>
      <vt:lpstr>Otázka 1</vt:lpstr>
      <vt:lpstr>Otázka 1</vt:lpstr>
      <vt:lpstr>Otázka 2</vt:lpstr>
      <vt:lpstr>Otázka 2</vt:lpstr>
      <vt:lpstr>Otázka 3</vt:lpstr>
      <vt:lpstr>Otázka 3</vt:lpstr>
      <vt:lpstr>Otázka 4</vt:lpstr>
      <vt:lpstr>Otázka 4</vt:lpstr>
      <vt:lpstr>Otázka 4</vt:lpstr>
      <vt:lpstr>Otázka 4</vt:lpstr>
      <vt:lpstr>Otázka 5</vt:lpstr>
      <vt:lpstr>Otázka 5</vt:lpstr>
      <vt:lpstr>Otázka 6</vt:lpstr>
      <vt:lpstr>Otázka 6</vt:lpstr>
      <vt:lpstr>Otázka 7</vt:lpstr>
      <vt:lpstr>Otázka 7</vt:lpstr>
      <vt:lpstr>Otázka 8</vt:lpstr>
      <vt:lpstr>Otázka 9</vt:lpstr>
      <vt:lpstr>Otázka 9</vt:lpstr>
      <vt:lpstr>Otázka 9</vt:lpstr>
      <vt:lpstr>Otázka 10</vt:lpstr>
      <vt:lpstr>Otázka 10</vt:lpstr>
      <vt:lpstr>Otázka (Bonus)</vt:lpstr>
      <vt:lpstr>Otázka (Bonus)</vt:lpstr>
      <vt:lpstr>Úkol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Empirické metody  v gramatické analýze</dc:title>
  <dc:creator>Jan Chromý</dc:creator>
  <cp:lastModifiedBy>Šimík, Radek</cp:lastModifiedBy>
  <cp:revision>26</cp:revision>
  <dcterms:created xsi:type="dcterms:W3CDTF">2017-02-17T15:00:43Z</dcterms:created>
  <dcterms:modified xsi:type="dcterms:W3CDTF">2021-04-13T12:19:19Z</dcterms:modified>
</cp:coreProperties>
</file>