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3" r:id="rId9"/>
    <p:sldId id="264" r:id="rId10"/>
    <p:sldId id="265" r:id="rId11"/>
    <p:sldId id="283"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4" r:id="rId26"/>
    <p:sldId id="279" r:id="rId27"/>
    <p:sldId id="280" r:id="rId28"/>
    <p:sldId id="289" r:id="rId29"/>
    <p:sldId id="281" r:id="rId30"/>
    <p:sldId id="282" r:id="rId31"/>
    <p:sldId id="285" r:id="rId32"/>
    <p:sldId id="286" r:id="rId33"/>
    <p:sldId id="287" r:id="rId34"/>
    <p:sldId id="290" r:id="rId35"/>
    <p:sldId id="291" r:id="rId36"/>
    <p:sldId id="292" r:id="rId37"/>
    <p:sldId id="293" r:id="rId38"/>
    <p:sldId id="288" r:id="rId39"/>
    <p:sldId id="294" r:id="rId40"/>
    <p:sldId id="295" r:id="rId41"/>
    <p:sldId id="296" r:id="rId42"/>
    <p:sldId id="297" r:id="rId43"/>
    <p:sldId id="298" r:id="rId44"/>
    <p:sldId id="299" r:id="rId45"/>
    <p:sldId id="300" r:id="rId46"/>
    <p:sldId id="301" r:id="rId47"/>
    <p:sldId id="304" r:id="rId48"/>
    <p:sldId id="305" r:id="rId49"/>
    <p:sldId id="302" r:id="rId50"/>
    <p:sldId id="306" r:id="rId51"/>
    <p:sldId id="303"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1/29/2021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1/29/2021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p>
            <a:fld id="{1CF131DD-A141-4471-BCF9-C6073EDD7E20}" type="datetimeFigureOut">
              <a:rPr lang="en-US" dirty="0"/>
              <a:t>1/29/2021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1/29/2021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1/29/2021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3C020A-6E91-449E-8531-6C48622A97D3}"/>
              </a:ext>
            </a:extLst>
          </p:cNvPr>
          <p:cNvSpPr>
            <a:spLocks noGrp="1"/>
          </p:cNvSpPr>
          <p:nvPr>
            <p:ph type="ctrTitle"/>
          </p:nvPr>
        </p:nvSpPr>
        <p:spPr/>
        <p:txBody>
          <a:bodyPr/>
          <a:lstStyle/>
          <a:p>
            <a:r>
              <a:rPr lang="ru-RU" sz="6000" dirty="0"/>
              <a:t>Имя числительное</a:t>
            </a:r>
            <a:endParaRPr lang="cs-CZ" sz="6000" dirty="0"/>
          </a:p>
        </p:txBody>
      </p:sp>
    </p:spTree>
    <p:extLst>
      <p:ext uri="{BB962C8B-B14F-4D97-AF65-F5344CB8AC3E}">
        <p14:creationId xmlns:p14="http://schemas.microsoft.com/office/powerpoint/2010/main" val="4062088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65F26E-91E3-4518-A580-759BC3108A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650" y="1502373"/>
            <a:ext cx="8657022" cy="3682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6899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4E4391-03B2-4608-AF39-2D84165FBE5F}"/>
              </a:ext>
            </a:extLst>
          </p:cNvPr>
          <p:cNvSpPr>
            <a:spLocks noGrp="1"/>
          </p:cNvSpPr>
          <p:nvPr>
            <p:ph type="title"/>
          </p:nvPr>
        </p:nvSpPr>
        <p:spPr/>
        <p:txBody>
          <a:bodyPr>
            <a:normAutofit/>
          </a:bodyPr>
          <a:lstStyle/>
          <a:p>
            <a:r>
              <a:rPr lang="ru-RU" sz="4400" dirty="0"/>
              <a:t>Количественные числительные</a:t>
            </a:r>
            <a:br>
              <a:rPr lang="ru-RU" dirty="0"/>
            </a:br>
            <a:endParaRPr lang="cs-CZ" dirty="0"/>
          </a:p>
        </p:txBody>
      </p:sp>
    </p:spTree>
    <p:extLst>
      <p:ext uri="{BB962C8B-B14F-4D97-AF65-F5344CB8AC3E}">
        <p14:creationId xmlns:p14="http://schemas.microsoft.com/office/powerpoint/2010/main" val="3173516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1E90BF6-3AA3-49EE-94BD-C70F6DF3EC22}"/>
              </a:ext>
            </a:extLst>
          </p:cNvPr>
          <p:cNvSpPr txBox="1"/>
          <p:nvPr/>
        </p:nvSpPr>
        <p:spPr>
          <a:xfrm>
            <a:off x="241177" y="227951"/>
            <a:ext cx="11709646" cy="5940088"/>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Количественные числительные</a:t>
            </a:r>
            <a:endParaRPr lang="cs-CZ" sz="2000" b="1" dirty="0">
              <a:latin typeface="Arial" panose="020B0604020202020204" pitchFamily="34" charset="0"/>
              <a:cs typeface="Arial" panose="020B0604020202020204" pitchFamily="34" charset="0"/>
            </a:endParaRP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В состав количественных числительных входят:</a:t>
            </a:r>
            <a:endParaRPr lang="cs-CZ" sz="2000" dirty="0">
              <a:latin typeface="Arial" panose="020B0604020202020204" pitchFamily="34" charset="0"/>
              <a:cs typeface="Arial" panose="020B0604020202020204" pitchFamily="34" charset="0"/>
            </a:endParaRP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Определенно-количественные числительные</a:t>
            </a:r>
            <a:r>
              <a:rPr lang="ru-RU" sz="2000" dirty="0">
                <a:latin typeface="Arial" panose="020B0604020202020204" pitchFamily="34" charset="0"/>
                <a:cs typeface="Arial" panose="020B0604020202020204" pitchFamily="34" charset="0"/>
              </a:rPr>
              <a:t>, которые обозначают определенное количество единиц (</a:t>
            </a:r>
            <a:r>
              <a:rPr lang="ru-RU" sz="2000" i="1" dirty="0">
                <a:latin typeface="Arial" panose="020B0604020202020204" pitchFamily="34" charset="0"/>
                <a:cs typeface="Arial" panose="020B0604020202020204" pitchFamily="34" charset="0"/>
              </a:rPr>
              <a:t>два, четыре, пятнадцать, полтораста, двести</a:t>
            </a:r>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Они также могут иметь счетно-порядковое значение, т.е. называть порядковое место предмета</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дом три = дом, третий в ряду домов, при остановке счета, ограниченном количеством трех</a:t>
            </a:r>
            <a:r>
              <a:rPr lang="ru-RU" sz="2000" dirty="0">
                <a:latin typeface="Arial" panose="020B0604020202020204" pitchFamily="34" charset="0"/>
                <a:cs typeface="Arial" panose="020B0604020202020204" pitchFamily="34" charset="0"/>
              </a:rPr>
              <a:t>).</a:t>
            </a:r>
            <a:endParaRPr lang="cs-CZ" sz="2000" dirty="0">
              <a:latin typeface="Arial" panose="020B0604020202020204" pitchFamily="34" charset="0"/>
              <a:cs typeface="Arial" panose="020B0604020202020204" pitchFamily="34" charset="0"/>
            </a:endParaRP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Неопределенно-количественные числительные</a:t>
            </a:r>
            <a:r>
              <a:rPr lang="ru-RU" sz="2000" dirty="0">
                <a:latin typeface="Arial" panose="020B0604020202020204" pitchFamily="34" charset="0"/>
                <a:cs typeface="Arial" panose="020B0604020202020204" pitchFamily="34" charset="0"/>
              </a:rPr>
              <a:t>, которые обозначают неопределенное количество единиц. К ним относятся слова </a:t>
            </a:r>
            <a:r>
              <a:rPr lang="ru-RU" sz="2000" i="1" dirty="0">
                <a:latin typeface="Arial" panose="020B0604020202020204" pitchFamily="34" charset="0"/>
                <a:cs typeface="Arial" panose="020B0604020202020204" pitchFamily="34" charset="0"/>
              </a:rPr>
              <a:t>мало, немало, много, немного</a:t>
            </a:r>
            <a:r>
              <a:rPr lang="ru-RU" sz="2000" dirty="0">
                <a:latin typeface="Arial" panose="020B0604020202020204" pitchFamily="34" charset="0"/>
                <a:cs typeface="Arial" panose="020B0604020202020204" pitchFamily="34" charset="0"/>
              </a:rPr>
              <a:t>. К ним также часто причисляют так называемые местоименные числительные (</a:t>
            </a:r>
            <a:r>
              <a:rPr lang="ru-RU" sz="2000" i="1" dirty="0">
                <a:latin typeface="Arial" panose="020B0604020202020204" pitchFamily="34" charset="0"/>
                <a:cs typeface="Arial" panose="020B0604020202020204" pitchFamily="34" charset="0"/>
              </a:rPr>
              <a:t>несколько, сколько, сколько-нибудь, сколько-то, столько, сколько-то</a:t>
            </a:r>
            <a:r>
              <a:rPr lang="ru-RU" sz="2000" dirty="0">
                <a:latin typeface="Arial" panose="020B0604020202020204" pitchFamily="34" charset="0"/>
                <a:cs typeface="Arial" panose="020B0604020202020204" pitchFamily="34" charset="0"/>
              </a:rPr>
              <a:t>). </a:t>
            </a:r>
            <a:endParaRPr lang="cs-CZ" sz="2000" dirty="0">
              <a:latin typeface="Arial" panose="020B0604020202020204" pitchFamily="34" charset="0"/>
              <a:cs typeface="Arial" panose="020B0604020202020204" pitchFamily="34" charset="0"/>
            </a:endParaRP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Все количественные числительные располагают следующими значениями.</a:t>
            </a: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Количественным</a:t>
            </a:r>
            <a:r>
              <a:rPr lang="ru-RU" sz="2000" dirty="0">
                <a:latin typeface="Arial" panose="020B0604020202020204" pitchFamily="34" charset="0"/>
                <a:cs typeface="Arial" panose="020B0604020202020204" pitchFamily="34" charset="0"/>
              </a:rPr>
              <a:t>, то есть представляют количество как признак предмета (</a:t>
            </a:r>
            <a:r>
              <a:rPr lang="ru-RU" sz="2000" i="1" dirty="0">
                <a:latin typeface="Arial" panose="020B0604020202020204" pitchFamily="34" charset="0"/>
                <a:cs typeface="Arial" panose="020B0604020202020204" pitchFamily="34" charset="0"/>
              </a:rPr>
              <a:t>пять голов, три стула, десять дней, несколько лет</a:t>
            </a:r>
            <a:r>
              <a:rPr lang="ru-RU" sz="2000" dirty="0">
                <a:latin typeface="Arial" panose="020B0604020202020204" pitchFamily="34" charset="0"/>
                <a:cs typeface="Arial" panose="020B0604020202020204" pitchFamily="34" charset="0"/>
              </a:rPr>
              <a:t>).</a:t>
            </a: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Числовым</a:t>
            </a:r>
            <a:r>
              <a:rPr lang="ru-RU" sz="2000" dirty="0">
                <a:latin typeface="Arial" panose="020B0604020202020204" pitchFamily="34" charset="0"/>
                <a:cs typeface="Arial" panose="020B0604020202020204" pitchFamily="34" charset="0"/>
              </a:rPr>
              <a:t>, то есть представляют отвлеченное количество, или число (</a:t>
            </a:r>
            <a:r>
              <a:rPr lang="ru-RU" sz="2000" i="1" dirty="0">
                <a:latin typeface="Arial" panose="020B0604020202020204" pitchFamily="34" charset="0"/>
                <a:cs typeface="Arial" panose="020B0604020202020204" pitchFamily="34" charset="0"/>
              </a:rPr>
              <a:t>четыре делится на два без остатка, трижды десять – тридцать</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34628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8C99E8F-D284-49E4-B967-D0616FE3CBB3}"/>
              </a:ext>
            </a:extLst>
          </p:cNvPr>
          <p:cNvSpPr txBox="1"/>
          <p:nvPr/>
        </p:nvSpPr>
        <p:spPr>
          <a:xfrm>
            <a:off x="266330" y="549377"/>
            <a:ext cx="11585359" cy="5632311"/>
          </a:xfrm>
          <a:prstGeom prst="rect">
            <a:avLst/>
          </a:prstGeom>
          <a:noFill/>
        </p:spPr>
        <p:txBody>
          <a:bodyPr wrap="square">
            <a:spAutoFit/>
          </a:bodyPr>
          <a:lstStyle/>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Числительное 1</a:t>
            </a:r>
            <a:r>
              <a:rPr lang="ru-RU" sz="2000" kern="50" dirty="0">
                <a:effectLst/>
                <a:latin typeface="Arial" panose="020B0604020202020204" pitchFamily="34" charset="0"/>
                <a:ea typeface="Arial Unicode MS"/>
                <a:cs typeface="Arial" panose="020B0604020202020204" pitchFamily="34" charset="0"/>
              </a:rPr>
              <a:t> располагает формами всех трех родов (</a:t>
            </a:r>
            <a:r>
              <a:rPr lang="ru-RU" sz="2000" i="1" kern="50" dirty="0">
                <a:effectLst/>
                <a:latin typeface="Arial" panose="020B0604020202020204" pitchFamily="34" charset="0"/>
                <a:ea typeface="Arial Unicode MS"/>
                <a:cs typeface="Arial" panose="020B0604020202020204" pitchFamily="34" charset="0"/>
              </a:rPr>
              <a:t>один, одна, одно</a:t>
            </a:r>
            <a:r>
              <a:rPr lang="ru-RU" sz="2000" kern="50" dirty="0">
                <a:effectLst/>
                <a:latin typeface="Arial" panose="020B0604020202020204" pitchFamily="34" charset="0"/>
                <a:ea typeface="Arial Unicode MS"/>
                <a:cs typeface="Arial" panose="020B0604020202020204" pitchFamily="34" charset="0"/>
              </a:rPr>
              <a:t>). Оно склоняется в РЯ как местоимение </a:t>
            </a:r>
            <a:r>
              <a:rPr lang="ru-RU" sz="2000" i="1" kern="50" dirty="0">
                <a:effectLst/>
                <a:latin typeface="Arial" panose="020B0604020202020204" pitchFamily="34" charset="0"/>
                <a:ea typeface="Arial Unicode MS"/>
                <a:cs typeface="Arial" panose="020B0604020202020204" pitchFamily="34" charset="0"/>
              </a:rPr>
              <a:t>этот</a:t>
            </a:r>
            <a:r>
              <a:rPr lang="ru-RU" sz="2000" kern="50" dirty="0">
                <a:effectLst/>
                <a:latin typeface="Arial" panose="020B0604020202020204" pitchFamily="34" charset="0"/>
                <a:ea typeface="Arial Unicode MS"/>
                <a:cs typeface="Arial" panose="020B0604020202020204" pitchFamily="34" charset="0"/>
              </a:rPr>
              <a:t> (</a:t>
            </a:r>
            <a:r>
              <a:rPr lang="ru-RU" sz="2000" i="1" kern="50" dirty="0">
                <a:effectLst/>
                <a:latin typeface="Arial" panose="020B0604020202020204" pitchFamily="34" charset="0"/>
                <a:ea typeface="Arial Unicode MS"/>
                <a:cs typeface="Arial" panose="020B0604020202020204" pitchFamily="34" charset="0"/>
              </a:rPr>
              <a:t>этим, одним</a:t>
            </a:r>
            <a:r>
              <a:rPr lang="ru-RU" sz="2000" kern="50" dirty="0">
                <a:effectLst/>
                <a:latin typeface="Arial" panose="020B0604020202020204" pitchFamily="34" charset="0"/>
                <a:ea typeface="Arial Unicode MS"/>
                <a:cs typeface="Arial" panose="020B0604020202020204" pitchFamily="34" charset="0"/>
              </a:rPr>
              <a:t>).</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2000" u="sng" kern="50" dirty="0">
                <a:effectLst/>
                <a:latin typeface="Arial" panose="020B0604020202020204" pitchFamily="34" charset="0"/>
                <a:ea typeface="Arial Unicode MS"/>
                <a:cs typeface="Arial" panose="020B0604020202020204" pitchFamily="34" charset="0"/>
              </a:rPr>
              <a:t>Числительное </a:t>
            </a:r>
            <a:r>
              <a:rPr lang="ru-RU" sz="2000" i="1" u="sng" kern="50" dirty="0">
                <a:effectLst/>
                <a:latin typeface="Arial" panose="020B0604020202020204" pitchFamily="34" charset="0"/>
                <a:ea typeface="Arial Unicode MS"/>
                <a:cs typeface="Arial" panose="020B0604020202020204" pitchFamily="34" charset="0"/>
              </a:rPr>
              <a:t>пол-</a:t>
            </a:r>
            <a:r>
              <a:rPr lang="ru-RU" sz="2000" u="sng" kern="50" dirty="0">
                <a:effectLst/>
                <a:latin typeface="Arial" panose="020B0604020202020204" pitchFamily="34" charset="0"/>
                <a:ea typeface="Arial Unicode MS"/>
                <a:cs typeface="Arial" panose="020B0604020202020204" pitchFamily="34" charset="0"/>
              </a:rPr>
              <a:t> </a:t>
            </a:r>
            <a:r>
              <a:rPr lang="ru-RU" sz="2000" kern="50" dirty="0">
                <a:effectLst/>
                <a:latin typeface="Arial" panose="020B0604020202020204" pitchFamily="34" charset="0"/>
                <a:ea typeface="Arial Unicode MS"/>
                <a:cs typeface="Arial" panose="020B0604020202020204" pitchFamily="34" charset="0"/>
              </a:rPr>
              <a:t>(половина) </a:t>
            </a:r>
            <a:r>
              <a:rPr lang="ru-RU" sz="2000" u="sng" kern="50" dirty="0">
                <a:effectLst/>
                <a:latin typeface="Arial" panose="020B0604020202020204" pitchFamily="34" charset="0"/>
                <a:ea typeface="Arial Unicode MS"/>
                <a:cs typeface="Arial" panose="020B0604020202020204" pitchFamily="34" charset="0"/>
              </a:rPr>
              <a:t>в составе сложного слова пишется слитно, если вторая часть сложного слова (обычно сущ. нарицательное в форме родительного падежа) начинается с согласной буквы, кроме </a:t>
            </a:r>
            <a:r>
              <a:rPr lang="ru-RU" sz="2000" i="1" u="sng" kern="50" dirty="0">
                <a:effectLst/>
                <a:latin typeface="Arial" panose="020B0604020202020204" pitchFamily="34" charset="0"/>
                <a:ea typeface="Arial Unicode MS"/>
                <a:cs typeface="Arial" panose="020B0604020202020204" pitchFamily="34" charset="0"/>
              </a:rPr>
              <a:t>л</a:t>
            </a:r>
            <a:r>
              <a:rPr lang="ru-RU" sz="2000" u="sng" kern="50" dirty="0">
                <a:effectLst/>
                <a:latin typeface="Arial" panose="020B0604020202020204" pitchFamily="34" charset="0"/>
                <a:ea typeface="Arial Unicode MS"/>
                <a:cs typeface="Arial" panose="020B0604020202020204" pitchFamily="34" charset="0"/>
              </a:rPr>
              <a:t>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полметра, полкило, полседьмого</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latin typeface="Arial" panose="020B0604020202020204" pitchFamily="34" charset="0"/>
              <a:ea typeface="Arial Unicode MS"/>
              <a:cs typeface="Arial" panose="020B0604020202020204" pitchFamily="34" charset="0"/>
            </a:endParaRPr>
          </a:p>
          <a:p>
            <a:pPr algn="just">
              <a:tabLst>
                <a:tab pos="186690" algn="l"/>
              </a:tabLst>
            </a:pPr>
            <a:r>
              <a:rPr lang="ru-RU" sz="2000" u="sng" kern="50" dirty="0">
                <a:effectLst/>
                <a:latin typeface="Arial" panose="020B0604020202020204" pitchFamily="34" charset="0"/>
                <a:ea typeface="Arial Unicode MS"/>
                <a:cs typeface="Arial" panose="020B0604020202020204" pitchFamily="34" charset="0"/>
              </a:rPr>
              <a:t>но оно пишется через дефис, если вторая часть начинается с гласной буквы или согласного </a:t>
            </a:r>
            <a:r>
              <a:rPr lang="ru-RU" sz="2000" i="1" u="sng" kern="50" dirty="0">
                <a:effectLst/>
                <a:latin typeface="Arial" panose="020B0604020202020204" pitchFamily="34" charset="0"/>
                <a:ea typeface="Arial Unicode MS"/>
                <a:cs typeface="Arial" panose="020B0604020202020204" pitchFamily="34" charset="0"/>
              </a:rPr>
              <a:t>л</a:t>
            </a:r>
            <a:r>
              <a:rPr lang="ru-RU" sz="2000" u="sng" kern="50" dirty="0">
                <a:effectLst/>
                <a:latin typeface="Arial" panose="020B0604020202020204" pitchFamily="34" charset="0"/>
                <a:ea typeface="Arial Unicode MS"/>
                <a:cs typeface="Arial" panose="020B0604020202020204" pitchFamily="34" charset="0"/>
              </a:rPr>
              <a:t> или является собственным именем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пол-апельсина, пол-литровый, </a:t>
            </a:r>
            <a:r>
              <a:rPr lang="ru-RU" sz="2000" i="1" kern="50" dirty="0" err="1">
                <a:effectLst/>
                <a:latin typeface="Arial" panose="020B0604020202020204" pitchFamily="34" charset="0"/>
                <a:ea typeface="Arial Unicode MS"/>
                <a:cs typeface="Arial" panose="020B0604020202020204" pitchFamily="34" charset="0"/>
              </a:rPr>
              <a:t>пол-Атлантики</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latin typeface="Arial" panose="020B0604020202020204" pitchFamily="34" charset="0"/>
              <a:ea typeface="Arial Unicode MS"/>
              <a:cs typeface="Arial" panose="020B0604020202020204" pitchFamily="34" charset="0"/>
            </a:endParaRPr>
          </a:p>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Прилагательные и местоимения при таких сложных существительных стоят в им. п. мн. ч.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эти последние полчаса</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u="sng"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2000" u="sng" kern="50" dirty="0">
                <a:effectLst/>
                <a:latin typeface="Arial" panose="020B0604020202020204" pitchFamily="34" charset="0"/>
                <a:ea typeface="Arial Unicode MS"/>
                <a:cs typeface="Arial" panose="020B0604020202020204" pitchFamily="34" charset="0"/>
              </a:rPr>
              <a:t>В составе наречий </a:t>
            </a:r>
            <a:r>
              <a:rPr lang="ru-RU" sz="2000" i="1" u="sng" kern="50" dirty="0">
                <a:effectLst/>
                <a:latin typeface="Arial" panose="020B0604020202020204" pitchFamily="34" charset="0"/>
                <a:ea typeface="Arial Unicode MS"/>
                <a:cs typeface="Arial" panose="020B0604020202020204" pitchFamily="34" charset="0"/>
              </a:rPr>
              <a:t>пол-</a:t>
            </a:r>
            <a:r>
              <a:rPr lang="ru-RU" sz="2000" u="sng" kern="50" dirty="0">
                <a:effectLst/>
                <a:latin typeface="Arial" panose="020B0604020202020204" pitchFamily="34" charset="0"/>
                <a:ea typeface="Arial Unicode MS"/>
                <a:cs typeface="Arial" panose="020B0604020202020204" pitchFamily="34" charset="0"/>
              </a:rPr>
              <a:t> пишется слитно</a:t>
            </a:r>
            <a:r>
              <a:rPr lang="ru-RU" sz="2000" kern="50" dirty="0">
                <a:effectLst/>
                <a:latin typeface="Arial" panose="020B0604020202020204" pitchFamily="34" charset="0"/>
                <a:ea typeface="Arial Unicode MS"/>
                <a:cs typeface="Arial" panose="020B0604020202020204" pitchFamily="34" charset="0"/>
              </a:rPr>
              <a:t> (</a:t>
            </a:r>
            <a:r>
              <a:rPr lang="ru-RU" sz="2000" i="1" kern="50" dirty="0">
                <a:effectLst/>
                <a:latin typeface="Arial" panose="020B0604020202020204" pitchFamily="34" charset="0"/>
                <a:ea typeface="Arial Unicode MS"/>
                <a:cs typeface="Arial" panose="020B0604020202020204" pitchFamily="34" charset="0"/>
              </a:rPr>
              <a:t>вполголоса, вполоборота</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latin typeface="Arial" panose="020B0604020202020204" pitchFamily="34" charset="0"/>
              <a:ea typeface="Arial Unicode MS"/>
              <a:cs typeface="Arial" panose="020B0604020202020204" pitchFamily="34" charset="0"/>
            </a:endParaRPr>
          </a:p>
          <a:p>
            <a:pPr algn="just">
              <a:tabLst>
                <a:tab pos="186690" algn="l"/>
              </a:tabLst>
            </a:pPr>
            <a:r>
              <a:rPr lang="ru-RU" sz="2000" u="sng" kern="50" dirty="0">
                <a:effectLst/>
                <a:latin typeface="Arial" panose="020B0604020202020204" pitchFamily="34" charset="0"/>
                <a:ea typeface="Arial Unicode MS"/>
                <a:cs typeface="Arial" panose="020B0604020202020204" pitchFamily="34" charset="0"/>
              </a:rPr>
              <a:t>Если числительное </a:t>
            </a:r>
            <a:r>
              <a:rPr lang="ru-RU" sz="2000" i="1" u="sng" kern="50" dirty="0">
                <a:effectLst/>
                <a:latin typeface="Arial" panose="020B0604020202020204" pitchFamily="34" charset="0"/>
                <a:ea typeface="Arial Unicode MS"/>
                <a:cs typeface="Arial" panose="020B0604020202020204" pitchFamily="34" charset="0"/>
              </a:rPr>
              <a:t>пол</a:t>
            </a:r>
            <a:r>
              <a:rPr lang="ru-RU" sz="2000" u="sng" kern="50" dirty="0">
                <a:effectLst/>
                <a:latin typeface="Arial" panose="020B0604020202020204" pitchFamily="34" charset="0"/>
                <a:ea typeface="Arial Unicode MS"/>
                <a:cs typeface="Arial" panose="020B0604020202020204" pitchFamily="34" charset="0"/>
              </a:rPr>
              <a:t> имеет самостоятельное значение и отделено от последующего существительного согласованным определением, то оно пишется отдельно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пол столовой ложки</a:t>
            </a:r>
            <a:r>
              <a:rPr lang="ru-RU" sz="2000" kern="50" dirty="0">
                <a:effectLst/>
                <a:latin typeface="Arial" panose="020B0604020202020204" pitchFamily="34" charset="0"/>
                <a:ea typeface="Arial Unicode MS"/>
                <a:cs typeface="Arial" panose="020B0604020202020204" pitchFamily="34" charset="0"/>
              </a:rPr>
              <a:t>), но </a:t>
            </a:r>
            <a:r>
              <a:rPr lang="ru-RU" sz="2000" u="sng" kern="50" dirty="0">
                <a:effectLst/>
                <a:latin typeface="Arial" panose="020B0604020202020204" pitchFamily="34" charset="0"/>
                <a:ea typeface="Arial Unicode MS"/>
                <a:cs typeface="Arial" panose="020B0604020202020204" pitchFamily="34" charset="0"/>
              </a:rPr>
              <a:t>такие выражения носят разговорный характер</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4070004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B0FEC7A-D93A-4E31-8239-5FAF6E709696}"/>
              </a:ext>
            </a:extLst>
          </p:cNvPr>
          <p:cNvSpPr txBox="1"/>
          <p:nvPr/>
        </p:nvSpPr>
        <p:spPr>
          <a:xfrm>
            <a:off x="1003177" y="1228397"/>
            <a:ext cx="10315853" cy="4401205"/>
          </a:xfrm>
          <a:prstGeom prst="rect">
            <a:avLst/>
          </a:prstGeom>
          <a:noFill/>
        </p:spPr>
        <p:txBody>
          <a:bodyPr wrap="square">
            <a:spAutoFit/>
          </a:bodyPr>
          <a:lstStyle/>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Числительное </a:t>
            </a:r>
            <a:r>
              <a:rPr lang="ru-RU" sz="2000" b="1" i="1" kern="50" dirty="0">
                <a:effectLst/>
                <a:latin typeface="Arial" panose="020B0604020202020204" pitchFamily="34" charset="0"/>
                <a:ea typeface="Arial Unicode MS"/>
                <a:cs typeface="Arial" panose="020B0604020202020204" pitchFamily="34" charset="0"/>
              </a:rPr>
              <a:t>полтора</a:t>
            </a:r>
            <a:r>
              <a:rPr lang="ru-RU" sz="2000" b="1" kern="50" dirty="0">
                <a:effectLst/>
                <a:latin typeface="Arial" panose="020B0604020202020204" pitchFamily="34" charset="0"/>
                <a:ea typeface="Arial Unicode MS"/>
                <a:cs typeface="Arial" panose="020B0604020202020204" pitchFamily="34" charset="0"/>
              </a:rPr>
              <a:t> </a:t>
            </a:r>
            <a:r>
              <a:rPr lang="ru-RU" sz="2000" kern="50" dirty="0">
                <a:effectLst/>
                <a:latin typeface="Arial" panose="020B0604020202020204" pitchFamily="34" charset="0"/>
                <a:ea typeface="Arial Unicode MS"/>
                <a:cs typeface="Arial" panose="020B0604020202020204" pitchFamily="34" charset="0"/>
              </a:rPr>
              <a:t>(1,5) </a:t>
            </a:r>
            <a:r>
              <a:rPr lang="ru-RU" sz="2000" u="sng" kern="50" dirty="0">
                <a:effectLst/>
                <a:latin typeface="Arial" panose="020B0604020202020204" pitchFamily="34" charset="0"/>
                <a:ea typeface="Arial Unicode MS"/>
                <a:cs typeface="Arial" panose="020B0604020202020204" pitchFamily="34" charset="0"/>
              </a:rPr>
              <a:t>имеет две формы именительного падежа — </a:t>
            </a:r>
            <a:r>
              <a:rPr lang="ru-RU" sz="2000" i="1" u="sng" kern="50" dirty="0">
                <a:effectLst/>
                <a:latin typeface="Arial" panose="020B0604020202020204" pitchFamily="34" charset="0"/>
                <a:ea typeface="Arial Unicode MS"/>
                <a:cs typeface="Arial" panose="020B0604020202020204" pitchFamily="34" charset="0"/>
              </a:rPr>
              <a:t>полтора</a:t>
            </a:r>
            <a:r>
              <a:rPr lang="ru-RU" sz="2000" u="sng" kern="50" dirty="0">
                <a:effectLst/>
                <a:latin typeface="Arial" panose="020B0604020202020204" pitchFamily="34" charset="0"/>
                <a:ea typeface="Arial Unicode MS"/>
                <a:cs typeface="Arial" panose="020B0604020202020204" pitchFamily="34" charset="0"/>
              </a:rPr>
              <a:t> для </a:t>
            </a:r>
            <a:r>
              <a:rPr lang="ru-RU" sz="2000" u="sng" kern="50" dirty="0" err="1">
                <a:effectLst/>
                <a:latin typeface="Arial" panose="020B0604020202020204" pitchFamily="34" charset="0"/>
                <a:ea typeface="Arial Unicode MS"/>
                <a:cs typeface="Arial" panose="020B0604020202020204" pitchFamily="34" charset="0"/>
              </a:rPr>
              <a:t>м.р</a:t>
            </a:r>
            <a:r>
              <a:rPr lang="ru-RU" sz="2000" kern="50" dirty="0">
                <a:effectLst/>
                <a:latin typeface="Arial" panose="020B0604020202020204" pitchFamily="34" charset="0"/>
                <a:ea typeface="Arial Unicode MS"/>
                <a:cs typeface="Arial" panose="020B0604020202020204" pitchFamily="34" charset="0"/>
              </a:rPr>
              <a:t>. и </a:t>
            </a:r>
            <a:r>
              <a:rPr lang="ru-RU" sz="2000" kern="50" dirty="0" err="1">
                <a:effectLst/>
                <a:latin typeface="Arial" panose="020B0604020202020204" pitchFamily="34" charset="0"/>
                <a:ea typeface="Arial Unicode MS"/>
                <a:cs typeface="Arial" panose="020B0604020202020204" pitchFamily="34" charset="0"/>
              </a:rPr>
              <a:t>с.р</a:t>
            </a:r>
            <a:r>
              <a:rPr lang="ru-RU" sz="2000" kern="50" dirty="0">
                <a:effectLst/>
                <a:latin typeface="Arial" panose="020B0604020202020204" pitchFamily="34" charset="0"/>
                <a:ea typeface="Arial Unicode MS"/>
                <a:cs typeface="Arial" panose="020B0604020202020204" pitchFamily="34" charset="0"/>
              </a:rPr>
              <a:t>. (</a:t>
            </a:r>
            <a:r>
              <a:rPr lang="ru-RU" sz="2000" i="1" kern="50" dirty="0">
                <a:effectLst/>
                <a:latin typeface="Arial" panose="020B0604020202020204" pitchFamily="34" charset="0"/>
                <a:ea typeface="Arial Unicode MS"/>
                <a:cs typeface="Arial" panose="020B0604020202020204" pitchFamily="34" charset="0"/>
              </a:rPr>
              <a:t>полтор</a:t>
            </a:r>
            <a:r>
              <a:rPr lang="ru-RU" sz="2000" i="1" u="sng" kern="50" dirty="0">
                <a:effectLst/>
                <a:latin typeface="Arial" panose="020B0604020202020204" pitchFamily="34" charset="0"/>
                <a:ea typeface="Arial Unicode MS"/>
                <a:cs typeface="Arial" panose="020B0604020202020204" pitchFamily="34" charset="0"/>
              </a:rPr>
              <a:t>а</a:t>
            </a:r>
            <a:r>
              <a:rPr lang="ru-RU" sz="2000" i="1" kern="50" dirty="0">
                <a:effectLst/>
                <a:latin typeface="Arial" panose="020B0604020202020204" pitchFamily="34" charset="0"/>
                <a:ea typeface="Arial Unicode MS"/>
                <a:cs typeface="Arial" panose="020B0604020202020204" pitchFamily="34" charset="0"/>
              </a:rPr>
              <a:t> литра, полтор</a:t>
            </a:r>
            <a:r>
              <a:rPr lang="ru-RU" sz="2000" i="1" u="sng" kern="50" dirty="0">
                <a:effectLst/>
                <a:latin typeface="Arial" panose="020B0604020202020204" pitchFamily="34" charset="0"/>
                <a:ea typeface="Arial Unicode MS"/>
                <a:cs typeface="Arial" panose="020B0604020202020204" pitchFamily="34" charset="0"/>
              </a:rPr>
              <a:t>а</a:t>
            </a:r>
            <a:r>
              <a:rPr lang="ru-RU" sz="2000" i="1" kern="50" dirty="0">
                <a:effectLst/>
                <a:latin typeface="Arial" panose="020B0604020202020204" pitchFamily="34" charset="0"/>
                <a:ea typeface="Arial Unicode MS"/>
                <a:cs typeface="Arial" panose="020B0604020202020204" pitchFamily="34" charset="0"/>
              </a:rPr>
              <a:t> ведра) </a:t>
            </a:r>
            <a:r>
              <a:rPr lang="ru-RU" sz="2000" u="sng" kern="50" dirty="0">
                <a:effectLst/>
                <a:latin typeface="Arial" panose="020B0604020202020204" pitchFamily="34" charset="0"/>
                <a:ea typeface="Arial Unicode MS"/>
                <a:cs typeface="Arial" panose="020B0604020202020204" pitchFamily="34" charset="0"/>
              </a:rPr>
              <a:t>и </a:t>
            </a:r>
            <a:r>
              <a:rPr lang="ru-RU" sz="2000" i="1" u="sng" kern="50" dirty="0">
                <a:effectLst/>
                <a:latin typeface="Arial" panose="020B0604020202020204" pitchFamily="34" charset="0"/>
                <a:ea typeface="Arial Unicode MS"/>
                <a:cs typeface="Arial" panose="020B0604020202020204" pitchFamily="34" charset="0"/>
              </a:rPr>
              <a:t>полторы</a:t>
            </a:r>
            <a:r>
              <a:rPr lang="ru-RU" sz="2000" u="sng" kern="50" dirty="0">
                <a:effectLst/>
                <a:latin typeface="Arial" panose="020B0604020202020204" pitchFamily="34" charset="0"/>
                <a:ea typeface="Arial Unicode MS"/>
                <a:cs typeface="Arial" panose="020B0604020202020204" pitchFamily="34" charset="0"/>
              </a:rPr>
              <a:t> для </a:t>
            </a:r>
            <a:r>
              <a:rPr lang="ru-RU" sz="2000" u="sng" kern="50" dirty="0" err="1">
                <a:effectLst/>
                <a:latin typeface="Arial" panose="020B0604020202020204" pitchFamily="34" charset="0"/>
                <a:ea typeface="Arial Unicode MS"/>
                <a:cs typeface="Arial" panose="020B0604020202020204" pitchFamily="34" charset="0"/>
              </a:rPr>
              <a:t>ж.р</a:t>
            </a:r>
            <a:r>
              <a:rPr lang="ru-RU" sz="2000" u="sng" kern="50" dirty="0">
                <a:effectLst/>
                <a:latin typeface="Arial" panose="020B0604020202020204" pitchFamily="34" charset="0"/>
                <a:ea typeface="Arial Unicode MS"/>
                <a:cs typeface="Arial" panose="020B0604020202020204" pitchFamily="34" charset="0"/>
              </a:rPr>
              <a:t>.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полтор</a:t>
            </a:r>
            <a:r>
              <a:rPr lang="ru-RU" sz="2000" i="1" u="sng" kern="50" dirty="0">
                <a:effectLst/>
                <a:latin typeface="Arial" panose="020B0604020202020204" pitchFamily="34" charset="0"/>
                <a:ea typeface="Arial Unicode MS"/>
                <a:cs typeface="Arial" panose="020B0604020202020204" pitchFamily="34" charset="0"/>
              </a:rPr>
              <a:t>ы</a:t>
            </a:r>
            <a:r>
              <a:rPr lang="ru-RU" sz="2000" i="1" kern="50" dirty="0">
                <a:effectLst/>
                <a:latin typeface="Arial" panose="020B0604020202020204" pitchFamily="34" charset="0"/>
                <a:ea typeface="Arial Unicode MS"/>
                <a:cs typeface="Arial" panose="020B0604020202020204" pitchFamily="34" charset="0"/>
              </a:rPr>
              <a:t> недели</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latin typeface="Arial" panose="020B0604020202020204" pitchFamily="34" charset="0"/>
              <a:ea typeface="Arial Unicode MS"/>
              <a:cs typeface="Arial" panose="020B0604020202020204" pitchFamily="34" charset="0"/>
            </a:endParaRPr>
          </a:p>
          <a:p>
            <a:pPr algn="just">
              <a:tabLst>
                <a:tab pos="186690" algn="l"/>
              </a:tabLst>
            </a:pPr>
            <a:r>
              <a:rPr lang="ru-RU" sz="2000" u="sng" kern="50" dirty="0">
                <a:effectLst/>
                <a:latin typeface="Arial" panose="020B0604020202020204" pitchFamily="34" charset="0"/>
                <a:ea typeface="Arial Unicode MS"/>
                <a:cs typeface="Arial" panose="020B0604020202020204" pitchFamily="34" charset="0"/>
              </a:rPr>
              <a:t>Склонение</a:t>
            </a:r>
            <a:r>
              <a:rPr lang="ru-RU" sz="2000" kern="50" dirty="0">
                <a:effectLst/>
                <a:latin typeface="Arial" panose="020B0604020202020204" pitchFamily="34" charset="0"/>
                <a:ea typeface="Arial Unicode MS"/>
                <a:cs typeface="Arial" panose="020B0604020202020204" pitchFamily="34" charset="0"/>
              </a:rPr>
              <a:t> числительных </a:t>
            </a:r>
            <a:r>
              <a:rPr lang="ru-RU" sz="2000" i="1" kern="50" dirty="0">
                <a:effectLst/>
                <a:latin typeface="Arial" panose="020B0604020202020204" pitchFamily="34" charset="0"/>
                <a:ea typeface="Arial Unicode MS"/>
                <a:cs typeface="Arial" panose="020B0604020202020204" pitchFamily="34" charset="0"/>
              </a:rPr>
              <a:t>полтора, полторы, полтораста</a:t>
            </a:r>
            <a:r>
              <a:rPr lang="ru-RU" sz="2000" kern="50" dirty="0">
                <a:effectLst/>
                <a:latin typeface="Arial" panose="020B0604020202020204" pitchFamily="34" charset="0"/>
                <a:ea typeface="Arial Unicode MS"/>
                <a:cs typeface="Arial" panose="020B0604020202020204" pitchFamily="34" charset="0"/>
              </a:rPr>
              <a:t> (150) </a:t>
            </a:r>
            <a:r>
              <a:rPr lang="ru-RU" sz="2000" u="sng" kern="50" dirty="0">
                <a:effectLst/>
                <a:latin typeface="Arial" panose="020B0604020202020204" pitchFamily="34" charset="0"/>
                <a:ea typeface="Arial Unicode MS"/>
                <a:cs typeface="Arial" panose="020B0604020202020204" pitchFamily="34" charset="0"/>
              </a:rPr>
              <a:t>ограничено лишь двумя падежными формами</a:t>
            </a:r>
            <a:r>
              <a:rPr lang="ru-RU" sz="2000" kern="50" dirty="0">
                <a:effectLst/>
                <a:latin typeface="Arial" panose="020B0604020202020204" pitchFamily="34" charset="0"/>
                <a:ea typeface="Arial Unicode MS"/>
                <a:cs typeface="Arial" panose="020B0604020202020204" pitchFamily="34" charset="0"/>
              </a:rPr>
              <a:t>: </a:t>
            </a:r>
            <a:r>
              <a:rPr lang="ru-RU" sz="2000" i="1" kern="50" dirty="0">
                <a:effectLst/>
                <a:latin typeface="Arial" panose="020B0604020202020204" pitchFamily="34" charset="0"/>
                <a:ea typeface="Arial Unicode MS"/>
                <a:cs typeface="Arial" panose="020B0604020202020204" pitchFamily="34" charset="0"/>
              </a:rPr>
              <a:t>полтора / полторы / полтораста</a:t>
            </a:r>
            <a:r>
              <a:rPr lang="ru-RU" sz="2000" kern="50" dirty="0">
                <a:effectLst/>
                <a:latin typeface="Arial" panose="020B0604020202020204" pitchFamily="34" charset="0"/>
                <a:ea typeface="Arial Unicode MS"/>
                <a:cs typeface="Arial" panose="020B0604020202020204" pitchFamily="34" charset="0"/>
              </a:rPr>
              <a:t> в именительном и винительном падеже и </a:t>
            </a:r>
            <a:r>
              <a:rPr lang="ru-RU" sz="2000" i="1" kern="50" dirty="0">
                <a:effectLst/>
                <a:latin typeface="Arial" panose="020B0604020202020204" pitchFamily="34" charset="0"/>
                <a:ea typeface="Arial Unicode MS"/>
                <a:cs typeface="Arial" panose="020B0604020202020204" pitchFamily="34" charset="0"/>
              </a:rPr>
              <a:t>полутора</a:t>
            </a:r>
            <a:r>
              <a:rPr lang="ru-RU" sz="2000" kern="50" dirty="0">
                <a:effectLst/>
                <a:latin typeface="Arial" panose="020B0604020202020204" pitchFamily="34" charset="0"/>
                <a:ea typeface="Arial Unicode MS"/>
                <a:cs typeface="Arial" panose="020B0604020202020204" pitchFamily="34" charset="0"/>
              </a:rPr>
              <a:t> / </a:t>
            </a:r>
            <a:r>
              <a:rPr lang="ru-RU" sz="2000" i="1" kern="50" dirty="0">
                <a:effectLst/>
                <a:latin typeface="Arial" panose="020B0604020202020204" pitchFamily="34" charset="0"/>
                <a:ea typeface="Arial Unicode MS"/>
                <a:cs typeface="Arial" panose="020B0604020202020204" pitchFamily="34" charset="0"/>
              </a:rPr>
              <a:t>полутораста</a:t>
            </a:r>
            <a:r>
              <a:rPr lang="ru-RU" sz="2000" kern="50" dirty="0">
                <a:effectLst/>
                <a:latin typeface="Arial" panose="020B0604020202020204" pitchFamily="34" charset="0"/>
                <a:ea typeface="Arial Unicode MS"/>
                <a:cs typeface="Arial" panose="020B0604020202020204" pitchFamily="34" charset="0"/>
              </a:rPr>
              <a:t> во всех косвенных падежах без родовых различий (</a:t>
            </a:r>
            <a:r>
              <a:rPr lang="ru-RU" sz="2000" i="1" kern="50" dirty="0">
                <a:effectLst/>
                <a:latin typeface="Arial" panose="020B0604020202020204" pitchFamily="34" charset="0"/>
                <a:ea typeface="Arial Unicode MS"/>
                <a:cs typeface="Arial" panose="020B0604020202020204" pitchFamily="34" charset="0"/>
              </a:rPr>
              <a:t>о пол</a:t>
            </a:r>
            <a:r>
              <a:rPr lang="ru-RU" sz="2000" i="1" u="sng" kern="50" dirty="0">
                <a:effectLst/>
                <a:latin typeface="Arial" panose="020B0604020202020204" pitchFamily="34" charset="0"/>
                <a:ea typeface="Arial Unicode MS"/>
                <a:cs typeface="Arial" panose="020B0604020202020204" pitchFamily="34" charset="0"/>
              </a:rPr>
              <a:t>у</a:t>
            </a:r>
            <a:r>
              <a:rPr lang="ru-RU" sz="2000" i="1" kern="50" dirty="0">
                <a:effectLst/>
                <a:latin typeface="Arial" panose="020B0604020202020204" pitchFamily="34" charset="0"/>
                <a:ea typeface="Arial Unicode MS"/>
                <a:cs typeface="Arial" panose="020B0604020202020204" pitchFamily="34" charset="0"/>
              </a:rPr>
              <a:t>тора литрах, к пол</a:t>
            </a:r>
            <a:r>
              <a:rPr lang="ru-RU" sz="2000" i="1" u="sng" kern="50" dirty="0">
                <a:effectLst/>
                <a:latin typeface="Arial" panose="020B0604020202020204" pitchFamily="34" charset="0"/>
                <a:ea typeface="Arial Unicode MS"/>
                <a:cs typeface="Arial" panose="020B0604020202020204" pitchFamily="34" charset="0"/>
              </a:rPr>
              <a:t>у</a:t>
            </a:r>
            <a:r>
              <a:rPr lang="ru-RU" sz="2000" i="1" kern="50" dirty="0">
                <a:effectLst/>
                <a:latin typeface="Arial" panose="020B0604020202020204" pitchFamily="34" charset="0"/>
                <a:ea typeface="Arial Unicode MS"/>
                <a:cs typeface="Arial" panose="020B0604020202020204" pitchFamily="34" charset="0"/>
              </a:rPr>
              <a:t>тора ведрам, в пол</a:t>
            </a:r>
            <a:r>
              <a:rPr lang="ru-RU" sz="2000" i="1" u="sng" kern="50" dirty="0">
                <a:effectLst/>
                <a:latin typeface="Arial" panose="020B0604020202020204" pitchFamily="34" charset="0"/>
                <a:ea typeface="Arial Unicode MS"/>
                <a:cs typeface="Arial" panose="020B0604020202020204" pitchFamily="34" charset="0"/>
              </a:rPr>
              <a:t>у</a:t>
            </a:r>
            <a:r>
              <a:rPr lang="ru-RU" sz="2000" i="1" kern="50" dirty="0">
                <a:effectLst/>
                <a:latin typeface="Arial" panose="020B0604020202020204" pitchFamily="34" charset="0"/>
                <a:ea typeface="Arial Unicode MS"/>
                <a:cs typeface="Arial" panose="020B0604020202020204" pitchFamily="34" charset="0"/>
              </a:rPr>
              <a:t>тораста километрах</a:t>
            </a:r>
            <a:r>
              <a:rPr lang="ru-RU" sz="2000" kern="50" dirty="0">
                <a:effectLst/>
                <a:latin typeface="Arial" panose="020B0604020202020204" pitchFamily="34" charset="0"/>
                <a:ea typeface="Arial Unicode MS"/>
                <a:cs typeface="Arial" panose="020B0604020202020204" pitchFamily="34" charset="0"/>
              </a:rPr>
              <a:t>).</a:t>
            </a:r>
            <a:endParaRPr lang="cs-CZ" sz="2000" kern="50" dirty="0">
              <a:effectLst/>
              <a:latin typeface="Arial" panose="020B0604020202020204" pitchFamily="34" charset="0"/>
              <a:ea typeface="Arial Unicode MS"/>
              <a:cs typeface="Arial" panose="020B0604020202020204" pitchFamily="34" charset="0"/>
            </a:endParaRPr>
          </a:p>
          <a:p>
            <a:endParaRPr lang="cs-CZ" sz="2000" kern="50" dirty="0">
              <a:effectLst/>
              <a:latin typeface="Arial" panose="020B0604020202020204" pitchFamily="34" charset="0"/>
              <a:ea typeface="Arial Unicode MS"/>
              <a:cs typeface="Arial" panose="020B0604020202020204" pitchFamily="34" charset="0"/>
            </a:endParaRPr>
          </a:p>
          <a:p>
            <a:r>
              <a:rPr lang="ru-RU" sz="2000" b="1" kern="50" dirty="0">
                <a:effectLst/>
                <a:latin typeface="Arial" panose="020B0604020202020204" pitchFamily="34" charset="0"/>
                <a:ea typeface="Arial Unicode MS"/>
                <a:cs typeface="Arial" panose="020B0604020202020204" pitchFamily="34" charset="0"/>
              </a:rPr>
              <a:t>Числительное 2</a:t>
            </a:r>
            <a:r>
              <a:rPr lang="ru-RU" sz="2000" kern="50" dirty="0">
                <a:effectLst/>
                <a:latin typeface="Arial" panose="020B0604020202020204" pitchFamily="34" charset="0"/>
                <a:ea typeface="Arial Unicode MS"/>
                <a:cs typeface="Arial" panose="020B0604020202020204" pitchFamily="34" charset="0"/>
              </a:rPr>
              <a:t> </a:t>
            </a:r>
            <a:r>
              <a:rPr lang="ru-RU" sz="2000" u="sng" kern="50" dirty="0">
                <a:effectLst/>
                <a:latin typeface="Arial" panose="020B0604020202020204" pitchFamily="34" charset="0"/>
                <a:ea typeface="Arial Unicode MS"/>
                <a:cs typeface="Arial" panose="020B0604020202020204" pitchFamily="34" charset="0"/>
              </a:rPr>
              <a:t>располагает двумя формами, однако в РЯ и ЧЯ разнится распределение по родам</a:t>
            </a:r>
            <a:r>
              <a:rPr lang="ru-RU" sz="2000" kern="50" dirty="0">
                <a:effectLst/>
                <a:latin typeface="Arial" panose="020B0604020202020204" pitchFamily="34" charset="0"/>
                <a:ea typeface="Arial Unicode MS"/>
                <a:cs typeface="Arial" panose="020B0604020202020204" pitchFamily="34" charset="0"/>
              </a:rPr>
              <a:t> (</a:t>
            </a:r>
            <a:r>
              <a:rPr lang="ru-RU" sz="2000" i="1" kern="50" dirty="0">
                <a:effectLst/>
                <a:latin typeface="Arial" panose="020B0604020202020204" pitchFamily="34" charset="0"/>
                <a:ea typeface="Arial Unicode MS"/>
                <a:cs typeface="Arial" panose="020B0604020202020204" pitchFamily="34" charset="0"/>
              </a:rPr>
              <a:t>два дома, окна </a:t>
            </a:r>
            <a:r>
              <a:rPr lang="ru-RU" sz="2000" kern="50" dirty="0">
                <a:effectLst/>
                <a:latin typeface="Arial" panose="020B0604020202020204" pitchFamily="34" charset="0"/>
                <a:ea typeface="Arial Unicode MS"/>
                <a:cs typeface="Arial" panose="020B0604020202020204" pitchFamily="34" charset="0"/>
              </a:rPr>
              <a:t>х</a:t>
            </a:r>
            <a:r>
              <a:rPr lang="ru-RU" sz="2000" i="1" kern="50" dirty="0">
                <a:effectLst/>
                <a:latin typeface="Arial" panose="020B0604020202020204" pitchFamily="34" charset="0"/>
                <a:ea typeface="Arial Unicode MS"/>
                <a:cs typeface="Arial" panose="020B0604020202020204" pitchFamily="34" charset="0"/>
              </a:rPr>
              <a:t> две школы</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endParaRPr lang="cs-CZ" sz="2000" u="sng" kern="50" dirty="0">
              <a:latin typeface="Arial" panose="020B0604020202020204" pitchFamily="34" charset="0"/>
              <a:ea typeface="Arial Unicode MS"/>
              <a:cs typeface="Arial" panose="020B0604020202020204" pitchFamily="34" charset="0"/>
            </a:endParaRPr>
          </a:p>
          <a:p>
            <a:r>
              <a:rPr lang="ru-RU" sz="2000" b="1" u="sng" kern="50" dirty="0">
                <a:effectLst/>
                <a:latin typeface="Arial" panose="020B0604020202020204" pitchFamily="34" charset="0"/>
                <a:ea typeface="Arial Unicode MS"/>
                <a:cs typeface="Arial" panose="020B0604020202020204" pitchFamily="34" charset="0"/>
              </a:rPr>
              <a:t>Склонение числительных 3 и 4 </a:t>
            </a:r>
            <a:r>
              <a:rPr lang="ru-RU" sz="2000" u="sng" kern="50" dirty="0">
                <a:effectLst/>
                <a:latin typeface="Arial" panose="020B0604020202020204" pitchFamily="34" charset="0"/>
                <a:ea typeface="Arial Unicode MS"/>
                <a:cs typeface="Arial" panose="020B0604020202020204" pitchFamily="34" charset="0"/>
              </a:rPr>
              <a:t>отличается от 2 иным тематическим гласным. </a:t>
            </a:r>
            <a:endParaRPr lang="cs-CZ" sz="20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995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3BFD0FA3-D95A-47F9-88F8-6EF2ADEF5FCF}"/>
              </a:ext>
            </a:extLst>
          </p:cNvPr>
          <p:cNvGraphicFramePr>
            <a:graphicFrameLocks noGrp="1"/>
          </p:cNvGraphicFramePr>
          <p:nvPr>
            <p:extLst>
              <p:ext uri="{D42A27DB-BD31-4B8C-83A1-F6EECF244321}">
                <p14:modId xmlns:p14="http://schemas.microsoft.com/office/powerpoint/2010/main" val="2148444674"/>
              </p:ext>
            </p:extLst>
          </p:nvPr>
        </p:nvGraphicFramePr>
        <p:xfrm>
          <a:off x="878890" y="1615735"/>
          <a:ext cx="10662081" cy="3335373"/>
        </p:xfrm>
        <a:graphic>
          <a:graphicData uri="http://schemas.openxmlformats.org/drawingml/2006/table">
            <a:tbl>
              <a:tblPr>
                <a:tableStyleId>{5C22544A-7EE6-4342-B048-85BDC9FD1C3A}</a:tableStyleId>
              </a:tblPr>
              <a:tblGrid>
                <a:gridCol w="1295668">
                  <a:extLst>
                    <a:ext uri="{9D8B030D-6E8A-4147-A177-3AD203B41FA5}">
                      <a16:colId xmlns:a16="http://schemas.microsoft.com/office/drawing/2014/main" val="3101740655"/>
                    </a:ext>
                  </a:extLst>
                </a:gridCol>
                <a:gridCol w="1445458">
                  <a:extLst>
                    <a:ext uri="{9D8B030D-6E8A-4147-A177-3AD203B41FA5}">
                      <a16:colId xmlns:a16="http://schemas.microsoft.com/office/drawing/2014/main" val="3630909363"/>
                    </a:ext>
                  </a:extLst>
                </a:gridCol>
                <a:gridCol w="1388037">
                  <a:extLst>
                    <a:ext uri="{9D8B030D-6E8A-4147-A177-3AD203B41FA5}">
                      <a16:colId xmlns:a16="http://schemas.microsoft.com/office/drawing/2014/main" val="3329534261"/>
                    </a:ext>
                  </a:extLst>
                </a:gridCol>
                <a:gridCol w="1187072">
                  <a:extLst>
                    <a:ext uri="{9D8B030D-6E8A-4147-A177-3AD203B41FA5}">
                      <a16:colId xmlns:a16="http://schemas.microsoft.com/office/drawing/2014/main" val="25719035"/>
                    </a:ext>
                  </a:extLst>
                </a:gridCol>
                <a:gridCol w="1180832">
                  <a:extLst>
                    <a:ext uri="{9D8B030D-6E8A-4147-A177-3AD203B41FA5}">
                      <a16:colId xmlns:a16="http://schemas.microsoft.com/office/drawing/2014/main" val="3777955884"/>
                    </a:ext>
                  </a:extLst>
                </a:gridCol>
                <a:gridCol w="1386789">
                  <a:extLst>
                    <a:ext uri="{9D8B030D-6E8A-4147-A177-3AD203B41FA5}">
                      <a16:colId xmlns:a16="http://schemas.microsoft.com/office/drawing/2014/main" val="1011713032"/>
                    </a:ext>
                  </a:extLst>
                </a:gridCol>
                <a:gridCol w="2430317">
                  <a:extLst>
                    <a:ext uri="{9D8B030D-6E8A-4147-A177-3AD203B41FA5}">
                      <a16:colId xmlns:a16="http://schemas.microsoft.com/office/drawing/2014/main" val="1386249772"/>
                    </a:ext>
                  </a:extLst>
                </a:gridCol>
                <a:gridCol w="347908">
                  <a:extLst>
                    <a:ext uri="{9D8B030D-6E8A-4147-A177-3AD203B41FA5}">
                      <a16:colId xmlns:a16="http://schemas.microsoft.com/office/drawing/2014/main" val="489211533"/>
                    </a:ext>
                  </a:extLst>
                </a:gridCol>
              </a:tblGrid>
              <a:tr h="370597">
                <a:tc>
                  <a:txBody>
                    <a:bodyPr/>
                    <a:lstStyle/>
                    <a:p>
                      <a:pPr>
                        <a:tabLst>
                          <a:tab pos="186690" algn="l"/>
                        </a:tabLst>
                      </a:pPr>
                      <a:r>
                        <a:rPr lang="ru-RU" sz="1800" kern="50">
                          <a:effectLst/>
                          <a:latin typeface="Arial" panose="020B0604020202020204" pitchFamily="34" charset="0"/>
                          <a:cs typeface="Arial" panose="020B0604020202020204" pitchFamily="34" charset="0"/>
                        </a:rPr>
                        <a:t>Им.п.</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два</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две</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оба</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обе</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три</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gridSpan="2">
                  <a:txBody>
                    <a:bodyPr/>
                    <a:lstStyle/>
                    <a:p>
                      <a:pPr>
                        <a:tabLst>
                          <a:tab pos="186690" algn="l"/>
                        </a:tabLst>
                      </a:pPr>
                      <a:r>
                        <a:rPr lang="ru-RU" sz="1800" kern="50">
                          <a:effectLst/>
                          <a:latin typeface="Arial" panose="020B0604020202020204" pitchFamily="34" charset="0"/>
                          <a:cs typeface="Arial" panose="020B0604020202020204" pitchFamily="34" charset="0"/>
                        </a:rPr>
                        <a:t>четыре</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hMerge="1">
                  <a:txBody>
                    <a:bodyPr/>
                    <a:lstStyle/>
                    <a:p>
                      <a:endParaRPr lang="cs-CZ"/>
                    </a:p>
                  </a:txBody>
                  <a:tcPr/>
                </a:tc>
                <a:extLst>
                  <a:ext uri="{0D108BD9-81ED-4DB2-BD59-A6C34878D82A}">
                    <a16:rowId xmlns:a16="http://schemas.microsoft.com/office/drawing/2014/main" val="4053701946"/>
                  </a:ext>
                </a:extLst>
              </a:tr>
              <a:tr h="370597">
                <a:tc>
                  <a:txBody>
                    <a:bodyPr/>
                    <a:lstStyle/>
                    <a:p>
                      <a:pPr>
                        <a:tabLst>
                          <a:tab pos="186690" algn="l"/>
                        </a:tabLst>
                      </a:pPr>
                      <a:r>
                        <a:rPr lang="ru-RU" sz="1800" kern="50">
                          <a:effectLst/>
                          <a:latin typeface="Arial" panose="020B0604020202020204" pitchFamily="34" charset="0"/>
                          <a:cs typeface="Arial" panose="020B0604020202020204" pitchFamily="34" charset="0"/>
                        </a:rPr>
                        <a:t>Род.п.</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gridSpan="2">
                  <a:txBody>
                    <a:bodyPr/>
                    <a:lstStyle/>
                    <a:p>
                      <a:pPr>
                        <a:tabLst>
                          <a:tab pos="186690" algn="l"/>
                        </a:tabLst>
                      </a:pPr>
                      <a:r>
                        <a:rPr lang="ru-RU" sz="1800" kern="50">
                          <a:effectLst/>
                          <a:latin typeface="Arial" panose="020B0604020202020204" pitchFamily="34" charset="0"/>
                          <a:cs typeface="Arial" panose="020B0604020202020204" pitchFamily="34" charset="0"/>
                        </a:rPr>
                        <a:t>двух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hMerge="1">
                  <a:txBody>
                    <a:bodyPr/>
                    <a:lstStyle/>
                    <a:p>
                      <a:endParaRPr lang="cs-CZ"/>
                    </a:p>
                  </a:txBody>
                  <a:tcPr/>
                </a:tc>
                <a:tc>
                  <a:txBody>
                    <a:bodyPr/>
                    <a:lstStyle/>
                    <a:p>
                      <a:pPr>
                        <a:tabLst>
                          <a:tab pos="186690" algn="l"/>
                        </a:tabLst>
                      </a:pPr>
                      <a:r>
                        <a:rPr lang="ru-RU" sz="1800" kern="50">
                          <a:effectLst/>
                          <a:latin typeface="Arial" panose="020B0604020202020204" pitchFamily="34" charset="0"/>
                          <a:cs typeface="Arial" panose="020B0604020202020204" pitchFamily="34" charset="0"/>
                        </a:rPr>
                        <a:t>обоих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обеих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трёх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четырёх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r>
                        <a:rPr lang="cs-CZ" sz="1800" kern="50">
                          <a:effectLst/>
                          <a:latin typeface="Arial" panose="020B0604020202020204" pitchFamily="34" charset="0"/>
                          <a:cs typeface="Arial" panose="020B0604020202020204" pitchFamily="34" charset="0"/>
                        </a:rPr>
                        <a:t> </a:t>
                      </a:r>
                      <a:endParaRPr lang="cs-CZ" sz="1800" kern="50">
                        <a:effectLst/>
                        <a:latin typeface="Arial" panose="020B0604020202020204" pitchFamily="34" charset="0"/>
                        <a:ea typeface="Arial Unicode MS"/>
                        <a:cs typeface="Arial" panose="020B0604020202020204" pitchFamily="34" charset="0"/>
                      </a:endParaRPr>
                    </a:p>
                  </a:txBody>
                  <a:tcPr marL="0" marR="0" marT="0" marB="0" anchor="ctr"/>
                </a:tc>
                <a:extLst>
                  <a:ext uri="{0D108BD9-81ED-4DB2-BD59-A6C34878D82A}">
                    <a16:rowId xmlns:a16="http://schemas.microsoft.com/office/drawing/2014/main" val="2709035504"/>
                  </a:ext>
                </a:extLst>
              </a:tr>
              <a:tr h="370597">
                <a:tc>
                  <a:txBody>
                    <a:bodyPr/>
                    <a:lstStyle/>
                    <a:p>
                      <a:pPr>
                        <a:tabLst>
                          <a:tab pos="186690" algn="l"/>
                        </a:tabLst>
                      </a:pPr>
                      <a:r>
                        <a:rPr lang="ru-RU" sz="1800" kern="50">
                          <a:effectLst/>
                          <a:latin typeface="Arial" panose="020B0604020202020204" pitchFamily="34" charset="0"/>
                          <a:cs typeface="Arial" panose="020B0604020202020204" pitchFamily="34" charset="0"/>
                        </a:rPr>
                        <a:t>Дат.п.</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gridSpan="2">
                  <a:txBody>
                    <a:bodyPr/>
                    <a:lstStyle/>
                    <a:p>
                      <a:pPr>
                        <a:tabLst>
                          <a:tab pos="186690" algn="l"/>
                        </a:tabLst>
                      </a:pPr>
                      <a:r>
                        <a:rPr lang="ru-RU" sz="1800" kern="50">
                          <a:effectLst/>
                          <a:latin typeface="Arial" panose="020B0604020202020204" pitchFamily="34" charset="0"/>
                          <a:cs typeface="Arial" panose="020B0604020202020204" pitchFamily="34" charset="0"/>
                        </a:rPr>
                        <a:t>двум</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hMerge="1">
                  <a:txBody>
                    <a:bodyPr/>
                    <a:lstStyle/>
                    <a:p>
                      <a:endParaRPr lang="cs-CZ"/>
                    </a:p>
                  </a:txBody>
                  <a:tcPr/>
                </a:tc>
                <a:tc>
                  <a:txBody>
                    <a:bodyPr/>
                    <a:lstStyle/>
                    <a:p>
                      <a:pPr>
                        <a:tabLst>
                          <a:tab pos="186690" algn="l"/>
                        </a:tabLst>
                      </a:pPr>
                      <a:r>
                        <a:rPr lang="ru-RU" sz="1800" kern="50">
                          <a:effectLst/>
                          <a:latin typeface="Arial" panose="020B0604020202020204" pitchFamily="34" charset="0"/>
                          <a:cs typeface="Arial" panose="020B0604020202020204" pitchFamily="34" charset="0"/>
                        </a:rPr>
                        <a:t>обоим</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обеим</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трём</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четырём</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r>
                        <a:rPr lang="cs-CZ" sz="1800" kern="50">
                          <a:effectLst/>
                          <a:latin typeface="Arial" panose="020B0604020202020204" pitchFamily="34" charset="0"/>
                          <a:cs typeface="Arial" panose="020B0604020202020204" pitchFamily="34" charset="0"/>
                        </a:rPr>
                        <a:t> </a:t>
                      </a:r>
                      <a:endParaRPr lang="cs-CZ" sz="1800" kern="50">
                        <a:effectLst/>
                        <a:latin typeface="Arial" panose="020B0604020202020204" pitchFamily="34" charset="0"/>
                        <a:ea typeface="Arial Unicode MS"/>
                        <a:cs typeface="Arial" panose="020B0604020202020204" pitchFamily="34" charset="0"/>
                      </a:endParaRPr>
                    </a:p>
                  </a:txBody>
                  <a:tcPr marL="0" marR="0" marT="0" marB="0" anchor="ctr"/>
                </a:tc>
                <a:extLst>
                  <a:ext uri="{0D108BD9-81ED-4DB2-BD59-A6C34878D82A}">
                    <a16:rowId xmlns:a16="http://schemas.microsoft.com/office/drawing/2014/main" val="774644382"/>
                  </a:ext>
                </a:extLst>
              </a:tr>
              <a:tr h="1111791">
                <a:tc>
                  <a:txBody>
                    <a:bodyPr/>
                    <a:lstStyle/>
                    <a:p>
                      <a:pPr>
                        <a:tabLst>
                          <a:tab pos="186690" algn="l"/>
                        </a:tabLst>
                      </a:pPr>
                      <a:r>
                        <a:rPr lang="ru-RU" sz="1800" kern="50">
                          <a:effectLst/>
                          <a:latin typeface="Arial" panose="020B0604020202020204" pitchFamily="34" charset="0"/>
                          <a:cs typeface="Arial" panose="020B0604020202020204" pitchFamily="34" charset="0"/>
                        </a:rPr>
                        <a:t>Вин.п.</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lgn="just">
                        <a:tabLst>
                          <a:tab pos="186690" algn="l"/>
                        </a:tabLst>
                      </a:pPr>
                      <a:r>
                        <a:rPr lang="ru-RU" sz="1800" kern="50">
                          <a:effectLst/>
                          <a:latin typeface="Arial" panose="020B0604020202020204" pitchFamily="34" charset="0"/>
                          <a:cs typeface="Arial" panose="020B0604020202020204" pitchFamily="34" charset="0"/>
                        </a:rPr>
                        <a:t>двух / два</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lgn="just">
                        <a:tabLst>
                          <a:tab pos="186690" algn="l"/>
                        </a:tabLst>
                      </a:pPr>
                      <a:r>
                        <a:rPr lang="ru-RU" sz="1800" kern="50">
                          <a:effectLst/>
                          <a:latin typeface="Arial" panose="020B0604020202020204" pitchFamily="34" charset="0"/>
                          <a:cs typeface="Arial" panose="020B0604020202020204" pitchFamily="34" charset="0"/>
                        </a:rPr>
                        <a:t>двух /две</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tabLst>
                          <a:tab pos="186690" algn="l"/>
                        </a:tabLst>
                      </a:pPr>
                      <a:r>
                        <a:rPr lang="ru-RU" sz="1800" kern="50" dirty="0">
                          <a:effectLst/>
                          <a:latin typeface="Arial" panose="020B0604020202020204" pitchFamily="34" charset="0"/>
                          <a:cs typeface="Arial" panose="020B0604020202020204" pitchFamily="34" charset="0"/>
                        </a:rPr>
                        <a:t>обоих / оба</a:t>
                      </a:r>
                      <a:endParaRPr lang="cs-CZ" sz="1800" kern="50" dirty="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tabLst>
                          <a:tab pos="186690" algn="l"/>
                        </a:tabLst>
                      </a:pPr>
                      <a:r>
                        <a:rPr lang="ru-RU" sz="1800" kern="50" dirty="0">
                          <a:effectLst/>
                          <a:latin typeface="Arial" panose="020B0604020202020204" pitchFamily="34" charset="0"/>
                          <a:cs typeface="Arial" panose="020B0604020202020204" pitchFamily="34" charset="0"/>
                        </a:rPr>
                        <a:t>обеих / обе</a:t>
                      </a:r>
                      <a:endParaRPr lang="cs-CZ" sz="1800" kern="50" dirty="0">
                        <a:effectLst/>
                        <a:latin typeface="Arial" panose="020B0604020202020204" pitchFamily="34" charset="0"/>
                        <a:ea typeface="Arial Unicode MS"/>
                        <a:cs typeface="Arial" panose="020B0604020202020204" pitchFamily="34" charset="0"/>
                      </a:endParaRPr>
                    </a:p>
                  </a:txBody>
                  <a:tcPr marL="68580" marR="6858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трёх / три</a:t>
                      </a:r>
                      <a:endParaRPr lang="cs-CZ" sz="1800" kern="50">
                        <a:effectLst/>
                        <a:latin typeface="Arial" panose="020B0604020202020204" pitchFamily="34" charset="0"/>
                        <a:ea typeface="Arial Unicode MS"/>
                        <a:cs typeface="Arial" panose="020B0604020202020204" pitchFamily="34" charset="0"/>
                      </a:endParaRPr>
                    </a:p>
                  </a:txBody>
                  <a:tcPr marL="68580" marR="68580" marT="0" marB="0"/>
                </a:tc>
                <a:tc gridSpan="2">
                  <a:txBody>
                    <a:bodyPr/>
                    <a:lstStyle/>
                    <a:p>
                      <a:pPr>
                        <a:tabLst>
                          <a:tab pos="186690" algn="l"/>
                        </a:tabLst>
                      </a:pPr>
                      <a:r>
                        <a:rPr lang="ru-RU" sz="1800" kern="50" dirty="0">
                          <a:effectLst/>
                          <a:latin typeface="Arial" panose="020B0604020202020204" pitchFamily="34" charset="0"/>
                          <a:cs typeface="Arial" panose="020B0604020202020204" pitchFamily="34" charset="0"/>
                        </a:rPr>
                        <a:t>четырёх / четыре</a:t>
                      </a:r>
                      <a:endParaRPr lang="cs-CZ" sz="1800" kern="50" dirty="0">
                        <a:effectLst/>
                        <a:latin typeface="Arial" panose="020B0604020202020204" pitchFamily="34" charset="0"/>
                        <a:ea typeface="Arial Unicode MS"/>
                        <a:cs typeface="Arial" panose="020B0604020202020204" pitchFamily="34" charset="0"/>
                      </a:endParaRPr>
                    </a:p>
                  </a:txBody>
                  <a:tcPr marL="68580" marR="68580" marT="0" marB="0"/>
                </a:tc>
                <a:tc hMerge="1">
                  <a:txBody>
                    <a:bodyPr/>
                    <a:lstStyle/>
                    <a:p>
                      <a:endParaRPr lang="cs-CZ"/>
                    </a:p>
                  </a:txBody>
                  <a:tcPr/>
                </a:tc>
                <a:extLst>
                  <a:ext uri="{0D108BD9-81ED-4DB2-BD59-A6C34878D82A}">
                    <a16:rowId xmlns:a16="http://schemas.microsoft.com/office/drawing/2014/main" val="4041586009"/>
                  </a:ext>
                </a:extLst>
              </a:tr>
              <a:tr h="741194">
                <a:tc>
                  <a:txBody>
                    <a:bodyPr/>
                    <a:lstStyle/>
                    <a:p>
                      <a:pPr>
                        <a:tabLst>
                          <a:tab pos="186690" algn="l"/>
                        </a:tabLst>
                      </a:pPr>
                      <a:r>
                        <a:rPr lang="ru-RU" sz="1800" kern="50">
                          <a:effectLst/>
                          <a:latin typeface="Arial" panose="020B0604020202020204" pitchFamily="34" charset="0"/>
                          <a:cs typeface="Arial" panose="020B0604020202020204" pitchFamily="34" charset="0"/>
                        </a:rPr>
                        <a:t>Твор.п.</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gridSpan="2">
                  <a:txBody>
                    <a:bodyPr/>
                    <a:lstStyle/>
                    <a:p>
                      <a:pPr algn="just">
                        <a:tabLst>
                          <a:tab pos="186690" algn="l"/>
                        </a:tabLst>
                      </a:pPr>
                      <a:r>
                        <a:rPr lang="ru-RU" sz="1800" kern="50">
                          <a:effectLst/>
                          <a:latin typeface="Arial" panose="020B0604020202020204" pitchFamily="34" charset="0"/>
                          <a:cs typeface="Arial" panose="020B0604020202020204" pitchFamily="34" charset="0"/>
                        </a:rPr>
                        <a:t>двумя</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hMerge="1">
                  <a:txBody>
                    <a:bodyPr/>
                    <a:lstStyle/>
                    <a:p>
                      <a:endParaRPr lang="cs-CZ"/>
                    </a:p>
                  </a:txBody>
                  <a:tcPr/>
                </a:tc>
                <a:tc>
                  <a:txBody>
                    <a:bodyPr/>
                    <a:lstStyle/>
                    <a:p>
                      <a:pPr>
                        <a:tabLst>
                          <a:tab pos="186690" algn="l"/>
                        </a:tabLst>
                      </a:pPr>
                      <a:r>
                        <a:rPr lang="ru-RU" sz="1800" kern="50">
                          <a:effectLst/>
                          <a:latin typeface="Arial" panose="020B0604020202020204" pitchFamily="34" charset="0"/>
                          <a:cs typeface="Arial" panose="020B0604020202020204" pitchFamily="34" charset="0"/>
                        </a:rPr>
                        <a:t>обоими</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обеими</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тремя</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четырьмя</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r>
                        <a:rPr lang="cs-CZ" sz="1800" kern="50">
                          <a:effectLst/>
                          <a:latin typeface="Arial" panose="020B0604020202020204" pitchFamily="34" charset="0"/>
                          <a:cs typeface="Arial" panose="020B0604020202020204" pitchFamily="34" charset="0"/>
                        </a:rPr>
                        <a:t> </a:t>
                      </a:r>
                      <a:endParaRPr lang="cs-CZ" sz="1800" kern="50">
                        <a:effectLst/>
                        <a:latin typeface="Arial" panose="020B0604020202020204" pitchFamily="34" charset="0"/>
                        <a:ea typeface="Arial Unicode MS"/>
                        <a:cs typeface="Arial" panose="020B0604020202020204" pitchFamily="34" charset="0"/>
                      </a:endParaRPr>
                    </a:p>
                  </a:txBody>
                  <a:tcPr marL="0" marR="0" marT="0" marB="0" anchor="ctr"/>
                </a:tc>
                <a:extLst>
                  <a:ext uri="{0D108BD9-81ED-4DB2-BD59-A6C34878D82A}">
                    <a16:rowId xmlns:a16="http://schemas.microsoft.com/office/drawing/2014/main" val="1813012523"/>
                  </a:ext>
                </a:extLst>
              </a:tr>
              <a:tr h="370597">
                <a:tc>
                  <a:txBody>
                    <a:bodyPr/>
                    <a:lstStyle/>
                    <a:p>
                      <a:pPr>
                        <a:tabLst>
                          <a:tab pos="186690" algn="l"/>
                        </a:tabLst>
                      </a:pPr>
                      <a:r>
                        <a:rPr lang="ru-RU" sz="1800" kern="50">
                          <a:effectLst/>
                          <a:latin typeface="Arial" panose="020B0604020202020204" pitchFamily="34" charset="0"/>
                          <a:cs typeface="Arial" panose="020B0604020202020204" pitchFamily="34" charset="0"/>
                        </a:rPr>
                        <a:t>Предл.п.</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gridSpan="2">
                  <a:txBody>
                    <a:bodyPr/>
                    <a:lstStyle/>
                    <a:p>
                      <a:pPr algn="just">
                        <a:tabLst>
                          <a:tab pos="186690" algn="l"/>
                        </a:tabLst>
                      </a:pPr>
                      <a:r>
                        <a:rPr lang="ru-RU" sz="1800" kern="50">
                          <a:effectLst/>
                          <a:latin typeface="Arial" panose="020B0604020202020204" pitchFamily="34" charset="0"/>
                          <a:cs typeface="Arial" panose="020B0604020202020204" pitchFamily="34" charset="0"/>
                        </a:rPr>
                        <a:t>двух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hMerge="1">
                  <a:txBody>
                    <a:bodyPr/>
                    <a:lstStyle/>
                    <a:p>
                      <a:endParaRPr lang="cs-CZ"/>
                    </a:p>
                  </a:txBody>
                  <a:tcPr/>
                </a:tc>
                <a:tc>
                  <a:txBody>
                    <a:bodyPr/>
                    <a:lstStyle/>
                    <a:p>
                      <a:pPr>
                        <a:tabLst>
                          <a:tab pos="186690" algn="l"/>
                        </a:tabLst>
                      </a:pPr>
                      <a:r>
                        <a:rPr lang="ru-RU" sz="1800" kern="50">
                          <a:effectLst/>
                          <a:latin typeface="Arial" panose="020B0604020202020204" pitchFamily="34" charset="0"/>
                          <a:cs typeface="Arial" panose="020B0604020202020204" pitchFamily="34" charset="0"/>
                        </a:rPr>
                        <a:t>обоих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обеих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трёх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четырёх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r>
                        <a:rPr lang="cs-CZ" sz="1800" kern="50" dirty="0">
                          <a:effectLst/>
                          <a:latin typeface="Arial" panose="020B0604020202020204" pitchFamily="34" charset="0"/>
                          <a:cs typeface="Arial" panose="020B0604020202020204" pitchFamily="34" charset="0"/>
                        </a:rPr>
                        <a:t> </a:t>
                      </a:r>
                      <a:endParaRPr lang="cs-CZ" sz="1800" kern="50" dirty="0">
                        <a:effectLst/>
                        <a:latin typeface="Arial" panose="020B0604020202020204" pitchFamily="34" charset="0"/>
                        <a:ea typeface="Arial Unicode MS"/>
                        <a:cs typeface="Arial" panose="020B0604020202020204" pitchFamily="34" charset="0"/>
                      </a:endParaRPr>
                    </a:p>
                  </a:txBody>
                  <a:tcPr marL="0" marR="0" marT="0" marB="0" anchor="ctr"/>
                </a:tc>
                <a:extLst>
                  <a:ext uri="{0D108BD9-81ED-4DB2-BD59-A6C34878D82A}">
                    <a16:rowId xmlns:a16="http://schemas.microsoft.com/office/drawing/2014/main" val="3995755361"/>
                  </a:ext>
                </a:extLst>
              </a:tr>
            </a:tbl>
          </a:graphicData>
        </a:graphic>
      </p:graphicFrame>
    </p:spTree>
    <p:extLst>
      <p:ext uri="{BB962C8B-B14F-4D97-AF65-F5344CB8AC3E}">
        <p14:creationId xmlns:p14="http://schemas.microsoft.com/office/powerpoint/2010/main" val="1373647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9CC042F-41E6-46DB-8809-F7F135BA1CDE}"/>
              </a:ext>
            </a:extLst>
          </p:cNvPr>
          <p:cNvSpPr txBox="1"/>
          <p:nvPr/>
        </p:nvSpPr>
        <p:spPr>
          <a:xfrm>
            <a:off x="764959" y="1074509"/>
            <a:ext cx="10855911" cy="4708981"/>
          </a:xfrm>
          <a:prstGeom prst="rect">
            <a:avLst/>
          </a:prstGeom>
          <a:noFill/>
        </p:spPr>
        <p:txBody>
          <a:bodyPr wrap="square">
            <a:spAutoFit/>
          </a:bodyPr>
          <a:lstStyle/>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Числительные от 5 до 20 </a:t>
            </a:r>
            <a:r>
              <a:rPr lang="ru-RU" sz="2000" kern="50" dirty="0">
                <a:effectLst/>
                <a:latin typeface="Arial" panose="020B0604020202020204" pitchFamily="34" charset="0"/>
                <a:ea typeface="Arial Unicode MS"/>
                <a:cs typeface="Arial" panose="020B0604020202020204" pitchFamily="34" charset="0"/>
              </a:rPr>
              <a:t>(а также 30, 50, 60, 70, 80 в РЯ </a:t>
            </a:r>
            <a:r>
              <a:rPr lang="ru-RU" sz="2000" u="sng" kern="50" dirty="0">
                <a:effectLst/>
                <a:latin typeface="Arial" panose="020B0604020202020204" pitchFamily="34" charset="0"/>
                <a:ea typeface="Arial Unicode MS"/>
                <a:cs typeface="Arial" panose="020B0604020202020204" pitchFamily="34" charset="0"/>
              </a:rPr>
              <a:t>склоняются как слово </a:t>
            </a:r>
            <a:r>
              <a:rPr lang="ru-RU" sz="2000" i="1" u="sng" kern="50" dirty="0">
                <a:effectLst/>
                <a:latin typeface="Arial" panose="020B0604020202020204" pitchFamily="34" charset="0"/>
                <a:ea typeface="Arial Unicode MS"/>
                <a:cs typeface="Arial" panose="020B0604020202020204" pitchFamily="34" charset="0"/>
              </a:rPr>
              <a:t>тетрадь</a:t>
            </a:r>
            <a:r>
              <a:rPr lang="ru-RU" sz="2000" kern="50" dirty="0">
                <a:effectLst/>
                <a:latin typeface="Arial" panose="020B0604020202020204" pitchFamily="34" charset="0"/>
                <a:ea typeface="Arial Unicode MS"/>
                <a:cs typeface="Arial" panose="020B0604020202020204" pitchFamily="34" charset="0"/>
              </a:rPr>
              <a:t> (</a:t>
            </a:r>
            <a:r>
              <a:rPr lang="ru-RU" sz="2000" i="1" kern="50" dirty="0">
                <a:effectLst/>
                <a:latin typeface="Arial" panose="020B0604020202020204" pitchFamily="34" charset="0"/>
                <a:ea typeface="Arial Unicode MS"/>
                <a:cs typeface="Arial" panose="020B0604020202020204" pitchFamily="34" charset="0"/>
              </a:rPr>
              <a:t>пяти, пяти, пять, с пятью, о пяти</a:t>
            </a:r>
            <a:r>
              <a:rPr lang="ru-RU" sz="2000" kern="50" dirty="0">
                <a:effectLst/>
                <a:latin typeface="Arial" panose="020B0604020202020204" pitchFamily="34" charset="0"/>
                <a:ea typeface="Arial Unicode MS"/>
                <a:cs typeface="Arial" panose="020B0604020202020204" pitchFamily="34" charset="0"/>
              </a:rPr>
              <a:t>).</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У числительных от 50 и выше</a:t>
            </a:r>
            <a:r>
              <a:rPr lang="ru-RU" sz="2000" kern="50" dirty="0">
                <a:effectLst/>
                <a:latin typeface="Arial" panose="020B0604020202020204" pitchFamily="34" charset="0"/>
                <a:ea typeface="Arial Unicode MS"/>
                <a:cs typeface="Arial" panose="020B0604020202020204" pitchFamily="34" charset="0"/>
              </a:rPr>
              <a:t> (60, 70, 80) в РЯ </a:t>
            </a:r>
            <a:r>
              <a:rPr lang="ru-RU" sz="2000" b="1" kern="50" dirty="0">
                <a:effectLst/>
                <a:latin typeface="Arial" panose="020B0604020202020204" pitchFamily="34" charset="0"/>
                <a:ea typeface="Arial Unicode MS"/>
                <a:cs typeface="Arial" panose="020B0604020202020204" pitchFamily="34" charset="0"/>
              </a:rPr>
              <a:t>склоняются обе части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восемьдесят, восьмидесяти, восьмидесяти, восемьдесят, восьмьюдесятью, восьмидесяти</a:t>
            </a:r>
            <a:r>
              <a:rPr lang="ru-RU" sz="2000" kern="50" dirty="0">
                <a:effectLst/>
                <a:latin typeface="Arial" panose="020B0604020202020204" pitchFamily="34" charset="0"/>
                <a:ea typeface="Arial Unicode MS"/>
                <a:cs typeface="Arial" panose="020B0604020202020204" pitchFamily="34" charset="0"/>
              </a:rPr>
              <a:t>).</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latin typeface="Arial" panose="020B0604020202020204" pitchFamily="34" charset="0"/>
              <a:ea typeface="Arial Unicode MS"/>
              <a:cs typeface="Arial" panose="020B0604020202020204" pitchFamily="34" charset="0"/>
            </a:endParaRPr>
          </a:p>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Также склоняются обе части числительных 200, 300, 400, 500, 600, 700, 800, 900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триста, трехсот, тремстам, триста, тремястами, о трехстах</a:t>
            </a:r>
            <a:r>
              <a:rPr lang="ru-RU" sz="2000" kern="50" dirty="0">
                <a:effectLst/>
                <a:latin typeface="Arial" panose="020B0604020202020204" pitchFamily="34" charset="0"/>
                <a:ea typeface="Arial Unicode MS"/>
                <a:cs typeface="Arial" panose="020B0604020202020204" pitchFamily="34" charset="0"/>
              </a:rPr>
              <a:t>).</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Числительное 100 имеет в РЯ лишь две формы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сто</a:t>
            </a:r>
            <a:r>
              <a:rPr lang="ru-RU" sz="2000" kern="50" dirty="0">
                <a:effectLst/>
                <a:latin typeface="Arial" panose="020B0604020202020204" pitchFamily="34" charset="0"/>
                <a:ea typeface="Arial Unicode MS"/>
                <a:cs typeface="Arial" panose="020B0604020202020204" pitchFamily="34" charset="0"/>
              </a:rPr>
              <a:t> в им. и в. п., </a:t>
            </a:r>
            <a:r>
              <a:rPr lang="ru-RU" sz="2000" i="1" kern="50" dirty="0">
                <a:effectLst/>
                <a:latin typeface="Arial" panose="020B0604020202020204" pitchFamily="34" charset="0"/>
                <a:ea typeface="Arial Unicode MS"/>
                <a:cs typeface="Arial" panose="020B0604020202020204" pitchFamily="34" charset="0"/>
              </a:rPr>
              <a:t>ста</a:t>
            </a:r>
            <a:r>
              <a:rPr lang="ru-RU" sz="2000" kern="50" dirty="0">
                <a:effectLst/>
                <a:latin typeface="Arial" panose="020B0604020202020204" pitchFamily="34" charset="0"/>
                <a:ea typeface="Arial Unicode MS"/>
                <a:cs typeface="Arial" panose="020B0604020202020204" pitchFamily="34" charset="0"/>
              </a:rPr>
              <a:t> в остальных падежах). К этому типу примыкают в РЯ и числительные 40, 90, а также числительное </a:t>
            </a:r>
            <a:r>
              <a:rPr lang="ru-RU" sz="2000" i="1" kern="50" dirty="0">
                <a:effectLst/>
                <a:latin typeface="Arial" panose="020B0604020202020204" pitchFamily="34" charset="0"/>
                <a:ea typeface="Arial Unicode MS"/>
                <a:cs typeface="Arial" panose="020B0604020202020204" pitchFamily="34" charset="0"/>
              </a:rPr>
              <a:t>полтора / полторы</a:t>
            </a:r>
            <a:r>
              <a:rPr lang="ru-RU" sz="2000" kern="50" dirty="0">
                <a:effectLst/>
                <a:latin typeface="Arial" panose="020B0604020202020204" pitchFamily="34" charset="0"/>
                <a:ea typeface="Arial Unicode MS"/>
                <a:cs typeface="Arial" panose="020B0604020202020204" pitchFamily="34" charset="0"/>
              </a:rPr>
              <a:t>, которое во всех косвенных падежах имеет форму </a:t>
            </a:r>
            <a:r>
              <a:rPr lang="ru-RU" sz="2000" i="1" kern="50" dirty="0">
                <a:effectLst/>
                <a:latin typeface="Arial" panose="020B0604020202020204" pitchFamily="34" charset="0"/>
                <a:ea typeface="Arial Unicode MS"/>
                <a:cs typeface="Arial" panose="020B0604020202020204" pitchFamily="34" charset="0"/>
              </a:rPr>
              <a:t>полутора</a:t>
            </a:r>
            <a:r>
              <a:rPr lang="ru-RU" sz="2000" kern="50" dirty="0">
                <a:effectLst/>
                <a:latin typeface="Arial" panose="020B0604020202020204" pitchFamily="34" charset="0"/>
                <a:ea typeface="Arial Unicode MS"/>
                <a:cs typeface="Arial" panose="020B0604020202020204" pitchFamily="34" charset="0"/>
              </a:rPr>
              <a:t>.</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Запомните: у составных числительных склоняются все части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Прибыл пароход с двумя тысячами четырьмястами двадцатью тремя пассажирами</a:t>
            </a:r>
            <a:r>
              <a:rPr lang="ru-RU" sz="2000" kern="50" dirty="0">
                <a:effectLst/>
                <a:latin typeface="Arial" panose="020B0604020202020204" pitchFamily="34" charset="0"/>
                <a:ea typeface="Arial Unicode MS"/>
                <a:cs typeface="Arial" panose="020B0604020202020204" pitchFamily="34" charset="0"/>
              </a:rPr>
              <a:t>.).</a:t>
            </a:r>
            <a:endParaRPr lang="cs-CZ" sz="2000" kern="50" dirty="0">
              <a:effectLst/>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114677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1D06E9-53F9-4664-B6A0-53681479E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50" y="0"/>
            <a:ext cx="11071690" cy="686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841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684EA2C-1A59-48F6-9490-D62215A55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828" y="1920"/>
            <a:ext cx="11082431" cy="685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368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3C799BD-B05C-407B-80E8-5A2009319377}"/>
              </a:ext>
            </a:extLst>
          </p:cNvPr>
          <p:cNvSpPr txBox="1"/>
          <p:nvPr/>
        </p:nvSpPr>
        <p:spPr>
          <a:xfrm>
            <a:off x="631794" y="766732"/>
            <a:ext cx="10928412" cy="5324535"/>
          </a:xfrm>
          <a:prstGeom prst="rect">
            <a:avLst/>
          </a:prstGeom>
          <a:noFill/>
        </p:spPr>
        <p:txBody>
          <a:bodyPr wrap="square">
            <a:spAutoFit/>
          </a:bodyPr>
          <a:lstStyle/>
          <a:p>
            <a:pPr algn="just"/>
            <a:r>
              <a:rPr lang="cs-CZ" sz="2000" b="0" i="0" u="none" strike="noStrike" baseline="0" dirty="0">
                <a:latin typeface="Arial" panose="020B0604020202020204" pitchFamily="34" charset="0"/>
                <a:cs typeface="Arial" panose="020B0604020202020204" pitchFamily="34" charset="0"/>
              </a:rPr>
              <a:t>a) 1. Tento týden jsem navštívil své dva přátele. 2. Ministr vyznamenal čtyři školáky, kteří zachránili život svým dvěma kamarádům. 3. Rektor přijal 32 profesorů naší university. 4. Ředitel školy blahopřál 134 absolventům večerního studia. 5. Obě dívky jsem už někde viděl. 6. Závod přijal čtyři mladé techniky. 7. Potrestat bylo třeba oba chlapce, kteří porušili kázeň. 8. V zoologické zahradě jsme viděli tři lvy a asi deset medvědů. 9. Sestra chce pozvat na večírek čtyři spolužáky. 10. Strýček zastřelil 4 zajíce a 3 bažanty. 11. Lékař od rána prohlédl už třiadvacet nemocných. 12. Profesor dnes zkoušel jen čtyři studenty. 13. Ptali jsme se tří lidí, jak se dostaneme na nádraží. 14. Na začátku letošního roku jsme v našem semináři přivítali pět amerických studentů. 15. Obě dcery měl otec stejně rád.</a:t>
            </a:r>
          </a:p>
          <a:p>
            <a:pPr algn="just"/>
            <a:endParaRPr lang="cs-CZ" sz="2000" b="0" i="0" u="none" strike="noStrike" baseline="0" dirty="0">
              <a:latin typeface="Arial" panose="020B0604020202020204" pitchFamily="34" charset="0"/>
              <a:cs typeface="Arial" panose="020B0604020202020204" pitchFamily="34" charset="0"/>
            </a:endParaRPr>
          </a:p>
          <a:p>
            <a:pPr algn="just"/>
            <a:r>
              <a:rPr lang="cs-CZ" sz="2000" b="0" i="0" u="none" strike="noStrike" baseline="0" dirty="0">
                <a:latin typeface="Arial" panose="020B0604020202020204" pitchFamily="34" charset="0"/>
                <a:cs typeface="Arial" panose="020B0604020202020204" pitchFamily="34" charset="0"/>
              </a:rPr>
              <a:t>b) krabička se šesti barevnými tužkami, kytara s pěti strunami, slovník o třech svazcích, dům o devíti poschodích, byt o třech pokojích, parník s 250 cestujícími, stůl se čtyřmi židlemi, kniha se čtyřiceti ilustracemi, petice s 33 podpisy, více než 180 stránek, asi 25 procent, před dvěma lety, během tří týdnů, za pět minut, po pěti letech, ne více než 40 kroků, přinejmenším 4 hodiny, asi 90 kilometrů, o něco více než 150 rublů, průměrně 10 lidí, půldruhého metru, jeden a půl týdne, celkově 95,5 procent, během tří let, o dvě patra vyš, o několik metrů níž, o 51 lidí víc, o sto korun levněji, ještě dvakrát, pětkrát dráže.</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142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ADABC21-173D-4148-A00E-71971F780707}"/>
              </a:ext>
            </a:extLst>
          </p:cNvPr>
          <p:cNvSpPr txBox="1"/>
          <p:nvPr/>
        </p:nvSpPr>
        <p:spPr>
          <a:xfrm>
            <a:off x="1222158" y="1003487"/>
            <a:ext cx="9889725" cy="4708981"/>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Имя числительное это часть речи, обозначающая количество и выражающая это значение в морфологических категориях:</a:t>
            </a:r>
          </a:p>
          <a:p>
            <a:pPr algn="just"/>
            <a:endParaRPr lang="ru-RU" sz="2000" b="1"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падежа</a:t>
            </a:r>
            <a:r>
              <a:rPr lang="ru-RU" sz="2000" dirty="0">
                <a:latin typeface="Arial" panose="020B0604020202020204" pitchFamily="34" charset="0"/>
                <a:cs typeface="Arial" panose="020B0604020202020204" pitchFamily="34" charset="0"/>
              </a:rPr>
              <a:t> (последовательно),</a:t>
            </a:r>
          </a:p>
          <a:p>
            <a:pPr algn="just"/>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рода</a:t>
            </a:r>
            <a:r>
              <a:rPr lang="ru-RU" sz="2000" dirty="0">
                <a:latin typeface="Arial" panose="020B0604020202020204" pitchFamily="34" charset="0"/>
                <a:cs typeface="Arial" panose="020B0604020202020204" pitchFamily="34" charset="0"/>
              </a:rPr>
              <a:t> (непоследовательно). </a:t>
            </a: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1. Категория падежа. </a:t>
            </a:r>
            <a:r>
              <a:rPr lang="ru-RU" sz="2000" dirty="0">
                <a:latin typeface="Arial" panose="020B0604020202020204" pitchFamily="34" charset="0"/>
                <a:cs typeface="Arial" panose="020B0604020202020204" pitchFamily="34" charset="0"/>
              </a:rPr>
              <a:t>К несклоняемым относятся только слова </a:t>
            </a:r>
            <a:r>
              <a:rPr lang="ru-RU" sz="2000" i="1" dirty="0">
                <a:latin typeface="Arial" panose="020B0604020202020204" pitchFamily="34" charset="0"/>
                <a:cs typeface="Arial" panose="020B0604020202020204" pitchFamily="34" charset="0"/>
              </a:rPr>
              <a:t>мало </a:t>
            </a:r>
            <a:r>
              <a:rPr lang="ru-RU" sz="2000" dirty="0">
                <a:latin typeface="Arial" panose="020B0604020202020204" pitchFamily="34" charset="0"/>
                <a:cs typeface="Arial" panose="020B0604020202020204" pitchFamily="34" charset="0"/>
              </a:rPr>
              <a:t>и </a:t>
            </a:r>
            <a:r>
              <a:rPr lang="ru-RU" sz="2000" i="1" dirty="0">
                <a:latin typeface="Arial" panose="020B0604020202020204" pitchFamily="34" charset="0"/>
                <a:cs typeface="Arial" panose="020B0604020202020204" pitchFamily="34" charset="0"/>
              </a:rPr>
              <a:t>немало</a:t>
            </a:r>
            <a:r>
              <a:rPr lang="ru-RU" sz="2000" dirty="0">
                <a:latin typeface="Arial" panose="020B0604020202020204" pitchFamily="34" charset="0"/>
                <a:cs typeface="Arial" panose="020B0604020202020204" pitchFamily="34" charset="0"/>
              </a:rPr>
              <a:t>, к склоняемым – все остальные числительные. </a:t>
            </a:r>
            <a:r>
              <a:rPr lang="ru-RU" sz="2000" b="1" dirty="0">
                <a:latin typeface="Arial" panose="020B0604020202020204" pitchFamily="34" charset="0"/>
                <a:cs typeface="Arial" panose="020B0604020202020204" pitchFamily="34" charset="0"/>
              </a:rPr>
              <a:t>Склонение числительных не имеет единого образца, оно представлено несколькими типами. </a:t>
            </a:r>
            <a:r>
              <a:rPr lang="ru-RU" sz="2000" u="sng" dirty="0">
                <a:latin typeface="Arial" panose="020B0604020202020204" pitchFamily="34" charset="0"/>
                <a:cs typeface="Arial" panose="020B0604020202020204" pitchFamily="34" charset="0"/>
              </a:rPr>
              <a:t>Флексии при склонении совпадают с падежными формами существительных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тысяча, миллион</a:t>
            </a:r>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или прилагательных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первый, третий</a:t>
            </a:r>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или относятся к особым парадигмам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оба, три</a:t>
            </a:r>
            <a:r>
              <a:rPr lang="ru-RU" sz="2000" dirty="0">
                <a:latin typeface="Arial" panose="020B0604020202020204" pitchFamily="34" charset="0"/>
                <a:cs typeface="Arial" panose="020B0604020202020204" pitchFamily="34" charset="0"/>
              </a:rPr>
              <a:t>).</a:t>
            </a: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2. Категория рода </a:t>
            </a:r>
            <a:r>
              <a:rPr lang="ru-RU" sz="2000" dirty="0">
                <a:latin typeface="Arial" panose="020B0604020202020204" pitchFamily="34" charset="0"/>
                <a:cs typeface="Arial" panose="020B0604020202020204" pitchFamily="34" charset="0"/>
              </a:rPr>
              <a:t>проявляется у числительных: </a:t>
            </a:r>
            <a:r>
              <a:rPr lang="ru-RU" sz="2000" i="1" dirty="0">
                <a:latin typeface="Arial" panose="020B0604020202020204" pitchFamily="34" charset="0"/>
                <a:cs typeface="Arial" panose="020B0604020202020204" pitchFamily="34" charset="0"/>
              </a:rPr>
              <a:t>один, одна, одно / два, две / оба, обе/ полтора, полторы </a:t>
            </a:r>
            <a:r>
              <a:rPr lang="ru-RU" sz="2000" dirty="0">
                <a:latin typeface="Arial" panose="020B0604020202020204" pitchFamily="34" charset="0"/>
                <a:cs typeface="Arial" panose="020B0604020202020204" pitchFamily="34" charset="0"/>
              </a:rPr>
              <a:t>(дистрибуция по родам здесь не совпадает с ЧЯ).</a:t>
            </a:r>
          </a:p>
        </p:txBody>
      </p:sp>
    </p:spTree>
    <p:extLst>
      <p:ext uri="{BB962C8B-B14F-4D97-AF65-F5344CB8AC3E}">
        <p14:creationId xmlns:p14="http://schemas.microsoft.com/office/powerpoint/2010/main" val="109210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1B8C681-EA50-483D-9B23-7815FB278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45" y="47666"/>
            <a:ext cx="10254709" cy="6810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613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F18D45-ECD8-45B4-932E-06357BB7D389}"/>
              </a:ext>
            </a:extLst>
          </p:cNvPr>
          <p:cNvSpPr>
            <a:spLocks noGrp="1"/>
          </p:cNvSpPr>
          <p:nvPr>
            <p:ph type="title"/>
          </p:nvPr>
        </p:nvSpPr>
        <p:spPr>
          <a:xfrm>
            <a:off x="1066800" y="1033212"/>
            <a:ext cx="10058400" cy="1371600"/>
          </a:xfrm>
        </p:spPr>
        <p:txBody>
          <a:bodyPr>
            <a:normAutofit fontScale="90000"/>
          </a:bodyPr>
          <a:lstStyle/>
          <a:p>
            <a:r>
              <a:rPr lang="ru-RU" sz="4400" dirty="0"/>
              <a:t>Порядковые числительные</a:t>
            </a:r>
            <a:br>
              <a:rPr lang="ru-RU" dirty="0"/>
            </a:br>
            <a:br>
              <a:rPr lang="ru-RU" dirty="0"/>
            </a:br>
            <a:endParaRPr lang="cs-CZ" dirty="0"/>
          </a:p>
        </p:txBody>
      </p:sp>
    </p:spTree>
    <p:extLst>
      <p:ext uri="{BB962C8B-B14F-4D97-AF65-F5344CB8AC3E}">
        <p14:creationId xmlns:p14="http://schemas.microsoft.com/office/powerpoint/2010/main" val="1898816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B493529-7F5A-417C-90A0-5D4B284494FB}"/>
              </a:ext>
            </a:extLst>
          </p:cNvPr>
          <p:cNvSpPr txBox="1"/>
          <p:nvPr/>
        </p:nvSpPr>
        <p:spPr>
          <a:xfrm>
            <a:off x="914399" y="1769239"/>
            <a:ext cx="10191565" cy="2862322"/>
          </a:xfrm>
          <a:prstGeom prst="rect">
            <a:avLst/>
          </a:prstGeom>
          <a:noFill/>
        </p:spPr>
        <p:txBody>
          <a:bodyPr wrap="square">
            <a:spAutoFit/>
          </a:bodyPr>
          <a:lstStyle/>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Порядковые числительные</a:t>
            </a:r>
            <a:endParaRPr lang="cs-CZ" sz="2000" b="1"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2000" kern="50" dirty="0">
                <a:effectLst/>
                <a:latin typeface="Arial" panose="020B0604020202020204" pitchFamily="34" charset="0"/>
                <a:ea typeface="Arial Unicode MS"/>
                <a:cs typeface="Arial" panose="020B0604020202020204" pitchFamily="34" charset="0"/>
              </a:rPr>
              <a:t>Порядковые числительные (</a:t>
            </a:r>
            <a:r>
              <a:rPr lang="ru-RU" sz="2000" i="1" kern="50" dirty="0">
                <a:effectLst/>
                <a:latin typeface="Arial" panose="020B0604020202020204" pitchFamily="34" charset="0"/>
                <a:ea typeface="Arial Unicode MS"/>
                <a:cs typeface="Arial" panose="020B0604020202020204" pitchFamily="34" charset="0"/>
              </a:rPr>
              <a:t>первый, второй, десятый, сотый</a:t>
            </a:r>
            <a:r>
              <a:rPr lang="ru-RU" sz="2000" kern="50" dirty="0">
                <a:effectLst/>
                <a:latin typeface="Arial" panose="020B0604020202020204" pitchFamily="34" charset="0"/>
                <a:ea typeface="Arial Unicode MS"/>
                <a:cs typeface="Arial" panose="020B0604020202020204" pitchFamily="34" charset="0"/>
              </a:rPr>
              <a:t>) склоняются по образцу соответствующих типов прилагательных. Они в принципе не имеют своих собственных, отличающих их от прилагательных, морфологических признаков.</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Запомните: в РЯ склоняется только последняя часть составных числительных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Капитан пожал руку две тысячи четыреста двадцать третьему пассажиру, поднявшемуся на борт</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214754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B7C8986-7407-4DA5-B1B5-19EEDC974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163" y="0"/>
            <a:ext cx="9975673" cy="686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558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EAE2C88-0CE4-43EF-A5E5-08EC99CF9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458" y="78173"/>
            <a:ext cx="8921084" cy="670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900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68A8F0-7F5C-48EC-A1CF-1FE0F135B450}"/>
              </a:ext>
            </a:extLst>
          </p:cNvPr>
          <p:cNvSpPr>
            <a:spLocks noGrp="1"/>
          </p:cNvSpPr>
          <p:nvPr>
            <p:ph type="title"/>
          </p:nvPr>
        </p:nvSpPr>
        <p:spPr/>
        <p:txBody>
          <a:bodyPr>
            <a:normAutofit/>
          </a:bodyPr>
          <a:lstStyle/>
          <a:p>
            <a:r>
              <a:rPr lang="ru-RU" sz="4000" dirty="0"/>
              <a:t>Собирательные числительные</a:t>
            </a:r>
          </a:p>
        </p:txBody>
      </p:sp>
    </p:spTree>
    <p:extLst>
      <p:ext uri="{BB962C8B-B14F-4D97-AF65-F5344CB8AC3E}">
        <p14:creationId xmlns:p14="http://schemas.microsoft.com/office/powerpoint/2010/main" val="720959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85685C-64A8-40F2-A393-C03456E0E433}"/>
              </a:ext>
            </a:extLst>
          </p:cNvPr>
          <p:cNvSpPr txBox="1"/>
          <p:nvPr/>
        </p:nvSpPr>
        <p:spPr>
          <a:xfrm>
            <a:off x="498629" y="599060"/>
            <a:ext cx="11194741" cy="5324535"/>
          </a:xfrm>
          <a:prstGeom prst="rect">
            <a:avLst/>
          </a:prstGeom>
          <a:noFill/>
        </p:spPr>
        <p:txBody>
          <a:bodyPr wrap="square">
            <a:spAutoFit/>
          </a:bodyPr>
          <a:lstStyle/>
          <a:p>
            <a:r>
              <a:rPr lang="ru-RU" sz="2000" b="1" dirty="0">
                <a:latin typeface="Arial" panose="020B0604020202020204" pitchFamily="34" charset="0"/>
                <a:cs typeface="Arial" panose="020B0604020202020204" pitchFamily="34" charset="0"/>
              </a:rPr>
              <a:t>Собирательные числительные</a:t>
            </a:r>
            <a:endParaRPr lang="cs-CZ" sz="2000" b="1"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К собирательным числительным относятся — </a:t>
            </a:r>
            <a:r>
              <a:rPr lang="ru-RU" sz="2000" i="1" dirty="0">
                <a:latin typeface="Arial" panose="020B0604020202020204" pitchFamily="34" charset="0"/>
                <a:cs typeface="Arial" panose="020B0604020202020204" pitchFamily="34" charset="0"/>
              </a:rPr>
              <a:t>двое, трое, четверо, пятеро, шестеро, семеро, восьмеро, девятеро, десятеро</a:t>
            </a:r>
            <a:r>
              <a:rPr lang="ru-RU" sz="2000" dirty="0">
                <a:latin typeface="Arial" panose="020B0604020202020204" pitchFamily="34" charset="0"/>
                <a:cs typeface="Arial" panose="020B0604020202020204" pitchFamily="34" charset="0"/>
              </a:rPr>
              <a:t>, т. е. числительные от 2 до 10.</a:t>
            </a:r>
            <a:endParaRPr lang="cs-CZ" sz="2000"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В то время как количественные числительные обозначают собственно количество, собирательные числительные обозначают количество как совокупность.</a:t>
            </a:r>
          </a:p>
          <a:p>
            <a:r>
              <a:rPr lang="ru-RU" sz="2000" b="1" dirty="0">
                <a:latin typeface="Arial" panose="020B0604020202020204" pitchFamily="34" charset="0"/>
                <a:cs typeface="Arial" panose="020B0604020202020204" pitchFamily="34" charset="0"/>
              </a:rPr>
              <a:t>Сравните:</a:t>
            </a:r>
          </a:p>
          <a:p>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Во дворе играло четверо братьев</a:t>
            </a:r>
            <a:r>
              <a:rPr lang="ru-RU" sz="2000" dirty="0">
                <a:latin typeface="Arial" panose="020B0604020202020204" pitchFamily="34" charset="0"/>
                <a:cs typeface="Arial" panose="020B0604020202020204" pitchFamily="34" charset="0"/>
              </a:rPr>
              <a:t>. (образуют тесную группу, определенным образом связаны между собой).</a:t>
            </a:r>
          </a:p>
          <a:p>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Во дворе играли четыре мальчика</a:t>
            </a:r>
            <a:r>
              <a:rPr lang="ru-RU" sz="2000" dirty="0">
                <a:latin typeface="Arial" panose="020B0604020202020204" pitchFamily="34" charset="0"/>
                <a:cs typeface="Arial" panose="020B0604020202020204" pitchFamily="34" charset="0"/>
              </a:rPr>
              <a:t>. (не образуют тесную группу, возможно, каждый играл отдельно).</a:t>
            </a:r>
            <a:endParaRPr lang="cs-CZ" sz="2000"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В пределах первых десяти единиц счета могут иметь место случаи семантического неразличения количественных и собирательных числительных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Когда я теперь думаю о тех деятелях в области таланта, которых я знал, то я готов прийти к выводу, что те двое, два странных, юных, небрежных, хохочущих мальчика, – мастера</a:t>
            </a:r>
            <a:r>
              <a:rPr lang="ru-RU" sz="2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84666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0DA4FFF-690F-457D-8362-952460CAA205}"/>
              </a:ext>
            </a:extLst>
          </p:cNvPr>
          <p:cNvSpPr txBox="1"/>
          <p:nvPr/>
        </p:nvSpPr>
        <p:spPr>
          <a:xfrm>
            <a:off x="245615" y="149453"/>
            <a:ext cx="11700769" cy="6817251"/>
          </a:xfrm>
          <a:prstGeom prst="rect">
            <a:avLst/>
          </a:prstGeom>
          <a:noFill/>
        </p:spPr>
        <p:txBody>
          <a:bodyPr wrap="square">
            <a:spAutoFit/>
          </a:bodyPr>
          <a:lstStyle/>
          <a:p>
            <a:r>
              <a:rPr lang="ru-RU" sz="1900" b="1" dirty="0">
                <a:latin typeface="Arial" panose="020B0604020202020204" pitchFamily="34" charset="0"/>
                <a:cs typeface="Arial" panose="020B0604020202020204" pitchFamily="34" charset="0"/>
              </a:rPr>
              <a:t>В РЯ собирательные числительные употребляются с небольшим кругом существительных:</a:t>
            </a:r>
            <a:endParaRPr lang="cs-CZ" sz="1900" b="1" dirty="0">
              <a:latin typeface="Arial" panose="020B0604020202020204" pitchFamily="34" charset="0"/>
              <a:cs typeface="Arial" panose="020B0604020202020204" pitchFamily="34" charset="0"/>
            </a:endParaRPr>
          </a:p>
          <a:p>
            <a:endParaRPr lang="ru-RU" sz="1900"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существительные м. р. </a:t>
            </a:r>
            <a:r>
              <a:rPr lang="ru-RU" sz="1900" u="sng" dirty="0" err="1">
                <a:latin typeface="Arial" panose="020B0604020202020204" pitchFamily="34" charset="0"/>
                <a:cs typeface="Arial" panose="020B0604020202020204" pitchFamily="34" charset="0"/>
              </a:rPr>
              <a:t>одуш</a:t>
            </a:r>
            <a:r>
              <a:rPr lang="ru-RU" sz="1900" dirty="0">
                <a:latin typeface="Arial" panose="020B0604020202020204" pitchFamily="34" charset="0"/>
                <a:cs typeface="Arial" panose="020B0604020202020204" pitchFamily="34" charset="0"/>
              </a:rPr>
              <a:t>. (</a:t>
            </a:r>
            <a:r>
              <a:rPr lang="ru-RU" sz="1900" i="1" dirty="0">
                <a:latin typeface="Arial" panose="020B0604020202020204" pitchFamily="34" charset="0"/>
                <a:cs typeface="Arial" panose="020B0604020202020204" pitchFamily="34" charset="0"/>
              </a:rPr>
              <a:t>пятеро профессоров, трое соседей</a:t>
            </a:r>
            <a:r>
              <a:rPr lang="ru-RU" sz="1900" dirty="0">
                <a:latin typeface="Arial" panose="020B0604020202020204" pitchFamily="34" charset="0"/>
                <a:cs typeface="Arial" panose="020B0604020202020204" pitchFamily="34" charset="0"/>
              </a:rPr>
              <a:t>);</a:t>
            </a:r>
            <a:endParaRPr lang="cs-CZ" sz="1900" dirty="0">
              <a:latin typeface="Arial" panose="020B0604020202020204" pitchFamily="34" charset="0"/>
              <a:cs typeface="Arial" panose="020B0604020202020204" pitchFamily="34" charset="0"/>
            </a:endParaRPr>
          </a:p>
          <a:p>
            <a:endParaRPr lang="ru-RU" sz="1900"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существительные м. р. </a:t>
            </a:r>
            <a:r>
              <a:rPr lang="ru-RU" sz="1900" u="sng" dirty="0" err="1">
                <a:latin typeface="Arial" panose="020B0604020202020204" pitchFamily="34" charset="0"/>
                <a:cs typeface="Arial" panose="020B0604020202020204" pitchFamily="34" charset="0"/>
              </a:rPr>
              <a:t>одуш</a:t>
            </a:r>
            <a:r>
              <a:rPr lang="ru-RU" sz="1900" u="sng" dirty="0">
                <a:latin typeface="Arial" panose="020B0604020202020204" pitchFamily="34" charset="0"/>
                <a:cs typeface="Arial" panose="020B0604020202020204" pitchFamily="34" charset="0"/>
              </a:rPr>
              <a:t>. на -а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двое юношей, четверо мужчина</a:t>
            </a:r>
            <a:r>
              <a:rPr lang="ru-RU" sz="1900" dirty="0">
                <a:latin typeface="Arial" panose="020B0604020202020204" pitchFamily="34" charset="0"/>
                <a:cs typeface="Arial" panose="020B0604020202020204" pitchFamily="34" charset="0"/>
              </a:rPr>
              <a:t>);</a:t>
            </a:r>
            <a:endParaRPr lang="cs-CZ" sz="1900" dirty="0">
              <a:latin typeface="Arial" panose="020B0604020202020204" pitchFamily="34" charset="0"/>
              <a:cs typeface="Arial" panose="020B0604020202020204" pitchFamily="34" charset="0"/>
            </a:endParaRPr>
          </a:p>
          <a:p>
            <a:endParaRPr lang="ru-RU" sz="1900"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существительные общего р</a:t>
            </a:r>
            <a:r>
              <a:rPr lang="ru-RU" sz="1900" dirty="0">
                <a:latin typeface="Arial" panose="020B0604020202020204" pitchFamily="34" charset="0"/>
                <a:cs typeface="Arial" panose="020B0604020202020204" pitchFamily="34" charset="0"/>
              </a:rPr>
              <a:t>. (</a:t>
            </a:r>
            <a:r>
              <a:rPr lang="ru-RU" sz="1900" i="1" dirty="0">
                <a:latin typeface="Arial" panose="020B0604020202020204" pitchFamily="34" charset="0"/>
                <a:cs typeface="Arial" panose="020B0604020202020204" pitchFamily="34" charset="0"/>
              </a:rPr>
              <a:t>трое сирот, семеро внучат</a:t>
            </a:r>
            <a:r>
              <a:rPr lang="ru-RU" sz="1900" dirty="0">
                <a:latin typeface="Arial" panose="020B0604020202020204" pitchFamily="34" charset="0"/>
                <a:cs typeface="Arial" panose="020B0604020202020204" pitchFamily="34" charset="0"/>
              </a:rPr>
              <a:t>);</a:t>
            </a:r>
            <a:endParaRPr lang="cs-CZ" sz="1900" dirty="0">
              <a:latin typeface="Arial" panose="020B0604020202020204" pitchFamily="34" charset="0"/>
              <a:cs typeface="Arial" panose="020B0604020202020204" pitchFamily="34" charset="0"/>
            </a:endParaRPr>
          </a:p>
          <a:p>
            <a:endParaRPr lang="ru-RU" sz="1900"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существительные </a:t>
            </a:r>
            <a:r>
              <a:rPr lang="ru-RU" sz="1900" i="1" u="sng" dirty="0">
                <a:latin typeface="Arial" panose="020B0604020202020204" pitchFamily="34" charset="0"/>
                <a:cs typeface="Arial" panose="020B0604020202020204" pitchFamily="34" charset="0"/>
              </a:rPr>
              <a:t>ребята, дети, люди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четверо ребят, семеро детей, двое людей</a:t>
            </a:r>
            <a:r>
              <a:rPr lang="ru-RU" sz="1900" dirty="0">
                <a:latin typeface="Arial" panose="020B0604020202020204" pitchFamily="34" charset="0"/>
                <a:cs typeface="Arial" panose="020B0604020202020204" pitchFamily="34" charset="0"/>
              </a:rPr>
              <a:t>);</a:t>
            </a:r>
            <a:endParaRPr lang="cs-CZ" sz="1900" dirty="0">
              <a:latin typeface="Arial" panose="020B0604020202020204" pitchFamily="34" charset="0"/>
              <a:cs typeface="Arial" panose="020B0604020202020204" pitchFamily="34" charset="0"/>
            </a:endParaRPr>
          </a:p>
          <a:p>
            <a:endParaRPr lang="ru-RU" sz="1900"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субстантивированные прилагательные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двое раненых, пятеро знакомых</a:t>
            </a:r>
            <a:r>
              <a:rPr lang="ru-RU" sz="1900" dirty="0">
                <a:latin typeface="Arial" panose="020B0604020202020204" pitchFamily="34" charset="0"/>
                <a:cs typeface="Arial" panose="020B0604020202020204" pitchFamily="34" charset="0"/>
              </a:rPr>
              <a:t>);</a:t>
            </a:r>
            <a:endParaRPr lang="cs-CZ" sz="1900" dirty="0">
              <a:latin typeface="Arial" panose="020B0604020202020204" pitchFamily="34" charset="0"/>
              <a:cs typeface="Arial" panose="020B0604020202020204" pitchFamily="34" charset="0"/>
            </a:endParaRPr>
          </a:p>
          <a:p>
            <a:endParaRPr lang="ru-RU" sz="1900"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существительные, обозначающие парные предметы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двое сапог, трое перчаток</a:t>
            </a:r>
            <a:r>
              <a:rPr lang="ru-RU" sz="1900" dirty="0">
                <a:latin typeface="Arial" panose="020B0604020202020204" pitchFamily="34" charset="0"/>
                <a:cs typeface="Arial" panose="020B0604020202020204" pitchFamily="34" charset="0"/>
              </a:rPr>
              <a:t> = т. е. две, три пары (более точно));</a:t>
            </a:r>
            <a:endParaRPr lang="cs-CZ" sz="1900" dirty="0">
              <a:latin typeface="Arial" panose="020B0604020202020204" pitchFamily="34" charset="0"/>
              <a:cs typeface="Arial" panose="020B0604020202020204" pitchFamily="34" charset="0"/>
            </a:endParaRPr>
          </a:p>
          <a:p>
            <a:endParaRPr lang="cs-CZ" sz="1900"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с местоимением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Вы трое, идите сюда</a:t>
            </a:r>
            <a:r>
              <a:rPr lang="ru-RU" sz="1900" dirty="0">
                <a:latin typeface="Arial" panose="020B0604020202020204" pitchFamily="34" charset="0"/>
                <a:cs typeface="Arial" panose="020B0604020202020204" pitchFamily="34" charset="0"/>
              </a:rPr>
              <a:t>!).</a:t>
            </a:r>
          </a:p>
          <a:p>
            <a:endParaRPr lang="ru-RU" sz="1900"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существительные, употребляющиеся только во мн. ч.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двое суток, пятеро саней</a:t>
            </a:r>
            <a:r>
              <a:rPr lang="ru-RU" sz="1900" dirty="0">
                <a:latin typeface="Arial" panose="020B0604020202020204" pitchFamily="34" charset="0"/>
                <a:cs typeface="Arial" panose="020B0604020202020204" pitchFamily="34" charset="0"/>
              </a:rPr>
              <a:t>). </a:t>
            </a:r>
            <a:r>
              <a:rPr lang="ru-RU" sz="1900" b="1" dirty="0">
                <a:latin typeface="Arial" panose="020B0604020202020204" pitchFamily="34" charset="0"/>
                <a:cs typeface="Arial" panose="020B0604020202020204" pitchFamily="34" charset="0"/>
              </a:rPr>
              <a:t>Для этой группы употребление числительных двое, трое, четверо – обязательно, остальные употребляются по выбору, но в косвенных падежах в живой речи употребляются часто используются только количественные числительные;</a:t>
            </a:r>
            <a:endParaRPr lang="cs-CZ" sz="1900" b="1" dirty="0">
              <a:latin typeface="Arial" panose="020B0604020202020204" pitchFamily="34" charset="0"/>
              <a:cs typeface="Arial" panose="020B0604020202020204" pitchFamily="34" charset="0"/>
            </a:endParaRPr>
          </a:p>
          <a:p>
            <a:endParaRPr lang="ru-RU" sz="1900" dirty="0">
              <a:latin typeface="Arial" panose="020B0604020202020204" pitchFamily="34" charset="0"/>
              <a:cs typeface="Arial" panose="020B0604020202020204" pitchFamily="34" charset="0"/>
            </a:endParaRPr>
          </a:p>
          <a:p>
            <a:endParaRPr lang="ru-RU"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7981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E68C46C-D1B3-4969-BC59-A6BF78BCE9DD}"/>
              </a:ext>
            </a:extLst>
          </p:cNvPr>
          <p:cNvSpPr txBox="1"/>
          <p:nvPr/>
        </p:nvSpPr>
        <p:spPr>
          <a:xfrm>
            <a:off x="2461704" y="2639289"/>
            <a:ext cx="7268592" cy="1323439"/>
          </a:xfrm>
          <a:prstGeom prst="rect">
            <a:avLst/>
          </a:prstGeom>
          <a:noFill/>
        </p:spPr>
        <p:txBody>
          <a:bodyPr wrap="square">
            <a:spAutoFit/>
          </a:bodyPr>
          <a:lstStyle/>
          <a:p>
            <a:pPr lvl="0"/>
            <a:r>
              <a:rPr lang="ru-RU" sz="2000" b="1" dirty="0">
                <a:solidFill>
                  <a:prstClr val="black"/>
                </a:solidFill>
                <a:latin typeface="Arial" panose="020B0604020202020204" pitchFamily="34" charset="0"/>
                <a:cs typeface="Arial" panose="020B0604020202020204" pitchFamily="34" charset="0"/>
              </a:rPr>
              <a:t>В ЧЯ употребляются с:</a:t>
            </a:r>
          </a:p>
          <a:p>
            <a:pPr marL="285750" lvl="0" indent="-285750">
              <a:buFont typeface="Arial" panose="020B0604020202020204" pitchFamily="34" charset="0"/>
              <a:buChar char="•"/>
            </a:pPr>
            <a:r>
              <a:rPr lang="cs-CZ" sz="2000" dirty="0">
                <a:solidFill>
                  <a:prstClr val="black"/>
                </a:solidFill>
                <a:latin typeface="Arial" panose="020B0604020202020204" pitchFamily="34" charset="0"/>
                <a:cs typeface="Arial" panose="020B0604020202020204" pitchFamily="34" charset="0"/>
              </a:rPr>
              <a:t>pluralia tantum</a:t>
            </a:r>
            <a:r>
              <a:rPr lang="ru-RU" sz="2000" dirty="0">
                <a:solidFill>
                  <a:prstClr val="black"/>
                </a:solidFill>
                <a:latin typeface="Arial" panose="020B0604020202020204" pitchFamily="34" charset="0"/>
                <a:cs typeface="Arial" panose="020B0604020202020204" pitchFamily="34" charset="0"/>
              </a:rPr>
              <a:t>: </a:t>
            </a:r>
            <a:r>
              <a:rPr lang="cs-CZ" sz="2000" dirty="0">
                <a:solidFill>
                  <a:prstClr val="black"/>
                </a:solidFill>
                <a:latin typeface="Arial" panose="020B0604020202020204" pitchFamily="34" charset="0"/>
                <a:cs typeface="Arial" panose="020B0604020202020204" pitchFamily="34" charset="0"/>
              </a:rPr>
              <a:t> </a:t>
            </a:r>
            <a:r>
              <a:rPr lang="cs-CZ" sz="2000" i="1" dirty="0">
                <a:solidFill>
                  <a:prstClr val="black"/>
                </a:solidFill>
                <a:latin typeface="Arial" panose="020B0604020202020204" pitchFamily="34" charset="0"/>
                <a:cs typeface="Arial" panose="020B0604020202020204" pitchFamily="34" charset="0"/>
              </a:rPr>
              <a:t>dvoje dveře</a:t>
            </a:r>
            <a:endParaRPr lang="ru-RU" sz="2000" i="1"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абстрактными существительными: </a:t>
            </a:r>
            <a:r>
              <a:rPr lang="cs-CZ" sz="2000" i="1" dirty="0">
                <a:solidFill>
                  <a:prstClr val="black"/>
                </a:solidFill>
                <a:latin typeface="Arial" panose="020B0604020202020204" pitchFamily="34" charset="0"/>
                <a:cs typeface="Arial" panose="020B0604020202020204" pitchFamily="34" charset="0"/>
              </a:rPr>
              <a:t>dvojí stanovisko</a:t>
            </a:r>
            <a:endParaRPr lang="ru-RU" sz="2000" i="1"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для обозначения видов: </a:t>
            </a:r>
            <a:r>
              <a:rPr lang="cs-CZ" sz="2000" i="1" dirty="0">
                <a:solidFill>
                  <a:prstClr val="black"/>
                </a:solidFill>
                <a:latin typeface="Arial" panose="020B0604020202020204" pitchFamily="34" charset="0"/>
                <a:cs typeface="Arial" panose="020B0604020202020204" pitchFamily="34" charset="0"/>
              </a:rPr>
              <a:t>dvojí cukroví </a:t>
            </a:r>
            <a:endParaRPr lang="ru-RU"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3486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F431243-A6F7-4350-BA78-10D5AA731540}"/>
              </a:ext>
            </a:extLst>
          </p:cNvPr>
          <p:cNvSpPr txBox="1"/>
          <p:nvPr/>
        </p:nvSpPr>
        <p:spPr>
          <a:xfrm>
            <a:off x="307759" y="258901"/>
            <a:ext cx="11576482" cy="2862322"/>
          </a:xfrm>
          <a:prstGeom prst="rect">
            <a:avLst/>
          </a:prstGeom>
          <a:noFill/>
        </p:spPr>
        <p:txBody>
          <a:bodyPr wrap="square">
            <a:spAutoFit/>
          </a:bodyPr>
          <a:lstStyle/>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Словоизменение собирательных числительных</a:t>
            </a:r>
            <a:endParaRPr lang="cs-CZ" sz="2000" b="1"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b="1" kern="50" dirty="0">
              <a:latin typeface="Arial" panose="020B0604020202020204" pitchFamily="34" charset="0"/>
              <a:ea typeface="Arial Unicode MS"/>
              <a:cs typeface="Arial" panose="020B0604020202020204" pitchFamily="34" charset="0"/>
            </a:endParaRPr>
          </a:p>
          <a:p>
            <a:pPr algn="just">
              <a:tabLst>
                <a:tab pos="186690" algn="l"/>
              </a:tabLst>
            </a:pPr>
            <a:r>
              <a:rPr lang="ru-RU" sz="2000" u="sng" kern="50" dirty="0">
                <a:effectLst/>
                <a:latin typeface="Arial" panose="020B0604020202020204" pitchFamily="34" charset="0"/>
                <a:ea typeface="Arial Unicode MS"/>
                <a:cs typeface="Arial" panose="020B0604020202020204" pitchFamily="34" charset="0"/>
              </a:rPr>
              <a:t>В РЯ собирательные числительные </a:t>
            </a:r>
            <a:r>
              <a:rPr lang="ru-RU" sz="2000" i="1" u="sng" kern="50" dirty="0">
                <a:effectLst/>
                <a:latin typeface="Arial" panose="020B0604020202020204" pitchFamily="34" charset="0"/>
                <a:ea typeface="Arial Unicode MS"/>
                <a:cs typeface="Arial" panose="020B0604020202020204" pitchFamily="34" charset="0"/>
              </a:rPr>
              <a:t>оба, двое, трое, четверо </a:t>
            </a:r>
            <a:r>
              <a:rPr lang="ru-RU" sz="2000" u="sng" kern="50" dirty="0">
                <a:effectLst/>
                <a:latin typeface="Arial" panose="020B0604020202020204" pitchFamily="34" charset="0"/>
                <a:ea typeface="Arial Unicode MS"/>
                <a:cs typeface="Arial" panose="020B0604020202020204" pitchFamily="34" charset="0"/>
              </a:rPr>
              <a:t>и др., образуют формы косвенных падежей по первому адъективному типу склонения</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latin typeface="Arial" panose="020B0604020202020204" pitchFamily="34" charset="0"/>
              <a:ea typeface="Arial Unicode MS"/>
              <a:cs typeface="Arial" panose="020B0604020202020204" pitchFamily="34" charset="0"/>
            </a:endParaRPr>
          </a:p>
          <a:p>
            <a:pPr marL="342900" indent="-342900" algn="just">
              <a:buFont typeface="Arial" panose="020B0604020202020204" pitchFamily="34" charset="0"/>
              <a:buChar char="•"/>
              <a:tabLst>
                <a:tab pos="186690" algn="l"/>
              </a:tabLst>
            </a:pPr>
            <a:r>
              <a:rPr lang="cs-CZ" sz="2000" kern="50" dirty="0">
                <a:latin typeface="Arial" panose="020B0604020202020204" pitchFamily="34" charset="0"/>
                <a:ea typeface="Arial Unicode MS"/>
                <a:cs typeface="Arial" panose="020B0604020202020204" pitchFamily="34" charset="0"/>
              </a:rPr>
              <a:t>C</a:t>
            </a:r>
            <a:r>
              <a:rPr lang="ru-RU" sz="2000" kern="50" dirty="0" err="1">
                <a:latin typeface="Arial" panose="020B0604020202020204" pitchFamily="34" charset="0"/>
                <a:ea typeface="Arial Unicode MS"/>
                <a:cs typeface="Arial" panose="020B0604020202020204" pitchFamily="34" charset="0"/>
              </a:rPr>
              <a:t>обирательные</a:t>
            </a:r>
            <a:r>
              <a:rPr lang="ru-RU" sz="2000" kern="50" dirty="0">
                <a:latin typeface="Arial" panose="020B0604020202020204" pitchFamily="34" charset="0"/>
                <a:ea typeface="Arial Unicode MS"/>
                <a:cs typeface="Arial" panose="020B0604020202020204" pitchFamily="34" charset="0"/>
              </a:rPr>
              <a:t> числительные </a:t>
            </a:r>
            <a:r>
              <a:rPr lang="ru-RU" sz="2000" u="sng" kern="50" dirty="0">
                <a:latin typeface="Arial" panose="020B0604020202020204" pitchFamily="34" charset="0"/>
                <a:ea typeface="Arial Unicode MS"/>
                <a:cs typeface="Arial" panose="020B0604020202020204" pitchFamily="34" charset="0"/>
              </a:rPr>
              <a:t>с основой на твердую согласную </a:t>
            </a:r>
            <a:r>
              <a:rPr lang="ru-RU" sz="2000" u="sng" kern="50" dirty="0">
                <a:effectLst/>
                <a:latin typeface="Arial" panose="020B0604020202020204" pitchFamily="34" charset="0"/>
                <a:ea typeface="Arial Unicode MS"/>
                <a:cs typeface="Arial" panose="020B0604020202020204" pitchFamily="34" charset="0"/>
              </a:rPr>
              <a:t>имеют падежные формы с системой флексий мн. ч. </a:t>
            </a:r>
            <a:r>
              <a:rPr lang="ru-RU" sz="2000" u="sng" kern="50" dirty="0">
                <a:latin typeface="Arial" panose="020B0604020202020204" pitchFamily="34" charset="0"/>
                <a:ea typeface="Arial Unicode MS"/>
                <a:cs typeface="Arial" panose="020B0604020202020204" pitchFamily="34" charset="0"/>
              </a:rPr>
              <a:t>твердой разновидности</a:t>
            </a:r>
            <a:r>
              <a:rPr lang="ru-RU" sz="2000" kern="50" dirty="0">
                <a:latin typeface="Arial" panose="020B0604020202020204" pitchFamily="34" charset="0"/>
                <a:ea typeface="Arial Unicode MS"/>
                <a:cs typeface="Arial" panose="020B0604020202020204" pitchFamily="34" charset="0"/>
              </a:rPr>
              <a:t>. </a:t>
            </a:r>
            <a:endParaRPr lang="cs-CZ" sz="2000" kern="50" dirty="0">
              <a:latin typeface="Arial" panose="020B0604020202020204" pitchFamily="34" charset="0"/>
              <a:ea typeface="Arial Unicode MS"/>
              <a:cs typeface="Arial" panose="020B0604020202020204" pitchFamily="34" charset="0"/>
            </a:endParaRPr>
          </a:p>
          <a:p>
            <a:pPr marL="342900" indent="-342900" algn="just">
              <a:buFont typeface="Arial" panose="020B0604020202020204" pitchFamily="34" charset="0"/>
              <a:buChar char="•"/>
              <a:tabLst>
                <a:tab pos="186690" algn="l"/>
              </a:tabLst>
            </a:pPr>
            <a:r>
              <a:rPr lang="ru-RU" sz="2000" kern="50" dirty="0" err="1">
                <a:latin typeface="Arial" panose="020B0604020202020204" pitchFamily="34" charset="0"/>
                <a:ea typeface="Arial Unicode MS"/>
                <a:cs typeface="Arial" panose="020B0604020202020204" pitchFamily="34" charset="0"/>
              </a:rPr>
              <a:t>Cобирательные</a:t>
            </a:r>
            <a:r>
              <a:rPr lang="ru-RU" sz="2000" kern="50" dirty="0">
                <a:latin typeface="Arial" panose="020B0604020202020204" pitchFamily="34" charset="0"/>
                <a:ea typeface="Arial Unicode MS"/>
                <a:cs typeface="Arial" panose="020B0604020202020204" pitchFamily="34" charset="0"/>
              </a:rPr>
              <a:t> числительные </a:t>
            </a:r>
            <a:r>
              <a:rPr lang="ru-RU" sz="2000" u="sng" kern="50" dirty="0">
                <a:latin typeface="Arial" panose="020B0604020202020204" pitchFamily="34" charset="0"/>
                <a:ea typeface="Arial Unicode MS"/>
                <a:cs typeface="Arial" panose="020B0604020202020204" pitchFamily="34" charset="0"/>
              </a:rPr>
              <a:t>с основой на </a:t>
            </a:r>
            <a:r>
              <a:rPr lang="ru-RU" sz="2000" b="1" u="sng" kern="50" dirty="0">
                <a:latin typeface="Arial" panose="020B0604020202020204" pitchFamily="34" charset="0"/>
                <a:ea typeface="Arial Unicode MS"/>
                <a:cs typeface="Arial" panose="020B0604020202020204" pitchFamily="34" charset="0"/>
              </a:rPr>
              <a:t>–j</a:t>
            </a:r>
            <a:r>
              <a:rPr lang="cs-CZ" sz="2000" u="sng" kern="50" dirty="0">
                <a:latin typeface="Arial" panose="020B0604020202020204" pitchFamily="34" charset="0"/>
                <a:ea typeface="Arial Unicode MS"/>
                <a:cs typeface="Arial" panose="020B0604020202020204" pitchFamily="34" charset="0"/>
              </a:rPr>
              <a:t> </a:t>
            </a:r>
            <a:r>
              <a:rPr lang="ru-RU" sz="2000" u="sng" kern="50" dirty="0">
                <a:latin typeface="Arial" panose="020B0604020202020204" pitchFamily="34" charset="0"/>
                <a:ea typeface="Arial Unicode MS"/>
                <a:cs typeface="Arial" panose="020B0604020202020204" pitchFamily="34" charset="0"/>
              </a:rPr>
              <a:t>имеют падежные формы с системой флексий мн. ч. мягкой разновидности</a:t>
            </a:r>
            <a:r>
              <a:rPr lang="ru-RU" sz="2000" kern="50" dirty="0">
                <a:latin typeface="Arial" panose="020B0604020202020204" pitchFamily="34" charset="0"/>
                <a:ea typeface="Arial Unicode MS"/>
                <a:cs typeface="Arial" panose="020B0604020202020204" pitchFamily="34" charset="0"/>
              </a:rPr>
              <a:t>. </a:t>
            </a:r>
          </a:p>
        </p:txBody>
      </p:sp>
      <p:graphicFrame>
        <p:nvGraphicFramePr>
          <p:cNvPr id="4" name="Tabulka 3">
            <a:extLst>
              <a:ext uri="{FF2B5EF4-FFF2-40B4-BE49-F238E27FC236}">
                <a16:creationId xmlns:a16="http://schemas.microsoft.com/office/drawing/2014/main" id="{8F460A7F-EC5C-4347-86B1-CFF04AE7246A}"/>
              </a:ext>
            </a:extLst>
          </p:cNvPr>
          <p:cNvGraphicFramePr>
            <a:graphicFrameLocks noGrp="1"/>
          </p:cNvGraphicFramePr>
          <p:nvPr>
            <p:extLst>
              <p:ext uri="{D42A27DB-BD31-4B8C-83A1-F6EECF244321}">
                <p14:modId xmlns:p14="http://schemas.microsoft.com/office/powerpoint/2010/main" val="3087174614"/>
              </p:ext>
            </p:extLst>
          </p:nvPr>
        </p:nvGraphicFramePr>
        <p:xfrm>
          <a:off x="307760" y="3335050"/>
          <a:ext cx="11576482" cy="3190037"/>
        </p:xfrm>
        <a:graphic>
          <a:graphicData uri="http://schemas.openxmlformats.org/drawingml/2006/table">
            <a:tbl>
              <a:tblPr>
                <a:tableStyleId>{5C22544A-7EE6-4342-B048-85BDC9FD1C3A}</a:tableStyleId>
              </a:tblPr>
              <a:tblGrid>
                <a:gridCol w="1099957">
                  <a:extLst>
                    <a:ext uri="{9D8B030D-6E8A-4147-A177-3AD203B41FA5}">
                      <a16:colId xmlns:a16="http://schemas.microsoft.com/office/drawing/2014/main" val="326002042"/>
                    </a:ext>
                  </a:extLst>
                </a:gridCol>
                <a:gridCol w="1227430">
                  <a:extLst>
                    <a:ext uri="{9D8B030D-6E8A-4147-A177-3AD203B41FA5}">
                      <a16:colId xmlns:a16="http://schemas.microsoft.com/office/drawing/2014/main" val="3407165202"/>
                    </a:ext>
                  </a:extLst>
                </a:gridCol>
                <a:gridCol w="1170921">
                  <a:extLst>
                    <a:ext uri="{9D8B030D-6E8A-4147-A177-3AD203B41FA5}">
                      <a16:colId xmlns:a16="http://schemas.microsoft.com/office/drawing/2014/main" val="4112836521"/>
                    </a:ext>
                  </a:extLst>
                </a:gridCol>
                <a:gridCol w="1902912">
                  <a:extLst>
                    <a:ext uri="{9D8B030D-6E8A-4147-A177-3AD203B41FA5}">
                      <a16:colId xmlns:a16="http://schemas.microsoft.com/office/drawing/2014/main" val="4233072444"/>
                    </a:ext>
                  </a:extLst>
                </a:gridCol>
                <a:gridCol w="1826690">
                  <a:extLst>
                    <a:ext uri="{9D8B030D-6E8A-4147-A177-3AD203B41FA5}">
                      <a16:colId xmlns:a16="http://schemas.microsoft.com/office/drawing/2014/main" val="3053701642"/>
                    </a:ext>
                  </a:extLst>
                </a:gridCol>
                <a:gridCol w="1736012">
                  <a:extLst>
                    <a:ext uri="{9D8B030D-6E8A-4147-A177-3AD203B41FA5}">
                      <a16:colId xmlns:a16="http://schemas.microsoft.com/office/drawing/2014/main" val="3465229137"/>
                    </a:ext>
                  </a:extLst>
                </a:gridCol>
                <a:gridCol w="1247143">
                  <a:extLst>
                    <a:ext uri="{9D8B030D-6E8A-4147-A177-3AD203B41FA5}">
                      <a16:colId xmlns:a16="http://schemas.microsoft.com/office/drawing/2014/main" val="378381755"/>
                    </a:ext>
                  </a:extLst>
                </a:gridCol>
                <a:gridCol w="1365417">
                  <a:extLst>
                    <a:ext uri="{9D8B030D-6E8A-4147-A177-3AD203B41FA5}">
                      <a16:colId xmlns:a16="http://schemas.microsoft.com/office/drawing/2014/main" val="2081463650"/>
                    </a:ext>
                  </a:extLst>
                </a:gridCol>
              </a:tblGrid>
              <a:tr h="316106">
                <a:tc>
                  <a:txBody>
                    <a:bodyPr/>
                    <a:lstStyle/>
                    <a:p>
                      <a:pPr>
                        <a:tabLst>
                          <a:tab pos="186690" algn="l"/>
                        </a:tabLst>
                      </a:pPr>
                      <a:r>
                        <a:rPr lang="ru-RU" sz="1800" kern="50">
                          <a:effectLst/>
                          <a:latin typeface="Arial" panose="020B0604020202020204" pitchFamily="34" charset="0"/>
                          <a:cs typeface="Arial" panose="020B0604020202020204" pitchFamily="34" charset="0"/>
                        </a:rPr>
                        <a:t>Им.п.</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двое</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трое</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четверо</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пятеро</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десятеро</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tabLst>
                          <a:tab pos="186690" algn="l"/>
                        </a:tabLst>
                      </a:pPr>
                      <a:r>
                        <a:rPr lang="ru-RU" sz="1800" kern="50">
                          <a:effectLst/>
                          <a:latin typeface="Arial" panose="020B0604020202020204" pitchFamily="34" charset="0"/>
                          <a:cs typeface="Arial" panose="020B0604020202020204" pitchFamily="34" charset="0"/>
                        </a:rPr>
                        <a:t>оба</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обе</a:t>
                      </a:r>
                      <a:endParaRPr lang="cs-CZ" sz="1800" kern="50">
                        <a:effectLst/>
                        <a:latin typeface="Arial" panose="020B0604020202020204" pitchFamily="34" charset="0"/>
                        <a:ea typeface="Arial Unicode MS"/>
                        <a:cs typeface="Arial" panose="020B0604020202020204" pitchFamily="34" charset="0"/>
                      </a:endParaRPr>
                    </a:p>
                  </a:txBody>
                  <a:tcPr marL="0" marR="0" marT="0" marB="0"/>
                </a:tc>
                <a:extLst>
                  <a:ext uri="{0D108BD9-81ED-4DB2-BD59-A6C34878D82A}">
                    <a16:rowId xmlns:a16="http://schemas.microsoft.com/office/drawing/2014/main" val="2478203781"/>
                  </a:ext>
                </a:extLst>
              </a:tr>
              <a:tr h="316106">
                <a:tc>
                  <a:txBody>
                    <a:bodyPr/>
                    <a:lstStyle/>
                    <a:p>
                      <a:pPr>
                        <a:tabLst>
                          <a:tab pos="186690" algn="l"/>
                        </a:tabLst>
                      </a:pPr>
                      <a:r>
                        <a:rPr lang="ru-RU" sz="1800" kern="50">
                          <a:effectLst/>
                          <a:latin typeface="Arial" panose="020B0604020202020204" pitchFamily="34" charset="0"/>
                          <a:cs typeface="Arial" panose="020B0604020202020204" pitchFamily="34" charset="0"/>
                        </a:rPr>
                        <a:t>Род.п.</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двоих</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троих</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четверых</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пятерых</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десятерых</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tabLst>
                          <a:tab pos="186690" algn="l"/>
                        </a:tabLst>
                      </a:pPr>
                      <a:r>
                        <a:rPr lang="ru-RU" sz="1800" kern="50">
                          <a:effectLst/>
                          <a:latin typeface="Arial" panose="020B0604020202020204" pitchFamily="34" charset="0"/>
                          <a:cs typeface="Arial" panose="020B0604020202020204" pitchFamily="34" charset="0"/>
                        </a:rPr>
                        <a:t>обоих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обеих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extLst>
                  <a:ext uri="{0D108BD9-81ED-4DB2-BD59-A6C34878D82A}">
                    <a16:rowId xmlns:a16="http://schemas.microsoft.com/office/drawing/2014/main" val="3177321425"/>
                  </a:ext>
                </a:extLst>
              </a:tr>
              <a:tr h="641871">
                <a:tc>
                  <a:txBody>
                    <a:bodyPr/>
                    <a:lstStyle/>
                    <a:p>
                      <a:pPr>
                        <a:tabLst>
                          <a:tab pos="186690" algn="l"/>
                        </a:tabLst>
                      </a:pPr>
                      <a:r>
                        <a:rPr lang="ru-RU" sz="1800" kern="50">
                          <a:effectLst/>
                          <a:latin typeface="Arial" panose="020B0604020202020204" pitchFamily="34" charset="0"/>
                          <a:cs typeface="Arial" panose="020B0604020202020204" pitchFamily="34" charset="0"/>
                        </a:rPr>
                        <a:t>Дат.п.</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двоим</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троим</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четверым</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пятерым</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десятерым</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tabLst>
                          <a:tab pos="186690" algn="l"/>
                        </a:tabLst>
                      </a:pPr>
                      <a:r>
                        <a:rPr lang="ru-RU" sz="1800" kern="50">
                          <a:effectLst/>
                          <a:latin typeface="Arial" panose="020B0604020202020204" pitchFamily="34" charset="0"/>
                          <a:cs typeface="Arial" panose="020B0604020202020204" pitchFamily="34" charset="0"/>
                        </a:rPr>
                        <a:t>обоим</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обеим</a:t>
                      </a:r>
                      <a:endParaRPr lang="cs-CZ" sz="1800" kern="50">
                        <a:effectLst/>
                        <a:latin typeface="Arial" panose="020B0604020202020204" pitchFamily="34" charset="0"/>
                        <a:ea typeface="Arial Unicode MS"/>
                        <a:cs typeface="Arial" panose="020B0604020202020204" pitchFamily="34" charset="0"/>
                      </a:endParaRPr>
                    </a:p>
                  </a:txBody>
                  <a:tcPr marL="0" marR="0" marT="0" marB="0"/>
                </a:tc>
                <a:extLst>
                  <a:ext uri="{0D108BD9-81ED-4DB2-BD59-A6C34878D82A}">
                    <a16:rowId xmlns:a16="http://schemas.microsoft.com/office/drawing/2014/main" val="3289288599"/>
                  </a:ext>
                </a:extLst>
              </a:tr>
              <a:tr h="641871">
                <a:tc>
                  <a:txBody>
                    <a:bodyPr/>
                    <a:lstStyle/>
                    <a:p>
                      <a:pPr>
                        <a:tabLst>
                          <a:tab pos="186690" algn="l"/>
                        </a:tabLst>
                      </a:pPr>
                      <a:r>
                        <a:rPr lang="ru-RU" sz="1800" kern="50">
                          <a:effectLst/>
                          <a:latin typeface="Arial" panose="020B0604020202020204" pitchFamily="34" charset="0"/>
                          <a:cs typeface="Arial" panose="020B0604020202020204" pitchFamily="34" charset="0"/>
                        </a:rPr>
                        <a:t>Вин.п.</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gridSpan="7">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 им.п (у неодуш. сущ. - двое сапог)</a:t>
                      </a:r>
                      <a:endParaRPr lang="cs-CZ" sz="1800" kern="50">
                        <a:effectLst/>
                        <a:latin typeface="Arial" panose="020B0604020202020204" pitchFamily="34" charset="0"/>
                        <a:cs typeface="Arial" panose="020B0604020202020204" pitchFamily="34" charset="0"/>
                      </a:endParaRPr>
                    </a:p>
                    <a:p>
                      <a:pPr>
                        <a:lnSpc>
                          <a:spcPct val="105000"/>
                        </a:lnSpc>
                        <a:tabLst>
                          <a:tab pos="186690" algn="l"/>
                        </a:tabLst>
                      </a:pPr>
                      <a:r>
                        <a:rPr lang="ru-RU" sz="1800" kern="50">
                          <a:effectLst/>
                          <a:latin typeface="Arial" panose="020B0604020202020204" pitchFamily="34" charset="0"/>
                          <a:cs typeface="Arial" panose="020B0604020202020204" pitchFamily="34" charset="0"/>
                        </a:rPr>
                        <a:t>= род.п (у одуш. сущ. - двоих друзей)</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285747678"/>
                  </a:ext>
                </a:extLst>
              </a:tr>
              <a:tr h="641871">
                <a:tc>
                  <a:txBody>
                    <a:bodyPr/>
                    <a:lstStyle/>
                    <a:p>
                      <a:pPr>
                        <a:tabLst>
                          <a:tab pos="186690" algn="l"/>
                        </a:tabLst>
                      </a:pPr>
                      <a:r>
                        <a:rPr lang="ru-RU" sz="1800" kern="50">
                          <a:effectLst/>
                          <a:latin typeface="Arial" panose="020B0604020202020204" pitchFamily="34" charset="0"/>
                          <a:cs typeface="Arial" panose="020B0604020202020204" pitchFamily="34" charset="0"/>
                        </a:rPr>
                        <a:t>Твор.п.</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двоими</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троими</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четверыми</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пятерыми</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десятерыми</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tabLst>
                          <a:tab pos="186690" algn="l"/>
                        </a:tabLst>
                      </a:pPr>
                      <a:r>
                        <a:rPr lang="ru-RU" sz="1800" kern="50">
                          <a:effectLst/>
                          <a:latin typeface="Arial" panose="020B0604020202020204" pitchFamily="34" charset="0"/>
                          <a:cs typeface="Arial" panose="020B0604020202020204" pitchFamily="34" charset="0"/>
                        </a:rPr>
                        <a:t>обоими</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a:effectLst/>
                          <a:latin typeface="Arial" panose="020B0604020202020204" pitchFamily="34" charset="0"/>
                          <a:cs typeface="Arial" panose="020B0604020202020204" pitchFamily="34" charset="0"/>
                        </a:rPr>
                        <a:t>обеими</a:t>
                      </a:r>
                      <a:endParaRPr lang="cs-CZ" sz="1800" kern="50">
                        <a:effectLst/>
                        <a:latin typeface="Arial" panose="020B0604020202020204" pitchFamily="34" charset="0"/>
                        <a:ea typeface="Arial Unicode MS"/>
                        <a:cs typeface="Arial" panose="020B0604020202020204" pitchFamily="34" charset="0"/>
                      </a:endParaRPr>
                    </a:p>
                  </a:txBody>
                  <a:tcPr marL="0" marR="0" marT="0" marB="0"/>
                </a:tc>
                <a:extLst>
                  <a:ext uri="{0D108BD9-81ED-4DB2-BD59-A6C34878D82A}">
                    <a16:rowId xmlns:a16="http://schemas.microsoft.com/office/drawing/2014/main" val="3031462189"/>
                  </a:ext>
                </a:extLst>
              </a:tr>
              <a:tr h="632212">
                <a:tc>
                  <a:txBody>
                    <a:bodyPr/>
                    <a:lstStyle/>
                    <a:p>
                      <a:pPr>
                        <a:tabLst>
                          <a:tab pos="186690" algn="l"/>
                        </a:tabLst>
                      </a:pPr>
                      <a:r>
                        <a:rPr lang="ru-RU" sz="1800" kern="50">
                          <a:effectLst/>
                          <a:latin typeface="Arial" panose="020B0604020202020204" pitchFamily="34" charset="0"/>
                          <a:cs typeface="Arial" panose="020B0604020202020204" pitchFamily="34" charset="0"/>
                        </a:rPr>
                        <a:t>Предл.п.</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двоих</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троих</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четверых</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dirty="0">
                          <a:effectLst/>
                          <a:latin typeface="Arial" panose="020B0604020202020204" pitchFamily="34" charset="0"/>
                          <a:cs typeface="Arial" panose="020B0604020202020204" pitchFamily="34" charset="0"/>
                        </a:rPr>
                        <a:t>пятерых</a:t>
                      </a:r>
                      <a:endParaRPr lang="cs-CZ" sz="1800" kern="50" dirty="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lnSpc>
                          <a:spcPct val="105000"/>
                        </a:lnSpc>
                        <a:tabLst>
                          <a:tab pos="186690" algn="l"/>
                        </a:tabLst>
                      </a:pPr>
                      <a:r>
                        <a:rPr lang="ru-RU" sz="1800" kern="50">
                          <a:effectLst/>
                          <a:latin typeface="Arial" panose="020B0604020202020204" pitchFamily="34" charset="0"/>
                          <a:cs typeface="Arial" panose="020B0604020202020204" pitchFamily="34" charset="0"/>
                        </a:rPr>
                        <a:t>десятерых</a:t>
                      </a:r>
                      <a:endParaRPr lang="cs-CZ" sz="1800" kern="50">
                        <a:effectLst/>
                        <a:latin typeface="Arial" panose="020B0604020202020204" pitchFamily="34" charset="0"/>
                        <a:ea typeface="Arial Unicode MS"/>
                        <a:cs typeface="Arial" panose="020B0604020202020204" pitchFamily="34" charset="0"/>
                      </a:endParaRPr>
                    </a:p>
                  </a:txBody>
                  <a:tcPr marL="0" marR="0" marT="0" marB="0" anchor="b"/>
                </a:tc>
                <a:tc>
                  <a:txBody>
                    <a:bodyPr/>
                    <a:lstStyle/>
                    <a:p>
                      <a:pPr>
                        <a:tabLst>
                          <a:tab pos="186690" algn="l"/>
                        </a:tabLst>
                      </a:pPr>
                      <a:r>
                        <a:rPr lang="ru-RU" sz="1800" kern="50">
                          <a:effectLst/>
                          <a:latin typeface="Arial" panose="020B0604020202020204" pitchFamily="34" charset="0"/>
                          <a:cs typeface="Arial" panose="020B0604020202020204" pitchFamily="34" charset="0"/>
                        </a:rPr>
                        <a:t>обоих</a:t>
                      </a:r>
                      <a:endParaRPr lang="cs-CZ" sz="1800" kern="50">
                        <a:effectLst/>
                        <a:latin typeface="Arial" panose="020B0604020202020204" pitchFamily="34" charset="0"/>
                        <a:ea typeface="Arial Unicode MS"/>
                        <a:cs typeface="Arial" panose="020B0604020202020204" pitchFamily="34" charset="0"/>
                      </a:endParaRPr>
                    </a:p>
                  </a:txBody>
                  <a:tcPr marL="0" marR="0" marT="0" marB="0"/>
                </a:tc>
                <a:tc>
                  <a:txBody>
                    <a:bodyPr/>
                    <a:lstStyle/>
                    <a:p>
                      <a:pPr>
                        <a:tabLst>
                          <a:tab pos="186690" algn="l"/>
                        </a:tabLst>
                      </a:pPr>
                      <a:r>
                        <a:rPr lang="ru-RU" sz="1800" kern="50" dirty="0">
                          <a:effectLst/>
                          <a:latin typeface="Arial" panose="020B0604020202020204" pitchFamily="34" charset="0"/>
                          <a:cs typeface="Arial" panose="020B0604020202020204" pitchFamily="34" charset="0"/>
                        </a:rPr>
                        <a:t>обеих</a:t>
                      </a:r>
                      <a:endParaRPr lang="cs-CZ" sz="1800" kern="50" dirty="0">
                        <a:effectLst/>
                        <a:latin typeface="Arial" panose="020B0604020202020204" pitchFamily="34" charset="0"/>
                        <a:ea typeface="Arial Unicode MS"/>
                        <a:cs typeface="Arial" panose="020B0604020202020204" pitchFamily="34" charset="0"/>
                      </a:endParaRPr>
                    </a:p>
                  </a:txBody>
                  <a:tcPr marL="0" marR="0" marT="0" marB="0"/>
                </a:tc>
                <a:extLst>
                  <a:ext uri="{0D108BD9-81ED-4DB2-BD59-A6C34878D82A}">
                    <a16:rowId xmlns:a16="http://schemas.microsoft.com/office/drawing/2014/main" val="1621541270"/>
                  </a:ext>
                </a:extLst>
              </a:tr>
            </a:tbl>
          </a:graphicData>
        </a:graphic>
      </p:graphicFrame>
    </p:spTree>
    <p:extLst>
      <p:ext uri="{BB962C8B-B14F-4D97-AF65-F5344CB8AC3E}">
        <p14:creationId xmlns:p14="http://schemas.microsoft.com/office/powerpoint/2010/main" val="2067658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490F341-C360-46D0-A418-621F3DDC1AF6}"/>
              </a:ext>
            </a:extLst>
          </p:cNvPr>
          <p:cNvSpPr txBox="1"/>
          <p:nvPr/>
        </p:nvSpPr>
        <p:spPr>
          <a:xfrm>
            <a:off x="523782" y="305068"/>
            <a:ext cx="11114843" cy="6247864"/>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По морфологическому составу имена числительные делятся на:</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простые</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пять, девять</a:t>
            </a:r>
            <a:r>
              <a:rPr lang="ru-RU" sz="2000" dirty="0">
                <a:latin typeface="Arial" panose="020B0604020202020204" pitchFamily="34" charset="0"/>
                <a:cs typeface="Arial" panose="020B0604020202020204" pitchFamily="34" charset="0"/>
              </a:rPr>
              <a:t>),</a:t>
            </a:r>
          </a:p>
          <a:p>
            <a:pPr algn="just"/>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производные</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пятнадцать, пятьдесят</a:t>
            </a:r>
            <a:r>
              <a:rPr lang="ru-RU" sz="2000" dirty="0">
                <a:latin typeface="Arial" panose="020B0604020202020204" pitchFamily="34" charset="0"/>
                <a:cs typeface="Arial" panose="020B0604020202020204" pitchFamily="34" charset="0"/>
              </a:rPr>
              <a:t>),</a:t>
            </a:r>
          </a:p>
          <a:p>
            <a:pPr algn="just"/>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составные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двадцать три, сто сорок восемь</a:t>
            </a:r>
            <a:r>
              <a:rPr lang="ru-RU" sz="2000" dirty="0">
                <a:latin typeface="Arial" panose="020B0604020202020204" pitchFamily="34" charset="0"/>
                <a:cs typeface="Arial" panose="020B0604020202020204" pitchFamily="34" charset="0"/>
              </a:rPr>
              <a:t>).</a:t>
            </a:r>
          </a:p>
          <a:p>
            <a:pPr algn="just"/>
            <a:endParaRPr lang="ru-RU" sz="2000" dirty="0">
              <a:latin typeface="Calibri" panose="020F0502020204030204" pitchFamily="34" charset="0"/>
              <a:cs typeface="Calibri" panose="020F0502020204030204" pitchFamily="34" charset="0"/>
            </a:endParaRPr>
          </a:p>
          <a:p>
            <a:pPr algn="just"/>
            <a:r>
              <a:rPr lang="ru-RU" sz="2000" dirty="0">
                <a:latin typeface="Calibri" panose="020F0502020204030204" pitchFamily="34" charset="0"/>
                <a:cs typeface="Calibri" panose="020F0502020204030204" pitchFamily="34" charset="0"/>
              </a:rPr>
              <a:t>→ </a:t>
            </a:r>
            <a:r>
              <a:rPr lang="ru-RU" sz="2000" dirty="0">
                <a:latin typeface="Arial" panose="020B0604020202020204" pitchFamily="34" charset="0"/>
                <a:cs typeface="Arial" panose="020B0604020202020204" pitchFamily="34" charset="0"/>
              </a:rPr>
              <a:t>В чешской традиции: </a:t>
            </a:r>
            <a:r>
              <a:rPr lang="ru-RU" sz="2000" dirty="0" err="1">
                <a:latin typeface="Arial" panose="020B0604020202020204" pitchFamily="34" charset="0"/>
                <a:cs typeface="Arial" panose="020B0604020202020204" pitchFamily="34" charset="0"/>
              </a:rPr>
              <a:t>jednoduché</a:t>
            </a:r>
            <a:r>
              <a:rPr lang="ru-RU" sz="2000" dirty="0">
                <a:latin typeface="Arial" panose="020B0604020202020204" pitchFamily="34" charset="0"/>
                <a:cs typeface="Arial" panose="020B0604020202020204" pitchFamily="34" charset="0"/>
              </a:rPr>
              <a:t> a </a:t>
            </a:r>
            <a:r>
              <a:rPr lang="ru-RU" sz="2000" dirty="0" err="1">
                <a:latin typeface="Arial" panose="020B0604020202020204" pitchFamily="34" charset="0"/>
                <a:cs typeface="Arial" panose="020B0604020202020204" pitchFamily="34" charset="0"/>
              </a:rPr>
              <a:t>složené</a:t>
            </a:r>
            <a:endParaRPr lang="ru-RU" sz="2000" dirty="0">
              <a:latin typeface="Arial" panose="020B0604020202020204" pitchFamily="34" charset="0"/>
              <a:cs typeface="Arial" panose="020B0604020202020204" pitchFamily="34" charset="0"/>
            </a:endParaRPr>
          </a:p>
          <a:p>
            <a:pPr algn="just"/>
            <a:endParaRPr lang="ru-RU" sz="2000"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Числительное как часть речи представляет собой </a:t>
            </a:r>
            <a:r>
              <a:rPr lang="ru-RU" sz="2000" b="1" dirty="0" err="1">
                <a:latin typeface="Arial" panose="020B0604020202020204" pitchFamily="34" charset="0"/>
                <a:cs typeface="Arial" panose="020B0604020202020204" pitchFamily="34" charset="0"/>
              </a:rPr>
              <a:t>непополняемую</a:t>
            </a:r>
            <a:r>
              <a:rPr lang="ru-RU" sz="2000" b="1" dirty="0">
                <a:latin typeface="Arial" panose="020B0604020202020204" pitchFamily="34" charset="0"/>
                <a:cs typeface="Arial" panose="020B0604020202020204" pitchFamily="34" charset="0"/>
              </a:rPr>
              <a:t> группу слов </a:t>
            </a:r>
            <a:r>
              <a:rPr lang="ru-RU" sz="2000" dirty="0">
                <a:latin typeface="Arial" panose="020B0604020202020204" pitchFamily="34" charset="0"/>
                <a:cs typeface="Arial" panose="020B0604020202020204" pitchFamily="34" charset="0"/>
              </a:rPr>
              <a:t>(например, группа количественных числительных содержит в РЯ 36 слов). </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Числительные обладают и некоторыми общими грамматическими особенностями: их </a:t>
            </a:r>
            <a:r>
              <a:rPr lang="ru-RU" sz="2000" b="1" dirty="0">
                <a:latin typeface="Arial" panose="020B0604020202020204" pitchFamily="34" charset="0"/>
                <a:cs typeface="Arial" panose="020B0604020202020204" pitchFamily="34" charset="0"/>
              </a:rPr>
              <a:t>лексическое значение препятствует последовательному выражению в них морфологической категории числа</a:t>
            </a:r>
            <a:r>
              <a:rPr lang="ru-RU" sz="2000" dirty="0">
                <a:latin typeface="Arial" panose="020B0604020202020204" pitchFamily="34" charset="0"/>
                <a:cs typeface="Arial" panose="020B0604020202020204" pitchFamily="34" charset="0"/>
              </a:rPr>
              <a:t>. </a:t>
            </a:r>
          </a:p>
          <a:p>
            <a:pPr algn="just"/>
            <a:endParaRPr lang="ru-RU" sz="2000" dirty="0">
              <a:latin typeface="Arial" panose="020B0604020202020204" pitchFamily="34" charset="0"/>
              <a:cs typeface="Arial" panose="020B0604020202020204" pitchFamily="34" charset="0"/>
            </a:endParaRPr>
          </a:p>
          <a:p>
            <a:pPr algn="just"/>
            <a:r>
              <a:rPr lang="ru-RU" sz="2000" u="sng" dirty="0">
                <a:latin typeface="Arial" panose="020B0604020202020204" pitchFamily="34" charset="0"/>
                <a:cs typeface="Arial" panose="020B0604020202020204" pitchFamily="34" charset="0"/>
              </a:rPr>
              <a:t>Числительное </a:t>
            </a:r>
            <a:r>
              <a:rPr lang="ru-RU" sz="2000" i="1" u="sng" dirty="0">
                <a:latin typeface="Arial" panose="020B0604020202020204" pitchFamily="34" charset="0"/>
                <a:cs typeface="Arial" panose="020B0604020202020204" pitchFamily="34" charset="0"/>
              </a:rPr>
              <a:t>многие</a:t>
            </a:r>
            <a:r>
              <a:rPr lang="ru-RU" sz="2000" u="sng" dirty="0">
                <a:latin typeface="Arial" panose="020B0604020202020204" pitchFamily="34" charset="0"/>
                <a:cs typeface="Arial" panose="020B0604020202020204" pitchFamily="34" charset="0"/>
              </a:rPr>
              <a:t>, определяющее существительные в форме мн. ч., не имеет форм ед. ч. </a:t>
            </a:r>
          </a:p>
          <a:p>
            <a:pPr algn="just"/>
            <a:r>
              <a:rPr lang="ru-RU" sz="2000" u="sng" dirty="0">
                <a:latin typeface="Arial" panose="020B0604020202020204" pitchFamily="34" charset="0"/>
                <a:cs typeface="Arial" panose="020B0604020202020204" pitchFamily="34" charset="0"/>
              </a:rPr>
              <a:t>Соотношение словоформ </a:t>
            </a:r>
            <a:r>
              <a:rPr lang="ru-RU" sz="2000" i="1" u="sng" dirty="0">
                <a:latin typeface="Arial" panose="020B0604020202020204" pitchFamily="34" charset="0"/>
                <a:cs typeface="Arial" panose="020B0604020202020204" pitchFamily="34" charset="0"/>
              </a:rPr>
              <a:t>один – одни </a:t>
            </a:r>
            <a:r>
              <a:rPr lang="ru-RU" sz="2000" u="sng" dirty="0">
                <a:latin typeface="Arial" panose="020B0604020202020204" pitchFamily="34" charset="0"/>
                <a:cs typeface="Arial" panose="020B0604020202020204" pitchFamily="34" charset="0"/>
              </a:rPr>
              <a:t>(</a:t>
            </a:r>
            <a:r>
              <a:rPr lang="ru-RU" sz="2000" i="1" u="sng" dirty="0">
                <a:latin typeface="Arial" panose="020B0604020202020204" pitchFamily="34" charset="0"/>
                <a:cs typeface="Arial" panose="020B0604020202020204" pitchFamily="34" charset="0"/>
              </a:rPr>
              <a:t>один год </a:t>
            </a:r>
            <a:r>
              <a:rPr lang="ru-RU" sz="2000" u="sng" dirty="0">
                <a:latin typeface="Arial" panose="020B0604020202020204" pitchFamily="34" charset="0"/>
                <a:cs typeface="Arial" panose="020B0604020202020204" pitchFamily="34" charset="0"/>
              </a:rPr>
              <a:t>х</a:t>
            </a:r>
            <a:r>
              <a:rPr lang="ru-RU" sz="2000" i="1" u="sng" dirty="0">
                <a:latin typeface="Arial" panose="020B0604020202020204" pitchFamily="34" charset="0"/>
                <a:cs typeface="Arial" panose="020B0604020202020204" pitchFamily="34" charset="0"/>
              </a:rPr>
              <a:t> Они остались одни.</a:t>
            </a:r>
            <a:r>
              <a:rPr lang="ru-RU" sz="2000" u="sng" dirty="0">
                <a:latin typeface="Arial" panose="020B0604020202020204" pitchFamily="34" charset="0"/>
                <a:cs typeface="Arial" panose="020B0604020202020204" pitchFamily="34" charset="0"/>
              </a:rPr>
              <a:t>) не обозначает противопоставления по числу, </a:t>
            </a:r>
            <a:r>
              <a:rPr lang="ru-RU" sz="2000" b="1" u="sng" dirty="0">
                <a:latin typeface="Arial" panose="020B0604020202020204" pitchFamily="34" charset="0"/>
                <a:cs typeface="Arial" panose="020B0604020202020204" pitchFamily="34" charset="0"/>
              </a:rPr>
              <a:t>кроме существительных </a:t>
            </a:r>
            <a:r>
              <a:rPr lang="ru-RU" sz="2000" b="1" u="sng" dirty="0" err="1">
                <a:latin typeface="Arial" panose="020B0604020202020204" pitchFamily="34" charset="0"/>
                <a:cs typeface="Arial" panose="020B0604020202020204" pitchFamily="34" charset="0"/>
              </a:rPr>
              <a:t>pluralia</a:t>
            </a:r>
            <a:r>
              <a:rPr lang="ru-RU" sz="2000" b="1" u="sng" dirty="0">
                <a:latin typeface="Arial" panose="020B0604020202020204" pitchFamily="34" charset="0"/>
                <a:cs typeface="Arial" panose="020B0604020202020204" pitchFamily="34" charset="0"/>
              </a:rPr>
              <a:t> </a:t>
            </a:r>
            <a:r>
              <a:rPr lang="ru-RU" sz="2000" b="1" u="sng" dirty="0" err="1">
                <a:latin typeface="Arial" panose="020B0604020202020204" pitchFamily="34" charset="0"/>
                <a:cs typeface="Arial" panose="020B0604020202020204" pitchFamily="34" charset="0"/>
              </a:rPr>
              <a:t>tantum</a:t>
            </a:r>
            <a:r>
              <a:rPr lang="ru-RU" sz="2000" b="1" u="sng"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один носок – одни носки</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21207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481A07D-39C7-4BB8-A42A-61F3803CCAC6}"/>
              </a:ext>
            </a:extLst>
          </p:cNvPr>
          <p:cNvSpPr txBox="1"/>
          <p:nvPr/>
        </p:nvSpPr>
        <p:spPr>
          <a:xfrm>
            <a:off x="1251752" y="593804"/>
            <a:ext cx="10253708" cy="1323439"/>
          </a:xfrm>
          <a:prstGeom prst="rect">
            <a:avLst/>
          </a:prstGeom>
          <a:noFill/>
        </p:spPr>
        <p:txBody>
          <a:bodyPr wrap="square">
            <a:spAutoFit/>
          </a:bodyPr>
          <a:lstStyle/>
          <a:p>
            <a:pPr marL="28575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В ЧЯ собирательные числительные (</a:t>
            </a:r>
            <a:r>
              <a:rPr lang="cs-CZ" sz="2000" i="1" dirty="0">
                <a:solidFill>
                  <a:prstClr val="black"/>
                </a:solidFill>
                <a:latin typeface="Arial" panose="020B0604020202020204" pitchFamily="34" charset="0"/>
                <a:cs typeface="Arial" panose="020B0604020202020204" pitchFamily="34" charset="0"/>
              </a:rPr>
              <a:t>dvoje, oboje, troje, čtvery</a:t>
            </a:r>
            <a:r>
              <a:rPr lang="pl-PL" sz="2000" i="1" dirty="0">
                <a:solidFill>
                  <a:prstClr val="black"/>
                </a:solidFill>
                <a:latin typeface="Arial" panose="020B0604020202020204" pitchFamily="34" charset="0"/>
                <a:cs typeface="Arial" panose="020B0604020202020204" pitchFamily="34" charset="0"/>
              </a:rPr>
              <a:t>, patery</a:t>
            </a:r>
            <a:r>
              <a:rPr lang="ru-RU" sz="2000" i="1" dirty="0">
                <a:solidFill>
                  <a:prstClr val="black"/>
                </a:solidFill>
                <a:latin typeface="Arial" panose="020B0604020202020204" pitchFamily="34" charset="0"/>
                <a:cs typeface="Arial" panose="020B0604020202020204" pitchFamily="34" charset="0"/>
              </a:rPr>
              <a:t>…</a:t>
            </a:r>
            <a:r>
              <a:rPr lang="ru-RU" sz="2000" dirty="0">
                <a:solidFill>
                  <a:prstClr val="black"/>
                </a:solidFill>
                <a:latin typeface="Arial" panose="020B0604020202020204" pitchFamily="34" charset="0"/>
                <a:cs typeface="Arial" panose="020B0604020202020204" pitchFamily="34" charset="0"/>
              </a:rPr>
              <a:t>) склоняются по смешанному типу адъективного склонения. </a:t>
            </a:r>
          </a:p>
          <a:p>
            <a:pPr marL="285750" indent="-285750">
              <a:buFont typeface="Arial" panose="020B0604020202020204" pitchFamily="34" charset="0"/>
              <a:buChar char="•"/>
            </a:pPr>
            <a:endParaRPr lang="ru-RU" sz="2000" dirty="0">
              <a:solidFill>
                <a:prstClr val="black"/>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Числительные </a:t>
            </a:r>
            <a:r>
              <a:rPr lang="cs-CZ" sz="2000" i="1" dirty="0">
                <a:latin typeface="Arial" panose="020B0604020202020204" pitchFamily="34" charset="0"/>
                <a:cs typeface="Arial" panose="020B0604020202020204" pitchFamily="34" charset="0"/>
              </a:rPr>
              <a:t>čtvero, patero, šestero</a:t>
            </a:r>
            <a:r>
              <a:rPr lang="cs-CZ"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склоняются по типу</a:t>
            </a:r>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město</a:t>
            </a:r>
            <a:r>
              <a:rPr lang="ru-RU" sz="2000" dirty="0">
                <a:latin typeface="Arial" panose="020B0604020202020204" pitchFamily="34" charset="0"/>
                <a:cs typeface="Arial" panose="020B0604020202020204" pitchFamily="34" charset="0"/>
              </a:rPr>
              <a:t>.</a:t>
            </a:r>
            <a:endParaRPr lang="ru-RU" sz="2000" dirty="0">
              <a:solidFill>
                <a:prstClr val="black"/>
              </a:solidFill>
              <a:latin typeface="Arial" panose="020B0604020202020204" pitchFamily="34" charset="0"/>
              <a:cs typeface="Arial" panose="020B0604020202020204" pitchFamily="34" charset="0"/>
            </a:endParaRPr>
          </a:p>
        </p:txBody>
      </p:sp>
      <p:graphicFrame>
        <p:nvGraphicFramePr>
          <p:cNvPr id="4" name="Tabulka 3">
            <a:extLst>
              <a:ext uri="{FF2B5EF4-FFF2-40B4-BE49-F238E27FC236}">
                <a16:creationId xmlns:a16="http://schemas.microsoft.com/office/drawing/2014/main" id="{318C2924-F6DD-4F0F-B398-B7B0E067400D}"/>
              </a:ext>
            </a:extLst>
          </p:cNvPr>
          <p:cNvGraphicFramePr>
            <a:graphicFrameLocks noGrp="1"/>
          </p:cNvGraphicFramePr>
          <p:nvPr>
            <p:extLst>
              <p:ext uri="{D42A27DB-BD31-4B8C-83A1-F6EECF244321}">
                <p14:modId xmlns:p14="http://schemas.microsoft.com/office/powerpoint/2010/main" val="1285483620"/>
              </p:ext>
            </p:extLst>
          </p:nvPr>
        </p:nvGraphicFramePr>
        <p:xfrm>
          <a:off x="2659346" y="2354797"/>
          <a:ext cx="5579132" cy="2359248"/>
        </p:xfrm>
        <a:graphic>
          <a:graphicData uri="http://schemas.openxmlformats.org/drawingml/2006/table">
            <a:tbl>
              <a:tblPr/>
              <a:tblGrid>
                <a:gridCol w="2789566">
                  <a:extLst>
                    <a:ext uri="{9D8B030D-6E8A-4147-A177-3AD203B41FA5}">
                      <a16:colId xmlns:a16="http://schemas.microsoft.com/office/drawing/2014/main" val="20000"/>
                    </a:ext>
                  </a:extLst>
                </a:gridCol>
                <a:gridCol w="2789566">
                  <a:extLst>
                    <a:ext uri="{9D8B030D-6E8A-4147-A177-3AD203B41FA5}">
                      <a16:colId xmlns:a16="http://schemas.microsoft.com/office/drawing/2014/main" val="20001"/>
                    </a:ext>
                  </a:extLst>
                </a:gridCol>
              </a:tblGrid>
              <a:tr h="393208">
                <a:tc>
                  <a:txBody>
                    <a:bodyPr/>
                    <a:lstStyle/>
                    <a:p>
                      <a:r>
                        <a:rPr lang="cs-CZ" sz="1400" b="0" dirty="0"/>
                        <a:t>1. pád</a:t>
                      </a:r>
                    </a:p>
                  </a:txBody>
                  <a:tcPr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r>
                        <a:rPr lang="cs-CZ" sz="1400" b="1"/>
                        <a:t>dvoje, oboje</a:t>
                      </a:r>
                    </a:p>
                  </a:txBody>
                  <a:tcPr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0"/>
                  </a:ext>
                </a:extLst>
              </a:tr>
              <a:tr h="393208">
                <a:tc>
                  <a:txBody>
                    <a:bodyPr/>
                    <a:lstStyle/>
                    <a:p>
                      <a:r>
                        <a:rPr lang="cs-CZ" sz="1400" b="0" dirty="0"/>
                        <a:t>2. pád</a:t>
                      </a:r>
                    </a:p>
                  </a:txBody>
                  <a:tcPr anchor="ctr">
                    <a:lnL w="12700" cap="flat" cmpd="sng" algn="ctr">
                      <a:solidFill>
                        <a:schemeClr val="tx1"/>
                      </a:solidFill>
                      <a:prstDash val="solid"/>
                      <a:round/>
                      <a:headEnd type="none" w="med" len="med"/>
                      <a:tailEnd type="none" w="med" len="med"/>
                    </a:lnL>
                    <a:lnR>
                      <a:noFill/>
                    </a:lnR>
                    <a:lnT>
                      <a:noFill/>
                    </a:lnT>
                    <a:lnB>
                      <a:noFill/>
                    </a:lnB>
                  </a:tcPr>
                </a:tc>
                <a:tc>
                  <a:txBody>
                    <a:bodyPr/>
                    <a:lstStyle/>
                    <a:p>
                      <a:r>
                        <a:rPr lang="cs-CZ" sz="1400" b="1"/>
                        <a:t>dvojích, obojích</a:t>
                      </a:r>
                    </a:p>
                  </a:txBody>
                  <a:tcPr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393208">
                <a:tc>
                  <a:txBody>
                    <a:bodyPr/>
                    <a:lstStyle/>
                    <a:p>
                      <a:r>
                        <a:rPr lang="cs-CZ" sz="1400" b="0" dirty="0"/>
                        <a:t>3. pád</a:t>
                      </a:r>
                    </a:p>
                  </a:txBody>
                  <a:tcPr anchor="ctr">
                    <a:lnL w="12700" cap="flat" cmpd="sng" algn="ctr">
                      <a:solidFill>
                        <a:schemeClr val="tx1"/>
                      </a:solidFill>
                      <a:prstDash val="solid"/>
                      <a:round/>
                      <a:headEnd type="none" w="med" len="med"/>
                      <a:tailEnd type="none" w="med" len="med"/>
                    </a:lnL>
                    <a:lnR>
                      <a:noFill/>
                    </a:lnR>
                    <a:lnT>
                      <a:noFill/>
                    </a:lnT>
                    <a:lnB>
                      <a:noFill/>
                    </a:lnB>
                  </a:tcPr>
                </a:tc>
                <a:tc>
                  <a:txBody>
                    <a:bodyPr/>
                    <a:lstStyle/>
                    <a:p>
                      <a:r>
                        <a:rPr lang="cs-CZ" sz="1400" b="1"/>
                        <a:t>dvojím, obojím</a:t>
                      </a:r>
                    </a:p>
                  </a:txBody>
                  <a:tcPr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393208">
                <a:tc>
                  <a:txBody>
                    <a:bodyPr/>
                    <a:lstStyle/>
                    <a:p>
                      <a:r>
                        <a:rPr lang="cs-CZ" sz="1400" b="0" dirty="0"/>
                        <a:t>4. pád</a:t>
                      </a:r>
                    </a:p>
                  </a:txBody>
                  <a:tcPr anchor="ctr">
                    <a:lnL w="12700" cap="flat" cmpd="sng" algn="ctr">
                      <a:solidFill>
                        <a:schemeClr val="tx1"/>
                      </a:solidFill>
                      <a:prstDash val="solid"/>
                      <a:round/>
                      <a:headEnd type="none" w="med" len="med"/>
                      <a:tailEnd type="none" w="med" len="med"/>
                    </a:lnL>
                    <a:lnR>
                      <a:noFill/>
                    </a:lnR>
                    <a:lnT>
                      <a:noFill/>
                    </a:lnT>
                    <a:lnB>
                      <a:noFill/>
                    </a:lnB>
                  </a:tcPr>
                </a:tc>
                <a:tc>
                  <a:txBody>
                    <a:bodyPr/>
                    <a:lstStyle/>
                    <a:p>
                      <a:r>
                        <a:rPr lang="cs-CZ" sz="1400" b="1"/>
                        <a:t>dvoje, oboje</a:t>
                      </a:r>
                    </a:p>
                  </a:txBody>
                  <a:tcPr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393208">
                <a:tc>
                  <a:txBody>
                    <a:bodyPr/>
                    <a:lstStyle/>
                    <a:p>
                      <a:r>
                        <a:rPr lang="cs-CZ" sz="1400" b="0" dirty="0"/>
                        <a:t>6. pád</a:t>
                      </a:r>
                    </a:p>
                  </a:txBody>
                  <a:tcPr anchor="ctr">
                    <a:lnL w="12700" cap="flat" cmpd="sng" algn="ctr">
                      <a:solidFill>
                        <a:schemeClr val="tx1"/>
                      </a:solidFill>
                      <a:prstDash val="solid"/>
                      <a:round/>
                      <a:headEnd type="none" w="med" len="med"/>
                      <a:tailEnd type="none" w="med" len="med"/>
                    </a:lnL>
                    <a:lnR>
                      <a:noFill/>
                    </a:lnR>
                    <a:lnT>
                      <a:noFill/>
                    </a:lnT>
                    <a:lnB>
                      <a:noFill/>
                    </a:lnB>
                  </a:tcPr>
                </a:tc>
                <a:tc>
                  <a:txBody>
                    <a:bodyPr/>
                    <a:lstStyle/>
                    <a:p>
                      <a:r>
                        <a:rPr lang="cs-CZ" sz="1400" b="1" dirty="0"/>
                        <a:t>o dvojích, obojích</a:t>
                      </a:r>
                    </a:p>
                  </a:txBody>
                  <a:tcPr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393208">
                <a:tc>
                  <a:txBody>
                    <a:bodyPr/>
                    <a:lstStyle/>
                    <a:p>
                      <a:r>
                        <a:rPr lang="cs-CZ" sz="1400" b="0" dirty="0"/>
                        <a:t>7. pád</a:t>
                      </a:r>
                    </a:p>
                  </a:txBody>
                  <a:tcPr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r>
                        <a:rPr lang="cs-CZ" sz="1400" b="1" dirty="0"/>
                        <a:t>dvojími, obojími</a:t>
                      </a:r>
                    </a:p>
                  </a:txBody>
                  <a:tcPr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35081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08F1808-054B-4881-BCB7-1C874E26C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36" y="204418"/>
            <a:ext cx="9919330" cy="644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347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400AE00-8545-4899-9491-DC9CA5FBB3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305" y="177553"/>
            <a:ext cx="10408908" cy="646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148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201C6EF-07F6-41F5-A947-949F6A8A9C2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7193" y="0"/>
            <a:ext cx="8245292" cy="6858000"/>
          </a:xfrm>
          <a:prstGeom prst="rect">
            <a:avLst/>
          </a:prstGeom>
          <a:noFill/>
          <a:ln>
            <a:noFill/>
          </a:ln>
        </p:spPr>
      </p:pic>
    </p:spTree>
    <p:extLst>
      <p:ext uri="{BB962C8B-B14F-4D97-AF65-F5344CB8AC3E}">
        <p14:creationId xmlns:p14="http://schemas.microsoft.com/office/powerpoint/2010/main" val="596752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3CD623C-5135-4136-9517-230E41532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327" y="1147429"/>
            <a:ext cx="8835345" cy="151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093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E6BA0F8-0C2B-4EA4-8218-5512F925F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2613" y="376598"/>
            <a:ext cx="9986773" cy="610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246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10A8FC1-6B6B-4770-93FA-178422F29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784" y="532065"/>
            <a:ext cx="9992324" cy="579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379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22713C1-5AEF-4394-90C0-8D2D684B618D}"/>
              </a:ext>
            </a:extLst>
          </p:cNvPr>
          <p:cNvSpPr txBox="1"/>
          <p:nvPr/>
        </p:nvSpPr>
        <p:spPr>
          <a:xfrm>
            <a:off x="1120066" y="766732"/>
            <a:ext cx="9809825" cy="5324535"/>
          </a:xfrm>
          <a:prstGeom prst="rect">
            <a:avLst/>
          </a:prstGeom>
          <a:noFill/>
        </p:spPr>
        <p:txBody>
          <a:bodyPr wrap="square">
            <a:spAutoFit/>
          </a:bodyPr>
          <a:lstStyle/>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Согласование имен числительных</a:t>
            </a:r>
            <a:endParaRPr lang="cs-CZ" sz="2000" b="1"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Характерной синтаксической особенностью количественных и собирательных числительных является специфическое </a:t>
            </a:r>
            <a:r>
              <a:rPr lang="ru-RU" sz="2000" b="1" u="sng" kern="50" dirty="0">
                <a:effectLst/>
                <a:latin typeface="Arial" panose="020B0604020202020204" pitchFamily="34" charset="0"/>
                <a:ea typeface="Arial Unicode MS"/>
                <a:cs typeface="Arial" panose="020B0604020202020204" pitchFamily="34" charset="0"/>
              </a:rPr>
              <a:t>противопоставление</a:t>
            </a:r>
            <a:r>
              <a:rPr lang="ru-RU" sz="2000" b="1" kern="50" dirty="0">
                <a:effectLst/>
                <a:latin typeface="Arial" panose="020B0604020202020204" pitchFamily="34" charset="0"/>
                <a:ea typeface="Arial Unicode MS"/>
                <a:cs typeface="Arial" panose="020B0604020202020204" pitchFamily="34" charset="0"/>
              </a:rPr>
              <a:t> образуемых ими сочетаний </a:t>
            </a:r>
            <a:r>
              <a:rPr lang="ru-RU" sz="2000" b="1" u="sng" kern="50" dirty="0">
                <a:effectLst/>
                <a:latin typeface="Arial" panose="020B0604020202020204" pitchFamily="34" charset="0"/>
                <a:ea typeface="Arial Unicode MS"/>
                <a:cs typeface="Arial" panose="020B0604020202020204" pitchFamily="34" charset="0"/>
              </a:rPr>
              <a:t>в формах им. и вин. п. с одной стороны</a:t>
            </a:r>
            <a:r>
              <a:rPr lang="ru-RU" sz="2000" b="1" kern="50" dirty="0">
                <a:effectLst/>
                <a:latin typeface="Arial" panose="020B0604020202020204" pitchFamily="34" charset="0"/>
                <a:ea typeface="Arial Unicode MS"/>
                <a:cs typeface="Arial" panose="020B0604020202020204" pitchFamily="34" charset="0"/>
              </a:rPr>
              <a:t> и </a:t>
            </a:r>
            <a:r>
              <a:rPr lang="ru-RU" sz="2000" b="1" u="sng" kern="50" dirty="0">
                <a:effectLst/>
                <a:latin typeface="Arial" panose="020B0604020202020204" pitchFamily="34" charset="0"/>
                <a:ea typeface="Arial Unicode MS"/>
                <a:cs typeface="Arial" panose="020B0604020202020204" pitchFamily="34" charset="0"/>
              </a:rPr>
              <a:t>в формах других косвенных падежей с другой стороны</a:t>
            </a:r>
            <a:r>
              <a:rPr lang="ru-RU" sz="2000" b="1" kern="50" dirty="0">
                <a:effectLst/>
                <a:latin typeface="Arial" panose="020B0604020202020204" pitchFamily="34" charset="0"/>
                <a:ea typeface="Arial Unicode MS"/>
                <a:cs typeface="Arial" panose="020B0604020202020204" pitchFamily="34" charset="0"/>
              </a:rPr>
              <a:t>. </a:t>
            </a:r>
            <a:endParaRPr lang="cs-CZ" sz="2000" b="1"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b="1" kern="50" dirty="0">
              <a:latin typeface="Arial" panose="020B0604020202020204" pitchFamily="34" charset="0"/>
              <a:ea typeface="Arial Unicode MS"/>
              <a:cs typeface="Arial" panose="020B0604020202020204" pitchFamily="34" charset="0"/>
            </a:endParaRPr>
          </a:p>
          <a:p>
            <a:pPr algn="just">
              <a:tabLst>
                <a:tab pos="186690" algn="l"/>
              </a:tabLst>
            </a:pPr>
            <a:r>
              <a:rPr lang="ru-RU" sz="2000" b="1" u="sng" kern="50" dirty="0">
                <a:effectLst/>
                <a:latin typeface="Arial" panose="020B0604020202020204" pitchFamily="34" charset="0"/>
                <a:ea typeface="Arial Unicode MS"/>
                <a:cs typeface="Arial" panose="020B0604020202020204" pitchFamily="34" charset="0"/>
              </a:rPr>
              <a:t>В формах им. и вин. п. </a:t>
            </a:r>
            <a:r>
              <a:rPr lang="ru-RU" sz="2000" b="1" kern="50" dirty="0">
                <a:effectLst/>
                <a:latin typeface="Arial" panose="020B0604020202020204" pitchFamily="34" charset="0"/>
                <a:ea typeface="Arial Unicode MS"/>
                <a:cs typeface="Arial" panose="020B0604020202020204" pitchFamily="34" charset="0"/>
              </a:rPr>
              <a:t>числительное управляет существительным в форме род. п.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два стола, пять суток, трое саней</a:t>
            </a:r>
            <a:r>
              <a:rPr lang="ru-RU" sz="2000" kern="50" dirty="0">
                <a:effectLst/>
                <a:latin typeface="Arial" panose="020B0604020202020204" pitchFamily="34" charset="0"/>
                <a:ea typeface="Arial Unicode MS"/>
                <a:cs typeface="Arial" panose="020B0604020202020204" pitchFamily="34" charset="0"/>
              </a:rPr>
              <a:t>). </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latin typeface="Arial" panose="020B0604020202020204" pitchFamily="34" charset="0"/>
              <a:ea typeface="Arial Unicode MS"/>
              <a:cs typeface="Arial" panose="020B0604020202020204" pitchFamily="34" charset="0"/>
            </a:endParaRPr>
          </a:p>
          <a:p>
            <a:pPr algn="just">
              <a:tabLst>
                <a:tab pos="186690" algn="l"/>
              </a:tabLst>
            </a:pPr>
            <a:r>
              <a:rPr lang="ru-RU" sz="2000" b="1" u="sng" kern="50" dirty="0">
                <a:effectLst/>
                <a:latin typeface="Arial" panose="020B0604020202020204" pitchFamily="34" charset="0"/>
                <a:ea typeface="Arial Unicode MS"/>
                <a:cs typeface="Arial" panose="020B0604020202020204" pitchFamily="34" charset="0"/>
              </a:rPr>
              <a:t>Во всех других падежах </a:t>
            </a:r>
            <a:r>
              <a:rPr lang="ru-RU" sz="2000" b="1" kern="50" dirty="0">
                <a:effectLst/>
                <a:latin typeface="Arial" panose="020B0604020202020204" pitchFamily="34" charset="0"/>
                <a:ea typeface="Arial Unicode MS"/>
                <a:cs typeface="Arial" panose="020B0604020202020204" pitchFamily="34" charset="0"/>
              </a:rPr>
              <a:t>числительное полностью согласуется с существительным </a:t>
            </a:r>
            <a:r>
              <a:rPr lang="ru-RU" sz="2000" kern="50" dirty="0">
                <a:effectLst/>
                <a:latin typeface="Arial" panose="020B0604020202020204" pitchFamily="34" charset="0"/>
                <a:ea typeface="Arial Unicode MS"/>
                <a:cs typeface="Arial" panose="020B0604020202020204" pitchFamily="34" charset="0"/>
              </a:rPr>
              <a:t>в соответствующей форме (</a:t>
            </a:r>
            <a:r>
              <a:rPr lang="ru-RU" sz="2000" i="1" kern="50" dirty="0">
                <a:effectLst/>
                <a:latin typeface="Arial" panose="020B0604020202020204" pitchFamily="34" charset="0"/>
                <a:ea typeface="Arial Unicode MS"/>
                <a:cs typeface="Arial" panose="020B0604020202020204" pitchFamily="34" charset="0"/>
              </a:rPr>
              <a:t>двух столов, двум столам; пяти суток, пятью сутками</a:t>
            </a:r>
            <a:r>
              <a:rPr lang="ru-RU" sz="2000" kern="50" dirty="0">
                <a:effectLst/>
                <a:latin typeface="Arial" panose="020B0604020202020204" pitchFamily="34" charset="0"/>
                <a:ea typeface="Arial Unicode MS"/>
                <a:cs typeface="Arial" panose="020B0604020202020204" pitchFamily="34" charset="0"/>
              </a:rPr>
              <a:t>).</a:t>
            </a: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cs-CZ" sz="20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2000" b="1" kern="50" dirty="0">
                <a:effectLst/>
                <a:latin typeface="Arial" panose="020B0604020202020204" pitchFamily="34" charset="0"/>
                <a:ea typeface="Arial Unicode MS"/>
                <a:cs typeface="Arial" panose="020B0604020202020204" pitchFamily="34" charset="0"/>
              </a:rPr>
              <a:t>Запомните:</a:t>
            </a:r>
            <a:r>
              <a:rPr lang="ru-RU" sz="2000" kern="50" dirty="0">
                <a:effectLst/>
                <a:latin typeface="Arial" panose="020B0604020202020204" pitchFamily="34" charset="0"/>
                <a:ea typeface="Arial Unicode MS"/>
                <a:cs typeface="Arial" panose="020B0604020202020204" pitchFamily="34" charset="0"/>
              </a:rPr>
              <a:t> </a:t>
            </a:r>
            <a:r>
              <a:rPr lang="ru-RU" sz="2000" u="sng" kern="50" dirty="0">
                <a:effectLst/>
                <a:latin typeface="Arial" panose="020B0604020202020204" pitchFamily="34" charset="0"/>
                <a:ea typeface="Arial Unicode MS"/>
                <a:cs typeface="Arial" panose="020B0604020202020204" pitchFamily="34" charset="0"/>
              </a:rPr>
              <a:t>после числительных 2, 3, 4 в РЯ следует род. п. ед. ч.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два грузовика, три девочки, четыре озера</a:t>
            </a:r>
            <a:r>
              <a:rPr lang="ru-RU" sz="2000" kern="50" dirty="0">
                <a:effectLst/>
                <a:latin typeface="Arial" panose="020B0604020202020204" pitchFamily="34" charset="0"/>
                <a:ea typeface="Arial Unicode MS"/>
                <a:cs typeface="Arial" panose="020B0604020202020204" pitchFamily="34" charset="0"/>
              </a:rPr>
              <a:t>), </a:t>
            </a:r>
            <a:r>
              <a:rPr lang="ru-RU" sz="2000" u="sng" kern="50" dirty="0">
                <a:effectLst/>
                <a:latin typeface="Arial" panose="020B0604020202020204" pitchFamily="34" charset="0"/>
                <a:ea typeface="Arial Unicode MS"/>
                <a:cs typeface="Arial" panose="020B0604020202020204" pitchFamily="34" charset="0"/>
              </a:rPr>
              <a:t>в то время как в ЧЯ им. п. мн. ч</a:t>
            </a:r>
            <a:r>
              <a:rPr lang="ru-RU" sz="2000" kern="50" dirty="0">
                <a:effectLst/>
                <a:latin typeface="Arial" panose="020B0604020202020204" pitchFamily="34" charset="0"/>
                <a:ea typeface="Arial Unicode MS"/>
                <a:cs typeface="Arial" panose="020B0604020202020204" pitchFamily="34" charset="0"/>
              </a:rPr>
              <a:t>. (</a:t>
            </a:r>
            <a:r>
              <a:rPr lang="ru-RU" sz="2000" i="1" kern="50" dirty="0" err="1">
                <a:effectLst/>
                <a:latin typeface="Arial" panose="020B0604020202020204" pitchFamily="34" charset="0"/>
                <a:ea typeface="Arial Unicode MS"/>
                <a:cs typeface="Arial" panose="020B0604020202020204" pitchFamily="34" charset="0"/>
              </a:rPr>
              <a:t>dva</a:t>
            </a:r>
            <a:r>
              <a:rPr lang="ru-RU" sz="2000" i="1" kern="50" dirty="0">
                <a:effectLst/>
                <a:latin typeface="Arial" panose="020B0604020202020204" pitchFamily="34" charset="0"/>
                <a:ea typeface="Arial Unicode MS"/>
                <a:cs typeface="Arial" panose="020B0604020202020204" pitchFamily="34" charset="0"/>
              </a:rPr>
              <a:t> </a:t>
            </a:r>
            <a:r>
              <a:rPr lang="ru-RU" sz="2000" i="1" kern="50" dirty="0" err="1">
                <a:effectLst/>
                <a:latin typeface="Arial" panose="020B0604020202020204" pitchFamily="34" charset="0"/>
                <a:ea typeface="Arial Unicode MS"/>
                <a:cs typeface="Arial" panose="020B0604020202020204" pitchFamily="34" charset="0"/>
              </a:rPr>
              <a:t>muži</a:t>
            </a:r>
            <a:r>
              <a:rPr lang="ru-RU" sz="2000" i="1" kern="50" dirty="0">
                <a:effectLst/>
                <a:latin typeface="Arial" panose="020B0604020202020204" pitchFamily="34" charset="0"/>
                <a:ea typeface="Arial Unicode MS"/>
                <a:cs typeface="Arial" panose="020B0604020202020204" pitchFamily="34" charset="0"/>
              </a:rPr>
              <a:t>, </a:t>
            </a:r>
            <a:r>
              <a:rPr lang="ru-RU" sz="2000" i="1" kern="50" dirty="0" err="1">
                <a:effectLst/>
                <a:latin typeface="Arial" panose="020B0604020202020204" pitchFamily="34" charset="0"/>
                <a:ea typeface="Arial Unicode MS"/>
                <a:cs typeface="Arial" panose="020B0604020202020204" pitchFamily="34" charset="0"/>
              </a:rPr>
              <a:t>tři</a:t>
            </a:r>
            <a:r>
              <a:rPr lang="ru-RU" sz="2000" i="1" kern="50" dirty="0">
                <a:effectLst/>
                <a:latin typeface="Arial" panose="020B0604020202020204" pitchFamily="34" charset="0"/>
                <a:ea typeface="Arial Unicode MS"/>
                <a:cs typeface="Arial" panose="020B0604020202020204" pitchFamily="34" charset="0"/>
              </a:rPr>
              <a:t> </a:t>
            </a:r>
            <a:r>
              <a:rPr lang="ru-RU" sz="2000" i="1" kern="50" dirty="0" err="1">
                <a:effectLst/>
                <a:latin typeface="Arial" panose="020B0604020202020204" pitchFamily="34" charset="0"/>
                <a:ea typeface="Arial Unicode MS"/>
                <a:cs typeface="Arial" panose="020B0604020202020204" pitchFamily="34" charset="0"/>
              </a:rPr>
              <a:t>ženy</a:t>
            </a:r>
            <a:r>
              <a:rPr lang="ru-RU" sz="2000" i="1" kern="50" dirty="0">
                <a:effectLst/>
                <a:latin typeface="Arial" panose="020B0604020202020204" pitchFamily="34" charset="0"/>
                <a:ea typeface="Arial Unicode MS"/>
                <a:cs typeface="Arial" panose="020B0604020202020204" pitchFamily="34" charset="0"/>
              </a:rPr>
              <a:t>, </a:t>
            </a:r>
            <a:r>
              <a:rPr lang="ru-RU" sz="2000" i="1" kern="50" dirty="0" err="1">
                <a:effectLst/>
                <a:latin typeface="Arial" panose="020B0604020202020204" pitchFamily="34" charset="0"/>
                <a:ea typeface="Arial Unicode MS"/>
                <a:cs typeface="Arial" panose="020B0604020202020204" pitchFamily="34" charset="0"/>
              </a:rPr>
              <a:t>čtyři</a:t>
            </a:r>
            <a:r>
              <a:rPr lang="ru-RU" sz="2000" i="1" kern="50" dirty="0">
                <a:effectLst/>
                <a:latin typeface="Arial" panose="020B0604020202020204" pitchFamily="34" charset="0"/>
                <a:ea typeface="Arial Unicode MS"/>
                <a:cs typeface="Arial" panose="020B0604020202020204" pitchFamily="34" charset="0"/>
              </a:rPr>
              <a:t> </a:t>
            </a:r>
            <a:r>
              <a:rPr lang="ru-RU" sz="2000" i="1" kern="50" dirty="0" err="1">
                <a:effectLst/>
                <a:latin typeface="Arial" panose="020B0604020202020204" pitchFamily="34" charset="0"/>
                <a:ea typeface="Arial Unicode MS"/>
                <a:cs typeface="Arial" panose="020B0604020202020204" pitchFamily="34" charset="0"/>
              </a:rPr>
              <a:t>pole</a:t>
            </a:r>
            <a:r>
              <a:rPr lang="ru-RU" sz="2000" kern="50" dirty="0">
                <a:effectLst/>
                <a:latin typeface="Arial" panose="020B0604020202020204" pitchFamily="34" charset="0"/>
                <a:ea typeface="Arial Unicode MS"/>
                <a:cs typeface="Arial" panose="020B0604020202020204" pitchFamily="34" charset="0"/>
              </a:rPr>
              <a:t>).</a:t>
            </a:r>
            <a:endParaRPr lang="cs-CZ" sz="2000" kern="50" dirty="0">
              <a:effectLst/>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89415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64A7986-DEFB-4122-A50E-4CC741224812}"/>
              </a:ext>
            </a:extLst>
          </p:cNvPr>
          <p:cNvSpPr txBox="1"/>
          <p:nvPr/>
        </p:nvSpPr>
        <p:spPr>
          <a:xfrm>
            <a:off x="392097" y="469439"/>
            <a:ext cx="11407806" cy="5940088"/>
          </a:xfrm>
          <a:prstGeom prst="rect">
            <a:avLst/>
          </a:prstGeom>
          <a:noFill/>
        </p:spPr>
        <p:txBody>
          <a:bodyPr wrap="square">
            <a:spAutoFit/>
          </a:bodyPr>
          <a:lstStyle/>
          <a:p>
            <a:pPr algn="just"/>
            <a:r>
              <a:rPr lang="ru-RU" sz="1900" b="1" dirty="0">
                <a:latin typeface="Arial" panose="020B0604020202020204" pitchFamily="34" charset="0"/>
                <a:cs typeface="Arial" panose="020B0604020202020204" pitchFamily="34" charset="0"/>
              </a:rPr>
              <a:t>Если в количественно-именных сочетаниях с 2, 3, 4 </a:t>
            </a:r>
            <a:r>
              <a:rPr lang="ru-RU" sz="1900" b="1" u="sng" dirty="0">
                <a:latin typeface="Arial" panose="020B0604020202020204" pitchFamily="34" charset="0"/>
                <a:cs typeface="Arial" panose="020B0604020202020204" pitchFamily="34" charset="0"/>
              </a:rPr>
              <a:t>есть прилагательное</a:t>
            </a:r>
            <a:r>
              <a:rPr lang="ru-RU" sz="1900" b="1" dirty="0">
                <a:latin typeface="Arial" panose="020B0604020202020204" pitchFamily="34" charset="0"/>
                <a:cs typeface="Arial" panose="020B0604020202020204" pitchFamily="34" charset="0"/>
              </a:rPr>
              <a:t>:</a:t>
            </a:r>
            <a:endParaRPr lang="cs-CZ" sz="1900" b="1" dirty="0">
              <a:latin typeface="Arial" panose="020B0604020202020204" pitchFamily="34" charset="0"/>
              <a:cs typeface="Arial" panose="020B0604020202020204" pitchFamily="34" charset="0"/>
            </a:endParaRPr>
          </a:p>
          <a:p>
            <a:pPr algn="just"/>
            <a:endParaRPr lang="ru-RU" sz="1900" dirty="0">
              <a:latin typeface="Arial" panose="020B0604020202020204" pitchFamily="34" charset="0"/>
              <a:cs typeface="Arial" panose="020B0604020202020204" pitchFamily="34" charset="0"/>
            </a:endParaRPr>
          </a:p>
          <a:p>
            <a:pPr algn="just"/>
            <a:r>
              <a:rPr lang="ru-RU" sz="1900" dirty="0">
                <a:latin typeface="Arial" panose="020B0604020202020204" pitchFamily="34" charset="0"/>
                <a:cs typeface="Arial" panose="020B0604020202020204" pitchFamily="34" charset="0"/>
              </a:rPr>
              <a:t>•	</a:t>
            </a:r>
            <a:r>
              <a:rPr lang="ru-RU" sz="1900" b="1" dirty="0">
                <a:latin typeface="Arial" panose="020B0604020202020204" pitchFamily="34" charset="0"/>
                <a:cs typeface="Arial" panose="020B0604020202020204" pitchFamily="34" charset="0"/>
              </a:rPr>
              <a:t>При существительном </a:t>
            </a:r>
            <a:r>
              <a:rPr lang="ru-RU" sz="1900" b="1" u="sng" dirty="0">
                <a:latin typeface="Arial" panose="020B0604020202020204" pitchFamily="34" charset="0"/>
                <a:cs typeface="Arial" panose="020B0604020202020204" pitchFamily="34" charset="0"/>
              </a:rPr>
              <a:t>м. р. и ср. р. оно имеет форму род. п. мн. ч.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два новых человека, четыре высоких тополя, три глубоких озера</a:t>
            </a:r>
            <a:r>
              <a:rPr lang="ru-RU" sz="1900" dirty="0">
                <a:latin typeface="Arial" panose="020B0604020202020204" pitchFamily="34" charset="0"/>
                <a:cs typeface="Arial" panose="020B0604020202020204" pitchFamily="34" charset="0"/>
              </a:rPr>
              <a:t>).</a:t>
            </a:r>
            <a:endParaRPr lang="cs-CZ" sz="1900" dirty="0">
              <a:latin typeface="Arial" panose="020B0604020202020204" pitchFamily="34" charset="0"/>
              <a:cs typeface="Arial" panose="020B0604020202020204" pitchFamily="34" charset="0"/>
            </a:endParaRPr>
          </a:p>
          <a:p>
            <a:pPr algn="just"/>
            <a:endParaRPr lang="ru-RU" sz="1900" dirty="0">
              <a:latin typeface="Arial" panose="020B0604020202020204" pitchFamily="34" charset="0"/>
              <a:cs typeface="Arial" panose="020B0604020202020204" pitchFamily="34" charset="0"/>
            </a:endParaRPr>
          </a:p>
          <a:p>
            <a:pPr algn="just"/>
            <a:r>
              <a:rPr lang="ru-RU" sz="1900" dirty="0">
                <a:latin typeface="Arial" panose="020B0604020202020204" pitchFamily="34" charset="0"/>
                <a:cs typeface="Arial" panose="020B0604020202020204" pitchFamily="34" charset="0"/>
              </a:rPr>
              <a:t>•	</a:t>
            </a:r>
            <a:r>
              <a:rPr lang="ru-RU" sz="1900" b="1" dirty="0">
                <a:latin typeface="Arial" panose="020B0604020202020204" pitchFamily="34" charset="0"/>
                <a:cs typeface="Arial" panose="020B0604020202020204" pitchFamily="34" charset="0"/>
              </a:rPr>
              <a:t>При существительном ж. р. оно имеет форму им. п. мн. ч.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две большие комнаты, четыре фарфоровые чашки</a:t>
            </a:r>
            <a:r>
              <a:rPr lang="ru-RU" sz="1900" dirty="0">
                <a:latin typeface="Arial" panose="020B0604020202020204" pitchFamily="34" charset="0"/>
                <a:cs typeface="Arial" panose="020B0604020202020204" pitchFamily="34" charset="0"/>
              </a:rPr>
              <a:t>), эта форма всегда является верной. </a:t>
            </a:r>
            <a:endParaRPr lang="cs-CZ" sz="1900" dirty="0">
              <a:latin typeface="Arial" panose="020B0604020202020204" pitchFamily="34" charset="0"/>
              <a:cs typeface="Arial" panose="020B0604020202020204" pitchFamily="34" charset="0"/>
            </a:endParaRPr>
          </a:p>
          <a:p>
            <a:pPr algn="just"/>
            <a:endParaRPr lang="cs-CZ" sz="1900" dirty="0">
              <a:latin typeface="Arial" panose="020B0604020202020204" pitchFamily="34" charset="0"/>
              <a:cs typeface="Arial" panose="020B0604020202020204" pitchFamily="34" charset="0"/>
            </a:endParaRPr>
          </a:p>
          <a:p>
            <a:pPr algn="just"/>
            <a:r>
              <a:rPr lang="ru-RU" sz="1900" u="sng" dirty="0">
                <a:latin typeface="Arial" panose="020B0604020202020204" pitchFamily="34" charset="0"/>
                <a:cs typeface="Arial" panose="020B0604020202020204" pitchFamily="34" charset="0"/>
              </a:rPr>
              <a:t>Однако, если формы </a:t>
            </a:r>
            <a:r>
              <a:rPr lang="ru-RU" sz="1900" u="sng" dirty="0" err="1">
                <a:latin typeface="Arial" panose="020B0604020202020204" pitchFamily="34" charset="0"/>
                <a:cs typeface="Arial" panose="020B0604020202020204" pitchFamily="34" charset="0"/>
              </a:rPr>
              <a:t>им.п</a:t>
            </a:r>
            <a:r>
              <a:rPr lang="ru-RU" sz="1900" u="sng" dirty="0">
                <a:latin typeface="Arial" panose="020B0604020202020204" pitchFamily="34" charset="0"/>
                <a:cs typeface="Arial" panose="020B0604020202020204" pitchFamily="34" charset="0"/>
              </a:rPr>
              <a:t>. </a:t>
            </a:r>
            <a:r>
              <a:rPr lang="ru-RU" sz="1900" u="sng" dirty="0" err="1">
                <a:latin typeface="Arial" panose="020B0604020202020204" pitchFamily="34" charset="0"/>
                <a:cs typeface="Arial" panose="020B0604020202020204" pitchFamily="34" charset="0"/>
              </a:rPr>
              <a:t>мн.ч</a:t>
            </a:r>
            <a:r>
              <a:rPr lang="ru-RU" sz="1900" u="sng" dirty="0">
                <a:latin typeface="Arial" panose="020B0604020202020204" pitchFamily="34" charset="0"/>
                <a:cs typeface="Arial" panose="020B0604020202020204" pitchFamily="34" charset="0"/>
              </a:rPr>
              <a:t>. существительных женского рода отличаются по ударению от формы родительного падежа единственного числа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горы – горы, слёзы – слезы</a:t>
            </a:r>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то прилагательное обычно ставится в род. п. мн. ч.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две высоких горы, две крупных слезы</a:t>
            </a:r>
            <a:r>
              <a:rPr lang="ru-RU" sz="1900" dirty="0">
                <a:latin typeface="Arial" panose="020B0604020202020204" pitchFamily="34" charset="0"/>
                <a:cs typeface="Arial" panose="020B0604020202020204" pitchFamily="34" charset="0"/>
              </a:rPr>
              <a:t>). </a:t>
            </a:r>
            <a:endParaRPr lang="cs-CZ" sz="1900" dirty="0">
              <a:latin typeface="Arial" panose="020B0604020202020204" pitchFamily="34" charset="0"/>
              <a:cs typeface="Arial" panose="020B0604020202020204" pitchFamily="34" charset="0"/>
            </a:endParaRPr>
          </a:p>
          <a:p>
            <a:pPr algn="just"/>
            <a:endParaRPr lang="cs-CZ" sz="1900" dirty="0">
              <a:latin typeface="Arial" panose="020B0604020202020204" pitchFamily="34" charset="0"/>
              <a:cs typeface="Arial" panose="020B0604020202020204" pitchFamily="34" charset="0"/>
            </a:endParaRPr>
          </a:p>
          <a:p>
            <a:pPr algn="just"/>
            <a:r>
              <a:rPr lang="ru-RU" sz="1900" b="1" dirty="0">
                <a:latin typeface="Arial" panose="020B0604020202020204" pitchFamily="34" charset="0"/>
                <a:cs typeface="Arial" panose="020B0604020202020204" pitchFamily="34" charset="0"/>
              </a:rPr>
              <a:t>При наличии перед оборотом предлога возможны варианты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на две равные части – по две столовых ложки</a:t>
            </a:r>
            <a:r>
              <a:rPr lang="ru-RU" sz="1900" dirty="0">
                <a:latin typeface="Arial" panose="020B0604020202020204" pitchFamily="34" charset="0"/>
                <a:cs typeface="Arial" panose="020B0604020202020204" pitchFamily="34" charset="0"/>
              </a:rPr>
              <a:t>). </a:t>
            </a:r>
            <a:endParaRPr lang="cs-CZ" sz="1900" dirty="0">
              <a:latin typeface="Arial" panose="020B0604020202020204" pitchFamily="34" charset="0"/>
              <a:cs typeface="Arial" panose="020B0604020202020204" pitchFamily="34" charset="0"/>
            </a:endParaRPr>
          </a:p>
          <a:p>
            <a:pPr algn="just"/>
            <a:r>
              <a:rPr lang="ru-RU" sz="1900" b="1" dirty="0">
                <a:latin typeface="Arial" panose="020B0604020202020204" pitchFamily="34" charset="0"/>
                <a:cs typeface="Arial" panose="020B0604020202020204" pitchFamily="34" charset="0"/>
              </a:rPr>
              <a:t>На выбор также может оказать влияние форма предиката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Там стояли три раскидистые ивы. </a:t>
            </a:r>
            <a:r>
              <a:rPr lang="ru-RU" sz="1900" dirty="0">
                <a:latin typeface="Arial" panose="020B0604020202020204" pitchFamily="34" charset="0"/>
                <a:cs typeface="Arial" panose="020B0604020202020204" pitchFamily="34" charset="0"/>
              </a:rPr>
              <a:t>х </a:t>
            </a:r>
            <a:r>
              <a:rPr lang="ru-RU" sz="1900" i="1" dirty="0">
                <a:latin typeface="Arial" panose="020B0604020202020204" pitchFamily="34" charset="0"/>
                <a:cs typeface="Arial" panose="020B0604020202020204" pitchFamily="34" charset="0"/>
              </a:rPr>
              <a:t>Там стояло три раскидистых ивы.</a:t>
            </a:r>
            <a:r>
              <a:rPr lang="ru-RU" sz="1900" dirty="0">
                <a:latin typeface="Arial" panose="020B0604020202020204" pitchFamily="34" charset="0"/>
                <a:cs typeface="Arial" panose="020B0604020202020204" pitchFamily="34" charset="0"/>
              </a:rPr>
              <a:t>).</a:t>
            </a:r>
            <a:endParaRPr lang="cs-CZ" sz="1900" dirty="0">
              <a:latin typeface="Arial" panose="020B0604020202020204" pitchFamily="34" charset="0"/>
              <a:cs typeface="Arial" panose="020B0604020202020204" pitchFamily="34" charset="0"/>
            </a:endParaRPr>
          </a:p>
          <a:p>
            <a:pPr algn="just"/>
            <a:endParaRPr lang="ru-RU" sz="1900" dirty="0">
              <a:latin typeface="Arial" panose="020B0604020202020204" pitchFamily="34" charset="0"/>
              <a:cs typeface="Arial" panose="020B0604020202020204" pitchFamily="34" charset="0"/>
            </a:endParaRPr>
          </a:p>
          <a:p>
            <a:pPr algn="just"/>
            <a:r>
              <a:rPr lang="ru-RU" sz="1900" b="1" dirty="0">
                <a:latin typeface="Arial" panose="020B0604020202020204" pitchFamily="34" charset="0"/>
                <a:cs typeface="Arial" panose="020B0604020202020204" pitchFamily="34" charset="0"/>
              </a:rPr>
              <a:t>После остальных числительных в сочетаниях с прилагательным используется форма род. п. мн. ч. прилагательного </a:t>
            </a:r>
            <a:r>
              <a:rPr lang="ru-RU" sz="1900" dirty="0">
                <a:latin typeface="Arial" panose="020B0604020202020204" pitchFamily="34" charset="0"/>
                <a:cs typeface="Arial" panose="020B0604020202020204" pitchFamily="34" charset="0"/>
              </a:rPr>
              <a:t>(</a:t>
            </a:r>
            <a:r>
              <a:rPr lang="ru-RU" sz="1900" i="1" dirty="0">
                <a:latin typeface="Arial" panose="020B0604020202020204" pitchFamily="34" charset="0"/>
                <a:cs typeface="Arial" panose="020B0604020202020204" pitchFamily="34" charset="0"/>
              </a:rPr>
              <a:t>пять высоких тополей, шестьдесят глубоких озер, сто тридцать высоких сосен</a:t>
            </a:r>
            <a:r>
              <a:rPr lang="ru-RU" sz="19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31652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3666F91-D745-4DDA-9D8E-4E0322ABE6D6}"/>
              </a:ext>
            </a:extLst>
          </p:cNvPr>
          <p:cNvSpPr txBox="1"/>
          <p:nvPr/>
        </p:nvSpPr>
        <p:spPr>
          <a:xfrm>
            <a:off x="938073" y="2225582"/>
            <a:ext cx="10315853" cy="1631216"/>
          </a:xfrm>
          <a:prstGeom prst="rect">
            <a:avLst/>
          </a:prstGeom>
          <a:noFill/>
        </p:spPr>
        <p:txBody>
          <a:bodyPr wrap="square">
            <a:spAutoFit/>
          </a:bodyPr>
          <a:lstStyle/>
          <a:p>
            <a:pPr marL="342900" indent="-342900" algn="just">
              <a:buFont typeface="Arial" panose="020B0604020202020204" pitchFamily="34" charset="0"/>
              <a:buChar char="•"/>
              <a:tabLst>
                <a:tab pos="186690" algn="l"/>
              </a:tabLst>
            </a:pPr>
            <a:r>
              <a:rPr lang="ru-RU" sz="2000" b="1" kern="50" dirty="0">
                <a:effectLst/>
                <a:latin typeface="Arial" panose="020B0604020202020204" pitchFamily="34" charset="0"/>
                <a:ea typeface="Arial Unicode MS"/>
                <a:cs typeface="Arial" panose="020B0604020202020204" pitchFamily="34" charset="0"/>
              </a:rPr>
              <a:t>В случае, если денотаты представлены как совокупность, то согласование происходит в единственном числе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Там играло пять мальчиков.</a:t>
            </a:r>
            <a:r>
              <a:rPr lang="ru-RU" sz="2000" kern="50" dirty="0">
                <a:effectLst/>
                <a:latin typeface="Arial" panose="020B0604020202020204" pitchFamily="34" charset="0"/>
                <a:ea typeface="Arial Unicode MS"/>
                <a:cs typeface="Arial" panose="020B0604020202020204" pitchFamily="34" charset="0"/>
              </a:rPr>
              <a:t> - играли вместе, группа мальчиков). </a:t>
            </a:r>
            <a:endParaRPr lang="cs-CZ" sz="2000" kern="50" dirty="0">
              <a:effectLst/>
              <a:latin typeface="Arial" panose="020B0604020202020204" pitchFamily="34" charset="0"/>
              <a:ea typeface="Arial Unicode MS"/>
              <a:cs typeface="Arial" panose="020B0604020202020204" pitchFamily="34" charset="0"/>
            </a:endParaRPr>
          </a:p>
          <a:p>
            <a:pPr marL="342900" indent="-342900" algn="just">
              <a:buFont typeface="Arial" panose="020B0604020202020204" pitchFamily="34" charset="0"/>
              <a:buChar char="•"/>
              <a:tabLst>
                <a:tab pos="186690" algn="l"/>
              </a:tabLst>
            </a:pPr>
            <a:r>
              <a:rPr lang="ru-RU" sz="2000" b="1" kern="50" dirty="0">
                <a:effectLst/>
                <a:latin typeface="Arial" panose="020B0604020202020204" pitchFamily="34" charset="0"/>
                <a:ea typeface="Arial Unicode MS"/>
                <a:cs typeface="Arial" panose="020B0604020202020204" pitchFamily="34" charset="0"/>
              </a:rPr>
              <a:t>В противоположном случае согласование происходит во множественном числе </a:t>
            </a:r>
            <a:r>
              <a:rPr lang="ru-RU" sz="2000" kern="50" dirty="0">
                <a:effectLst/>
                <a:latin typeface="Arial" panose="020B0604020202020204" pitchFamily="34" charset="0"/>
                <a:ea typeface="Arial Unicode MS"/>
                <a:cs typeface="Arial" panose="020B0604020202020204" pitchFamily="34" charset="0"/>
              </a:rPr>
              <a:t>(</a:t>
            </a:r>
            <a:r>
              <a:rPr lang="ru-RU" sz="2000" i="1" kern="50" dirty="0">
                <a:effectLst/>
                <a:latin typeface="Arial" panose="020B0604020202020204" pitchFamily="34" charset="0"/>
                <a:ea typeface="Arial Unicode MS"/>
                <a:cs typeface="Arial" panose="020B0604020202020204" pitchFamily="34" charset="0"/>
              </a:rPr>
              <a:t>Там играли пять мальчиков. - </a:t>
            </a:r>
            <a:r>
              <a:rPr lang="ru-RU" sz="2000" kern="50" dirty="0">
                <a:effectLst/>
                <a:latin typeface="Arial" panose="020B0604020202020204" pitchFamily="34" charset="0"/>
                <a:ea typeface="Arial Unicode MS"/>
                <a:cs typeface="Arial" panose="020B0604020202020204" pitchFamily="34" charset="0"/>
              </a:rPr>
              <a:t>сами по себе).</a:t>
            </a:r>
            <a:endParaRPr lang="cs-CZ" sz="2000" kern="50" dirty="0">
              <a:effectLst/>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2168043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0B02E9A-9B30-44BF-9B5C-9844F3D27F1E}"/>
              </a:ext>
            </a:extLst>
          </p:cNvPr>
          <p:cNvSpPr txBox="1"/>
          <p:nvPr/>
        </p:nvSpPr>
        <p:spPr>
          <a:xfrm>
            <a:off x="1056443" y="707424"/>
            <a:ext cx="10422384" cy="5016758"/>
          </a:xfrm>
          <a:prstGeom prst="rect">
            <a:avLst/>
          </a:prstGeom>
          <a:noFill/>
        </p:spPr>
        <p:txBody>
          <a:bodyPr wrap="square">
            <a:spAutoFit/>
          </a:bodyPr>
          <a:lstStyle/>
          <a:p>
            <a:r>
              <a:rPr lang="ru-RU" sz="2000" b="1" dirty="0">
                <a:latin typeface="Arial" panose="020B0604020202020204" pitchFamily="34" charset="0"/>
                <a:cs typeface="Arial" panose="020B0604020202020204" pitchFamily="34" charset="0"/>
              </a:rPr>
              <a:t>Числительные могут обладать грамматическими признаками:</a:t>
            </a:r>
          </a:p>
          <a:p>
            <a:endParaRPr lang="ru-RU" sz="2000" b="1"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существительного</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двойка</a:t>
            </a:r>
            <a:r>
              <a:rPr lang="ru-RU" sz="2000" dirty="0">
                <a:latin typeface="Arial" panose="020B0604020202020204" pitchFamily="34" charset="0"/>
                <a:cs typeface="Arial" panose="020B0604020202020204" pitchFamily="34" charset="0"/>
              </a:rPr>
              <a:t>),</a:t>
            </a: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прилагательного</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первый</a:t>
            </a:r>
            <a:r>
              <a:rPr lang="ru-RU" sz="2000" dirty="0">
                <a:latin typeface="Arial" panose="020B0604020202020204" pitchFamily="34" charset="0"/>
                <a:cs typeface="Arial" panose="020B0604020202020204" pitchFamily="34" charset="0"/>
              </a:rPr>
              <a:t>),</a:t>
            </a: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местоимения</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одни</a:t>
            </a:r>
            <a:r>
              <a:rPr lang="ru-RU" sz="2000" dirty="0">
                <a:latin typeface="Arial" panose="020B0604020202020204" pitchFamily="34" charset="0"/>
                <a:cs typeface="Arial" panose="020B0604020202020204" pitchFamily="34" charset="0"/>
              </a:rPr>
              <a:t>), </a:t>
            </a: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наречия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несколько)</a:t>
            </a:r>
            <a:r>
              <a:rPr lang="ru-RU" sz="2000" dirty="0">
                <a:latin typeface="Arial" panose="020B0604020202020204" pitchFamily="34" charset="0"/>
                <a:cs typeface="Arial" panose="020B0604020202020204" pitchFamily="34" charset="0"/>
              </a:rPr>
              <a:t>.</a:t>
            </a:r>
          </a:p>
          <a:p>
            <a:r>
              <a:rPr lang="ru-RU" sz="2000" b="1" dirty="0">
                <a:latin typeface="Arial" panose="020B0604020202020204" pitchFamily="34" charset="0"/>
                <a:cs typeface="Arial" panose="020B0604020202020204" pitchFamily="34" charset="0"/>
              </a:rPr>
              <a:t>Их объединяет только то, что все они являются счетными словами.</a:t>
            </a:r>
          </a:p>
          <a:p>
            <a:endParaRPr lang="ru-RU" sz="2000" b="1" dirty="0">
              <a:latin typeface="Arial" panose="020B0604020202020204" pitchFamily="34" charset="0"/>
              <a:cs typeface="Arial" panose="020B0604020202020204" pitchFamily="34" charset="0"/>
            </a:endParaRPr>
          </a:p>
          <a:p>
            <a:endParaRPr lang="ru-RU" sz="2000" b="1"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Лексико-грамматические разряды числительных</a:t>
            </a:r>
          </a:p>
          <a:p>
            <a:endParaRPr lang="ru-RU" sz="2000" b="1"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Числительные делятся на несколько лексико-грамматических разрядов:</a:t>
            </a:r>
          </a:p>
          <a:p>
            <a:endParaRPr lang="ru-RU" sz="2000" dirty="0">
              <a:latin typeface="Arial" panose="020B0604020202020204" pitchFamily="34" charset="0"/>
              <a:cs typeface="Arial" panose="020B0604020202020204" pitchFamily="34" charset="0"/>
            </a:endParaRP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количественные</a:t>
            </a:r>
            <a:r>
              <a:rPr lang="ru-RU" sz="2000"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один, шесть, сто</a:t>
            </a:r>
            <a:r>
              <a:rPr lang="ru-RU" sz="2000" dirty="0">
                <a:latin typeface="Arial" panose="020B0604020202020204" pitchFamily="34" charset="0"/>
                <a:cs typeface="Arial" panose="020B0604020202020204" pitchFamily="34" charset="0"/>
              </a:rPr>
              <a:t>);</a:t>
            </a: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порядковые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первый, шестой, сотый</a:t>
            </a:r>
            <a:r>
              <a:rPr lang="ru-RU" sz="2000" dirty="0">
                <a:latin typeface="Arial" panose="020B0604020202020204" pitchFamily="34" charset="0"/>
                <a:cs typeface="Arial" panose="020B0604020202020204" pitchFamily="34" charset="0"/>
              </a:rPr>
              <a:t>);</a:t>
            </a:r>
          </a:p>
          <a:p>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собирательные </a:t>
            </a:r>
            <a:r>
              <a:rPr lang="ru-RU" sz="2000" dirty="0">
                <a:latin typeface="Arial" panose="020B0604020202020204" pitchFamily="34" charset="0"/>
                <a:cs typeface="Arial" panose="020B0604020202020204" pitchFamily="34" charset="0"/>
              </a:rPr>
              <a:t>(</a:t>
            </a:r>
            <a:r>
              <a:rPr lang="ru-RU" sz="2000" i="1" dirty="0">
                <a:latin typeface="Arial" panose="020B0604020202020204" pitchFamily="34" charset="0"/>
                <a:cs typeface="Arial" panose="020B0604020202020204" pitchFamily="34" charset="0"/>
              </a:rPr>
              <a:t>двое, трое, семеро</a:t>
            </a:r>
            <a:r>
              <a:rPr 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17969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7371AB6-605F-4818-97AD-8D9A30FA664F}"/>
              </a:ext>
            </a:extLst>
          </p:cNvPr>
          <p:cNvSpPr txBox="1"/>
          <p:nvPr/>
        </p:nvSpPr>
        <p:spPr>
          <a:xfrm>
            <a:off x="1266547" y="920621"/>
            <a:ext cx="9658905" cy="5016758"/>
          </a:xfrm>
          <a:prstGeom prst="rect">
            <a:avLst/>
          </a:prstGeom>
          <a:noFill/>
        </p:spPr>
        <p:txBody>
          <a:bodyPr wrap="square">
            <a:spAutoFit/>
          </a:bodyPr>
          <a:lstStyle/>
          <a:p>
            <a:pPr lvl="0"/>
            <a:r>
              <a:rPr lang="ru-RU" sz="2000" b="1" dirty="0">
                <a:solidFill>
                  <a:prstClr val="black"/>
                </a:solidFill>
                <a:latin typeface="Arial" panose="020B0604020202020204" pitchFamily="34" charset="0"/>
                <a:cs typeface="Arial" panose="020B0604020202020204" pitchFamily="34" charset="0"/>
              </a:rPr>
              <a:t>ЧЯ – затруднительные случаи</a:t>
            </a:r>
            <a:r>
              <a:rPr lang="cs-CZ" sz="2000" b="1" dirty="0">
                <a:solidFill>
                  <a:prstClr val="black"/>
                </a:solidFill>
                <a:latin typeface="Arial" panose="020B0604020202020204" pitchFamily="34" charset="0"/>
                <a:cs typeface="Arial" panose="020B0604020202020204" pitchFamily="34" charset="0"/>
              </a:rPr>
              <a:t> </a:t>
            </a:r>
            <a:r>
              <a:rPr lang="ru-RU" sz="2000" b="1" dirty="0">
                <a:solidFill>
                  <a:prstClr val="black"/>
                </a:solidFill>
                <a:latin typeface="Arial" panose="020B0604020202020204" pitchFamily="34" charset="0"/>
                <a:cs typeface="Arial" panose="020B0604020202020204" pitchFamily="34" charset="0"/>
              </a:rPr>
              <a:t>согласования</a:t>
            </a:r>
          </a:p>
          <a:p>
            <a:pPr lvl="0"/>
            <a:endParaRPr lang="ru-RU" sz="2000" b="1" dirty="0">
              <a:solidFill>
                <a:prstClr val="black"/>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У составных числительных, которые кончаются на </a:t>
            </a:r>
            <a:r>
              <a:rPr lang="cs-CZ" sz="2000" i="1" dirty="0">
                <a:solidFill>
                  <a:prstClr val="black"/>
                </a:solidFill>
                <a:latin typeface="Arial" panose="020B0604020202020204" pitchFamily="34" charset="0"/>
                <a:cs typeface="Arial" panose="020B0604020202020204" pitchFamily="34" charset="0"/>
              </a:rPr>
              <a:t>jeden, dva, tři, čtyři </a:t>
            </a:r>
            <a:r>
              <a:rPr lang="ru-RU" sz="2000" dirty="0">
                <a:solidFill>
                  <a:prstClr val="black"/>
                </a:solidFill>
                <a:latin typeface="Arial" panose="020B0604020202020204" pitchFamily="34" charset="0"/>
                <a:cs typeface="Arial" panose="020B0604020202020204" pitchFamily="34" charset="0"/>
              </a:rPr>
              <a:t>в </a:t>
            </a:r>
            <a:r>
              <a:rPr lang="ru-RU" sz="2000" dirty="0" err="1">
                <a:solidFill>
                  <a:prstClr val="black"/>
                </a:solidFill>
                <a:latin typeface="Arial" panose="020B0604020202020204" pitchFamily="34" charset="0"/>
                <a:cs typeface="Arial" panose="020B0604020202020204" pitchFamily="34" charset="0"/>
              </a:rPr>
              <a:t>им.п</a:t>
            </a:r>
            <a:r>
              <a:rPr lang="ru-RU" sz="2000" dirty="0">
                <a:solidFill>
                  <a:prstClr val="black"/>
                </a:solidFill>
                <a:latin typeface="Arial" panose="020B0604020202020204" pitchFamily="34" charset="0"/>
                <a:cs typeface="Arial" panose="020B0604020202020204" pitchFamily="34" charset="0"/>
              </a:rPr>
              <a:t>. возможны варианты: </a:t>
            </a:r>
            <a:r>
              <a:rPr lang="cs-CZ" sz="2000" i="1" dirty="0">
                <a:solidFill>
                  <a:prstClr val="black"/>
                </a:solidFill>
                <a:latin typeface="Arial" panose="020B0604020202020204" pitchFamily="34" charset="0"/>
                <a:cs typeface="Arial" panose="020B0604020202020204" pitchFamily="34" charset="0"/>
              </a:rPr>
              <a:t>dvacet jeden žák </a:t>
            </a:r>
            <a:r>
              <a:rPr lang="ru-RU" sz="2000" i="1" dirty="0">
                <a:solidFill>
                  <a:prstClr val="black"/>
                </a:solidFill>
                <a:latin typeface="Arial" panose="020B0604020202020204" pitchFamily="34" charset="0"/>
                <a:cs typeface="Arial" panose="020B0604020202020204" pitchFamily="34" charset="0"/>
              </a:rPr>
              <a:t>и </a:t>
            </a:r>
            <a:r>
              <a:rPr lang="cs-CZ" sz="2000" i="1" dirty="0">
                <a:solidFill>
                  <a:prstClr val="black"/>
                </a:solidFill>
                <a:latin typeface="Arial" panose="020B0604020202020204" pitchFamily="34" charset="0"/>
                <a:cs typeface="Arial" panose="020B0604020202020204" pitchFamily="34" charset="0"/>
              </a:rPr>
              <a:t>dvacet jedna žáků, dvacet dva/tři/čtyři žáci </a:t>
            </a:r>
            <a:r>
              <a:rPr lang="ru-RU" sz="2000" i="1" dirty="0">
                <a:solidFill>
                  <a:prstClr val="black"/>
                </a:solidFill>
                <a:latin typeface="Arial" panose="020B0604020202020204" pitchFamily="34" charset="0"/>
                <a:cs typeface="Arial" panose="020B0604020202020204" pitchFamily="34" charset="0"/>
              </a:rPr>
              <a:t>и </a:t>
            </a:r>
            <a:r>
              <a:rPr lang="cs-CZ" sz="2000" i="1" dirty="0">
                <a:solidFill>
                  <a:prstClr val="black"/>
                </a:solidFill>
                <a:latin typeface="Arial" panose="020B0604020202020204" pitchFamily="34" charset="0"/>
                <a:cs typeface="Arial" panose="020B0604020202020204" pitchFamily="34" charset="0"/>
              </a:rPr>
              <a:t>žáků </a:t>
            </a:r>
            <a:r>
              <a:rPr lang="ru-RU" sz="2000" i="1" dirty="0">
                <a:solidFill>
                  <a:prstClr val="black"/>
                </a:solidFill>
                <a:latin typeface="Arial" panose="020B0604020202020204" pitchFamily="34" charset="0"/>
                <a:cs typeface="Arial" panose="020B0604020202020204" pitchFamily="34" charset="0"/>
              </a:rPr>
              <a:t>или </a:t>
            </a:r>
            <a:r>
              <a:rPr lang="cs-CZ" sz="2000" i="1" dirty="0">
                <a:solidFill>
                  <a:prstClr val="black"/>
                </a:solidFill>
                <a:latin typeface="Arial" panose="020B0604020202020204" pitchFamily="34" charset="0"/>
                <a:cs typeface="Arial" panose="020B0604020202020204" pitchFamily="34" charset="0"/>
              </a:rPr>
              <a:t>jedenadvacet </a:t>
            </a:r>
            <a:r>
              <a:rPr lang="ru-RU" sz="2000" i="1" dirty="0">
                <a:solidFill>
                  <a:prstClr val="black"/>
                </a:solidFill>
                <a:latin typeface="Arial" panose="020B0604020202020204" pitchFamily="34" charset="0"/>
                <a:cs typeface="Arial" panose="020B0604020202020204" pitchFamily="34" charset="0"/>
              </a:rPr>
              <a:t>и </a:t>
            </a:r>
            <a:r>
              <a:rPr lang="cs-CZ" sz="2000" i="1" dirty="0">
                <a:solidFill>
                  <a:prstClr val="black"/>
                </a:solidFill>
                <a:latin typeface="Arial" panose="020B0604020202020204" pitchFamily="34" charset="0"/>
                <a:cs typeface="Arial" panose="020B0604020202020204" pitchFamily="34" charset="0"/>
              </a:rPr>
              <a:t>jednadvacet, dvaadvacet, třiadvacet, čtyřiadvacet žáků</a:t>
            </a:r>
            <a:r>
              <a:rPr lang="cs-CZ" sz="2000" dirty="0">
                <a:solidFill>
                  <a:prstClr val="black"/>
                </a:solidFill>
                <a:latin typeface="Arial" panose="020B0604020202020204" pitchFamily="34" charset="0"/>
                <a:cs typeface="Arial" panose="020B0604020202020204" pitchFamily="34" charset="0"/>
              </a:rPr>
              <a:t>.  </a:t>
            </a:r>
            <a:endParaRPr lang="ru-RU" sz="2000" dirty="0">
              <a:solidFill>
                <a:prstClr val="black"/>
              </a:solidFill>
              <a:latin typeface="Arial" panose="020B0604020202020204" pitchFamily="34" charset="0"/>
              <a:cs typeface="Arial" panose="020B0604020202020204" pitchFamily="34" charset="0"/>
            </a:endParaRPr>
          </a:p>
          <a:p>
            <a:pPr lvl="0"/>
            <a:endParaRPr lang="cs-CZ" sz="2000" dirty="0">
              <a:solidFill>
                <a:prstClr val="black"/>
              </a:solidFill>
              <a:latin typeface="Arial" panose="020B0604020202020204" pitchFamily="34" charset="0"/>
              <a:cs typeface="Arial" panose="020B0604020202020204" pitchFamily="34" charset="0"/>
            </a:endParaRPr>
          </a:p>
          <a:p>
            <a:pPr lvl="0"/>
            <a:r>
              <a:rPr lang="ru-RU" sz="2000" u="sng" dirty="0">
                <a:solidFill>
                  <a:prstClr val="black"/>
                </a:solidFill>
                <a:latin typeface="Arial" panose="020B0604020202020204" pitchFamily="34" charset="0"/>
                <a:cs typeface="Arial" panose="020B0604020202020204" pitchFamily="34" charset="0"/>
              </a:rPr>
              <a:t>Согласование с предикатом зависит от формы</a:t>
            </a:r>
            <a:r>
              <a:rPr lang="ru-RU" sz="2000" dirty="0">
                <a:solidFill>
                  <a:prstClr val="black"/>
                </a:solidFill>
                <a:latin typeface="Arial" panose="020B0604020202020204" pitchFamily="34" charset="0"/>
                <a:cs typeface="Arial" panose="020B0604020202020204" pitchFamily="34" charset="0"/>
              </a:rPr>
              <a:t>. </a:t>
            </a:r>
            <a:endParaRPr lang="cs-CZ" sz="2000" dirty="0">
              <a:solidFill>
                <a:prstClr val="black"/>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Если сущ. в  </a:t>
            </a:r>
            <a:r>
              <a:rPr lang="ru-RU" sz="2000" dirty="0" err="1">
                <a:solidFill>
                  <a:prstClr val="black"/>
                </a:solidFill>
                <a:latin typeface="Arial" panose="020B0604020202020204" pitchFamily="34" charset="0"/>
                <a:cs typeface="Arial" panose="020B0604020202020204" pitchFamily="34" charset="0"/>
              </a:rPr>
              <a:t>им.п</a:t>
            </a:r>
            <a:r>
              <a:rPr lang="ru-RU" sz="2000" dirty="0">
                <a:solidFill>
                  <a:prstClr val="black"/>
                </a:solidFill>
                <a:latin typeface="Arial" panose="020B0604020202020204" pitchFamily="34" charset="0"/>
                <a:cs typeface="Arial" panose="020B0604020202020204" pitchFamily="34" charset="0"/>
              </a:rPr>
              <a:t>.</a:t>
            </a:r>
            <a:r>
              <a:rPr lang="cs-CZ" sz="2000" dirty="0">
                <a:solidFill>
                  <a:prstClr val="black"/>
                </a:solidFill>
                <a:latin typeface="Arial" panose="020B0604020202020204" pitchFamily="34" charset="0"/>
                <a:cs typeface="Arial" panose="020B0604020202020204" pitchFamily="34" charset="0"/>
              </a:rPr>
              <a:t>, </a:t>
            </a:r>
            <a:r>
              <a:rPr lang="ru-RU" sz="2000" dirty="0">
                <a:solidFill>
                  <a:prstClr val="black"/>
                </a:solidFill>
                <a:latin typeface="Arial" panose="020B0604020202020204" pitchFamily="34" charset="0"/>
                <a:cs typeface="Arial" panose="020B0604020202020204" pitchFamily="34" charset="0"/>
              </a:rPr>
              <a:t>согласуется последний элемент (</a:t>
            </a:r>
            <a:r>
              <a:rPr lang="cs-CZ" sz="2000" i="1" dirty="0">
                <a:solidFill>
                  <a:prstClr val="black"/>
                </a:solidFill>
                <a:latin typeface="Arial" panose="020B0604020202020204" pitchFamily="34" charset="0"/>
                <a:cs typeface="Arial" panose="020B0604020202020204" pitchFamily="34" charset="0"/>
              </a:rPr>
              <a:t>dvacet jeden žák byl…, dvacet čtyři žáci byli…</a:t>
            </a:r>
            <a:r>
              <a:rPr lang="cs-CZ" sz="2000" dirty="0">
                <a:solidFill>
                  <a:prstClr val="black"/>
                </a:solidFill>
                <a:latin typeface="Arial" panose="020B0604020202020204" pitchFamily="34" charset="0"/>
                <a:cs typeface="Arial" panose="020B0604020202020204" pitchFamily="34" charset="0"/>
              </a:rPr>
              <a:t>). </a:t>
            </a:r>
          </a:p>
          <a:p>
            <a:pPr marL="285750" lvl="0" indent="-285750">
              <a:buFont typeface="Arial" panose="020B0604020202020204" pitchFamily="34" charset="0"/>
              <a:buChar char="•"/>
            </a:pPr>
            <a:r>
              <a:rPr lang="ru-RU" sz="2000" dirty="0">
                <a:solidFill>
                  <a:prstClr val="black"/>
                </a:solidFill>
                <a:latin typeface="Arial" panose="020B0604020202020204" pitchFamily="34" charset="0"/>
                <a:cs typeface="Arial" panose="020B0604020202020204" pitchFamily="34" charset="0"/>
              </a:rPr>
              <a:t>Если сущ. в  </a:t>
            </a:r>
            <a:r>
              <a:rPr lang="ru-RU" sz="2000" dirty="0" err="1">
                <a:solidFill>
                  <a:prstClr val="black"/>
                </a:solidFill>
                <a:latin typeface="Arial" panose="020B0604020202020204" pitchFamily="34" charset="0"/>
                <a:cs typeface="Arial" panose="020B0604020202020204" pitchFamily="34" charset="0"/>
              </a:rPr>
              <a:t>род.п</a:t>
            </a:r>
            <a:r>
              <a:rPr lang="ru-RU" sz="2000" dirty="0">
                <a:solidFill>
                  <a:prstClr val="black"/>
                </a:solidFill>
                <a:latin typeface="Arial" panose="020B0604020202020204" pitchFamily="34" charset="0"/>
                <a:cs typeface="Arial" panose="020B0604020202020204" pitchFamily="34" charset="0"/>
              </a:rPr>
              <a:t>.</a:t>
            </a:r>
            <a:r>
              <a:rPr lang="cs-CZ" sz="2000" dirty="0">
                <a:solidFill>
                  <a:prstClr val="black"/>
                </a:solidFill>
                <a:latin typeface="Arial" panose="020B0604020202020204" pitchFamily="34" charset="0"/>
                <a:cs typeface="Arial" panose="020B0604020202020204" pitchFamily="34" charset="0"/>
              </a:rPr>
              <a:t>,</a:t>
            </a:r>
            <a:r>
              <a:rPr lang="ru-RU" sz="2000" dirty="0">
                <a:solidFill>
                  <a:prstClr val="black"/>
                </a:solidFill>
                <a:latin typeface="Arial" panose="020B0604020202020204" pitchFamily="34" charset="0"/>
                <a:cs typeface="Arial" panose="020B0604020202020204" pitchFamily="34" charset="0"/>
              </a:rPr>
              <a:t>  предикат в среднем роде (</a:t>
            </a:r>
            <a:r>
              <a:rPr lang="cs-CZ" sz="2000" i="1" dirty="0">
                <a:solidFill>
                  <a:prstClr val="black"/>
                </a:solidFill>
                <a:latin typeface="Arial" panose="020B0604020202020204" pitchFamily="34" charset="0"/>
                <a:cs typeface="Arial" panose="020B0604020202020204" pitchFamily="34" charset="0"/>
              </a:rPr>
              <a:t>dvacet jedna žáků bylo…, dvacet čtyři žáků bylo</a:t>
            </a:r>
            <a:r>
              <a:rPr lang="cs-CZ" sz="2000" dirty="0">
                <a:solidFill>
                  <a:prstClr val="black"/>
                </a:solidFill>
                <a:latin typeface="Arial" panose="020B0604020202020204" pitchFamily="34" charset="0"/>
                <a:cs typeface="Arial" panose="020B0604020202020204" pitchFamily="34" charset="0"/>
              </a:rPr>
              <a:t>).</a:t>
            </a:r>
            <a:endParaRPr lang="ru-RU" sz="2000" dirty="0">
              <a:solidFill>
                <a:prstClr val="black"/>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endParaRPr lang="cs-CZ" sz="2000" dirty="0">
              <a:solidFill>
                <a:prstClr val="black"/>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ru-RU" sz="2000" dirty="0">
                <a:solidFill>
                  <a:prstClr val="black"/>
                </a:solidFill>
                <a:latin typeface="Arial" panose="020B0604020202020204" pitchFamily="34" charset="0"/>
                <a:cs typeface="Arial" panose="020B0604020202020204" pitchFamily="34" charset="0"/>
              </a:rPr>
              <a:t>С числительными </a:t>
            </a:r>
            <a:r>
              <a:rPr lang="cs-CZ" sz="2000" i="1" dirty="0">
                <a:solidFill>
                  <a:prstClr val="black"/>
                </a:solidFill>
                <a:latin typeface="Arial" panose="020B0604020202020204" pitchFamily="34" charset="0"/>
                <a:cs typeface="Arial" panose="020B0604020202020204" pitchFamily="34" charset="0"/>
              </a:rPr>
              <a:t>sto, tisíc, milion, miliarda </a:t>
            </a:r>
            <a:r>
              <a:rPr lang="ru-RU" sz="2000" dirty="0">
                <a:solidFill>
                  <a:prstClr val="black"/>
                </a:solidFill>
                <a:latin typeface="Arial" panose="020B0604020202020204" pitchFamily="34" charset="0"/>
                <a:cs typeface="Arial" panose="020B0604020202020204" pitchFamily="34" charset="0"/>
              </a:rPr>
              <a:t>возможно согласовывать предмет счета в </a:t>
            </a:r>
            <a:r>
              <a:rPr lang="ru-RU" sz="2000" dirty="0" err="1">
                <a:solidFill>
                  <a:prstClr val="black"/>
                </a:solidFill>
                <a:latin typeface="Arial" panose="020B0604020202020204" pitchFamily="34" charset="0"/>
                <a:cs typeface="Arial" panose="020B0604020202020204" pitchFamily="34" charset="0"/>
              </a:rPr>
              <a:t>род.п</a:t>
            </a:r>
            <a:r>
              <a:rPr lang="ru-RU" sz="2000" dirty="0">
                <a:solidFill>
                  <a:prstClr val="black"/>
                </a:solidFill>
                <a:latin typeface="Arial" panose="020B0604020202020204" pitchFamily="34" charset="0"/>
                <a:cs typeface="Arial" panose="020B0604020202020204" pitchFamily="34" charset="0"/>
              </a:rPr>
              <a:t>. или согласовывать  предмет счета с падежом числительного: </a:t>
            </a:r>
            <a:r>
              <a:rPr lang="cs-CZ" sz="2000" i="1" dirty="0">
                <a:solidFill>
                  <a:prstClr val="black"/>
                </a:solidFill>
                <a:latin typeface="Arial" panose="020B0604020202020204" pitchFamily="34" charset="0"/>
                <a:cs typeface="Arial" panose="020B0604020202020204" pitchFamily="34" charset="0"/>
              </a:rPr>
              <a:t>s třemi tisíci diváků/diváky, před třemi sty tisíci let/lety.</a:t>
            </a:r>
          </a:p>
        </p:txBody>
      </p:sp>
    </p:spTree>
    <p:extLst>
      <p:ext uri="{BB962C8B-B14F-4D97-AF65-F5344CB8AC3E}">
        <p14:creationId xmlns:p14="http://schemas.microsoft.com/office/powerpoint/2010/main" val="214899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DB13C79-4CDD-43C3-A34B-6142A6FD6D49}"/>
              </a:ext>
            </a:extLst>
          </p:cNvPr>
          <p:cNvSpPr txBox="1"/>
          <p:nvPr/>
        </p:nvSpPr>
        <p:spPr>
          <a:xfrm>
            <a:off x="1526960" y="725138"/>
            <a:ext cx="9348186" cy="5016758"/>
          </a:xfrm>
          <a:prstGeom prst="rect">
            <a:avLst/>
          </a:prstGeom>
          <a:noFill/>
        </p:spPr>
        <p:txBody>
          <a:bodyPr wrap="square">
            <a:spAutoFit/>
          </a:bodyPr>
          <a:lstStyle/>
          <a:p>
            <a:pPr algn="just"/>
            <a:r>
              <a:rPr lang="ru-RU" sz="2000" b="1" dirty="0">
                <a:solidFill>
                  <a:prstClr val="black"/>
                </a:solidFill>
                <a:latin typeface="Arial" panose="020B0604020202020204" pitchFamily="34" charset="0"/>
                <a:cs typeface="Arial" panose="020B0604020202020204" pitchFamily="34" charset="0"/>
              </a:rPr>
              <a:t>ЧЯ – затруднительные случаи согласования</a:t>
            </a:r>
          </a:p>
          <a:p>
            <a:pPr algn="just"/>
            <a:endParaRPr lang="ru-RU"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ru-RU" sz="2000" dirty="0">
                <a:latin typeface="Arial" panose="020B0604020202020204" pitchFamily="34" charset="0"/>
                <a:cs typeface="Arial" panose="020B0604020202020204" pitchFamily="34" charset="0"/>
              </a:rPr>
              <a:t>Числительное </a:t>
            </a:r>
            <a:r>
              <a:rPr lang="cs-CZ" sz="2000" dirty="0">
                <a:latin typeface="Arial" panose="020B0604020202020204" pitchFamily="34" charset="0"/>
                <a:cs typeface="Arial" panose="020B0604020202020204" pitchFamily="34" charset="0"/>
              </a:rPr>
              <a:t>sto </a:t>
            </a:r>
            <a:r>
              <a:rPr lang="ru-RU" sz="2000" dirty="0">
                <a:latin typeface="Arial" panose="020B0604020202020204" pitchFamily="34" charset="0"/>
                <a:cs typeface="Arial" panose="020B0604020202020204" pitchFamily="34" charset="0"/>
              </a:rPr>
              <a:t>склоняется по образцу </a:t>
            </a:r>
            <a:r>
              <a:rPr lang="cs-CZ" sz="2000" dirty="0">
                <a:latin typeface="Arial" panose="020B0604020202020204" pitchFamily="34" charset="0"/>
                <a:cs typeface="Arial" panose="020B0604020202020204" pitchFamily="34" charset="0"/>
              </a:rPr>
              <a:t>město, </a:t>
            </a:r>
            <a:r>
              <a:rPr lang="ru-RU" sz="2000" dirty="0">
                <a:latin typeface="Arial" panose="020B0604020202020204" pitchFamily="34" charset="0"/>
                <a:cs typeface="Arial" panose="020B0604020202020204" pitchFamily="34" charset="0"/>
              </a:rPr>
              <a:t>но в предметно-счетной конструкции может не склоняться: </a:t>
            </a:r>
            <a:r>
              <a:rPr lang="cs-CZ" sz="2000" i="1" dirty="0">
                <a:latin typeface="Arial" panose="020B0604020202020204" pitchFamily="34" charset="0"/>
                <a:cs typeface="Arial" panose="020B0604020202020204" pitchFamily="34" charset="0"/>
              </a:rPr>
              <a:t>bez sto korun, ke sto korunám, o sto korunách, se sto korunami </a:t>
            </a:r>
            <a:r>
              <a:rPr lang="ru-RU" sz="2000" dirty="0">
                <a:latin typeface="Arial" panose="020B0604020202020204" pitchFamily="34" charset="0"/>
                <a:cs typeface="Arial" panose="020B0604020202020204" pitchFamily="34" charset="0"/>
              </a:rPr>
              <a:t>также как и склоняться: </a:t>
            </a:r>
            <a:r>
              <a:rPr lang="cs-CZ" sz="2000" i="1" dirty="0">
                <a:latin typeface="Arial" panose="020B0604020202020204" pitchFamily="34" charset="0"/>
                <a:cs typeface="Arial" panose="020B0604020202020204" pitchFamily="34" charset="0"/>
              </a:rPr>
              <a:t>bez sta korun, ke stu korun/korunám, o stu korun/korunách, se stem korun</a:t>
            </a:r>
            <a:r>
              <a:rPr lang="cs-CZ" sz="2000"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Если оно - часть составного числительного, то может не склоняться: </a:t>
            </a:r>
            <a:r>
              <a:rPr lang="cs-CZ" sz="2000" i="1" dirty="0">
                <a:latin typeface="Arial" panose="020B0604020202020204" pitchFamily="34" charset="0"/>
                <a:cs typeface="Arial" panose="020B0604020202020204" pitchFamily="34" charset="0"/>
              </a:rPr>
              <a:t>ve sto dvaceti případech, po sto padesáti letech</a:t>
            </a:r>
            <a:r>
              <a:rPr lang="cs-CZ" sz="2000" dirty="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endParaRPr lang="cs-CZ"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ru-RU" sz="2000" u="sng" dirty="0">
                <a:latin typeface="Arial" panose="020B0604020202020204" pitchFamily="34" charset="0"/>
                <a:cs typeface="Arial" panose="020B0604020202020204" pitchFamily="34" charset="0"/>
              </a:rPr>
              <a:t>В предметно-счетной конструкции с собирательными </a:t>
            </a:r>
            <a:r>
              <a:rPr lang="ru-RU" sz="2000" dirty="0">
                <a:latin typeface="Arial" panose="020B0604020202020204" pitchFamily="34" charset="0"/>
                <a:cs typeface="Arial" panose="020B0604020202020204" pitchFamily="34" charset="0"/>
              </a:rPr>
              <a:t>числительными падеж может быть выражен </a:t>
            </a:r>
            <a:endParaRPr lang="cs-CZ" sz="2000" dirty="0">
              <a:latin typeface="Arial" panose="020B0604020202020204" pitchFamily="34" charset="0"/>
              <a:cs typeface="Arial" panose="020B0604020202020204" pitchFamily="34" charset="0"/>
            </a:endParaRPr>
          </a:p>
          <a:p>
            <a:pPr algn="just"/>
            <a:endParaRPr lang="cs-CZ"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ru-RU" sz="2000" dirty="0">
                <a:latin typeface="Arial" panose="020B0604020202020204" pitchFamily="34" charset="0"/>
                <a:cs typeface="Arial" panose="020B0604020202020204" pitchFamily="34" charset="0"/>
              </a:rPr>
              <a:t>числительным а предмет счета остается в </a:t>
            </a:r>
            <a:r>
              <a:rPr lang="ru-RU" sz="2000" dirty="0" err="1">
                <a:latin typeface="Arial" panose="020B0604020202020204" pitchFamily="34" charset="0"/>
                <a:cs typeface="Arial" panose="020B0604020202020204" pitchFamily="34" charset="0"/>
              </a:rPr>
              <a:t>род.п</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мн.ч</a:t>
            </a:r>
            <a:r>
              <a:rPr lang="ru-RU"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bez patera ponožek, o pateru ponožek, s paterem ponožek</a:t>
            </a:r>
            <a:r>
              <a:rPr lang="cs-CZ" sz="2000"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ru-RU" sz="2000" dirty="0">
                <a:latin typeface="Arial" panose="020B0604020202020204" pitchFamily="34" charset="0"/>
                <a:cs typeface="Arial" panose="020B0604020202020204" pitchFamily="34" charset="0"/>
              </a:rPr>
              <a:t>или форма числительного не изменяется и падеж выражен предметом счета (</a:t>
            </a:r>
            <a:r>
              <a:rPr lang="cs-CZ" sz="2000" i="1" dirty="0">
                <a:latin typeface="Arial" panose="020B0604020202020204" pitchFamily="34" charset="0"/>
                <a:cs typeface="Arial" panose="020B0604020202020204" pitchFamily="34" charset="0"/>
              </a:rPr>
              <a:t>bez patero ponožek, o patero ponožkách, s patero ponožkami</a:t>
            </a:r>
            <a:r>
              <a:rPr lang="cs-CZ"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73663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2B8C530-64DF-4066-A42C-8C68C6D5D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246" y="397191"/>
            <a:ext cx="10051508" cy="606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71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B819480-F570-4FDF-8FF9-F4AB70082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503" y="372533"/>
            <a:ext cx="8850068" cy="611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785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1F7DC09-3C60-4EF7-A552-E598543E1B65}"/>
              </a:ext>
            </a:extLst>
          </p:cNvPr>
          <p:cNvSpPr txBox="1"/>
          <p:nvPr/>
        </p:nvSpPr>
        <p:spPr>
          <a:xfrm>
            <a:off x="2246050" y="1793290"/>
            <a:ext cx="7925539" cy="2314160"/>
          </a:xfrm>
          <a:prstGeom prst="rect">
            <a:avLst/>
          </a:prstGeom>
          <a:noFill/>
        </p:spPr>
        <p:txBody>
          <a:bodyPr wrap="square">
            <a:spAutoFit/>
          </a:bodyPr>
          <a:lstStyle/>
          <a:p>
            <a:pPr>
              <a:lnSpc>
                <a:spcPct val="115000"/>
              </a:lnSpc>
              <a:spcAft>
                <a:spcPts val="1000"/>
              </a:spcAft>
            </a:pPr>
            <a:r>
              <a:rPr lang="ru-RU" sz="2000" b="1" dirty="0">
                <a:effectLst/>
                <a:latin typeface="Arial" panose="020B0604020202020204" pitchFamily="34" charset="0"/>
                <a:ea typeface="Calibri"/>
                <a:cs typeface="Arial" panose="020B0604020202020204" pitchFamily="34" charset="0"/>
              </a:rPr>
              <a:t>Выражение приблизительности в РЯ</a:t>
            </a:r>
            <a:endParaRPr lang="cs-CZ" sz="2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0"/>
              </a:spcAft>
              <a:buFont typeface="Symbol"/>
              <a:buChar char=""/>
            </a:pPr>
            <a:r>
              <a:rPr lang="ru-RU" sz="2000" b="1" dirty="0">
                <a:effectLst/>
                <a:latin typeface="Arial" panose="020B0604020202020204" pitchFamily="34" charset="0"/>
                <a:ea typeface="Calibri"/>
                <a:cs typeface="Arial" panose="020B0604020202020204" pitchFamily="34" charset="0"/>
              </a:rPr>
              <a:t>около + </a:t>
            </a:r>
            <a:r>
              <a:rPr lang="ru-RU" sz="2000" b="1" dirty="0" err="1">
                <a:effectLst/>
                <a:latin typeface="Arial" panose="020B0604020202020204" pitchFamily="34" charset="0"/>
                <a:ea typeface="Calibri"/>
                <a:cs typeface="Arial" panose="020B0604020202020204" pitchFamily="34" charset="0"/>
              </a:rPr>
              <a:t>род.п</a:t>
            </a:r>
            <a:r>
              <a:rPr lang="ru-RU" sz="2000" dirty="0">
                <a:effectLst/>
                <a:latin typeface="Arial" panose="020B0604020202020204" pitchFamily="34" charset="0"/>
                <a:ea typeface="Calibri"/>
                <a:cs typeface="Arial" panose="020B0604020202020204" pitchFamily="34" charset="0"/>
              </a:rPr>
              <a:t>., напр.: около часа</a:t>
            </a:r>
            <a:endParaRPr lang="cs-CZ" sz="2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0"/>
              </a:spcAft>
              <a:buFont typeface="Symbol"/>
              <a:buChar char=""/>
            </a:pPr>
            <a:r>
              <a:rPr lang="ru-RU" sz="2000" b="1" dirty="0">
                <a:effectLst/>
                <a:latin typeface="Arial" panose="020B0604020202020204" pitchFamily="34" charset="0"/>
                <a:ea typeface="Calibri"/>
                <a:cs typeface="Arial" panose="020B0604020202020204" pitchFamily="34" charset="0"/>
              </a:rPr>
              <a:t>приблизительно, почти </a:t>
            </a:r>
            <a:r>
              <a:rPr lang="ru-RU" sz="2000" dirty="0">
                <a:effectLst/>
                <a:latin typeface="Arial" panose="020B0604020202020204" pitchFamily="34" charset="0"/>
                <a:ea typeface="Calibri"/>
                <a:cs typeface="Arial" panose="020B0604020202020204" pitchFamily="34" charset="0"/>
              </a:rPr>
              <a:t>+ </a:t>
            </a:r>
            <a:r>
              <a:rPr lang="ru-RU" sz="2000" dirty="0" err="1">
                <a:effectLst/>
                <a:latin typeface="Arial" panose="020B0604020202020204" pitchFamily="34" charset="0"/>
                <a:ea typeface="Calibri"/>
                <a:cs typeface="Arial" panose="020B0604020202020204" pitchFamily="34" charset="0"/>
              </a:rPr>
              <a:t>вин.п</a:t>
            </a:r>
            <a:r>
              <a:rPr lang="ru-RU" sz="2000" dirty="0">
                <a:effectLst/>
                <a:latin typeface="Arial" panose="020B0604020202020204" pitchFamily="34" charset="0"/>
                <a:ea typeface="Calibri"/>
                <a:cs typeface="Arial" panose="020B0604020202020204" pitchFamily="34" charset="0"/>
              </a:rPr>
              <a:t>., напр.: почти пять километров</a:t>
            </a:r>
            <a:endParaRPr lang="cs-CZ" sz="2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0"/>
              </a:spcAft>
              <a:buFont typeface="Symbol"/>
              <a:buChar char=""/>
            </a:pPr>
            <a:r>
              <a:rPr lang="ru-RU" sz="2000" b="1" dirty="0">
                <a:effectLst/>
                <a:latin typeface="Arial" panose="020B0604020202020204" pitchFamily="34" charset="0"/>
                <a:ea typeface="Calibri"/>
                <a:cs typeface="Arial" panose="020B0604020202020204" pitchFamily="34" charset="0"/>
              </a:rPr>
              <a:t>при помощи предлога с</a:t>
            </a:r>
            <a:r>
              <a:rPr lang="ru-RU" sz="2000" dirty="0">
                <a:effectLst/>
                <a:latin typeface="Arial" panose="020B0604020202020204" pitchFamily="34" charset="0"/>
                <a:ea typeface="Calibri"/>
                <a:cs typeface="Arial" panose="020B0604020202020204" pitchFamily="34" charset="0"/>
              </a:rPr>
              <a:t>, напр.: прождал с час</a:t>
            </a:r>
            <a:endParaRPr lang="cs-CZ" sz="2000" dirty="0">
              <a:effectLst/>
              <a:latin typeface="Arial" panose="020B0604020202020204" pitchFamily="34" charset="0"/>
              <a:ea typeface="Calibri"/>
              <a:cs typeface="Arial" panose="020B0604020202020204" pitchFamily="34" charset="0"/>
            </a:endParaRPr>
          </a:p>
          <a:p>
            <a:pPr marL="342900" lvl="0" indent="-342900">
              <a:lnSpc>
                <a:spcPct val="115000"/>
              </a:lnSpc>
              <a:spcAft>
                <a:spcPts val="1000"/>
              </a:spcAft>
              <a:buFont typeface="Symbol"/>
              <a:buChar char=""/>
            </a:pPr>
            <a:r>
              <a:rPr lang="ru-RU" sz="2000" b="1" dirty="0">
                <a:effectLst/>
                <a:latin typeface="Arial" panose="020B0604020202020204" pitchFamily="34" charset="0"/>
                <a:ea typeface="Calibri"/>
                <a:cs typeface="Arial" panose="020B0604020202020204" pitchFamily="34" charset="0"/>
              </a:rPr>
              <a:t>обратным порядком слов</a:t>
            </a:r>
            <a:r>
              <a:rPr lang="ru-RU" sz="2000" dirty="0">
                <a:effectLst/>
                <a:latin typeface="Arial" panose="020B0604020202020204" pitchFamily="34" charset="0"/>
                <a:ea typeface="Calibri"/>
                <a:cs typeface="Arial" panose="020B0604020202020204" pitchFamily="34" charset="0"/>
              </a:rPr>
              <a:t>, напр.: придет часа через два</a:t>
            </a:r>
            <a:endParaRPr lang="cs-CZ" sz="2000"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649839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F3B83B7-2C36-4C7A-862A-11BA4A4FF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098" y="364135"/>
            <a:ext cx="9668782" cy="6129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705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F6536BD-75A5-44E3-B082-6031E71D4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009" y="343688"/>
            <a:ext cx="9598747" cy="617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082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96B4F0-D106-4510-BB6F-A2BEA068FE9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08091" y="446103"/>
            <a:ext cx="9375817" cy="5965794"/>
          </a:xfrm>
          <a:prstGeom prst="rect">
            <a:avLst/>
          </a:prstGeom>
          <a:noFill/>
          <a:ln>
            <a:noFill/>
          </a:ln>
        </p:spPr>
      </p:pic>
    </p:spTree>
    <p:extLst>
      <p:ext uri="{BB962C8B-B14F-4D97-AF65-F5344CB8AC3E}">
        <p14:creationId xmlns:p14="http://schemas.microsoft.com/office/powerpoint/2010/main" val="79975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7D3A096-674A-45BF-B8D2-201126E05CC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482" y="454981"/>
            <a:ext cx="9480375" cy="5948038"/>
          </a:xfrm>
          <a:prstGeom prst="rect">
            <a:avLst/>
          </a:prstGeom>
          <a:noFill/>
          <a:ln>
            <a:noFill/>
          </a:ln>
        </p:spPr>
      </p:pic>
    </p:spTree>
    <p:extLst>
      <p:ext uri="{BB962C8B-B14F-4D97-AF65-F5344CB8AC3E}">
        <p14:creationId xmlns:p14="http://schemas.microsoft.com/office/powerpoint/2010/main" val="3943026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7D4D417-5754-4225-A82E-32BF5B5F7AA7}"/>
              </a:ext>
            </a:extLst>
          </p:cNvPr>
          <p:cNvSpPr txBox="1"/>
          <p:nvPr/>
        </p:nvSpPr>
        <p:spPr>
          <a:xfrm>
            <a:off x="689499" y="481899"/>
            <a:ext cx="10546671" cy="5632311"/>
          </a:xfrm>
          <a:prstGeom prst="rect">
            <a:avLst/>
          </a:prstGeom>
          <a:noFill/>
        </p:spPr>
        <p:txBody>
          <a:bodyPr wrap="square">
            <a:spAutoFit/>
          </a:bodyPr>
          <a:lstStyle/>
          <a:p>
            <a:pPr algn="just">
              <a:tabLst>
                <a:tab pos="186690" algn="l"/>
              </a:tabLst>
            </a:pPr>
            <a:r>
              <a:rPr lang="ru-RU" sz="1800" b="1" kern="50" dirty="0">
                <a:effectLst/>
                <a:latin typeface="Arial" panose="020B0604020202020204" pitchFamily="34" charset="0"/>
                <a:ea typeface="Arial Unicode MS"/>
                <a:cs typeface="Arial" panose="020B0604020202020204" pitchFamily="34" charset="0"/>
              </a:rPr>
              <a:t>Обозначение даты</a:t>
            </a:r>
          </a:p>
          <a:p>
            <a:pPr algn="just">
              <a:tabLst>
                <a:tab pos="186690" algn="l"/>
              </a:tabLst>
            </a:pPr>
            <a:endParaRPr lang="cs-CZ" sz="18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1800" b="1" kern="50" dirty="0">
                <a:effectLst/>
                <a:latin typeface="Arial" panose="020B0604020202020204" pitchFamily="34" charset="0"/>
                <a:ea typeface="Arial Unicode MS"/>
                <a:cs typeface="Arial" panose="020B0604020202020204" pitchFamily="34" charset="0"/>
              </a:rPr>
              <a:t>Если при обозначении даты приводится только год, числительное используется в форме предл. п. с предлогом </a:t>
            </a:r>
            <a:r>
              <a:rPr lang="ru-RU" sz="1800" b="1" i="1" kern="50" dirty="0">
                <a:effectLst/>
                <a:latin typeface="Arial" panose="020B0604020202020204" pitchFamily="34" charset="0"/>
                <a:ea typeface="Arial Unicode MS"/>
                <a:cs typeface="Arial" panose="020B0604020202020204" pitchFamily="34" charset="0"/>
              </a:rPr>
              <a:t>в</a:t>
            </a:r>
            <a:r>
              <a:rPr lang="ru-RU" sz="1800" kern="50" dirty="0">
                <a:effectLst/>
                <a:latin typeface="Arial" panose="020B0604020202020204" pitchFamily="34" charset="0"/>
                <a:ea typeface="Arial Unicode MS"/>
                <a:cs typeface="Arial" panose="020B0604020202020204" pitchFamily="34" charset="0"/>
              </a:rPr>
              <a:t> (</a:t>
            </a:r>
            <a:r>
              <a:rPr lang="ru-RU" sz="1800" i="1" kern="50" dirty="0">
                <a:effectLst/>
                <a:latin typeface="Arial" panose="020B0604020202020204" pitchFamily="34" charset="0"/>
                <a:ea typeface="Arial Unicode MS"/>
                <a:cs typeface="Arial" panose="020B0604020202020204" pitchFamily="34" charset="0"/>
              </a:rPr>
              <a:t>Он родился в тысяча девятьсот девяносто седьмом году.</a:t>
            </a:r>
            <a:r>
              <a:rPr lang="ru-RU" sz="1800" kern="50" dirty="0">
                <a:effectLst/>
                <a:latin typeface="Arial" panose="020B0604020202020204" pitchFamily="34" charset="0"/>
                <a:ea typeface="Arial Unicode MS"/>
                <a:cs typeface="Arial" panose="020B0604020202020204" pitchFamily="34" charset="0"/>
              </a:rPr>
              <a:t>). </a:t>
            </a:r>
          </a:p>
          <a:p>
            <a:pPr algn="just">
              <a:tabLst>
                <a:tab pos="186690" algn="l"/>
              </a:tabLst>
            </a:pPr>
            <a:endParaRPr lang="ru-RU" kern="50" dirty="0">
              <a:latin typeface="Arial" panose="020B0604020202020204" pitchFamily="34" charset="0"/>
              <a:ea typeface="Arial Unicode MS"/>
              <a:cs typeface="Arial" panose="020B0604020202020204" pitchFamily="34" charset="0"/>
            </a:endParaRPr>
          </a:p>
          <a:p>
            <a:pPr algn="just">
              <a:tabLst>
                <a:tab pos="186690" algn="l"/>
              </a:tabLst>
            </a:pPr>
            <a:r>
              <a:rPr lang="ru-RU" sz="1800" b="1" kern="50" dirty="0">
                <a:effectLst/>
                <a:latin typeface="Arial" panose="020B0604020202020204" pitchFamily="34" charset="0"/>
                <a:ea typeface="Arial Unicode MS"/>
                <a:cs typeface="Arial" panose="020B0604020202020204" pitchFamily="34" charset="0"/>
              </a:rPr>
              <a:t>Однако, если дается более точное обозначение времени (день, месяц, год), порядковое числительное ставится в форме род. п. </a:t>
            </a:r>
            <a:r>
              <a:rPr lang="ru-RU" sz="1800" kern="50" dirty="0">
                <a:effectLst/>
                <a:latin typeface="Arial" panose="020B0604020202020204" pitchFamily="34" charset="0"/>
                <a:ea typeface="Arial Unicode MS"/>
                <a:cs typeface="Arial" panose="020B0604020202020204" pitchFamily="34" charset="0"/>
              </a:rPr>
              <a:t>(</a:t>
            </a:r>
            <a:r>
              <a:rPr lang="ru-RU" sz="1800" i="1" kern="50" dirty="0">
                <a:effectLst/>
                <a:latin typeface="Arial" panose="020B0604020202020204" pitchFamily="34" charset="0"/>
                <a:ea typeface="Arial Unicode MS"/>
                <a:cs typeface="Arial" panose="020B0604020202020204" pitchFamily="34" charset="0"/>
              </a:rPr>
              <a:t>Он родился двадцать третьего марта двухтысячного года</a:t>
            </a:r>
            <a:r>
              <a:rPr lang="ru-RU" sz="1800" kern="50" dirty="0">
                <a:effectLst/>
                <a:latin typeface="Arial" panose="020B0604020202020204" pitchFamily="34" charset="0"/>
                <a:ea typeface="Arial Unicode MS"/>
                <a:cs typeface="Arial" panose="020B0604020202020204" pitchFamily="34" charset="0"/>
              </a:rPr>
              <a:t>.). </a:t>
            </a:r>
          </a:p>
          <a:p>
            <a:pPr algn="just">
              <a:tabLst>
                <a:tab pos="186690" algn="l"/>
              </a:tabLst>
            </a:pPr>
            <a:endParaRPr lang="ru-RU" kern="50" dirty="0">
              <a:latin typeface="Arial" panose="020B0604020202020204" pitchFamily="34" charset="0"/>
              <a:ea typeface="Arial Unicode MS"/>
              <a:cs typeface="Arial" panose="020B0604020202020204" pitchFamily="34" charset="0"/>
            </a:endParaRPr>
          </a:p>
          <a:p>
            <a:pPr algn="just">
              <a:tabLst>
                <a:tab pos="186690" algn="l"/>
              </a:tabLst>
            </a:pPr>
            <a:r>
              <a:rPr lang="ru-RU" sz="1800" b="1" kern="50" dirty="0">
                <a:effectLst/>
                <a:latin typeface="Arial" panose="020B0604020202020204" pitchFamily="34" charset="0"/>
                <a:ea typeface="Arial Unicode MS"/>
                <a:cs typeface="Arial" panose="020B0604020202020204" pitchFamily="34" charset="0"/>
              </a:rPr>
              <a:t>В отличие от ЧЯ в РЯ слово год всегда появляется только </a:t>
            </a:r>
            <a:r>
              <a:rPr lang="ru-RU" sz="1800" b="1" u="sng" kern="50" dirty="0">
                <a:effectLst/>
                <a:latin typeface="Arial" panose="020B0604020202020204" pitchFamily="34" charset="0"/>
                <a:ea typeface="Arial Unicode MS"/>
                <a:cs typeface="Arial" panose="020B0604020202020204" pitchFamily="34" charset="0"/>
              </a:rPr>
              <a:t>после</a:t>
            </a:r>
            <a:r>
              <a:rPr lang="ru-RU" sz="1800" b="1" kern="50" dirty="0">
                <a:effectLst/>
                <a:latin typeface="Arial" panose="020B0604020202020204" pitchFamily="34" charset="0"/>
                <a:ea typeface="Arial Unicode MS"/>
                <a:cs typeface="Arial" panose="020B0604020202020204" pitchFamily="34" charset="0"/>
              </a:rPr>
              <a:t> числительного </a:t>
            </a:r>
            <a:r>
              <a:rPr lang="ru-RU" sz="1800" kern="50" dirty="0">
                <a:effectLst/>
                <a:latin typeface="Arial" panose="020B0604020202020204" pitchFamily="34" charset="0"/>
                <a:ea typeface="Arial Unicode MS"/>
                <a:cs typeface="Arial" panose="020B0604020202020204" pitchFamily="34" charset="0"/>
              </a:rPr>
              <a:t>(</a:t>
            </a:r>
            <a:r>
              <a:rPr lang="ru-RU" sz="1800" i="1" kern="50" dirty="0">
                <a:effectLst/>
                <a:latin typeface="Arial" panose="020B0604020202020204" pitchFamily="34" charset="0"/>
                <a:ea typeface="Arial Unicode MS"/>
                <a:cs typeface="Arial" panose="020B0604020202020204" pitchFamily="34" charset="0"/>
              </a:rPr>
              <a:t>в тысяча девятьсот тридцатом году, первое мая две тысячи четвертого года</a:t>
            </a:r>
            <a:r>
              <a:rPr lang="ru-RU" sz="1800" kern="50" dirty="0">
                <a:effectLst/>
                <a:latin typeface="Arial" panose="020B0604020202020204" pitchFamily="34" charset="0"/>
                <a:ea typeface="Arial Unicode MS"/>
                <a:cs typeface="Arial" panose="020B0604020202020204" pitchFamily="34" charset="0"/>
              </a:rPr>
              <a:t>). </a:t>
            </a:r>
          </a:p>
          <a:p>
            <a:pPr algn="just">
              <a:tabLst>
                <a:tab pos="186690" algn="l"/>
              </a:tabLst>
            </a:pPr>
            <a:endParaRPr lang="ru-RU" kern="50" dirty="0">
              <a:latin typeface="Arial" panose="020B0604020202020204" pitchFamily="34" charset="0"/>
              <a:ea typeface="Arial Unicode MS"/>
              <a:cs typeface="Arial" panose="020B0604020202020204" pitchFamily="34" charset="0"/>
            </a:endParaRPr>
          </a:p>
          <a:p>
            <a:pPr algn="just">
              <a:tabLst>
                <a:tab pos="186690" algn="l"/>
              </a:tabLst>
            </a:pPr>
            <a:r>
              <a:rPr lang="ru-RU" sz="1800" b="1" kern="50" dirty="0">
                <a:effectLst/>
                <a:latin typeface="Arial" panose="020B0604020202020204" pitchFamily="34" charset="0"/>
                <a:ea typeface="Arial Unicode MS"/>
                <a:cs typeface="Arial" panose="020B0604020202020204" pitchFamily="34" charset="0"/>
              </a:rPr>
              <a:t>Точка после порядкового числительного, выраженного цифрой, не ставится, но  добавляется формально выраженное окончание </a:t>
            </a:r>
            <a:r>
              <a:rPr lang="ru-RU" sz="1800" b="1" i="1" kern="50" dirty="0">
                <a:effectLst/>
                <a:latin typeface="Arial" panose="020B0604020202020204" pitchFamily="34" charset="0"/>
                <a:ea typeface="Arial Unicode MS"/>
                <a:cs typeface="Arial" panose="020B0604020202020204" pitchFamily="34" charset="0"/>
              </a:rPr>
              <a:t>-го / -ого</a:t>
            </a:r>
            <a:r>
              <a:rPr lang="ru-RU" sz="1800" b="1" kern="50" dirty="0">
                <a:effectLst/>
                <a:latin typeface="Arial" panose="020B0604020202020204" pitchFamily="34" charset="0"/>
                <a:ea typeface="Arial Unicode MS"/>
                <a:cs typeface="Arial" panose="020B0604020202020204" pitchFamily="34" charset="0"/>
              </a:rPr>
              <a:t> </a:t>
            </a:r>
            <a:r>
              <a:rPr lang="ru-RU" sz="1800" kern="50" dirty="0">
                <a:effectLst/>
                <a:latin typeface="Arial" panose="020B0604020202020204" pitchFamily="34" charset="0"/>
                <a:ea typeface="Arial Unicode MS"/>
                <a:cs typeface="Arial" panose="020B0604020202020204" pitchFamily="34" charset="0"/>
              </a:rPr>
              <a:t>(</a:t>
            </a:r>
            <a:r>
              <a:rPr lang="ru-RU" sz="1800" i="1" kern="50" dirty="0">
                <a:effectLst/>
                <a:latin typeface="Arial" panose="020B0604020202020204" pitchFamily="34" charset="0"/>
                <a:ea typeface="Arial Unicode MS"/>
                <a:cs typeface="Arial" panose="020B0604020202020204" pitchFamily="34" charset="0"/>
              </a:rPr>
              <a:t>21-ого / 21-го декабря</a:t>
            </a:r>
            <a:r>
              <a:rPr lang="ru-RU" sz="1800" kern="50" dirty="0">
                <a:effectLst/>
                <a:latin typeface="Arial" panose="020B0604020202020204" pitchFamily="34" charset="0"/>
                <a:ea typeface="Arial Unicode MS"/>
                <a:cs typeface="Arial" panose="020B0604020202020204" pitchFamily="34" charset="0"/>
              </a:rPr>
              <a:t>).</a:t>
            </a:r>
            <a:endParaRPr lang="cs-CZ" sz="1800" kern="50" dirty="0">
              <a:effectLst/>
              <a:latin typeface="Arial" panose="020B0604020202020204" pitchFamily="34" charset="0"/>
              <a:ea typeface="Arial Unicode MS"/>
              <a:cs typeface="Arial" panose="020B0604020202020204" pitchFamily="34" charset="0"/>
            </a:endParaRPr>
          </a:p>
          <a:p>
            <a:pPr algn="just">
              <a:tabLst>
                <a:tab pos="186690" algn="l"/>
              </a:tabLst>
            </a:pPr>
            <a:endParaRPr lang="ru-RU" sz="1800" kern="50" dirty="0">
              <a:effectLst/>
              <a:latin typeface="Arial" panose="020B0604020202020204" pitchFamily="34" charset="0"/>
              <a:ea typeface="Arial Unicode MS"/>
              <a:cs typeface="Arial" panose="020B0604020202020204" pitchFamily="34" charset="0"/>
            </a:endParaRPr>
          </a:p>
          <a:p>
            <a:pPr algn="just">
              <a:tabLst>
                <a:tab pos="186690" algn="l"/>
              </a:tabLst>
            </a:pPr>
            <a:r>
              <a:rPr lang="ru-RU" sz="1800" b="1" kern="50" dirty="0">
                <a:effectLst/>
                <a:latin typeface="Arial" panose="020B0604020202020204" pitchFamily="34" charset="0"/>
                <a:ea typeface="Arial Unicode MS"/>
                <a:cs typeface="Arial" panose="020B0604020202020204" pitchFamily="34" charset="0"/>
              </a:rPr>
              <a:t>Запомните, что форма выражения даты зависит от вопроса!</a:t>
            </a:r>
          </a:p>
          <a:p>
            <a:pPr algn="just">
              <a:tabLst>
                <a:tab pos="186690" algn="l"/>
              </a:tabLst>
            </a:pPr>
            <a:endParaRPr lang="cs-CZ" sz="1800" kern="50" dirty="0">
              <a:effectLst/>
              <a:latin typeface="Arial" panose="020B0604020202020204" pitchFamily="34" charset="0"/>
              <a:ea typeface="Arial Unicode MS"/>
              <a:cs typeface="Arial" panose="020B0604020202020204" pitchFamily="34" charset="0"/>
            </a:endParaRPr>
          </a:p>
          <a:p>
            <a:pPr marL="342900" lvl="0" indent="-342900" algn="just">
              <a:buSzPts val="1200"/>
              <a:buFont typeface="+mj-lt"/>
              <a:buAutoNum type="arabicPeriod"/>
              <a:tabLst>
                <a:tab pos="186690" algn="l"/>
              </a:tabLst>
            </a:pPr>
            <a:r>
              <a:rPr lang="ru-RU" sz="1800" i="1" u="sng" kern="50" dirty="0">
                <a:effectLst/>
                <a:latin typeface="Arial" panose="020B0604020202020204" pitchFamily="34" charset="0"/>
                <a:ea typeface="Arial Unicode MS"/>
                <a:cs typeface="Arial" panose="020B0604020202020204" pitchFamily="34" charset="0"/>
              </a:rPr>
              <a:t>Какое</a:t>
            </a:r>
            <a:r>
              <a:rPr lang="ru-RU" sz="1800" i="1" kern="50" dirty="0">
                <a:effectLst/>
                <a:latin typeface="Arial" panose="020B0604020202020204" pitchFamily="34" charset="0"/>
                <a:ea typeface="Arial Unicode MS"/>
                <a:cs typeface="Arial" panose="020B0604020202020204" pitchFamily="34" charset="0"/>
              </a:rPr>
              <a:t> сегодня число? </a:t>
            </a:r>
            <a:r>
              <a:rPr lang="ru-RU" sz="1800" i="1" u="sng" kern="50" dirty="0">
                <a:effectLst/>
                <a:latin typeface="Arial" panose="020B0604020202020204" pitchFamily="34" charset="0"/>
                <a:ea typeface="Arial Unicode MS"/>
                <a:cs typeface="Arial" panose="020B0604020202020204" pitchFamily="34" charset="0"/>
              </a:rPr>
              <a:t>Какое</a:t>
            </a:r>
            <a:r>
              <a:rPr lang="ru-RU" sz="1800" i="1" kern="50" dirty="0">
                <a:effectLst/>
                <a:latin typeface="Arial" panose="020B0604020202020204" pitchFamily="34" charset="0"/>
                <a:ea typeface="Arial Unicode MS"/>
                <a:cs typeface="Arial" panose="020B0604020202020204" pitchFamily="34" charset="0"/>
              </a:rPr>
              <a:t> вчера было число? </a:t>
            </a:r>
            <a:r>
              <a:rPr lang="ru-RU" sz="1800" i="1" u="sng" kern="50" dirty="0">
                <a:effectLst/>
                <a:latin typeface="Arial" panose="020B0604020202020204" pitchFamily="34" charset="0"/>
                <a:ea typeface="Arial Unicode MS"/>
                <a:cs typeface="Arial" panose="020B0604020202020204" pitchFamily="34" charset="0"/>
              </a:rPr>
              <a:t>Какое</a:t>
            </a:r>
            <a:r>
              <a:rPr lang="ru-RU" sz="1800" i="1" kern="50" dirty="0">
                <a:effectLst/>
                <a:latin typeface="Arial" panose="020B0604020202020204" pitchFamily="34" charset="0"/>
                <a:ea typeface="Arial Unicode MS"/>
                <a:cs typeface="Arial" panose="020B0604020202020204" pitchFamily="34" charset="0"/>
              </a:rPr>
              <a:t> завтра будет число? → Шестнадцат</a:t>
            </a:r>
            <a:r>
              <a:rPr lang="ru-RU" sz="1800" i="1" u="sng" kern="50" dirty="0">
                <a:effectLst/>
                <a:latin typeface="Arial" panose="020B0604020202020204" pitchFamily="34" charset="0"/>
                <a:ea typeface="Arial Unicode MS"/>
                <a:cs typeface="Arial" panose="020B0604020202020204" pitchFamily="34" charset="0"/>
              </a:rPr>
              <a:t>ое</a:t>
            </a:r>
            <a:r>
              <a:rPr lang="ru-RU" sz="1800" i="1" kern="50" dirty="0">
                <a:effectLst/>
                <a:latin typeface="Arial" panose="020B0604020202020204" pitchFamily="34" charset="0"/>
                <a:ea typeface="Arial Unicode MS"/>
                <a:cs typeface="Arial" panose="020B0604020202020204" pitchFamily="34" charset="0"/>
              </a:rPr>
              <a:t> апреля</a:t>
            </a:r>
            <a:r>
              <a:rPr lang="ru-RU" sz="1800" kern="50" dirty="0">
                <a:effectLst/>
                <a:latin typeface="Arial" panose="020B0604020202020204" pitchFamily="34" charset="0"/>
                <a:ea typeface="Arial Unicode MS"/>
                <a:cs typeface="Arial" panose="020B0604020202020204" pitchFamily="34" charset="0"/>
              </a:rPr>
              <a:t> (подразумевается </a:t>
            </a:r>
            <a:r>
              <a:rPr lang="ru-RU" sz="1800" i="1" kern="50" dirty="0">
                <a:effectLst/>
                <a:latin typeface="Arial" panose="020B0604020202020204" pitchFamily="34" charset="0"/>
                <a:ea typeface="Arial Unicode MS"/>
                <a:cs typeface="Arial" panose="020B0604020202020204" pitchFamily="34" charset="0"/>
              </a:rPr>
              <a:t>шестнадцатое число – </a:t>
            </a:r>
            <a:r>
              <a:rPr lang="ru-RU" sz="1800" i="1" kern="50" dirty="0" err="1">
                <a:effectLst/>
                <a:latin typeface="Arial" panose="020B0604020202020204" pitchFamily="34" charset="0"/>
                <a:ea typeface="Arial Unicode MS"/>
                <a:cs typeface="Arial" panose="020B0604020202020204" pitchFamily="34" charset="0"/>
              </a:rPr>
              <a:t>им.п</a:t>
            </a:r>
            <a:r>
              <a:rPr lang="ru-RU" sz="1800" i="1" kern="50" dirty="0">
                <a:effectLst/>
                <a:latin typeface="Arial" panose="020B0604020202020204" pitchFamily="34" charset="0"/>
                <a:ea typeface="Arial Unicode MS"/>
                <a:cs typeface="Arial" panose="020B0604020202020204" pitchFamily="34" charset="0"/>
              </a:rPr>
              <a:t>.</a:t>
            </a:r>
            <a:r>
              <a:rPr lang="ru-RU" sz="1800" kern="50" dirty="0">
                <a:effectLst/>
                <a:latin typeface="Arial" panose="020B0604020202020204" pitchFamily="34" charset="0"/>
                <a:ea typeface="Arial Unicode MS"/>
                <a:cs typeface="Arial" panose="020B0604020202020204" pitchFamily="34" charset="0"/>
              </a:rPr>
              <a:t>).</a:t>
            </a:r>
            <a:endParaRPr lang="cs-CZ" sz="1800" kern="50" dirty="0">
              <a:effectLst/>
              <a:latin typeface="Arial" panose="020B0604020202020204" pitchFamily="34" charset="0"/>
              <a:ea typeface="Arial Unicode MS"/>
              <a:cs typeface="Arial" panose="020B0604020202020204" pitchFamily="34" charset="0"/>
            </a:endParaRPr>
          </a:p>
          <a:p>
            <a:pPr marL="342900" lvl="0" indent="-342900" algn="just">
              <a:buSzPts val="1200"/>
              <a:buFont typeface="+mj-lt"/>
              <a:buAutoNum type="arabicPeriod"/>
              <a:tabLst>
                <a:tab pos="186690" algn="l"/>
              </a:tabLst>
            </a:pPr>
            <a:r>
              <a:rPr lang="ru-RU" sz="1800" i="1" u="sng" kern="50" dirty="0">
                <a:effectLst/>
                <a:latin typeface="Arial" panose="020B0604020202020204" pitchFamily="34" charset="0"/>
                <a:ea typeface="Arial Unicode MS"/>
                <a:cs typeface="Arial" panose="020B0604020202020204" pitchFamily="34" charset="0"/>
              </a:rPr>
              <a:t>Когда</a:t>
            </a:r>
            <a:r>
              <a:rPr lang="ru-RU" sz="1800" i="1" kern="50" dirty="0">
                <a:effectLst/>
                <a:latin typeface="Arial" panose="020B0604020202020204" pitchFamily="34" charset="0"/>
                <a:ea typeface="Arial Unicode MS"/>
                <a:cs typeface="Arial" panose="020B0604020202020204" pitchFamily="34" charset="0"/>
              </a:rPr>
              <a:t> это было / будет? = </a:t>
            </a:r>
            <a:r>
              <a:rPr lang="ru-RU" sz="1800" i="1" u="sng" kern="50" dirty="0">
                <a:effectLst/>
                <a:latin typeface="Arial" panose="020B0604020202020204" pitchFamily="34" charset="0"/>
                <a:ea typeface="Arial Unicode MS"/>
                <a:cs typeface="Arial" panose="020B0604020202020204" pitchFamily="34" charset="0"/>
              </a:rPr>
              <a:t>Какого</a:t>
            </a:r>
            <a:r>
              <a:rPr lang="ru-RU" sz="1800" i="1" kern="50" dirty="0">
                <a:effectLst/>
                <a:latin typeface="Arial" panose="020B0604020202020204" pitchFamily="34" charset="0"/>
                <a:ea typeface="Arial Unicode MS"/>
                <a:cs typeface="Arial" panose="020B0604020202020204" pitchFamily="34" charset="0"/>
              </a:rPr>
              <a:t> числа это будет? → Шестнадцат</a:t>
            </a:r>
            <a:r>
              <a:rPr lang="ru-RU" sz="1800" i="1" u="sng" kern="50" dirty="0">
                <a:effectLst/>
                <a:latin typeface="Arial" panose="020B0604020202020204" pitchFamily="34" charset="0"/>
                <a:ea typeface="Arial Unicode MS"/>
                <a:cs typeface="Arial" panose="020B0604020202020204" pitchFamily="34" charset="0"/>
              </a:rPr>
              <a:t>ого</a:t>
            </a:r>
            <a:r>
              <a:rPr lang="ru-RU" sz="1800" i="1" kern="50" dirty="0">
                <a:effectLst/>
                <a:latin typeface="Arial" panose="020B0604020202020204" pitchFamily="34" charset="0"/>
                <a:ea typeface="Arial Unicode MS"/>
                <a:cs typeface="Arial" panose="020B0604020202020204" pitchFamily="34" charset="0"/>
              </a:rPr>
              <a:t> апреля</a:t>
            </a:r>
            <a:r>
              <a:rPr lang="ru-RU" sz="1800" kern="50" dirty="0">
                <a:effectLst/>
                <a:latin typeface="Arial" panose="020B0604020202020204" pitchFamily="34" charset="0"/>
                <a:ea typeface="Arial Unicode MS"/>
                <a:cs typeface="Arial" panose="020B0604020202020204" pitchFamily="34" charset="0"/>
              </a:rPr>
              <a:t>. (род. п.).</a:t>
            </a:r>
            <a:endParaRPr lang="cs-CZ" sz="1800" kern="50" dirty="0">
              <a:effectLst/>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774560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7F5D086-3069-4AD9-8850-6E09251A101A}"/>
              </a:ext>
            </a:extLst>
          </p:cNvPr>
          <p:cNvSpPr txBox="1"/>
          <p:nvPr/>
        </p:nvSpPr>
        <p:spPr>
          <a:xfrm>
            <a:off x="378781" y="343361"/>
            <a:ext cx="11718524" cy="5940088"/>
          </a:xfrm>
          <a:prstGeom prst="rect">
            <a:avLst/>
          </a:prstGeom>
          <a:noFill/>
        </p:spPr>
        <p:txBody>
          <a:bodyPr wrap="square">
            <a:spAutoFit/>
          </a:bodyPr>
          <a:lstStyle/>
          <a:p>
            <a:pPr lvl="0"/>
            <a:r>
              <a:rPr lang="ru-RU" sz="1900" b="1" spc="225" dirty="0">
                <a:solidFill>
                  <a:srgbClr val="000000"/>
                </a:solidFill>
                <a:latin typeface="Arial" panose="020B0604020202020204" pitchFamily="34" charset="0"/>
                <a:ea typeface="Times New Roman"/>
                <a:cs typeface="Arial" panose="020B0604020202020204" pitchFamily="34" charset="0"/>
              </a:rPr>
              <a:t>к</a:t>
            </a:r>
            <a:r>
              <a:rPr lang="ru-RU" sz="1900" b="1" spc="225" dirty="0">
                <a:solidFill>
                  <a:srgbClr val="000000"/>
                </a:solidFill>
                <a:effectLst/>
                <a:latin typeface="Arial" panose="020B0604020202020204" pitchFamily="34" charset="0"/>
                <a:ea typeface="Times New Roman"/>
                <a:cs typeface="Arial" panose="020B0604020202020204" pitchFamily="34" charset="0"/>
              </a:rPr>
              <a:t>оличественные (</a:t>
            </a:r>
            <a:r>
              <a:rPr lang="cs-CZ" sz="1900" b="1" dirty="0">
                <a:latin typeface="Arial" panose="020B0604020202020204" pitchFamily="34" charset="0"/>
                <a:cs typeface="Arial" panose="020B0604020202020204" pitchFamily="34" charset="0"/>
              </a:rPr>
              <a:t>základní</a:t>
            </a:r>
            <a:r>
              <a:rPr lang="ru-RU" sz="1900" b="1" spc="225" dirty="0">
                <a:solidFill>
                  <a:srgbClr val="000000"/>
                </a:solidFill>
                <a:effectLst/>
                <a:latin typeface="Arial" panose="020B0604020202020204" pitchFamily="34" charset="0"/>
                <a:ea typeface="Times New Roman"/>
                <a:cs typeface="Arial" panose="020B0604020202020204" pitchFamily="34" charset="0"/>
              </a:rPr>
              <a:t>)</a:t>
            </a:r>
          </a:p>
          <a:p>
            <a:pPr marL="342900" lvl="0" indent="-342900">
              <a:buFont typeface="Symbol"/>
              <a:buChar char=""/>
            </a:pPr>
            <a:endParaRPr lang="cs-CZ" sz="1900" b="1" spc="225" dirty="0">
              <a:solidFill>
                <a:srgbClr val="000000"/>
              </a:solidFill>
              <a:effectLst/>
              <a:latin typeface="Arial" panose="020B0604020202020204" pitchFamily="34" charset="0"/>
              <a:ea typeface="Times New Roman"/>
              <a:cs typeface="Arial" panose="020B0604020202020204" pitchFamily="34" charset="0"/>
            </a:endParaRPr>
          </a:p>
          <a:p>
            <a:pPr marL="285750" lvl="0" indent="-285750">
              <a:buFont typeface="Courier New" panose="02070309020205020404" pitchFamily="49" charset="0"/>
              <a:buChar char="o"/>
            </a:pPr>
            <a:r>
              <a:rPr lang="ru-RU" sz="1900" i="1" spc="225" dirty="0">
                <a:solidFill>
                  <a:srgbClr val="000000"/>
                </a:solidFill>
                <a:effectLst/>
                <a:latin typeface="Arial" panose="020B0604020202020204" pitchFamily="34" charset="0"/>
                <a:ea typeface="Times New Roman"/>
                <a:cs typeface="Arial" panose="020B0604020202020204" pitchFamily="34" charset="0"/>
              </a:rPr>
              <a:t>Букмекеры считают, что Россия будет довольствоваться восемью победами.</a:t>
            </a:r>
          </a:p>
          <a:p>
            <a:pPr marL="285750" lvl="0" indent="-285750">
              <a:buFont typeface="Courier New" panose="02070309020205020404" pitchFamily="49" charset="0"/>
              <a:buChar char="o"/>
            </a:pPr>
            <a:r>
              <a:rPr lang="cs-CZ" sz="1900" i="1" spc="225" dirty="0">
                <a:solidFill>
                  <a:srgbClr val="000000"/>
                </a:solidFill>
                <a:effectLst/>
                <a:latin typeface="Arial" panose="020B0604020202020204" pitchFamily="34" charset="0"/>
                <a:ea typeface="Times New Roman"/>
                <a:cs typeface="Arial" panose="020B0604020202020204" pitchFamily="34" charset="0"/>
              </a:rPr>
              <a:t>Ve věku šesti až osmi měsíců nastává podle nich období, kdy děti začínají s prvními pokusy o osamo</a:t>
            </a:r>
            <a:r>
              <a:rPr lang="cs-CZ" sz="1900" i="1" spc="225" dirty="0">
                <a:solidFill>
                  <a:srgbClr val="000000"/>
                </a:solidFill>
                <a:latin typeface="Arial" panose="020B0604020202020204" pitchFamily="34" charset="0"/>
                <a:ea typeface="Times New Roman"/>
                <a:cs typeface="Arial" panose="020B0604020202020204" pitchFamily="34" charset="0"/>
              </a:rPr>
              <a:t>sta</a:t>
            </a:r>
            <a:r>
              <a:rPr lang="cs-CZ" sz="1900" i="1" spc="225" dirty="0">
                <a:solidFill>
                  <a:srgbClr val="000000"/>
                </a:solidFill>
                <a:effectLst/>
                <a:latin typeface="Arial" panose="020B0604020202020204" pitchFamily="34" charset="0"/>
                <a:ea typeface="Times New Roman"/>
                <a:cs typeface="Arial" panose="020B0604020202020204" pitchFamily="34" charset="0"/>
              </a:rPr>
              <a:t>tnění, potřebují ale pomoc od nás, rodičů.</a:t>
            </a:r>
          </a:p>
          <a:p>
            <a:pPr marL="285750" lvl="0" indent="-285750">
              <a:buFont typeface="Courier New" panose="02070309020205020404" pitchFamily="49" charset="0"/>
              <a:buChar char="o"/>
            </a:pPr>
            <a:endParaRPr lang="cs-CZ" sz="1900" i="1" spc="225" dirty="0">
              <a:solidFill>
                <a:srgbClr val="000000"/>
              </a:solidFill>
              <a:effectLst/>
              <a:latin typeface="Arial" panose="020B0604020202020204" pitchFamily="34" charset="0"/>
              <a:ea typeface="Times New Roman"/>
              <a:cs typeface="Arial" panose="020B0604020202020204" pitchFamily="34" charset="0"/>
            </a:endParaRPr>
          </a:p>
          <a:p>
            <a:r>
              <a:rPr lang="ru-RU" sz="1900" b="1" spc="225" dirty="0">
                <a:solidFill>
                  <a:srgbClr val="000000"/>
                </a:solidFill>
                <a:latin typeface="Arial" panose="020B0604020202020204" pitchFamily="34" charset="0"/>
                <a:ea typeface="Times New Roman"/>
                <a:cs typeface="Arial" panose="020B0604020202020204" pitchFamily="34" charset="0"/>
              </a:rPr>
              <a:t>п</a:t>
            </a:r>
            <a:r>
              <a:rPr lang="ru-RU" sz="1900" b="1" spc="225" dirty="0">
                <a:solidFill>
                  <a:srgbClr val="000000"/>
                </a:solidFill>
                <a:effectLst/>
                <a:latin typeface="Arial" panose="020B0604020202020204" pitchFamily="34" charset="0"/>
                <a:ea typeface="Times New Roman"/>
                <a:cs typeface="Arial" panose="020B0604020202020204" pitchFamily="34" charset="0"/>
              </a:rPr>
              <a:t>орядковые (</a:t>
            </a:r>
            <a:r>
              <a:rPr lang="cs-CZ" sz="1900" b="1" spc="225" dirty="0">
                <a:solidFill>
                  <a:srgbClr val="000000"/>
                </a:solidFill>
                <a:effectLst/>
                <a:latin typeface="Arial" panose="020B0604020202020204" pitchFamily="34" charset="0"/>
                <a:ea typeface="Times New Roman"/>
                <a:cs typeface="Arial" panose="020B0604020202020204" pitchFamily="34" charset="0"/>
              </a:rPr>
              <a:t>řadové</a:t>
            </a:r>
            <a:r>
              <a:rPr lang="ru-RU" sz="1900" b="1" spc="225" dirty="0">
                <a:solidFill>
                  <a:srgbClr val="000000"/>
                </a:solidFill>
                <a:effectLst/>
                <a:latin typeface="Arial" panose="020B0604020202020204" pitchFamily="34" charset="0"/>
                <a:ea typeface="Times New Roman"/>
                <a:cs typeface="Arial" panose="020B0604020202020204" pitchFamily="34" charset="0"/>
              </a:rPr>
              <a:t>)</a:t>
            </a:r>
          </a:p>
          <a:p>
            <a:pPr marL="342900" indent="-342900">
              <a:buFont typeface="Symbol"/>
              <a:buChar char=""/>
            </a:pPr>
            <a:endParaRPr lang="cs-CZ" sz="1900" b="1" spc="225" dirty="0">
              <a:solidFill>
                <a:srgbClr val="000000"/>
              </a:solidFill>
              <a:effectLst/>
              <a:latin typeface="Arial" panose="020B0604020202020204" pitchFamily="34" charset="0"/>
              <a:ea typeface="Times New Roman"/>
              <a:cs typeface="Arial" panose="020B0604020202020204" pitchFamily="34" charset="0"/>
            </a:endParaRPr>
          </a:p>
          <a:p>
            <a:pPr marL="285750" indent="-285750">
              <a:buFont typeface="Courier New" panose="02070309020205020404" pitchFamily="49" charset="0"/>
              <a:buChar char="o"/>
            </a:pPr>
            <a:r>
              <a:rPr lang="ru-RU" sz="1900" i="1" spc="225" dirty="0">
                <a:solidFill>
                  <a:srgbClr val="000000"/>
                </a:solidFill>
                <a:effectLst/>
                <a:latin typeface="Arial" panose="020B0604020202020204" pitchFamily="34" charset="0"/>
                <a:ea typeface="Times New Roman"/>
                <a:cs typeface="Arial" panose="020B0604020202020204" pitchFamily="34" charset="0"/>
              </a:rPr>
              <a:t>Но автора персонажи интересовали как личности, а не как представители стран третьего мира.</a:t>
            </a:r>
            <a:endParaRPr lang="cs-CZ" sz="1900" i="1" spc="225" dirty="0">
              <a:solidFill>
                <a:srgbClr val="000000"/>
              </a:solidFill>
              <a:effectLst/>
              <a:latin typeface="Arial" panose="020B0604020202020204" pitchFamily="34" charset="0"/>
              <a:ea typeface="Times New Roman"/>
              <a:cs typeface="Arial" panose="020B0604020202020204" pitchFamily="34" charset="0"/>
            </a:endParaRPr>
          </a:p>
          <a:p>
            <a:pPr marL="285750" indent="-285750">
              <a:buFont typeface="Courier New" panose="02070309020205020404" pitchFamily="49" charset="0"/>
              <a:buChar char="o"/>
            </a:pPr>
            <a:r>
              <a:rPr lang="cs-CZ" sz="1900" i="1" spc="225" dirty="0">
                <a:solidFill>
                  <a:srgbClr val="000000"/>
                </a:solidFill>
                <a:effectLst/>
                <a:latin typeface="Arial" panose="020B0604020202020204" pitchFamily="34" charset="0"/>
                <a:ea typeface="Times New Roman"/>
                <a:cs typeface="Arial" panose="020B0604020202020204" pitchFamily="34" charset="0"/>
              </a:rPr>
              <a:t>Ubíhaly minuty před třetí vyučovací hodinou, a kdykoli se otevřely dveře a vešel další žák, vlil se dovnitř spolu s ním i hluk a sluneční svit zvenčí a mně se sevřelo hrdlo napjatým očekáváním.</a:t>
            </a:r>
          </a:p>
          <a:p>
            <a:endParaRPr lang="ru-RU" sz="1900" i="1" spc="225" dirty="0">
              <a:solidFill>
                <a:srgbClr val="000000"/>
              </a:solidFill>
              <a:effectLst/>
              <a:latin typeface="Arial" panose="020B0604020202020204" pitchFamily="34" charset="0"/>
              <a:ea typeface="Times New Roman"/>
              <a:cs typeface="Arial" panose="020B0604020202020204" pitchFamily="34" charset="0"/>
            </a:endParaRPr>
          </a:p>
          <a:p>
            <a:pPr lvl="0"/>
            <a:r>
              <a:rPr lang="ru-RU" sz="1900" b="1" spc="225" dirty="0">
                <a:solidFill>
                  <a:srgbClr val="000000"/>
                </a:solidFill>
                <a:latin typeface="Arial" panose="020B0604020202020204" pitchFamily="34" charset="0"/>
                <a:ea typeface="Times New Roman"/>
                <a:cs typeface="Arial" panose="020B0604020202020204" pitchFamily="34" charset="0"/>
              </a:rPr>
              <a:t>с</a:t>
            </a:r>
            <a:r>
              <a:rPr lang="ru-RU" sz="1900" b="1" spc="225" dirty="0">
                <a:solidFill>
                  <a:srgbClr val="000000"/>
                </a:solidFill>
                <a:effectLst/>
                <a:latin typeface="Arial" panose="020B0604020202020204" pitchFamily="34" charset="0"/>
                <a:ea typeface="Times New Roman"/>
                <a:cs typeface="Arial" panose="020B0604020202020204" pitchFamily="34" charset="0"/>
              </a:rPr>
              <a:t>обирательные (</a:t>
            </a:r>
            <a:r>
              <a:rPr lang="cs-CZ" sz="1900" b="1" spc="225" dirty="0">
                <a:solidFill>
                  <a:srgbClr val="000000"/>
                </a:solidFill>
                <a:effectLst/>
                <a:latin typeface="Arial" panose="020B0604020202020204" pitchFamily="34" charset="0"/>
                <a:ea typeface="Times New Roman"/>
                <a:cs typeface="Arial" panose="020B0604020202020204" pitchFamily="34" charset="0"/>
              </a:rPr>
              <a:t>druhové</a:t>
            </a:r>
            <a:r>
              <a:rPr lang="ru-RU" sz="1900" b="1" spc="225" dirty="0">
                <a:solidFill>
                  <a:srgbClr val="000000"/>
                </a:solidFill>
                <a:effectLst/>
                <a:latin typeface="Arial" panose="020B0604020202020204" pitchFamily="34" charset="0"/>
                <a:ea typeface="Times New Roman"/>
                <a:cs typeface="Arial" panose="020B0604020202020204" pitchFamily="34" charset="0"/>
              </a:rPr>
              <a:t>)</a:t>
            </a:r>
          </a:p>
          <a:p>
            <a:pPr marL="342900" lvl="0" indent="-342900">
              <a:buFont typeface="Symbol"/>
              <a:buChar char=""/>
            </a:pPr>
            <a:endParaRPr lang="ru-RU" sz="1900" b="1" spc="225" dirty="0">
              <a:solidFill>
                <a:srgbClr val="000000"/>
              </a:solidFill>
              <a:effectLst/>
              <a:latin typeface="Arial" panose="020B0604020202020204" pitchFamily="34" charset="0"/>
              <a:ea typeface="Times New Roman"/>
              <a:cs typeface="Arial" panose="020B0604020202020204" pitchFamily="34" charset="0"/>
            </a:endParaRPr>
          </a:p>
          <a:p>
            <a:pPr marL="285750" lvl="0" indent="-285750">
              <a:buFont typeface="Courier New" panose="02070309020205020404" pitchFamily="49" charset="0"/>
              <a:buChar char="o"/>
            </a:pPr>
            <a:r>
              <a:rPr lang="ru-RU" sz="1900" i="1" spc="225" dirty="0">
                <a:solidFill>
                  <a:srgbClr val="000000"/>
                </a:solidFill>
                <a:latin typeface="Arial" panose="020B0604020202020204" pitchFamily="34" charset="0"/>
                <a:ea typeface="Times New Roman"/>
                <a:cs typeface="Arial" panose="020B0604020202020204" pitchFamily="34" charset="0"/>
              </a:rPr>
              <a:t>В исследовании приняли участие пятеро испытуемых с нормальным или корригированным зрением, мужчины и женщины в возрасте от 25 до 40 лет.</a:t>
            </a:r>
          </a:p>
          <a:p>
            <a:pPr marL="285750" lvl="0" indent="-285750">
              <a:buFont typeface="Courier New" panose="02070309020205020404" pitchFamily="49" charset="0"/>
              <a:buChar char="o"/>
            </a:pPr>
            <a:r>
              <a:rPr lang="cs-CZ" sz="1900" i="1" spc="225" dirty="0">
                <a:solidFill>
                  <a:srgbClr val="000000"/>
                </a:solidFill>
                <a:latin typeface="Arial" panose="020B0604020202020204" pitchFamily="34" charset="0"/>
                <a:ea typeface="Times New Roman"/>
                <a:cs typeface="Arial" panose="020B0604020202020204" pitchFamily="34" charset="0"/>
              </a:rPr>
              <a:t>Postupně jsem vyzkoušela asi patery pilulky, ale žádné mi nedělaly moc dobře – hodně jsem po všech přibírala. </a:t>
            </a:r>
            <a:endParaRPr lang="ru-RU" sz="1900" i="1" spc="225" dirty="0">
              <a:solidFill>
                <a:srgbClr val="000000"/>
              </a:solidFill>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2245932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F1E53E6F-8B2A-49F5-8C87-1982A3CEB5DE}"/>
              </a:ext>
            </a:extLst>
          </p:cNvPr>
          <p:cNvPicPr>
            <a:picLocks noChangeAspect="1"/>
          </p:cNvPicPr>
          <p:nvPr/>
        </p:nvPicPr>
        <p:blipFill rotWithShape="1">
          <a:blip r:embed="rId2"/>
          <a:srcRect l="8957" t="14947" r="28494" b="4020"/>
          <a:stretch/>
        </p:blipFill>
        <p:spPr>
          <a:xfrm>
            <a:off x="1160015" y="0"/>
            <a:ext cx="9871969" cy="6860960"/>
          </a:xfrm>
          <a:prstGeom prst="rect">
            <a:avLst/>
          </a:prstGeom>
        </p:spPr>
      </p:pic>
    </p:spTree>
    <p:extLst>
      <p:ext uri="{BB962C8B-B14F-4D97-AF65-F5344CB8AC3E}">
        <p14:creationId xmlns:p14="http://schemas.microsoft.com/office/powerpoint/2010/main" val="3678266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1ABC7D5-B6EE-4E1D-A040-A8AFD548D0CA}"/>
              </a:ext>
            </a:extLst>
          </p:cNvPr>
          <p:cNvSpPr txBox="1"/>
          <p:nvPr/>
        </p:nvSpPr>
        <p:spPr>
          <a:xfrm>
            <a:off x="281126" y="305068"/>
            <a:ext cx="11629748" cy="6247864"/>
          </a:xfrm>
          <a:prstGeom prst="rect">
            <a:avLst/>
          </a:prstGeom>
          <a:noFill/>
        </p:spPr>
        <p:txBody>
          <a:bodyPr wrap="square">
            <a:spAutoFit/>
          </a:bodyPr>
          <a:lstStyle/>
          <a:p>
            <a:pPr algn="just"/>
            <a:r>
              <a:rPr lang="ru-RU" sz="2000" b="1" dirty="0">
                <a:latin typeface="Arial" panose="020B0604020202020204" pitchFamily="34" charset="0"/>
                <a:cs typeface="Arial" panose="020B0604020202020204" pitchFamily="34" charset="0"/>
              </a:rPr>
              <a:t>Обозначение времени</a:t>
            </a:r>
          </a:p>
          <a:p>
            <a:pPr algn="just"/>
            <a:endParaRPr lang="ru-RU" sz="2000" b="1" dirty="0">
              <a:latin typeface="Arial" panose="020B0604020202020204" pitchFamily="34" charset="0"/>
              <a:cs typeface="Arial" panose="020B0604020202020204" pitchFamily="34" charset="0"/>
            </a:endParaRPr>
          </a:p>
          <a:p>
            <a:pPr algn="just"/>
            <a:r>
              <a:rPr lang="ru-RU" sz="2000" b="1" dirty="0">
                <a:latin typeface="Arial" panose="020B0604020202020204" pitchFamily="34" charset="0"/>
                <a:cs typeface="Arial" panose="020B0604020202020204" pitchFamily="34" charset="0"/>
              </a:rPr>
              <a:t>При обозначении времени мы отвечаем на </a:t>
            </a:r>
            <a:r>
              <a:rPr lang="ru-RU" sz="2000" b="1" dirty="0" err="1">
                <a:latin typeface="Arial" panose="020B0604020202020204" pitchFamily="34" charset="0"/>
                <a:cs typeface="Arial" panose="020B0604020202020204" pitchFamily="34" charset="0"/>
              </a:rPr>
              <a:t>вoпрoc</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Кoтoрый</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чac</a:t>
            </a:r>
            <a:r>
              <a:rPr lang="ru-RU" sz="2000" b="1" dirty="0">
                <a:latin typeface="Arial" panose="020B0604020202020204" pitchFamily="34" charset="0"/>
                <a:cs typeface="Arial" panose="020B0604020202020204" pitchFamily="34" charset="0"/>
              </a:rPr>
              <a:t>?» или разг. «</a:t>
            </a:r>
            <a:r>
              <a:rPr lang="ru-RU" sz="2000" b="1" dirty="0" err="1">
                <a:latin typeface="Arial" panose="020B0604020202020204" pitchFamily="34" charset="0"/>
                <a:cs typeface="Arial" panose="020B0604020202020204" pitchFamily="34" charset="0"/>
              </a:rPr>
              <a:t>Cкoлькo</a:t>
            </a:r>
            <a:r>
              <a:rPr lang="ru-RU" sz="2000" b="1" dirty="0">
                <a:latin typeface="Arial" panose="020B0604020202020204" pitchFamily="34" charset="0"/>
                <a:cs typeface="Arial" panose="020B0604020202020204" pitchFamily="34" charset="0"/>
              </a:rPr>
              <a:t> </a:t>
            </a:r>
            <a:r>
              <a:rPr lang="ru-RU" sz="2000" b="1" dirty="0" err="1">
                <a:latin typeface="Arial" panose="020B0604020202020204" pitchFamily="34" charset="0"/>
                <a:cs typeface="Arial" panose="020B0604020202020204" pitchFamily="34" charset="0"/>
              </a:rPr>
              <a:t>врeмeни</a:t>
            </a:r>
            <a:r>
              <a:rPr lang="ru-RU" sz="2000" b="1" dirty="0">
                <a:latin typeface="Arial" panose="020B0604020202020204" pitchFamily="34" charset="0"/>
                <a:cs typeface="Arial" panose="020B0604020202020204" pitchFamily="34" charset="0"/>
              </a:rPr>
              <a:t>?».</a:t>
            </a: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Точное время</a:t>
            </a:r>
            <a:r>
              <a:rPr lang="ru-RU" sz="2000" dirty="0">
                <a:latin typeface="Arial" panose="020B0604020202020204" pitchFamily="34" charset="0"/>
                <a:cs typeface="Arial" panose="020B0604020202020204" pitchFamily="34" charset="0"/>
              </a:rPr>
              <a:t> в РЯ обозначается формой «количественное числительное + существительное + час». В зависимости от числительного изменяется и форма слова час, поэтому: 1 час; 2, 3, 4 часа; 5…12 часов. Когда мы называем точное время, иногда добавляем слово ровно (Четырнадцать часов ровно.). </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Если после часа прошло менее чем полчаса</a:t>
            </a:r>
            <a:r>
              <a:rPr lang="ru-RU" sz="2000" dirty="0">
                <a:latin typeface="Arial" panose="020B0604020202020204" pitchFamily="34" charset="0"/>
                <a:cs typeface="Arial" panose="020B0604020202020204" pitchFamily="34" charset="0"/>
              </a:rPr>
              <a:t>, количественное числительное, обозначающее минуты, используем в им. п., а порядковое числительное, означающее часы, в род. п. (16.05 пять минут пятого, 17.15 пятнадцать минут шестого, 18.25 двадцать пять минут седьмого).</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Половина первого / второго / третьего / четвертого / пятого = полпервого, полвторого, полтретьего, полчетвертого, полпятого…</a:t>
            </a:r>
          </a:p>
          <a:p>
            <a:pPr algn="just"/>
            <a:endParaRPr lang="ru-RU"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	</a:t>
            </a:r>
            <a:r>
              <a:rPr lang="ru-RU" sz="2000" u="sng" dirty="0">
                <a:latin typeface="Arial" panose="020B0604020202020204" pitchFamily="34" charset="0"/>
                <a:cs typeface="Arial" panose="020B0604020202020204" pitchFamily="34" charset="0"/>
              </a:rPr>
              <a:t>Если до начала следующего часа осталось меньше чем полчаса</a:t>
            </a:r>
            <a:r>
              <a:rPr lang="ru-RU" sz="2000" dirty="0">
                <a:latin typeface="Arial" panose="020B0604020202020204" pitchFamily="34" charset="0"/>
                <a:cs typeface="Arial" panose="020B0604020202020204" pitchFamily="34" charset="0"/>
              </a:rPr>
              <a:t>, мы используем форму «без + количественное числительное в род. п. + количественное числительное в им. п.» (13.35 без двадцати пяти (минут) два, 14.45 без пятнадцати (минут) / без четверти три, 15.55 без пяти четыре).</a:t>
            </a:r>
          </a:p>
        </p:txBody>
      </p:sp>
    </p:spTree>
    <p:extLst>
      <p:ext uri="{BB962C8B-B14F-4D97-AF65-F5344CB8AC3E}">
        <p14:creationId xmlns:p14="http://schemas.microsoft.com/office/powerpoint/2010/main" val="3945105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F980EF0-0C87-4B56-BF90-D04B25CA8ED8}"/>
              </a:ext>
            </a:extLst>
          </p:cNvPr>
          <p:cNvSpPr txBox="1"/>
          <p:nvPr/>
        </p:nvSpPr>
        <p:spPr>
          <a:xfrm>
            <a:off x="2086252" y="967666"/>
            <a:ext cx="8762261" cy="4401205"/>
          </a:xfrm>
          <a:prstGeom prst="rect">
            <a:avLst/>
          </a:prstGeom>
          <a:noFill/>
        </p:spPr>
        <p:txBody>
          <a:bodyPr wrap="square">
            <a:spAutoFit/>
          </a:bodyPr>
          <a:lstStyle/>
          <a:p>
            <a:pPr algn="ctr"/>
            <a:r>
              <a:rPr lang="ru-RU" sz="2000" b="1" dirty="0">
                <a:latin typeface="Arial" panose="020B0604020202020204" pitchFamily="34" charset="0"/>
                <a:cs typeface="Arial" panose="020B0604020202020204" pitchFamily="34" charset="0"/>
              </a:rPr>
              <a:t>Традиционная чешская классификация числительных</a:t>
            </a:r>
          </a:p>
          <a:p>
            <a:endParaRPr lang="ru-RU"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podle způsobu vyjádření kvantity</a:t>
            </a:r>
            <a:endParaRPr lang="ru-RU" sz="2000" b="1"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cs-CZ" sz="2000" dirty="0">
                <a:latin typeface="Arial" panose="020B0604020202020204" pitchFamily="34" charset="0"/>
                <a:cs typeface="Arial" panose="020B0604020202020204" pitchFamily="34" charset="0"/>
              </a:rPr>
              <a:t>číslovky určité: </a:t>
            </a:r>
            <a:r>
              <a:rPr lang="cs-CZ" sz="2000" i="1" dirty="0">
                <a:latin typeface="Arial" panose="020B0604020202020204" pitchFamily="34" charset="0"/>
                <a:cs typeface="Arial" panose="020B0604020202020204" pitchFamily="34" charset="0"/>
              </a:rPr>
              <a:t>pět, tisíc, třetina</a:t>
            </a:r>
          </a:p>
          <a:p>
            <a:pPr marL="285750" indent="-285750">
              <a:buFont typeface="Wingdings" panose="05000000000000000000" pitchFamily="2" charset="2"/>
              <a:buChar char="§"/>
            </a:pPr>
            <a:r>
              <a:rPr lang="cs-CZ" sz="2000" dirty="0">
                <a:latin typeface="Arial" panose="020B0604020202020204" pitchFamily="34" charset="0"/>
                <a:cs typeface="Arial" panose="020B0604020202020204" pitchFamily="34" charset="0"/>
              </a:rPr>
              <a:t>číslovky neurčité: </a:t>
            </a:r>
            <a:r>
              <a:rPr lang="cs-CZ" sz="2000" i="1" dirty="0">
                <a:latin typeface="Arial" panose="020B0604020202020204" pitchFamily="34" charset="0"/>
                <a:cs typeface="Arial" panose="020B0604020202020204" pitchFamily="34" charset="0"/>
              </a:rPr>
              <a:t>málo, několik, moře, fůra, několikanásobný</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podle významu a formy</a:t>
            </a:r>
            <a:endParaRPr lang="ru-RU" sz="2000" b="1"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cs-CZ" sz="2000" dirty="0">
                <a:latin typeface="Arial" panose="020B0604020202020204" pitchFamily="34" charset="0"/>
                <a:cs typeface="Arial" panose="020B0604020202020204" pitchFamily="34" charset="0"/>
              </a:rPr>
              <a:t>číslovky základní: </a:t>
            </a:r>
            <a:r>
              <a:rPr lang="cs-CZ" sz="2000" i="1" dirty="0">
                <a:latin typeface="Arial" panose="020B0604020202020204" pitchFamily="34" charset="0"/>
                <a:cs typeface="Arial" panose="020B0604020202020204" pitchFamily="34" charset="0"/>
              </a:rPr>
              <a:t>jeden, jedna, jedno</a:t>
            </a:r>
          </a:p>
          <a:p>
            <a:pPr marL="285750" indent="-285750">
              <a:buFont typeface="Wingdings" panose="05000000000000000000" pitchFamily="2" charset="2"/>
              <a:buChar char="§"/>
            </a:pPr>
            <a:r>
              <a:rPr lang="cs-CZ" sz="2000" dirty="0">
                <a:latin typeface="Arial" panose="020B0604020202020204" pitchFamily="34" charset="0"/>
                <a:cs typeface="Arial" panose="020B0604020202020204" pitchFamily="34" charset="0"/>
              </a:rPr>
              <a:t>číslovky řadové: </a:t>
            </a:r>
            <a:r>
              <a:rPr lang="cs-CZ" sz="2000" i="1" dirty="0">
                <a:latin typeface="Arial" panose="020B0604020202020204" pitchFamily="34" charset="0"/>
                <a:cs typeface="Arial" panose="020B0604020202020204" pitchFamily="34" charset="0"/>
              </a:rPr>
              <a:t>první, druhý, tisící</a:t>
            </a:r>
          </a:p>
          <a:p>
            <a:pPr marL="285750" indent="-285750">
              <a:buFont typeface="Wingdings" panose="05000000000000000000" pitchFamily="2" charset="2"/>
              <a:buChar char="§"/>
            </a:pPr>
            <a:r>
              <a:rPr lang="cs-CZ" sz="2000" dirty="0">
                <a:latin typeface="Arial" panose="020B0604020202020204" pitchFamily="34" charset="0"/>
                <a:cs typeface="Arial" panose="020B0604020202020204" pitchFamily="34" charset="0"/>
              </a:rPr>
              <a:t>číslovky druhové: </a:t>
            </a:r>
            <a:r>
              <a:rPr lang="cs-CZ" sz="2000" i="1" dirty="0">
                <a:latin typeface="Arial" panose="020B0604020202020204" pitchFamily="34" charset="0"/>
                <a:cs typeface="Arial" panose="020B0604020202020204" pitchFamily="34" charset="0"/>
              </a:rPr>
              <a:t>dvoje, troje, čtvero</a:t>
            </a:r>
          </a:p>
          <a:p>
            <a:pPr marL="285750" indent="-285750">
              <a:buFont typeface="Wingdings" panose="05000000000000000000" pitchFamily="2" charset="2"/>
              <a:buChar char="§"/>
            </a:pPr>
            <a:r>
              <a:rPr lang="cs-CZ" sz="2000" dirty="0">
                <a:latin typeface="Arial" panose="020B0604020202020204" pitchFamily="34" charset="0"/>
                <a:cs typeface="Arial" panose="020B0604020202020204" pitchFamily="34" charset="0"/>
              </a:rPr>
              <a:t>číslovky násobné: </a:t>
            </a:r>
            <a:r>
              <a:rPr lang="cs-CZ" sz="2000" i="1" dirty="0">
                <a:latin typeface="Arial" panose="020B0604020202020204" pitchFamily="34" charset="0"/>
                <a:cs typeface="Arial" panose="020B0604020202020204" pitchFamily="34" charset="0"/>
              </a:rPr>
              <a:t>jednou, dvakrát, dvojnásobný</a:t>
            </a:r>
          </a:p>
          <a:p>
            <a:pPr marL="285750" indent="-285750">
              <a:buFont typeface="Wingdings" panose="05000000000000000000" pitchFamily="2" charset="2"/>
              <a:buChar char="§"/>
            </a:pPr>
            <a:r>
              <a:rPr lang="cs-CZ" sz="2000" dirty="0">
                <a:latin typeface="Arial" panose="020B0604020202020204" pitchFamily="34" charset="0"/>
                <a:cs typeface="Arial" panose="020B0604020202020204" pitchFamily="34" charset="0"/>
              </a:rPr>
              <a:t>názvy číslic, zlomků a číslovkové složeniny: </a:t>
            </a:r>
            <a:r>
              <a:rPr lang="cs-CZ" sz="2000" i="1" dirty="0">
                <a:latin typeface="Arial" panose="020B0604020202020204" pitchFamily="34" charset="0"/>
                <a:cs typeface="Arial" panose="020B0604020202020204" pitchFamily="34" charset="0"/>
              </a:rPr>
              <a:t>pětka, polovina, desetiletý</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89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D34DF79-428E-4550-89A3-439046A38928}"/>
              </a:ext>
            </a:extLst>
          </p:cNvPr>
          <p:cNvSpPr txBox="1"/>
          <p:nvPr/>
        </p:nvSpPr>
        <p:spPr>
          <a:xfrm>
            <a:off x="2024110" y="359480"/>
            <a:ext cx="8484832" cy="1754326"/>
          </a:xfrm>
          <a:prstGeom prst="rect">
            <a:avLst/>
          </a:prstGeom>
          <a:noFill/>
        </p:spPr>
        <p:txBody>
          <a:bodyPr wrap="square">
            <a:spAutoFit/>
          </a:bodyPr>
          <a:lstStyle/>
          <a:p>
            <a:pPr algn="ctr"/>
            <a:r>
              <a:rPr lang="ru-RU" b="1" dirty="0">
                <a:latin typeface="Arial" panose="020B0604020202020204" pitchFamily="34" charset="0"/>
                <a:cs typeface="Arial" panose="020B0604020202020204" pitchFamily="34" charset="0"/>
              </a:rPr>
              <a:t>Словоизменительные типы чешских числительных</a:t>
            </a:r>
          </a:p>
          <a:p>
            <a:endParaRPr lang="ru-RU" dirty="0">
              <a:latin typeface="Arial" panose="020B0604020202020204" pitchFamily="34" charset="0"/>
              <a:cs typeface="Arial" panose="020B0604020202020204" pitchFamily="34" charset="0"/>
            </a:endParaRPr>
          </a:p>
          <a:p>
            <a:r>
              <a:rPr lang="ru-RU" b="1" u="sng" dirty="0">
                <a:latin typeface="Arial" panose="020B0604020202020204" pitchFamily="34" charset="0"/>
                <a:cs typeface="Arial" panose="020B0604020202020204" pitchFamily="34" charset="0"/>
              </a:rPr>
              <a:t>1. По образцу существительных</a:t>
            </a:r>
            <a:r>
              <a:rPr lang="cs-CZ" b="1" u="sng" dirty="0">
                <a:latin typeface="Arial" panose="020B0604020202020204" pitchFamily="34" charset="0"/>
                <a:cs typeface="Arial" panose="020B0604020202020204" pitchFamily="34" charset="0"/>
              </a:rPr>
              <a:t>: </a:t>
            </a:r>
            <a:endParaRPr lang="ru-RU" b="1" u="sng" dirty="0">
              <a:latin typeface="Arial" panose="020B0604020202020204" pitchFamily="34" charset="0"/>
              <a:cs typeface="Arial" panose="020B0604020202020204" pitchFamily="34" charset="0"/>
            </a:endParaRPr>
          </a:p>
          <a:p>
            <a:r>
              <a:rPr lang="cs-CZ" i="1" dirty="0">
                <a:latin typeface="Arial" panose="020B0604020202020204" pitchFamily="34" charset="0"/>
                <a:cs typeface="Arial" panose="020B0604020202020204" pitchFamily="34" charset="0"/>
              </a:rPr>
              <a:t>hrad (milion), stroj (tisíc), žena (miliarda),</a:t>
            </a:r>
            <a:r>
              <a:rPr lang="ru-RU" i="1" dirty="0">
                <a:latin typeface="Arial" panose="020B0604020202020204" pitchFamily="34" charset="0"/>
                <a:cs typeface="Arial" panose="020B0604020202020204" pitchFamily="34" charset="0"/>
              </a:rPr>
              <a:t> </a:t>
            </a:r>
            <a:r>
              <a:rPr lang="cs-CZ" i="1" dirty="0">
                <a:latin typeface="Arial" panose="020B0604020202020204" pitchFamily="34" charset="0"/>
                <a:cs typeface="Arial" panose="020B0604020202020204" pitchFamily="34" charset="0"/>
              </a:rPr>
              <a:t>kost (čtvrt, tři, čtyři), město (sto)</a:t>
            </a:r>
          </a:p>
          <a:p>
            <a:endParaRPr lang="cs-CZ"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ru-RU" dirty="0" err="1">
                <a:latin typeface="Arial" panose="020B0604020202020204" pitchFamily="34" charset="0"/>
                <a:cs typeface="Arial" panose="020B0604020202020204" pitchFamily="34" charset="0"/>
              </a:rPr>
              <a:t>dva</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oba</a:t>
            </a:r>
            <a:r>
              <a:rPr lang="ru-RU" dirty="0">
                <a:latin typeface="Arial" panose="020B0604020202020204" pitchFamily="34" charset="0"/>
                <a:cs typeface="Arial" panose="020B0604020202020204" pitchFamily="34" charset="0"/>
              </a:rPr>
              <a:t> сохранили формы </a:t>
            </a:r>
            <a:r>
              <a:rPr lang="ru-RU" dirty="0" err="1">
                <a:latin typeface="Arial" panose="020B0604020202020204" pitchFamily="34" charset="0"/>
                <a:cs typeface="Arial" panose="020B0604020202020204" pitchFamily="34" charset="0"/>
              </a:rPr>
              <a:t>дуала</a:t>
            </a:r>
            <a:endParaRPr lang="ru-RU" dirty="0">
              <a:latin typeface="Arial" panose="020B0604020202020204" pitchFamily="34" charset="0"/>
              <a:cs typeface="Arial" panose="020B0604020202020204" pitchFamily="34" charset="0"/>
            </a:endParaRPr>
          </a:p>
        </p:txBody>
      </p:sp>
      <p:pic>
        <p:nvPicPr>
          <p:cNvPr id="4" name="Obrázek 3">
            <a:extLst>
              <a:ext uri="{FF2B5EF4-FFF2-40B4-BE49-F238E27FC236}">
                <a16:creationId xmlns:a16="http://schemas.microsoft.com/office/drawing/2014/main" id="{8A0C6FA3-2FD7-42DD-B90B-542487B40F34}"/>
              </a:ext>
            </a:extLst>
          </p:cNvPr>
          <p:cNvPicPr>
            <a:picLocks noChangeAspect="1"/>
          </p:cNvPicPr>
          <p:nvPr/>
        </p:nvPicPr>
        <p:blipFill>
          <a:blip r:embed="rId2"/>
          <a:stretch>
            <a:fillRect/>
          </a:stretch>
        </p:blipFill>
        <p:spPr>
          <a:xfrm>
            <a:off x="3426782" y="2363081"/>
            <a:ext cx="6010181" cy="3167708"/>
          </a:xfrm>
          <a:prstGeom prst="rect">
            <a:avLst/>
          </a:prstGeom>
        </p:spPr>
      </p:pic>
    </p:spTree>
    <p:extLst>
      <p:ext uri="{BB962C8B-B14F-4D97-AF65-F5344CB8AC3E}">
        <p14:creationId xmlns:p14="http://schemas.microsoft.com/office/powerpoint/2010/main" val="1776148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D0B24E3-92F8-4FA2-A67A-0DA94837A4E9}"/>
              </a:ext>
            </a:extLst>
          </p:cNvPr>
          <p:cNvPicPr>
            <a:picLocks noChangeAspect="1"/>
          </p:cNvPicPr>
          <p:nvPr/>
        </p:nvPicPr>
        <p:blipFill rotWithShape="1">
          <a:blip r:embed="rId2"/>
          <a:srcRect l="34515" t="28437" r="25728" b="9935"/>
          <a:stretch/>
        </p:blipFill>
        <p:spPr>
          <a:xfrm>
            <a:off x="236739" y="249819"/>
            <a:ext cx="6818049" cy="5719170"/>
          </a:xfrm>
          <a:prstGeom prst="rect">
            <a:avLst/>
          </a:prstGeom>
        </p:spPr>
      </p:pic>
      <p:sp>
        <p:nvSpPr>
          <p:cNvPr id="5" name="TextovéPole 4">
            <a:extLst>
              <a:ext uri="{FF2B5EF4-FFF2-40B4-BE49-F238E27FC236}">
                <a16:creationId xmlns:a16="http://schemas.microsoft.com/office/drawing/2014/main" id="{B2EDF658-4EDD-4D2A-A31E-5E5492374C5F}"/>
              </a:ext>
            </a:extLst>
          </p:cNvPr>
          <p:cNvSpPr txBox="1"/>
          <p:nvPr/>
        </p:nvSpPr>
        <p:spPr>
          <a:xfrm>
            <a:off x="7361808" y="1158470"/>
            <a:ext cx="4347839" cy="2585323"/>
          </a:xfrm>
          <a:prstGeom prst="rect">
            <a:avLst/>
          </a:prstGeom>
          <a:noFill/>
        </p:spPr>
        <p:txBody>
          <a:bodyPr wrap="square">
            <a:spAutoFit/>
          </a:bodyPr>
          <a:lstStyle/>
          <a:p>
            <a:r>
              <a:rPr lang="ru-RU" b="1" u="sng" dirty="0"/>
              <a:t>2. По образцу прилагательных</a:t>
            </a:r>
            <a:r>
              <a:rPr lang="ru-RU" b="1" dirty="0"/>
              <a:t>:</a:t>
            </a:r>
          </a:p>
          <a:p>
            <a:endParaRPr lang="ru-RU" dirty="0"/>
          </a:p>
          <a:p>
            <a:r>
              <a:rPr lang="ru-RU" dirty="0"/>
              <a:t>твердый тип</a:t>
            </a:r>
            <a:r>
              <a:rPr lang="cs-CZ" dirty="0"/>
              <a:t>: mladý (</a:t>
            </a:r>
            <a:r>
              <a:rPr lang="cs-CZ" i="1" dirty="0"/>
              <a:t>několikanásobný, druhý</a:t>
            </a:r>
            <a:r>
              <a:rPr lang="cs-CZ" dirty="0"/>
              <a:t>, …)</a:t>
            </a:r>
          </a:p>
          <a:p>
            <a:r>
              <a:rPr lang="ru-RU" dirty="0"/>
              <a:t>мягкий тип</a:t>
            </a:r>
            <a:r>
              <a:rPr lang="cs-CZ" dirty="0"/>
              <a:t>: jarní (</a:t>
            </a:r>
            <a:r>
              <a:rPr lang="cs-CZ" i="1" dirty="0"/>
              <a:t>první, třetí, tisící</a:t>
            </a:r>
            <a:r>
              <a:rPr lang="cs-CZ" dirty="0"/>
              <a:t>, …)</a:t>
            </a:r>
            <a:endParaRPr lang="ru-RU" dirty="0"/>
          </a:p>
          <a:p>
            <a:endParaRPr lang="ru-RU" dirty="0"/>
          </a:p>
          <a:p>
            <a:r>
              <a:rPr lang="ru-RU" b="1" u="sng" dirty="0"/>
              <a:t>3. Местоименный тип склонения:</a:t>
            </a:r>
          </a:p>
          <a:p>
            <a:endParaRPr lang="cs-CZ" dirty="0"/>
          </a:p>
          <a:p>
            <a:r>
              <a:rPr lang="cs-CZ" dirty="0"/>
              <a:t>ten (</a:t>
            </a:r>
            <a:r>
              <a:rPr lang="cs-CZ" i="1" dirty="0"/>
              <a:t>jeden</a:t>
            </a:r>
            <a:r>
              <a:rPr lang="cs-CZ" dirty="0"/>
              <a:t>, …)</a:t>
            </a:r>
          </a:p>
        </p:txBody>
      </p:sp>
    </p:spTree>
    <p:extLst>
      <p:ext uri="{BB962C8B-B14F-4D97-AF65-F5344CB8AC3E}">
        <p14:creationId xmlns:p14="http://schemas.microsoft.com/office/powerpoint/2010/main" val="2952601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176FC12-16F9-45B2-B45A-1282EB26F57A}"/>
              </a:ext>
            </a:extLst>
          </p:cNvPr>
          <p:cNvSpPr txBox="1"/>
          <p:nvPr/>
        </p:nvSpPr>
        <p:spPr>
          <a:xfrm>
            <a:off x="1044605" y="612844"/>
            <a:ext cx="10576265" cy="5632311"/>
          </a:xfrm>
          <a:prstGeom prst="rect">
            <a:avLst/>
          </a:prstGeom>
          <a:noFill/>
        </p:spPr>
        <p:txBody>
          <a:bodyPr wrap="square">
            <a:spAutoFit/>
          </a:bodyPr>
          <a:lstStyle/>
          <a:p>
            <a:pPr algn="ctr"/>
            <a:r>
              <a:rPr lang="ru-RU" sz="2000" b="1" dirty="0">
                <a:latin typeface="Arial" panose="020B0604020202020204" pitchFamily="34" charset="0"/>
                <a:cs typeface="Arial" panose="020B0604020202020204" pitchFamily="34" charset="0"/>
              </a:rPr>
              <a:t>Особенности правописания</a:t>
            </a:r>
            <a:endParaRPr lang="cs-CZ" sz="2000" b="1" dirty="0">
              <a:latin typeface="Arial" panose="020B0604020202020204" pitchFamily="34" charset="0"/>
              <a:cs typeface="Arial" panose="020B0604020202020204" pitchFamily="34" charset="0"/>
            </a:endParaRPr>
          </a:p>
          <a:p>
            <a:r>
              <a:rPr lang="ru-RU" sz="2000" u="sng" dirty="0">
                <a:latin typeface="Arial" panose="020B0604020202020204" pitchFamily="34" charset="0"/>
                <a:cs typeface="Arial" panose="020B0604020202020204" pitchFamily="34" charset="0"/>
              </a:rPr>
              <a:t>Количественное числительное</a:t>
            </a:r>
          </a:p>
          <a:p>
            <a:r>
              <a:rPr lang="cs-CZ" sz="2000" i="1" dirty="0">
                <a:latin typeface="Arial" panose="020B0604020202020204" pitchFamily="34" charset="0"/>
                <a:cs typeface="Arial" panose="020B0604020202020204" pitchFamily="34" charset="0"/>
              </a:rPr>
              <a:t>rok tisíc devět set sedmdesát tři</a:t>
            </a:r>
            <a:r>
              <a:rPr lang="ru-RU" sz="2000" i="1"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devatenáct set dvaadevadesát</a:t>
            </a:r>
            <a:endParaRPr lang="ru-RU" sz="2000" i="1" dirty="0">
              <a:latin typeface="Arial" panose="020B0604020202020204" pitchFamily="34" charset="0"/>
              <a:cs typeface="Arial" panose="020B0604020202020204" pitchFamily="34" charset="0"/>
            </a:endParaRPr>
          </a:p>
          <a:p>
            <a:endParaRPr lang="ru-RU" sz="2000" dirty="0">
              <a:latin typeface="Arial" panose="020B0604020202020204" pitchFamily="34" charset="0"/>
              <a:cs typeface="Arial" panose="020B0604020202020204" pitchFamily="34" charset="0"/>
            </a:endParaRPr>
          </a:p>
          <a:p>
            <a:r>
              <a:rPr lang="ru-RU" sz="2000" u="sng" dirty="0">
                <a:latin typeface="Arial" panose="020B0604020202020204" pitchFamily="34" charset="0"/>
                <a:cs typeface="Arial" panose="020B0604020202020204" pitchFamily="34" charset="0"/>
              </a:rPr>
              <a:t>Порядковое числительное</a:t>
            </a:r>
          </a:p>
          <a:p>
            <a:r>
              <a:rPr lang="cs-CZ" sz="2000" i="1" dirty="0">
                <a:latin typeface="Arial" panose="020B0604020202020204" pitchFamily="34" charset="0"/>
                <a:cs typeface="Arial" panose="020B0604020202020204" pitchFamily="34" charset="0"/>
              </a:rPr>
              <a:t>tisící devítistý sedmdesátý třetí, devatenáctistý dvaadevadesátý</a:t>
            </a:r>
            <a:endParaRPr lang="ru-RU" sz="2000" i="1"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r>
              <a:rPr lang="ru-RU" sz="2000" b="1" dirty="0">
                <a:latin typeface="Arial" panose="020B0604020202020204" pitchFamily="34" charset="0"/>
                <a:cs typeface="Arial" panose="020B0604020202020204" pitchFamily="34" charset="0"/>
              </a:rPr>
              <a:t>Типы предметно-счетных конструкций</a:t>
            </a:r>
            <a:r>
              <a:rPr lang="cs-CZ" sz="2000" b="1" dirty="0">
                <a:latin typeface="Arial" panose="020B0604020202020204" pitchFamily="34" charset="0"/>
                <a:cs typeface="Arial" panose="020B0604020202020204" pitchFamily="34" charset="0"/>
              </a:rPr>
              <a:t>:</a:t>
            </a:r>
            <a:endParaRPr lang="ru-RU" sz="2000" b="1" dirty="0">
              <a:latin typeface="Arial" panose="020B0604020202020204" pitchFamily="34" charset="0"/>
              <a:cs typeface="Arial" panose="020B0604020202020204" pitchFamily="34" charset="0"/>
            </a:endParaRPr>
          </a:p>
          <a:p>
            <a:endParaRPr lang="cs-CZ" sz="2000" b="1" dirty="0">
              <a:latin typeface="Arial" panose="020B0604020202020204" pitchFamily="34" charset="0"/>
              <a:cs typeface="Arial" panose="020B0604020202020204" pitchFamily="34" charset="0"/>
            </a:endParaRPr>
          </a:p>
          <a:p>
            <a:pPr marL="342900" indent="-342900">
              <a:buAutoNum type="arabicParenR"/>
            </a:pPr>
            <a:r>
              <a:rPr lang="ru-RU" sz="2000" dirty="0">
                <a:latin typeface="Arial" panose="020B0604020202020204" pitchFamily="34" charset="0"/>
                <a:cs typeface="Arial" panose="020B0604020202020204" pitchFamily="34" charset="0"/>
              </a:rPr>
              <a:t>Склоняются все части числительного и предмет счета.</a:t>
            </a:r>
          </a:p>
          <a:p>
            <a:r>
              <a:rPr lang="cs-CZ" sz="2000" i="1" dirty="0">
                <a:latin typeface="Arial" panose="020B0604020202020204" pitchFamily="34" charset="0"/>
                <a:cs typeface="Arial" panose="020B0604020202020204" pitchFamily="34" charset="0"/>
              </a:rPr>
              <a:t>k třem tisícům dvaceti dvěma korunám</a:t>
            </a:r>
            <a:endParaRPr lang="ru-RU" sz="2000" i="1" dirty="0">
              <a:latin typeface="Arial" panose="020B0604020202020204" pitchFamily="34" charset="0"/>
              <a:cs typeface="Arial" panose="020B0604020202020204" pitchFamily="34" charset="0"/>
            </a:endParaRPr>
          </a:p>
          <a:p>
            <a:r>
              <a:rPr lang="cs-CZ" sz="2000" dirty="0">
                <a:latin typeface="Arial" panose="020B0604020202020204" pitchFamily="34" charset="0"/>
                <a:cs typeface="Arial" panose="020B0604020202020204" pitchFamily="34" charset="0"/>
              </a:rPr>
              <a:t>2) </a:t>
            </a:r>
            <a:r>
              <a:rPr lang="ru-RU" sz="2000" dirty="0">
                <a:latin typeface="Arial" panose="020B0604020202020204" pitchFamily="34" charset="0"/>
                <a:cs typeface="Arial" panose="020B0604020202020204" pitchFamily="34" charset="0"/>
              </a:rPr>
              <a:t>Склоняются все части числительного, но не предмет счета.</a:t>
            </a:r>
          </a:p>
          <a:p>
            <a:r>
              <a:rPr lang="cs-CZ" sz="2000" i="1" dirty="0">
                <a:latin typeface="Arial" panose="020B0604020202020204" pitchFamily="34" charset="0"/>
                <a:cs typeface="Arial" panose="020B0604020202020204" pitchFamily="34" charset="0"/>
              </a:rPr>
              <a:t>k třem tisícům</a:t>
            </a:r>
            <a:r>
              <a:rPr lang="ru-RU" sz="2000" i="1"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dvaceti dvěma korun</a:t>
            </a:r>
          </a:p>
          <a:p>
            <a:r>
              <a:rPr lang="cs-CZ" sz="2000" dirty="0">
                <a:latin typeface="Arial" panose="020B0604020202020204" pitchFamily="34" charset="0"/>
                <a:cs typeface="Arial" panose="020B0604020202020204" pitchFamily="34" charset="0"/>
              </a:rPr>
              <a:t>3) </a:t>
            </a:r>
            <a:r>
              <a:rPr lang="ru-RU" sz="2000" dirty="0">
                <a:latin typeface="Arial" panose="020B0604020202020204" pitchFamily="34" charset="0"/>
                <a:cs typeface="Arial" panose="020B0604020202020204" pitchFamily="34" charset="0"/>
              </a:rPr>
              <a:t>Склоняются только десятки и единицы и предмет счета.</a:t>
            </a:r>
          </a:p>
          <a:p>
            <a:r>
              <a:rPr lang="cs-CZ" sz="2000"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k tři tisíce dvaceti dvěma</a:t>
            </a:r>
            <a:r>
              <a:rPr lang="ru-RU" sz="2000" i="1"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korunám</a:t>
            </a:r>
          </a:p>
          <a:p>
            <a:r>
              <a:rPr lang="cs-CZ" sz="2000" dirty="0">
                <a:latin typeface="Arial" panose="020B0604020202020204" pitchFamily="34" charset="0"/>
                <a:cs typeface="Arial" panose="020B0604020202020204" pitchFamily="34" charset="0"/>
              </a:rPr>
              <a:t>4) </a:t>
            </a:r>
            <a:r>
              <a:rPr lang="ru-RU" sz="2000" dirty="0">
                <a:latin typeface="Arial" panose="020B0604020202020204" pitchFamily="34" charset="0"/>
                <a:cs typeface="Arial" panose="020B0604020202020204" pitchFamily="34" charset="0"/>
              </a:rPr>
              <a:t>Склоняется только предмет счета.</a:t>
            </a:r>
          </a:p>
          <a:p>
            <a:r>
              <a:rPr lang="cs-CZ" sz="2000" i="1" dirty="0">
                <a:latin typeface="Arial" panose="020B0604020202020204" pitchFamily="34" charset="0"/>
                <a:cs typeface="Arial" panose="020B0604020202020204" pitchFamily="34" charset="0"/>
              </a:rPr>
              <a:t>*k tři tisíce</a:t>
            </a:r>
            <a:r>
              <a:rPr lang="ru-RU" sz="2000" i="1" dirty="0">
                <a:latin typeface="Arial" panose="020B0604020202020204" pitchFamily="34" charset="0"/>
                <a:cs typeface="Arial" panose="020B0604020202020204" pitchFamily="34" charset="0"/>
              </a:rPr>
              <a:t> </a:t>
            </a:r>
            <a:r>
              <a:rPr lang="cs-CZ" sz="2000" i="1" dirty="0">
                <a:latin typeface="Arial" panose="020B0604020202020204" pitchFamily="34" charset="0"/>
                <a:cs typeface="Arial" panose="020B0604020202020204" pitchFamily="34" charset="0"/>
              </a:rPr>
              <a:t>dvacet dva korunám</a:t>
            </a:r>
            <a:r>
              <a:rPr lang="ru-RU" sz="2000" i="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(этот вариант в некоторых пособиях не признается правильным)</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37283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309</TotalTime>
  <Words>3507</Words>
  <Application>Microsoft Office PowerPoint</Application>
  <PresentationFormat>Širokoúhlá obrazovka</PresentationFormat>
  <Paragraphs>353</Paragraphs>
  <Slides>51</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51</vt:i4>
      </vt:variant>
    </vt:vector>
  </HeadingPairs>
  <TitlesOfParts>
    <vt:vector size="59" baseType="lpstr">
      <vt:lpstr>Arial</vt:lpstr>
      <vt:lpstr>Calibri</vt:lpstr>
      <vt:lpstr>Century Gothic</vt:lpstr>
      <vt:lpstr>Courier New</vt:lpstr>
      <vt:lpstr>Garamond</vt:lpstr>
      <vt:lpstr>Symbol</vt:lpstr>
      <vt:lpstr>Wingdings</vt:lpstr>
      <vt:lpstr>Savon</vt:lpstr>
      <vt:lpstr>Имя числительное</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Количественные числительные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Порядковые числительные  </vt:lpstr>
      <vt:lpstr>Prezentace aplikace PowerPoint</vt:lpstr>
      <vt:lpstr>Prezentace aplikace PowerPoint</vt:lpstr>
      <vt:lpstr>Prezentace aplikace PowerPoint</vt:lpstr>
      <vt:lpstr>Собирательные числительные</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Имя числительное</dc:title>
  <dc:creator>Veronika Stranz-Nikitina</dc:creator>
  <cp:lastModifiedBy>Veronika Stranz-Nikitina</cp:lastModifiedBy>
  <cp:revision>10</cp:revision>
  <dcterms:created xsi:type="dcterms:W3CDTF">2021-01-27T09:30:37Z</dcterms:created>
  <dcterms:modified xsi:type="dcterms:W3CDTF">2021-01-29T16:12:46Z</dcterms:modified>
</cp:coreProperties>
</file>