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  <p:sldMasterId id="2147483708" r:id="rId3"/>
  </p:sldMasterIdLst>
  <p:notesMasterIdLst>
    <p:notesMasterId r:id="rId26"/>
  </p:notesMasterIdLst>
  <p:sldIdLst>
    <p:sldId id="256" r:id="rId4"/>
    <p:sldId id="261" r:id="rId5"/>
    <p:sldId id="281" r:id="rId6"/>
    <p:sldId id="282" r:id="rId7"/>
    <p:sldId id="317" r:id="rId8"/>
    <p:sldId id="266" r:id="rId9"/>
    <p:sldId id="268" r:id="rId10"/>
    <p:sldId id="269" r:id="rId11"/>
    <p:sldId id="271" r:id="rId12"/>
    <p:sldId id="313" r:id="rId13"/>
    <p:sldId id="284" r:id="rId14"/>
    <p:sldId id="285" r:id="rId15"/>
    <p:sldId id="316" r:id="rId16"/>
    <p:sldId id="308" r:id="rId17"/>
    <p:sldId id="311" r:id="rId18"/>
    <p:sldId id="312" r:id="rId19"/>
    <p:sldId id="318" r:id="rId20"/>
    <p:sldId id="310" r:id="rId21"/>
    <p:sldId id="306" r:id="rId22"/>
    <p:sldId id="262" r:id="rId23"/>
    <p:sldId id="314" r:id="rId24"/>
    <p:sldId id="26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B4AABB-0ED0-4050-B3DD-A830EC31AD32}" v="1" dt="2025-04-07T11:00:34.9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ena Smetáčková" userId="753d0223-41a9-42ac-82ad-9ac5c65b3f93" providerId="ADAL" clId="{25B4AABB-0ED0-4050-B3DD-A830EC31AD32}"/>
    <pc:docChg chg="addSld delSld modSld">
      <pc:chgData name="Irena Smetáčková" userId="753d0223-41a9-42ac-82ad-9ac5c65b3f93" providerId="ADAL" clId="{25B4AABB-0ED0-4050-B3DD-A830EC31AD32}" dt="2025-04-07T11:00:34.901" v="1"/>
      <pc:docMkLst>
        <pc:docMk/>
      </pc:docMkLst>
      <pc:sldChg chg="add">
        <pc:chgData name="Irena Smetáčková" userId="753d0223-41a9-42ac-82ad-9ac5c65b3f93" providerId="ADAL" clId="{25B4AABB-0ED0-4050-B3DD-A830EC31AD32}" dt="2025-04-07T11:00:34.901" v="1"/>
        <pc:sldMkLst>
          <pc:docMk/>
          <pc:sldMk cId="3061917383" sldId="262"/>
        </pc:sldMkLst>
      </pc:sldChg>
      <pc:sldChg chg="del">
        <pc:chgData name="Irena Smetáčková" userId="753d0223-41a9-42ac-82ad-9ac5c65b3f93" providerId="ADAL" clId="{25B4AABB-0ED0-4050-B3DD-A830EC31AD32}" dt="2025-04-07T11:00:30.788" v="0" actId="2696"/>
        <pc:sldMkLst>
          <pc:docMk/>
          <pc:sldMk cId="3451039840" sldId="262"/>
        </pc:sldMkLst>
      </pc:sldChg>
      <pc:sldChg chg="add">
        <pc:chgData name="Irena Smetáčková" userId="753d0223-41a9-42ac-82ad-9ac5c65b3f93" providerId="ADAL" clId="{25B4AABB-0ED0-4050-B3DD-A830EC31AD32}" dt="2025-04-07T11:00:34.901" v="1"/>
        <pc:sldMkLst>
          <pc:docMk/>
          <pc:sldMk cId="2097223525" sldId="264"/>
        </pc:sldMkLst>
      </pc:sldChg>
      <pc:sldChg chg="del">
        <pc:chgData name="Irena Smetáčková" userId="753d0223-41a9-42ac-82ad-9ac5c65b3f93" providerId="ADAL" clId="{25B4AABB-0ED0-4050-B3DD-A830EC31AD32}" dt="2025-04-07T11:00:30.788" v="0" actId="2696"/>
        <pc:sldMkLst>
          <pc:docMk/>
          <pc:sldMk cId="2533069611" sldId="264"/>
        </pc:sldMkLst>
      </pc:sldChg>
      <pc:sldChg chg="add">
        <pc:chgData name="Irena Smetáčková" userId="753d0223-41a9-42ac-82ad-9ac5c65b3f93" providerId="ADAL" clId="{25B4AABB-0ED0-4050-B3DD-A830EC31AD32}" dt="2025-04-07T11:00:34.901" v="1"/>
        <pc:sldMkLst>
          <pc:docMk/>
          <pc:sldMk cId="1889254732" sldId="314"/>
        </pc:sldMkLst>
      </pc:sldChg>
      <pc:sldChg chg="del">
        <pc:chgData name="Irena Smetáčková" userId="753d0223-41a9-42ac-82ad-9ac5c65b3f93" providerId="ADAL" clId="{25B4AABB-0ED0-4050-B3DD-A830EC31AD32}" dt="2025-04-07T11:00:30.788" v="0" actId="2696"/>
        <pc:sldMkLst>
          <pc:docMk/>
          <pc:sldMk cId="4155914003" sldId="31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96F60-02E2-4E9F-8D71-FC02E4EB3B87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A86EA-A711-4AC1-8C6E-537EF1240F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211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>
            <a:extLst>
              <a:ext uri="{FF2B5EF4-FFF2-40B4-BE49-F238E27FC236}">
                <a16:creationId xmlns:a16="http://schemas.microsoft.com/office/drawing/2014/main" id="{16FF1565-568F-4A35-9F91-4D560C7E2C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Zástupný symbol pro poznámky 2">
            <a:extLst>
              <a:ext uri="{FF2B5EF4-FFF2-40B4-BE49-F238E27FC236}">
                <a16:creationId xmlns:a16="http://schemas.microsoft.com/office/drawing/2014/main" id="{EC89B486-CDAA-48A1-A026-174168FC35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5364" name="Zástupný symbol pro číslo snímku 3">
            <a:extLst>
              <a:ext uri="{FF2B5EF4-FFF2-40B4-BE49-F238E27FC236}">
                <a16:creationId xmlns:a16="http://schemas.microsoft.com/office/drawing/2014/main" id="{F3B2621E-EA35-404A-B284-2FDFE6AB7D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9pPr>
          </a:lstStyle>
          <a:p>
            <a:fld id="{262E3CBD-DC61-4404-9464-2678A8E8DB85}" type="slidenum">
              <a:rPr lang="cs-CZ" altLang="cs-CZ">
                <a:latin typeface="Calibri" panose="020F0502020204030204" pitchFamily="34" charset="0"/>
              </a:rPr>
              <a:pPr/>
              <a:t>18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>
            <a:extLst>
              <a:ext uri="{FF2B5EF4-FFF2-40B4-BE49-F238E27FC236}">
                <a16:creationId xmlns:a16="http://schemas.microsoft.com/office/drawing/2014/main" id="{48D09714-4EDD-4221-A84E-CF519F2A57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>
            <a:extLst>
              <a:ext uri="{FF2B5EF4-FFF2-40B4-BE49-F238E27FC236}">
                <a16:creationId xmlns:a16="http://schemas.microsoft.com/office/drawing/2014/main" id="{51855DA4-0EFD-4565-9079-2DC38C9E79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/>
              <a:t>Else-Quest, Hyde a Linn (2010), kteří studovali výsledky 14-16letých chlapců a dívek ze 69 zemí účastnících se projektů TIMSS a PISA, ukázala, že při kontrole zemí původu existuje pouze malý systematický rozdíl ve prospěch chlapců ve vizuospaciálních dovednostech a žádný v dalších oblastech matematiky. Zjištěné odlišnosti se navíc vytrácí při adekvátním tréninku (Newcombe, 2002 in Halpern et al., 2005). S tímto nálezem korespondují i závěry dvou rozsáhlých metaanalýz psychologických výzkumů matematických schopností dívek a chlapců, které potvrdily existenci jen malých rozdílů (Hyde a kol., 1990, Lindberg a kol., 2010).</a:t>
            </a:r>
          </a:p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3556" name="Zástupný symbol pro číslo snímku 3">
            <a:extLst>
              <a:ext uri="{FF2B5EF4-FFF2-40B4-BE49-F238E27FC236}">
                <a16:creationId xmlns:a16="http://schemas.microsoft.com/office/drawing/2014/main" id="{C35C6DFB-5065-4E7B-9593-44357FCE3C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-18"/>
                <a:cs typeface="Arial" panose="020B0604020202020204" pitchFamily="34" charset="0"/>
              </a:defRPr>
            </a:lvl9pPr>
          </a:lstStyle>
          <a:p>
            <a:fld id="{4D68E460-165A-4328-9AC4-D8BE6DBBF7DC}" type="slidenum">
              <a:rPr lang="cs-CZ" altLang="cs-CZ">
                <a:latin typeface="Calibri" panose="020F0502020204030204" pitchFamily="34" charset="0"/>
              </a:rPr>
              <a:pPr/>
              <a:t>19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10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92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474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159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372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1991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14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506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904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084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626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4038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397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1649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613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60676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561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60784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4029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7713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9946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0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0875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9760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7429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5046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2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11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4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5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1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1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927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739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104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84708D1-959D-4A8B-A8C8-828583868ECD}" type="datetimeFigureOut">
              <a:rPr lang="cs-CZ" smtClean="0"/>
              <a:t>07.04.2025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B6CB2D9-484B-4D57-8D61-624BD4D8A9D9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81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9CA104-DF07-470A-B5CB-B4E6F398B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+mn-lt"/>
              </a:rPr>
              <a:t>Sociální psychologie II.</a:t>
            </a:r>
            <a:br>
              <a:rPr lang="cs-CZ" b="1" dirty="0">
                <a:latin typeface="+mn-lt"/>
              </a:rPr>
            </a:br>
            <a:r>
              <a:rPr lang="cs-CZ" b="1" dirty="0">
                <a:latin typeface="+mn-lt"/>
              </a:rPr>
              <a:t>Téma: stereotypy 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F40D2489-A561-423C-AE1C-7A1B9C42DE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783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F3E359-4F06-4200-A6BD-32FB9A0FE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961546" cy="1499616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rgbClr val="0070C0"/>
                </a:solidFill>
              </a:rPr>
              <a:t>Komplementární stereotypy</a:t>
            </a:r>
            <a:endParaRPr lang="cs-CZ" sz="4800" dirty="0">
              <a:solidFill>
                <a:srgbClr val="0070C0"/>
              </a:solidFill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C78467B-96E0-4CD6-8E6A-528E4C02B1DC}"/>
              </a:ext>
            </a:extLst>
          </p:cNvPr>
          <p:cNvSpPr/>
          <p:nvPr/>
        </p:nvSpPr>
        <p:spPr>
          <a:xfrm>
            <a:off x="1024128" y="1856986"/>
            <a:ext cx="10961546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Obsahem stereotypu je i náhradní vlastnost, která vyvažuje znevýhodnění</a:t>
            </a:r>
          </a:p>
          <a:p>
            <a:endParaRPr lang="cs-CZ" sz="2400" dirty="0">
              <a:solidFill>
                <a:srgbClr val="0070C0"/>
              </a:solidFill>
            </a:endParaRPr>
          </a:p>
          <a:p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Jost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(2003)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George = bohatý a čestný  x  chudý a nečestný  x  chudý a čestný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Pokládají svět za spravedlivý?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Spravedlivější: chudý a nečestný / chudý a čestný</a:t>
            </a:r>
          </a:p>
          <a:p>
            <a:endParaRPr lang="cs-CZ" sz="2400" dirty="0">
              <a:solidFill>
                <a:srgbClr val="0070C0"/>
              </a:solidFill>
            </a:endParaRPr>
          </a:p>
          <a:p>
            <a:r>
              <a:rPr lang="cs-CZ" sz="2400" dirty="0" err="1">
                <a:solidFill>
                  <a:srgbClr val="0070C0"/>
                </a:solidFill>
              </a:rPr>
              <a:t>System</a:t>
            </a:r>
            <a:r>
              <a:rPr lang="cs-CZ" sz="2400" dirty="0">
                <a:solidFill>
                  <a:srgbClr val="0070C0"/>
                </a:solidFill>
              </a:rPr>
              <a:t> </a:t>
            </a:r>
            <a:r>
              <a:rPr lang="cs-CZ" sz="2400" dirty="0" err="1">
                <a:solidFill>
                  <a:srgbClr val="0070C0"/>
                </a:solidFill>
              </a:rPr>
              <a:t>Justification</a:t>
            </a:r>
            <a:r>
              <a:rPr lang="cs-CZ" sz="2400" dirty="0">
                <a:solidFill>
                  <a:srgbClr val="0070C0"/>
                </a:solidFill>
              </a:rPr>
              <a:t> </a:t>
            </a:r>
            <a:r>
              <a:rPr lang="cs-CZ" sz="2400" dirty="0" err="1">
                <a:solidFill>
                  <a:srgbClr val="0070C0"/>
                </a:solidFill>
              </a:rPr>
              <a:t>Theory</a:t>
            </a:r>
            <a:endParaRPr lang="cs-CZ" sz="2400" dirty="0">
              <a:solidFill>
                <a:srgbClr val="0070C0"/>
              </a:solidFill>
            </a:endParaRPr>
          </a:p>
          <a:p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Jost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Banaji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(1994)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Ospravedlňování = „proces, skrze nějž je legitimizováno existující sociální rozložení, a to i na úkor osobních nebo skupinových zájmů“ 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cs-CZ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Jost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al., 2004, s. 883)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Tendence vnímat společenské uspořádání jako spravedlivé 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Všichni přijímají stejné nástroje legitimizace společenského uspořádání </a:t>
            </a:r>
          </a:p>
          <a:p>
            <a:pPr marL="342900" indent="-342900">
              <a:buFontTx/>
              <a:buChar char="-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cs-CZ" sz="25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564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0281" y="180904"/>
            <a:ext cx="9720072" cy="1499616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AMBIVALENTNÍ FAVORITIZOVÁNÍ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0281" y="1680520"/>
            <a:ext cx="11281719" cy="523785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= rozporuplné hodnocení vlastní nebo cizí sociální kategorie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Příklad ambivalentního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favoritizování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 genderových kategoriích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posuzování na dvou dimenzích – </a:t>
            </a:r>
            <a:r>
              <a:rPr lang="cs-CZ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Langford</a:t>
            </a:r>
            <a:r>
              <a:rPr lang="cs-CZ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 </a:t>
            </a:r>
            <a:r>
              <a:rPr lang="cs-CZ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MacKinnon</a:t>
            </a:r>
            <a:r>
              <a:rPr lang="cs-CZ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(2000)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AutoNum type="arabicPeriod"/>
            </a:pPr>
            <a:r>
              <a:rPr lang="cs-CZ" sz="2800" b="1" dirty="0">
                <a:solidFill>
                  <a:srgbClr val="0070C0"/>
                </a:solidFill>
              </a:rPr>
              <a:t>mocenské</a:t>
            </a: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(aktivita a </a:t>
            </a:r>
            <a:r>
              <a:rPr lang="cs-CZ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agency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	– </a:t>
            </a:r>
            <a:r>
              <a:rPr lang="cs-CZ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favoritizování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mužů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AutoNum type="arabicPeriod"/>
            </a:pPr>
            <a:r>
              <a:rPr lang="cs-CZ" sz="2800" b="1" dirty="0">
                <a:solidFill>
                  <a:srgbClr val="0070C0"/>
                </a:solidFill>
              </a:rPr>
              <a:t>hodnotící</a:t>
            </a:r>
            <a:r>
              <a:rPr lang="cs-CZ" sz="2800" dirty="0">
                <a:solidFill>
                  <a:srgbClr val="0070C0"/>
                </a:solidFill>
              </a:rPr>
              <a:t> 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(vztahy a péče) 		– </a:t>
            </a:r>
            <a:r>
              <a:rPr lang="cs-CZ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favoritizování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žen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489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SEXISMUS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37038"/>
            <a:ext cx="10657126" cy="45991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= předsudečné a stereotypní postoje, které zdůrazňují rozdílnost a hierarchizaci uvažovaných genderových kategorií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28016" lvl="1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0070C0"/>
                </a:solidFill>
              </a:rPr>
              <a:t>					</a:t>
            </a:r>
            <a:r>
              <a:rPr lang="cs-CZ" sz="2400" b="1" dirty="0">
                <a:solidFill>
                  <a:srgbClr val="0070C0"/>
                </a:solidFill>
              </a:rPr>
              <a:t>BENEVOLENTNÍ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2400" b="1" dirty="0">
                <a:solidFill>
                  <a:srgbClr val="0070C0"/>
                </a:solidFill>
              </a:rPr>
              <a:t>SEXISMUS 				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cs-CZ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Glick</a:t>
            </a:r>
            <a:r>
              <a:rPr lang="cs-CZ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Fiske, 1996, 2000)	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cs-CZ" sz="2400" b="1" dirty="0">
                <a:solidFill>
                  <a:srgbClr val="0070C0"/>
                </a:solidFill>
              </a:rPr>
              <a:t>HOSTILNÍ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Nástroje: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Ambivalent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Sexism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Inventory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Glick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Fiske, 1996)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Modern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Sexism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Scale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Swim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1995)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Neosexism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scale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Tougas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1995)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72D16DC6-4B6A-46F1-A3C7-BB34CE4D56F3}"/>
              </a:ext>
            </a:extLst>
          </p:cNvPr>
          <p:cNvCxnSpPr/>
          <p:nvPr/>
        </p:nvCxnSpPr>
        <p:spPr>
          <a:xfrm flipV="1">
            <a:off x="4481689" y="3330222"/>
            <a:ext cx="948267" cy="349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6B0A3973-6977-46BB-86FA-BA3B13172D79}"/>
              </a:ext>
            </a:extLst>
          </p:cNvPr>
          <p:cNvCxnSpPr>
            <a:cxnSpLocks/>
          </p:cNvCxnSpPr>
          <p:nvPr/>
        </p:nvCxnSpPr>
        <p:spPr>
          <a:xfrm>
            <a:off x="4481689" y="3680178"/>
            <a:ext cx="948267" cy="413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77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F167CF0-15DA-418D-93E2-61F390658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081" y="0"/>
            <a:ext cx="10622071" cy="695739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1400" b="1" dirty="0"/>
              <a:t>Inventář ambivalentního sexismu: </a:t>
            </a:r>
            <a:r>
              <a:rPr lang="cs-CZ" sz="1400" b="1" i="1" dirty="0"/>
              <a:t>Vztahy mezi muži a ženami </a:t>
            </a:r>
            <a:endParaRPr lang="cs-CZ" sz="1400" dirty="0"/>
          </a:p>
          <a:p>
            <a:pPr marL="0" indent="0">
              <a:spcBef>
                <a:spcPts val="0"/>
              </a:spcBef>
              <a:buNone/>
            </a:pPr>
            <a:r>
              <a:rPr lang="cs-CZ" sz="1400" dirty="0"/>
              <a:t>Níže je řada tvrzení týkajících se mužů a žen a jejich vzájemných vztahů v současné společnosti. Na uvedené stupnici, prosím, označte, jak silně souhlasíte nebo nesouhlasíte s každým tvrzením:</a:t>
            </a:r>
          </a:p>
          <a:p>
            <a:pPr marL="0" indent="0">
              <a:spcBef>
                <a:spcPts val="0"/>
              </a:spcBef>
              <a:buNone/>
            </a:pPr>
            <a:br>
              <a:rPr lang="cs-CZ" sz="1000" dirty="0"/>
            </a:br>
            <a:r>
              <a:rPr lang="cs-CZ" sz="1000" dirty="0"/>
              <a:t>0 – Silně nesouhlasím       1 – Nesouhlasím       2 – Spíše nesouhlasím   3 – Spíše souhlasím      4 – Souhlasím	       5 – Silně souhlasím</a:t>
            </a:r>
            <a:br>
              <a:rPr lang="cs-CZ" sz="600" dirty="0"/>
            </a:br>
            <a:r>
              <a:rPr lang="cs-CZ" sz="600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br>
              <a:rPr lang="cs-CZ" sz="600" dirty="0"/>
            </a:br>
            <a:r>
              <a:rPr lang="cs-CZ" sz="1600" dirty="0"/>
              <a:t>1. Není důležité, jak je muž úspěšný. Muž není dokonalý, pokud mu chybí láska ženy.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2. Mnoho žen ve skutečnosti chce speciální výhody, jako například zvýhodnění při najímání do práce oproti mužům. To vše pod záminkou „rovnosti“.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3. V případě katastrofy by ženy měly být zachráněny dříve než muži.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4. Většina žen interpretuje nevinné poznámky nebo jednání mužů jako sexistické.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5. Ženy se příliš snadno urazí.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6. Lidé v životě nejsou opravdu šťastni, pokud nemají romantický heterosexuální vztah.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7. Cílem feministek je, aby ženy měly větší mocí než muži.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8. Mnoho žen je morálně čistých, což je kvalita, kterou má jenom velmi málo mužů.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9. Ženy by měly být muži milovány a chráněny.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10. Většina žen nedokáže plně ocenit vše, co pro ně muži dělají.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11. Ženy se snaží získat moc tím, že kontrolují muže.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12. Každý muž by měl mít ženu, kterou zbožňuje.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13. Muži potřebují ženy.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14. Ženy často přehánějí, když mluví o problémech, které mají v práci.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15. Jakmile žena dosáhne toho, že si k sobě připoutá muže, většinou se mu snaží nasadit krátké vodítko.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16. Když ženy prohrají s muži ve férové soutěži, přesto si obvykle stěžují, že byly diskriminovány.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17. Dobrá žena by měla být svým mužem zbožňována.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18. Mnoho žen považuje za zábavné flirtovat s muži tím, že hrají sexuálně přístupné a pak je odmítají.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19. Ženy ve srovnání s muži mívají lepší morální cítění.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20. Muži by měli být ochotni obětovat svůj čas a peníze s cílem ženy finančně zabezpečit.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21. Feministky mají na muže nereálné požadavky.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1600" dirty="0"/>
              <a:t>22. Ženy ve srovnání s muži mívají lepší cit pro umění a dobrý vkus.</a:t>
            </a:r>
          </a:p>
          <a:p>
            <a:pPr marL="0" indent="0">
              <a:spcBef>
                <a:spcPts val="0"/>
              </a:spcBef>
              <a:buNone/>
            </a:pPr>
            <a:endParaRPr lang="cs-CZ" sz="600" dirty="0"/>
          </a:p>
        </p:txBody>
      </p:sp>
    </p:spTree>
    <p:extLst>
      <p:ext uri="{BB962C8B-B14F-4D97-AF65-F5344CB8AC3E}">
        <p14:creationId xmlns:p14="http://schemas.microsoft.com/office/powerpoint/2010/main" val="2709822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Individuální Důsledky stereotypů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1" y="2281881"/>
            <a:ext cx="10653583" cy="3895082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</a:pPr>
            <a:r>
              <a:rPr lang="cs-CZ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Menšinový stres</a:t>
            </a:r>
          </a:p>
          <a:p>
            <a:pPr lvl="0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</a:pPr>
            <a:r>
              <a:rPr lang="cs-CZ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Ohrožení stereotypem </a:t>
            </a:r>
          </a:p>
        </p:txBody>
      </p:sp>
    </p:spTree>
    <p:extLst>
      <p:ext uri="{BB962C8B-B14F-4D97-AF65-F5344CB8AC3E}">
        <p14:creationId xmlns:p14="http://schemas.microsoft.com/office/powerpoint/2010/main" val="1030825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1F364-B0F5-41A8-BD7B-025D261C2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04594"/>
            <a:ext cx="9720072" cy="1499616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Menšinový stres</a:t>
            </a:r>
            <a:br>
              <a:rPr lang="cs-CZ" dirty="0"/>
            </a:br>
            <a:r>
              <a:rPr lang="cs-CZ" dirty="0"/>
              <a:t>(</a:t>
            </a:r>
            <a:r>
              <a:rPr lang="cs-CZ" dirty="0" err="1"/>
              <a:t>minoritY</a:t>
            </a:r>
            <a:r>
              <a:rPr lang="cs-CZ" dirty="0"/>
              <a:t> STRESS </a:t>
            </a:r>
            <a:r>
              <a:rPr lang="cs-CZ" dirty="0" err="1"/>
              <a:t>theory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6686B3-8E8F-4169-8024-30C757F13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12623"/>
            <a:ext cx="11043694" cy="4645378"/>
          </a:xfrm>
        </p:spPr>
        <p:txBody>
          <a:bodyPr>
            <a:normAutofit fontScale="92500" lnSpcReduction="10000"/>
          </a:bodyPr>
          <a:lstStyle/>
          <a:p>
            <a:r>
              <a:rPr lang="cs-CZ" sz="2300" b="1" dirty="0"/>
              <a:t>= chronicky zvýšená míra stresu u členů sociálních kategorií v pozici menšiny, </a:t>
            </a:r>
            <a:br>
              <a:rPr lang="cs-CZ" sz="2300" b="1" dirty="0"/>
            </a:br>
            <a:r>
              <a:rPr lang="cs-CZ" sz="2300" b="1" dirty="0"/>
              <a:t>s níž se pojí negativní stereotyp</a:t>
            </a:r>
          </a:p>
          <a:p>
            <a:r>
              <a:rPr lang="cs-CZ" sz="2800" i="1" dirty="0"/>
              <a:t>„nadbytečný stres, kterému jsou jednotlivci ze stigmatizovaných skupin vystaveni </a:t>
            </a:r>
            <a:br>
              <a:rPr lang="cs-CZ" sz="2800" i="1" dirty="0"/>
            </a:br>
            <a:r>
              <a:rPr lang="cs-CZ" sz="2800" i="1" dirty="0"/>
              <a:t>v důsledku své, často menšinové pozice“</a:t>
            </a:r>
            <a:r>
              <a:rPr lang="cs-CZ" dirty="0"/>
              <a:t> (</a:t>
            </a:r>
            <a:r>
              <a:rPr lang="cs-CZ" dirty="0" err="1"/>
              <a:t>Meyer</a:t>
            </a:r>
            <a:r>
              <a:rPr lang="cs-CZ" dirty="0"/>
              <a:t>, 2003, s. 3)</a:t>
            </a:r>
          </a:p>
          <a:p>
            <a:r>
              <a:rPr lang="cs-CZ" sz="2300" dirty="0"/>
              <a:t>= vyšší prevalence zdravotních a psychických problémů</a:t>
            </a:r>
          </a:p>
          <a:p>
            <a:endParaRPr lang="cs-CZ" sz="2300" b="1" dirty="0"/>
          </a:p>
          <a:p>
            <a:r>
              <a:rPr lang="cs-CZ" sz="2300" b="1" dirty="0"/>
              <a:t>příčiny: </a:t>
            </a:r>
            <a:r>
              <a:rPr lang="en-US" sz="2300" dirty="0"/>
              <a:t> </a:t>
            </a:r>
            <a:r>
              <a:rPr lang="cs-CZ" sz="2300" dirty="0"/>
              <a:t>	</a:t>
            </a:r>
            <a:r>
              <a:rPr lang="cs-CZ" sz="2300" b="1" dirty="0">
                <a:solidFill>
                  <a:srgbClr val="0070C0"/>
                </a:solidFill>
              </a:rPr>
              <a:t>STIGMA</a:t>
            </a:r>
            <a:r>
              <a:rPr lang="cs-CZ" sz="2300" dirty="0"/>
              <a:t> 		stereotypy a předsudky</a:t>
            </a:r>
            <a:br>
              <a:rPr lang="cs-CZ" sz="2300" dirty="0"/>
            </a:br>
            <a:r>
              <a:rPr lang="cs-CZ" sz="2300" dirty="0"/>
              <a:t>					diskriminace</a:t>
            </a:r>
            <a:br>
              <a:rPr lang="cs-CZ" sz="2300" dirty="0"/>
            </a:br>
            <a:r>
              <a:rPr lang="cs-CZ" sz="2300" dirty="0"/>
              <a:t>					slabší sociální opora</a:t>
            </a:r>
            <a:br>
              <a:rPr lang="cs-CZ" sz="2300" dirty="0"/>
            </a:br>
            <a:r>
              <a:rPr lang="cs-CZ" sz="2300" dirty="0"/>
              <a:t>					nižší životní úroveň </a:t>
            </a:r>
            <a:br>
              <a:rPr lang="cs-CZ" sz="2300" dirty="0"/>
            </a:br>
            <a:r>
              <a:rPr lang="cs-CZ" sz="2300" dirty="0"/>
              <a:t>		</a:t>
            </a:r>
            <a:endParaRPr lang="cs-CZ" sz="2300" b="1" dirty="0"/>
          </a:p>
          <a:p>
            <a:r>
              <a:rPr lang="cs-CZ" sz="2300" b="1" dirty="0" err="1"/>
              <a:t>Social</a:t>
            </a:r>
            <a:r>
              <a:rPr lang="cs-CZ" sz="2300" b="1" dirty="0"/>
              <a:t> </a:t>
            </a:r>
            <a:r>
              <a:rPr lang="cs-CZ" sz="2300" b="1" dirty="0" err="1"/>
              <a:t>selection</a:t>
            </a:r>
            <a:r>
              <a:rPr lang="cs-CZ" sz="2300" b="1" dirty="0"/>
              <a:t> </a:t>
            </a:r>
            <a:r>
              <a:rPr lang="cs-CZ" sz="2300" b="1" dirty="0" err="1"/>
              <a:t>hypothesis</a:t>
            </a:r>
            <a:r>
              <a:rPr lang="cs-CZ" sz="2300" b="1" dirty="0"/>
              <a:t>		</a:t>
            </a:r>
            <a:r>
              <a:rPr lang="cs-CZ" sz="2300" dirty="0"/>
              <a:t>slabší vrozené dispozice </a:t>
            </a:r>
          </a:p>
          <a:p>
            <a:r>
              <a:rPr lang="cs-CZ" sz="2300" b="1" dirty="0" err="1"/>
              <a:t>Social</a:t>
            </a:r>
            <a:r>
              <a:rPr lang="cs-CZ" sz="2300" b="1" dirty="0"/>
              <a:t> </a:t>
            </a:r>
            <a:r>
              <a:rPr lang="cs-CZ" sz="2300" b="1" dirty="0" err="1"/>
              <a:t>causation</a:t>
            </a:r>
            <a:r>
              <a:rPr lang="cs-CZ" sz="2300" b="1" dirty="0"/>
              <a:t> </a:t>
            </a:r>
            <a:r>
              <a:rPr lang="cs-CZ" sz="2300" b="1" dirty="0" err="1"/>
              <a:t>hypothesis</a:t>
            </a:r>
            <a:r>
              <a:rPr lang="cs-CZ" sz="2300" b="1" dirty="0"/>
              <a:t>		</a:t>
            </a:r>
            <a:r>
              <a:rPr lang="cs-CZ" sz="2300" dirty="0"/>
              <a:t>odlišné životní zkušenosti a příležitosti </a:t>
            </a:r>
            <a:endParaRPr lang="cs-CZ" sz="23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5196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1F364-B0F5-41A8-BD7B-025D261C2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Menšinový stres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6686B3-8E8F-4169-8024-30C757F13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167467"/>
            <a:ext cx="11043694" cy="4518341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cs-CZ" sz="2800" b="1" dirty="0"/>
              <a:t>distální stresory </a:t>
            </a:r>
          </a:p>
          <a:p>
            <a:pPr>
              <a:spcBef>
                <a:spcPts val="0"/>
              </a:spcBef>
            </a:pPr>
            <a:r>
              <a:rPr lang="cs-CZ" sz="2800" dirty="0"/>
              <a:t>nezávislé na (sebe)identifikaci jednotlivce</a:t>
            </a:r>
          </a:p>
          <a:p>
            <a:pPr>
              <a:spcBef>
                <a:spcPts val="0"/>
              </a:spcBef>
            </a:pPr>
            <a:r>
              <a:rPr lang="cs-CZ" sz="2800" dirty="0"/>
              <a:t>akutní (násilí z nenávisti) a chronické (permanentní tlak)</a:t>
            </a:r>
          </a:p>
          <a:p>
            <a:pPr>
              <a:spcBef>
                <a:spcPts val="0"/>
              </a:spcBef>
            </a:pPr>
            <a:endParaRPr lang="cs-CZ" sz="2800" b="1" dirty="0"/>
          </a:p>
          <a:p>
            <a:pPr>
              <a:spcBef>
                <a:spcPts val="0"/>
              </a:spcBef>
            </a:pPr>
            <a:r>
              <a:rPr lang="cs-CZ" sz="2800" b="1" dirty="0"/>
              <a:t>proximální stresory  </a:t>
            </a:r>
          </a:p>
          <a:p>
            <a:pPr>
              <a:spcBef>
                <a:spcPts val="0"/>
              </a:spcBef>
            </a:pPr>
            <a:r>
              <a:rPr lang="cs-CZ" sz="2800" dirty="0"/>
              <a:t>subjektivně interpretované</a:t>
            </a:r>
          </a:p>
          <a:p>
            <a:pPr>
              <a:spcBef>
                <a:spcPts val="0"/>
              </a:spcBef>
            </a:pPr>
            <a:r>
              <a:rPr lang="cs-CZ" sz="2800" dirty="0"/>
              <a:t>internalizace předsudků – odmítání sebe sama, zatajování identity</a:t>
            </a:r>
          </a:p>
          <a:p>
            <a:pPr>
              <a:spcBef>
                <a:spcPts val="0"/>
              </a:spcBef>
            </a:pPr>
            <a:endParaRPr lang="cs-CZ" sz="2800" dirty="0"/>
          </a:p>
          <a:p>
            <a:pPr>
              <a:spcBef>
                <a:spcPts val="0"/>
              </a:spcBef>
            </a:pPr>
            <a:r>
              <a:rPr lang="cs-CZ" sz="3200" b="1" dirty="0">
                <a:solidFill>
                  <a:srgbClr val="0070C0"/>
                </a:solidFill>
              </a:rPr>
              <a:t>X</a:t>
            </a:r>
          </a:p>
          <a:p>
            <a:pPr>
              <a:spcBef>
                <a:spcPts val="0"/>
              </a:spcBef>
            </a:pPr>
            <a:endParaRPr lang="cs-CZ" sz="2800" dirty="0"/>
          </a:p>
          <a:p>
            <a:pPr>
              <a:spcBef>
                <a:spcPts val="0"/>
              </a:spcBef>
            </a:pPr>
            <a:r>
              <a:rPr lang="cs-CZ" sz="2800" dirty="0"/>
              <a:t>zkušenostní a strukturální stresory</a:t>
            </a:r>
          </a:p>
        </p:txBody>
      </p:sp>
    </p:spTree>
    <p:extLst>
      <p:ext uri="{BB962C8B-B14F-4D97-AF65-F5344CB8AC3E}">
        <p14:creationId xmlns:p14="http://schemas.microsoft.com/office/powerpoint/2010/main" val="1516607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33B9D6-9709-4C4A-AD35-08817DEC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325C87-6F98-4DF9-A543-C2E51F7AF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3F9475-834D-4133-80F5-8527E10A1D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23" t="5516" r="13231" b="7980"/>
          <a:stretch/>
        </p:blipFill>
        <p:spPr>
          <a:xfrm>
            <a:off x="722141" y="0"/>
            <a:ext cx="10747717" cy="703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79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83D97A8-2073-486E-9565-5964AE239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245" y="2664178"/>
            <a:ext cx="10984088" cy="4193822"/>
          </a:xfrm>
        </p:spPr>
        <p:txBody>
          <a:bodyPr>
            <a:noAutofit/>
          </a:bodyPr>
          <a:lstStyle/>
          <a:p>
            <a:pPr marL="82296" indent="0">
              <a:spcBef>
                <a:spcPts val="400"/>
              </a:spcBef>
              <a:spcAft>
                <a:spcPts val="0"/>
              </a:spcAft>
              <a:buNone/>
              <a:defRPr/>
            </a:pPr>
            <a:r>
              <a:rPr lang="cs-CZ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momentální snížení výkonnosti pod úroveň potenciálu </a:t>
            </a:r>
            <a:br>
              <a:rPr lang="cs-CZ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 výkonově definované situaci v důsledku vnímaného stereotypu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						</a:t>
            </a:r>
            <a:r>
              <a:rPr lang="cs-CZ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cs-CZ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Steele</a:t>
            </a:r>
            <a:r>
              <a:rPr lang="cs-CZ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</a:t>
            </a:r>
            <a:r>
              <a:rPr lang="cs-CZ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Aronson</a:t>
            </a:r>
            <a:r>
              <a:rPr lang="cs-CZ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1995)</a:t>
            </a:r>
          </a:p>
          <a:p>
            <a:pPr marL="82296" indent="0"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cs-CZ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99834" lvl="1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genderové stereotypy</a:t>
            </a:r>
          </a:p>
          <a:p>
            <a:pPr marL="699834" lvl="1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etnické stereotypy</a:t>
            </a:r>
          </a:p>
          <a:p>
            <a:pPr marL="699834" lvl="1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socio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-ekonomicko-kulturní stereotypy</a:t>
            </a:r>
          </a:p>
          <a:p>
            <a:pPr marL="82296" indent="0"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cs-CZ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82296" indent="0">
              <a:spcAft>
                <a:spcPts val="0"/>
              </a:spcAft>
              <a:buNone/>
              <a:defRPr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2D3F89FD-E04E-476F-96AE-C679BAEE2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OHROŽENÍ STEREOTYPEM</a:t>
            </a:r>
            <a:br>
              <a:rPr lang="cs-CZ" dirty="0"/>
            </a:br>
            <a:r>
              <a:rPr lang="cs-CZ" dirty="0"/>
              <a:t>(STEREOTYPE THREAT)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CE11A0-98EE-4C6F-B58B-032C6067F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70845"/>
            <a:ext cx="10859911" cy="5553782"/>
          </a:xfrm>
        </p:spPr>
        <p:txBody>
          <a:bodyPr>
            <a:noAutofit/>
          </a:bodyPr>
          <a:lstStyle/>
          <a:p>
            <a:pPr marL="82296" indent="0">
              <a:spcBef>
                <a:spcPts val="400"/>
              </a:spcBef>
              <a:spcAft>
                <a:spcPts val="0"/>
              </a:spcAft>
              <a:buNone/>
              <a:defRPr/>
            </a:pPr>
            <a:r>
              <a:rPr lang="cs-CZ" sz="3800" b="1" dirty="0">
                <a:solidFill>
                  <a:srgbClr val="0070C0"/>
                </a:solidFill>
              </a:rPr>
              <a:t>Integrovaný model ohrožení stereotypem </a:t>
            </a:r>
            <a:r>
              <a:rPr lang="cs-CZ" sz="2000" dirty="0">
                <a:solidFill>
                  <a:srgbClr val="0070C0"/>
                </a:solidFill>
              </a:rPr>
              <a:t>(</a:t>
            </a:r>
            <a:r>
              <a:rPr lang="cs-CZ" sz="2000" dirty="0" err="1">
                <a:solidFill>
                  <a:srgbClr val="0070C0"/>
                </a:solidFill>
              </a:rPr>
              <a:t>Schmader</a:t>
            </a:r>
            <a:r>
              <a:rPr lang="cs-CZ" sz="2000" dirty="0">
                <a:solidFill>
                  <a:srgbClr val="0070C0"/>
                </a:solidFill>
              </a:rPr>
              <a:t>, 2008)</a:t>
            </a:r>
          </a:p>
          <a:p>
            <a:pPr marL="82296" indent="0">
              <a:spcBef>
                <a:spcPts val="400"/>
              </a:spcBef>
              <a:spcAft>
                <a:spcPts val="0"/>
              </a:spcAft>
              <a:buNone/>
              <a:defRPr/>
            </a:pPr>
            <a:endParaRPr lang="cs-CZ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>
              <a:defRPr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procesy vyvolané aktivací stereotypu: </a:t>
            </a:r>
          </a:p>
          <a:p>
            <a:pPr lvl="1" eaLnBrk="1" hangingPunct="1"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fyziologické změny spojené se stresem</a:t>
            </a:r>
          </a:p>
          <a:p>
            <a:pPr lvl="1" eaLnBrk="1" hangingPunct="1"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úsilí o ovlivnění vazby mezi výkonem a identitou</a:t>
            </a:r>
          </a:p>
          <a:p>
            <a:pPr lvl="1" eaLnBrk="1" hangingPunct="1"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vědomá regulace negativních myšlenek a pocitů</a:t>
            </a:r>
          </a:p>
          <a:p>
            <a:pPr lvl="1" eaLnBrk="1" hangingPunct="1">
              <a:defRPr/>
            </a:pP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2550" lvl="1" indent="0">
              <a:spcBef>
                <a:spcPts val="600"/>
              </a:spcBef>
              <a:buSzPct val="80000"/>
              <a:buNone/>
              <a:defRPr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přetížení pracovní paměti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				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Osborne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2007)</a:t>
            </a:r>
            <a:endParaRPr 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2550" lvl="1" indent="0">
              <a:spcBef>
                <a:spcPts val="600"/>
              </a:spcBef>
              <a:buSzPct val="80000"/>
              <a:buNone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fixace, pokles flexibility a kreativity, redukce pozornosti</a:t>
            </a:r>
          </a:p>
          <a:p>
            <a:pPr marL="82550" lvl="1" indent="0">
              <a:spcBef>
                <a:spcPts val="600"/>
              </a:spcBef>
              <a:buSzPct val="80000"/>
              <a:buNone/>
              <a:defRPr/>
            </a:pPr>
            <a:endParaRPr 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2550" lvl="1" indent="0">
              <a:spcBef>
                <a:spcPts val="600"/>
              </a:spcBef>
              <a:buSzPct val="80000"/>
              <a:buNone/>
              <a:defRPr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nárůst chybovosti, oslabení výkonu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			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Schmader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Johns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2003)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E0ABB5-4A19-4407-8556-0BB4D5474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STEREOTYPY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24BA58-3B1D-4D0E-99D5-C8CB309F9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202" y="1828801"/>
            <a:ext cx="10977797" cy="5029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široce sdílené přesvědčení o podobnosti prvků (osob), které náleží do stejné kategorie</a:t>
            </a:r>
          </a:p>
          <a:p>
            <a:pPr marL="0" indent="0">
              <a:spcBef>
                <a:spcPts val="0"/>
              </a:spcBef>
              <a:buNone/>
            </a:pPr>
            <a:endParaRPr lang="cs-CZ" sz="3000" b="1" i="1" dirty="0">
              <a:solidFill>
                <a:srgbClr val="0070C0"/>
              </a:solidFill>
              <a:latin typeface="Tw Cen MT" panose="020B0602020104020603" pitchFamily="34" charset="-18"/>
              <a:ea typeface="Tahoma" pitchFamily="34" charset="0"/>
              <a:cs typeface="Tahoma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3000" b="1" i="1" dirty="0">
                <a:solidFill>
                  <a:srgbClr val="0070C0"/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„zobecnění týkající se skupiny lidí, kde jsou určité charakteristiky připisovány naprosto všem členům skupiny bez ohledu na skutečnou rozmanitost, která mezi nimi panuje“ 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(</a:t>
            </a:r>
            <a:r>
              <a:rPr lang="cs-CZ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Aronson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, Wilson &amp; </a:t>
            </a:r>
            <a:r>
              <a:rPr lang="cs-CZ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Akert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, 2013, s. 363)</a:t>
            </a:r>
          </a:p>
          <a:p>
            <a:pPr marL="0" indent="0">
              <a:spcBef>
                <a:spcPts val="0"/>
              </a:spcBef>
              <a:buNone/>
            </a:pPr>
            <a:endParaRPr lang="cs-CZ" sz="2800" b="1" dirty="0">
              <a:solidFill>
                <a:srgbClr val="0070C0"/>
              </a:solidFill>
              <a:latin typeface="Tw Cen MT" panose="020B0602020104020603" pitchFamily="34" charset="-18"/>
              <a:ea typeface="Tahoma" pitchFamily="34" charset="0"/>
              <a:cs typeface="Tahoma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800" b="1" dirty="0">
                <a:solidFill>
                  <a:srgbClr val="0070C0"/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paměťová kategorie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, jejímž obsahem je asociace mezi sociální kategorií </a:t>
            </a:r>
            <a:b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</a:b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a jejími atributy 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(Hnilica, 2009)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Tahoma" pitchFamily="34" charset="0"/>
              <a:cs typeface="Tahoma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iracionálně založené posuzování skupin lidí </a:t>
            </a: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(Kohoutek, 1998)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4015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2065" y="1064176"/>
            <a:ext cx="10120005" cy="648072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  <a:latin typeface="+mn-lt"/>
                <a:ea typeface="Tahoma" pitchFamily="34" charset="0"/>
                <a:cs typeface="Tahoma" pitchFamily="34" charset="0"/>
              </a:rPr>
              <a:t>Jak měřit explicitní stereotypy?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31972" y="2230783"/>
            <a:ext cx="9822891" cy="483041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cs-CZ" sz="2600" b="1" dirty="0">
              <a:solidFill>
                <a:schemeClr val="accent2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2600" b="1" dirty="0">
                <a:solidFill>
                  <a:srgbClr val="0070C0"/>
                </a:solidFill>
                <a:ea typeface="Tahoma" pitchFamily="34" charset="0"/>
                <a:cs typeface="Tahoma" pitchFamily="34" charset="0"/>
              </a:rPr>
              <a:t>Explicitní postoje/stereotypy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cs-CZ" sz="2600" dirty="0">
                <a:ea typeface="Tahoma" pitchFamily="34" charset="0"/>
                <a:cs typeface="Tahoma" pitchFamily="34" charset="0"/>
              </a:rPr>
              <a:t> Volné popisy představ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cs-CZ" sz="2600" dirty="0">
                <a:ea typeface="Tahoma" pitchFamily="34" charset="0"/>
                <a:cs typeface="Tahoma" pitchFamily="34" charset="0"/>
              </a:rPr>
              <a:t> </a:t>
            </a:r>
            <a:r>
              <a:rPr lang="cs-CZ" sz="2600" dirty="0" err="1">
                <a:ea typeface="Tahoma" pitchFamily="34" charset="0"/>
                <a:cs typeface="Tahoma" pitchFamily="34" charset="0"/>
              </a:rPr>
              <a:t>Lickertova</a:t>
            </a:r>
            <a:r>
              <a:rPr lang="cs-CZ" sz="2600" dirty="0">
                <a:ea typeface="Tahoma" pitchFamily="34" charset="0"/>
                <a:cs typeface="Tahoma" pitchFamily="34" charset="0"/>
              </a:rPr>
              <a:t> škála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cs-CZ" sz="2600" dirty="0">
                <a:ea typeface="Tahoma" pitchFamily="34" charset="0"/>
                <a:cs typeface="Tahoma" pitchFamily="34" charset="0"/>
              </a:rPr>
              <a:t> Repertoárová mřížka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cs-CZ" sz="2600" dirty="0">
              <a:solidFill>
                <a:schemeClr val="accent2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8E47FAE-D0A6-4ABF-8ECA-9082DC74769D}"/>
              </a:ext>
            </a:extLst>
          </p:cNvPr>
          <p:cNvSpPr txBox="1"/>
          <p:nvPr/>
        </p:nvSpPr>
        <p:spPr>
          <a:xfrm>
            <a:off x="5843418" y="5008994"/>
            <a:ext cx="59873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0070C0"/>
                </a:solidFill>
              </a:rPr>
              <a:t>Konsenzuální (sdílené) stereotypy </a:t>
            </a:r>
          </a:p>
          <a:p>
            <a:pPr algn="ctr"/>
            <a:r>
              <a:rPr lang="cs-CZ" sz="3200" b="1" dirty="0">
                <a:solidFill>
                  <a:srgbClr val="0070C0"/>
                </a:solidFill>
              </a:rPr>
              <a:t>X</a:t>
            </a:r>
          </a:p>
          <a:p>
            <a:pPr algn="ctr"/>
            <a:r>
              <a:rPr lang="cs-CZ" sz="3200" b="1" dirty="0">
                <a:solidFill>
                  <a:srgbClr val="0070C0"/>
                </a:solidFill>
              </a:rPr>
              <a:t>Osobní stereotypy</a:t>
            </a:r>
          </a:p>
        </p:txBody>
      </p:sp>
    </p:spTree>
    <p:extLst>
      <p:ext uri="{BB962C8B-B14F-4D97-AF65-F5344CB8AC3E}">
        <p14:creationId xmlns:p14="http://schemas.microsoft.com/office/powerpoint/2010/main" val="306191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2065" y="1064176"/>
            <a:ext cx="10120005" cy="648072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70C0"/>
                </a:solidFill>
                <a:latin typeface="+mn-lt"/>
                <a:ea typeface="Tahoma" pitchFamily="34" charset="0"/>
                <a:cs typeface="Tahoma" pitchFamily="34" charset="0"/>
              </a:rPr>
              <a:t>Jak měřit implicitní stereotypy?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07440" y="2371664"/>
            <a:ext cx="9822891" cy="483041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cs-CZ" sz="2600" b="1" dirty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Implicitní postoje/stereotypy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cs-CZ" sz="2600" dirty="0">
                <a:ea typeface="Tahoma" pitchFamily="34" charset="0"/>
                <a:cs typeface="Tahoma" pitchFamily="34" charset="0"/>
              </a:rPr>
              <a:t> Sémantický diferenciál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cs-CZ" sz="2600" dirty="0">
                <a:ea typeface="Tahoma" pitchFamily="34" charset="0"/>
                <a:cs typeface="Tahoma" pitchFamily="34" charset="0"/>
              </a:rPr>
              <a:t> Fragmenty slov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cs-CZ" sz="2600" dirty="0">
                <a:ea typeface="Tahoma" pitchFamily="34" charset="0"/>
                <a:cs typeface="Tahoma" pitchFamily="34" charset="0"/>
              </a:rPr>
              <a:t> Lexikální rozhodování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Char char="-"/>
            </a:pPr>
            <a:r>
              <a:rPr lang="cs-CZ" sz="2600" dirty="0">
                <a:ea typeface="Tahoma" pitchFamily="34" charset="0"/>
                <a:cs typeface="Tahoma" pitchFamily="34" charset="0"/>
              </a:rPr>
              <a:t> Test implicitních asociací (IAT)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ea typeface="Tahoma" pitchFamily="34" charset="0"/>
                <a:cs typeface="Tahoma" pitchFamily="34" charset="0"/>
              </a:rPr>
              <a:t>	</a:t>
            </a:r>
            <a:endParaRPr lang="cs-CZ" b="1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cs-CZ" b="1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cs-CZ" b="1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b="1" dirty="0"/>
              <a:t>Vyzkoušejte si test implicitních postojů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dirty="0">
                <a:solidFill>
                  <a:srgbClr val="0070C0"/>
                </a:solidFill>
              </a:rPr>
              <a:t>https://implicit.harvard.edu/implicit/czech/takeatest.html</a:t>
            </a:r>
            <a:endParaRPr lang="cs-CZ" dirty="0"/>
          </a:p>
        </p:txBody>
      </p:sp>
      <p:sp>
        <p:nvSpPr>
          <p:cNvPr id="5" name="Pravá složená závorka 4"/>
          <p:cNvSpPr/>
          <p:nvPr/>
        </p:nvSpPr>
        <p:spPr>
          <a:xfrm>
            <a:off x="5918886" y="3613666"/>
            <a:ext cx="354227" cy="9885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641222" y="4107936"/>
            <a:ext cx="1416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PRIMING </a:t>
            </a:r>
          </a:p>
        </p:txBody>
      </p:sp>
    </p:spTree>
    <p:extLst>
      <p:ext uri="{BB962C8B-B14F-4D97-AF65-F5344CB8AC3E}">
        <p14:creationId xmlns:p14="http://schemas.microsoft.com/office/powerpoint/2010/main" val="188925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88E6EA-9874-4420-9D3F-73454641C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PRIMING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C8DD754-17CA-4AF3-BC9C-A58811454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dirty="0"/>
              <a:t>zkoumání implicitních stereotypů a postojů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experimentální postup, při němž jsou užity dva po sobě jdoucí podněty a je měřena reakce na druhý z nich</a:t>
            </a:r>
          </a:p>
          <a:p>
            <a:endParaRPr lang="cs-CZ" sz="2800" dirty="0"/>
          </a:p>
          <a:p>
            <a:pPr lvl="1"/>
            <a:r>
              <a:rPr lang="cs-CZ" sz="2400" dirty="0"/>
              <a:t>první podnět = prime stimulus ( „prime“)</a:t>
            </a:r>
          </a:p>
          <a:p>
            <a:pPr lvl="3"/>
            <a:r>
              <a:rPr lang="cs-CZ" sz="2000" dirty="0"/>
              <a:t>slovo, obraz, fotografie, zvuk i vůně</a:t>
            </a:r>
          </a:p>
          <a:p>
            <a:pPr lvl="1"/>
            <a:endParaRPr lang="cs-CZ" sz="2400" dirty="0"/>
          </a:p>
          <a:p>
            <a:pPr lvl="1"/>
            <a:r>
              <a:rPr lang="cs-CZ" sz="2400" dirty="0"/>
              <a:t>druhý podnět = </a:t>
            </a:r>
            <a:r>
              <a:rPr lang="cs-CZ" sz="2400" dirty="0" err="1"/>
              <a:t>target</a:t>
            </a:r>
            <a:r>
              <a:rPr lang="cs-CZ" sz="2400" dirty="0"/>
              <a:t> stimulus ( „</a:t>
            </a:r>
            <a:r>
              <a:rPr lang="cs-CZ" sz="2400" dirty="0" err="1"/>
              <a:t>target</a:t>
            </a:r>
            <a:r>
              <a:rPr lang="cs-CZ" sz="2400" dirty="0"/>
              <a:t>“ ), vlastní podnět</a:t>
            </a:r>
          </a:p>
        </p:txBody>
      </p:sp>
    </p:spTree>
    <p:extLst>
      <p:ext uri="{BB962C8B-B14F-4D97-AF65-F5344CB8AC3E}">
        <p14:creationId xmlns:p14="http://schemas.microsoft.com/office/powerpoint/2010/main" val="209722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E0ABB5-4A19-4407-8556-0BB4D5474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STEREOTYPY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24BA58-3B1D-4D0E-99D5-C8CB309F9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585" y="2084831"/>
            <a:ext cx="10957896" cy="445664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cs-CZ" sz="2800" b="1" dirty="0">
                <a:solidFill>
                  <a:srgbClr val="0070C0"/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Funkce stereotypů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Individuální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		organizace vnímané sociální reality, zjednodušování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Sociální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		legitimizace existujících sociálních nerovností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			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morální normy a meritokratický princip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			obsah stereotypů vysvětluje a ospravedlňuje rozdíly mezi sociálními kategoriemi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			„vysoké socio-ekonomické postavení si zaslouží pracovití a inteligentní lidé“</a:t>
            </a: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Tahoma" pitchFamily="34" charset="0"/>
              <a:cs typeface="Tahoma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Tahoma" pitchFamily="34" charset="0"/>
              <a:cs typeface="Tahoma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Tahoma" pitchFamily="34" charset="0"/>
              <a:cs typeface="Tahoma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800" b="1" dirty="0">
                <a:solidFill>
                  <a:srgbClr val="0070C0"/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Míra přístupnosti stereotypů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Explicitní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 		vědomí přístupné obsahy 	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Implicitní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 		vědomí nepřístupné obsahy </a:t>
            </a:r>
            <a:r>
              <a:rPr lang="cs-C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(</a:t>
            </a:r>
            <a:r>
              <a:rPr lang="cs-CZ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Banaji</a:t>
            </a:r>
            <a:r>
              <a:rPr lang="cs-C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 a </a:t>
            </a:r>
            <a:r>
              <a:rPr lang="cs-CZ" sz="1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Greenwald</a:t>
            </a:r>
            <a:r>
              <a:rPr lang="cs-CZ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, 1995)</a:t>
            </a: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-18"/>
              <a:ea typeface="Tahoma" pitchFamily="34" charset="0"/>
              <a:cs typeface="Tahoma" pitchFamily="34" charset="0"/>
            </a:endParaRP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97264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1" y="585216"/>
            <a:ext cx="9905999" cy="1499616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Stereotypy a „já“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1" y="2281881"/>
            <a:ext cx="10653583" cy="389508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Autostereotypy</a:t>
            </a: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 	týkající se vlastní sociální kategorie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Heterostereotypy</a:t>
            </a: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w Cen MT" panose="020B0602020104020603" pitchFamily="34" charset="-18"/>
                <a:ea typeface="Tahoma" pitchFamily="34" charset="0"/>
                <a:cs typeface="Tahoma" pitchFamily="34" charset="0"/>
              </a:rPr>
              <a:t>	týkající se cizích sociálních kategorií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>
                <a:solidFill>
                  <a:srgbClr val="0070C0"/>
                </a:solidFill>
              </a:rPr>
              <a:t>Teorie </a:t>
            </a:r>
            <a:r>
              <a:rPr lang="cs-CZ" sz="2400" b="1" dirty="0" err="1">
                <a:solidFill>
                  <a:srgbClr val="0070C0"/>
                </a:solidFill>
              </a:rPr>
              <a:t>self</a:t>
            </a:r>
            <a:r>
              <a:rPr lang="cs-CZ" sz="2400" b="1" dirty="0">
                <a:solidFill>
                  <a:srgbClr val="0070C0"/>
                </a:solidFill>
              </a:rPr>
              <a:t>-kategorizace</a:t>
            </a:r>
            <a:endParaRPr lang="cs-CZ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kategorizace slouží k orientaci v realitě, včetně vlastního místa v ní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přiřazení má kognitivní, evaluační a motivační dopady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>
                <a:solidFill>
                  <a:srgbClr val="0070C0"/>
                </a:solidFill>
              </a:rPr>
              <a:t>Teorie sociální identity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b="1" dirty="0" err="1">
                <a:solidFill>
                  <a:srgbClr val="0070C0"/>
                </a:solidFill>
              </a:rPr>
              <a:t>Favoritizování</a:t>
            </a:r>
            <a:r>
              <a:rPr lang="cs-CZ" sz="2400" b="1" dirty="0">
                <a:solidFill>
                  <a:srgbClr val="0070C0"/>
                </a:solidFill>
              </a:rPr>
              <a:t> vlastní skupiny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kladná představa o vlastní sociální skupině/kategorii (sociální identita)</a:t>
            </a:r>
          </a:p>
        </p:txBody>
      </p:sp>
    </p:spTree>
    <p:extLst>
      <p:ext uri="{BB962C8B-B14F-4D97-AF65-F5344CB8AC3E}">
        <p14:creationId xmlns:p14="http://schemas.microsoft.com/office/powerpoint/2010/main" val="176337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23C6C8-5B18-4D91-8B66-3CAD4F89C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55689"/>
            <a:ext cx="9720072" cy="1499616"/>
          </a:xfrm>
        </p:spPr>
        <p:txBody>
          <a:bodyPr>
            <a:normAutofit/>
          </a:bodyPr>
          <a:lstStyle/>
          <a:p>
            <a:r>
              <a:rPr lang="en-US" sz="5400" b="1" u="sng" cap="small" dirty="0"/>
              <a:t>Springboards for Discussing Prejudice</a:t>
            </a:r>
            <a:br>
              <a:rPr lang="cs-CZ" sz="5400" dirty="0"/>
            </a:br>
            <a:r>
              <a:rPr lang="en-US" sz="2400" dirty="0"/>
              <a:t>[From UnderstandingPrejudice.org]</a:t>
            </a:r>
            <a:endParaRPr lang="cs-CZ" sz="2400" dirty="0"/>
          </a:p>
        </p:txBody>
      </p:sp>
      <p:sp>
        <p:nvSpPr>
          <p:cNvPr id="11" name="Zástupný obsah 10">
            <a:extLst>
              <a:ext uri="{FF2B5EF4-FFF2-40B4-BE49-F238E27FC236}">
                <a16:creationId xmlns:a16="http://schemas.microsoft.com/office/drawing/2014/main" id="{462BB786-CDBB-4424-BDB6-505CADD77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7" y="1855305"/>
            <a:ext cx="11515966" cy="4432852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Is it possible to be free of prejudice? Have you ever met anyone who was?</a:t>
            </a:r>
            <a:endParaRPr lang="cs-CZ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Does the categorization of people always result in prejudice? What about categorizing people in a positive way -- does that result in prejudice?</a:t>
            </a:r>
            <a:endParaRPr lang="cs-CZ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Are stereotypes ever a good thing? Have you ever tried to get people to stereotype you, either positively or negatively?</a:t>
            </a:r>
            <a:endParaRPr lang="cs-CZ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Does the very categorization of people -- for example, as female, a college student, African-American, or Texan -- necessarily rob them of individuality?</a:t>
            </a:r>
            <a:endParaRPr lang="cs-CZ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Which forms of prejudice most socially acceptable, and which are least acceptable? Why are some forms more acceptable than others?</a:t>
            </a:r>
            <a:endParaRPr lang="cs-CZ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When, if ever, is it best to remain colorblind to race and ethnicity? When, if ever, is it best to celebrate multicultural differences? Do the goals of </a:t>
            </a:r>
            <a:r>
              <a:rPr lang="en-US" dirty="0" err="1"/>
              <a:t>colorblindenss</a:t>
            </a:r>
            <a:r>
              <a:rPr lang="en-US" dirty="0"/>
              <a:t> and multiculturalism conflict with each other?</a:t>
            </a:r>
            <a:endParaRPr lang="cs-CZ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What do you think the most difficult aspect is of being a racial, ethnic, or religious minority member? What is the most difficult aspect of being a majority group member?</a:t>
            </a:r>
            <a:endParaRPr lang="cs-CZ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 </a:t>
            </a:r>
            <a:endParaRPr lang="cs-CZ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54921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0330A9-B2F6-4221-B47D-41A9F7EE9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Stereotype </a:t>
            </a:r>
            <a:r>
              <a:rPr lang="cs-CZ" b="1" dirty="0" err="1">
                <a:solidFill>
                  <a:srgbClr val="0070C0"/>
                </a:solidFill>
              </a:rPr>
              <a:t>content</a:t>
            </a:r>
            <a:r>
              <a:rPr lang="cs-CZ" b="1" dirty="0">
                <a:solidFill>
                  <a:srgbClr val="0070C0"/>
                </a:solidFill>
              </a:rPr>
              <a:t> model</a:t>
            </a:r>
            <a:br>
              <a:rPr lang="cs-CZ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cs-CZ" sz="2800" dirty="0"/>
              <a:t>Susanne Fiske, Peter </a:t>
            </a:r>
            <a:r>
              <a:rPr lang="cs-CZ" sz="2800" dirty="0" err="1"/>
              <a:t>Glick</a:t>
            </a:r>
            <a:r>
              <a:rPr lang="cs-CZ" sz="2800" dirty="0"/>
              <a:t> &amp; Amy </a:t>
            </a:r>
            <a:r>
              <a:rPr lang="cs-CZ" sz="2800" dirty="0" err="1"/>
              <a:t>Cuddy</a:t>
            </a:r>
            <a:r>
              <a:rPr lang="cs-CZ" sz="2800" dirty="0"/>
              <a:t> (2002, 2007, 2008)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D491D36-4CB4-435B-A9C2-4664C82A9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>
                <a:solidFill>
                  <a:srgbClr val="0070C0"/>
                </a:solidFill>
              </a:rPr>
              <a:t>Obsah stereotypů: </a:t>
            </a:r>
          </a:p>
          <a:p>
            <a:pPr marL="128016" lvl="1" indent="0">
              <a:buNone/>
            </a:pPr>
            <a:r>
              <a:rPr lang="cs-CZ" sz="2400" dirty="0"/>
              <a:t>Vřelost</a:t>
            </a:r>
          </a:p>
          <a:p>
            <a:pPr marL="128016" lvl="1" indent="0">
              <a:buNone/>
            </a:pPr>
            <a:r>
              <a:rPr lang="cs-CZ" sz="2400" dirty="0"/>
              <a:t>Kompetence</a:t>
            </a:r>
          </a:p>
          <a:p>
            <a:pPr lvl="1"/>
            <a:endParaRPr lang="cs-CZ" sz="2400" dirty="0"/>
          </a:p>
          <a:p>
            <a:pPr lvl="1">
              <a:buFontTx/>
              <a:buChar char="-"/>
            </a:pPr>
            <a:endParaRPr lang="cs-CZ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612F036-94BC-444F-95CA-6EA08ED74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CA9EA3EE-BD61-453D-81AE-24C10E47B4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304913"/>
              </p:ext>
            </p:extLst>
          </p:nvPr>
        </p:nvGraphicFramePr>
        <p:xfrm>
          <a:off x="2833510" y="3714044"/>
          <a:ext cx="6942668" cy="2796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1334">
                  <a:extLst>
                    <a:ext uri="{9D8B030D-6E8A-4147-A177-3AD203B41FA5}">
                      <a16:colId xmlns:a16="http://schemas.microsoft.com/office/drawing/2014/main" val="2611759555"/>
                    </a:ext>
                  </a:extLst>
                </a:gridCol>
                <a:gridCol w="3471334">
                  <a:extLst>
                    <a:ext uri="{9D8B030D-6E8A-4147-A177-3AD203B41FA5}">
                      <a16:colId xmlns:a16="http://schemas.microsoft.com/office/drawing/2014/main" val="96026706"/>
                    </a:ext>
                  </a:extLst>
                </a:gridCol>
              </a:tblGrid>
              <a:tr h="1398242"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cs-CZ" sz="2400" b="0" dirty="0">
                          <a:solidFill>
                            <a:srgbClr val="0070C0"/>
                          </a:solidFill>
                        </a:rPr>
                        <a:t>Vysoká vřelost </a:t>
                      </a:r>
                    </a:p>
                    <a:p>
                      <a:r>
                        <a:rPr lang="cs-CZ" sz="2400" b="0" dirty="0">
                          <a:solidFill>
                            <a:srgbClr val="0070C0"/>
                          </a:solidFill>
                        </a:rPr>
                        <a:t>Vysoké kompetence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cs-CZ" sz="2400" b="0" dirty="0">
                          <a:solidFill>
                            <a:srgbClr val="0070C0"/>
                          </a:solidFill>
                        </a:rPr>
                        <a:t>Vysoká vřelost</a:t>
                      </a:r>
                    </a:p>
                    <a:p>
                      <a:r>
                        <a:rPr lang="cs-CZ" sz="2400" b="0" dirty="0">
                          <a:solidFill>
                            <a:srgbClr val="0070C0"/>
                          </a:solidFill>
                        </a:rPr>
                        <a:t>Nízká kompetence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844589"/>
                  </a:ext>
                </a:extLst>
              </a:tr>
              <a:tr h="1398242"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cs-CZ" sz="2400" b="0" dirty="0">
                          <a:solidFill>
                            <a:srgbClr val="0070C0"/>
                          </a:solidFill>
                        </a:rPr>
                        <a:t>Nízká vřelost</a:t>
                      </a:r>
                    </a:p>
                    <a:p>
                      <a:r>
                        <a:rPr lang="cs-CZ" sz="2400" b="0" dirty="0">
                          <a:solidFill>
                            <a:srgbClr val="0070C0"/>
                          </a:solidFill>
                        </a:rPr>
                        <a:t>Vysoké kompetence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400" b="0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cs-CZ" sz="2400" b="0" dirty="0">
                          <a:solidFill>
                            <a:srgbClr val="0070C0"/>
                          </a:solidFill>
                        </a:rPr>
                        <a:t>Nízká vřelost</a:t>
                      </a:r>
                    </a:p>
                    <a:p>
                      <a:r>
                        <a:rPr lang="cs-CZ" sz="2400" b="0" dirty="0">
                          <a:solidFill>
                            <a:srgbClr val="0070C0"/>
                          </a:solidFill>
                        </a:rPr>
                        <a:t>Nízké kompetence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764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51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0330A9-B2F6-4221-B47D-41A9F7EE9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0070C0"/>
                </a:solidFill>
              </a:rPr>
              <a:t>Stereotype </a:t>
            </a:r>
            <a:r>
              <a:rPr lang="cs-CZ" dirty="0" err="1">
                <a:solidFill>
                  <a:srgbClr val="0070C0"/>
                </a:solidFill>
              </a:rPr>
              <a:t>content</a:t>
            </a:r>
            <a:r>
              <a:rPr lang="cs-CZ" dirty="0">
                <a:solidFill>
                  <a:srgbClr val="0070C0"/>
                </a:solidFill>
              </a:rPr>
              <a:t> model</a:t>
            </a:r>
            <a:br>
              <a:rPr lang="cs-CZ" b="1" dirty="0">
                <a:solidFill>
                  <a:srgbClr val="0070C0"/>
                </a:solidFill>
              </a:rPr>
            </a:br>
            <a:r>
              <a:rPr lang="cs-CZ" b="1" dirty="0">
                <a:solidFill>
                  <a:srgbClr val="0070C0"/>
                </a:solidFill>
              </a:rPr>
              <a:t>Emocionální reakce 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D491D36-4CB4-435B-A9C2-4664C82A9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446" y="2331698"/>
            <a:ext cx="9720073" cy="4272301"/>
          </a:xfrm>
        </p:spPr>
        <p:txBody>
          <a:bodyPr>
            <a:normAutofit/>
          </a:bodyPr>
          <a:lstStyle/>
          <a:p>
            <a:pPr marL="128016" lvl="1" indent="0">
              <a:buNone/>
            </a:pPr>
            <a:r>
              <a:rPr lang="cs-CZ" sz="2800" b="1" dirty="0"/>
              <a:t>Obdiv</a:t>
            </a:r>
          </a:p>
          <a:p>
            <a:pPr marL="128016" lvl="1" indent="0">
              <a:buNone/>
            </a:pPr>
            <a:r>
              <a:rPr lang="cs-CZ" sz="2800" b="1" dirty="0"/>
              <a:t>Opovržení/Odpor</a:t>
            </a:r>
            <a:br>
              <a:rPr lang="cs-CZ" sz="2800" dirty="0"/>
            </a:br>
            <a:r>
              <a:rPr lang="cs-CZ" sz="2800" b="1" dirty="0"/>
              <a:t>Lítost/Soucit</a:t>
            </a:r>
            <a:br>
              <a:rPr lang="cs-CZ" sz="2800" dirty="0"/>
            </a:br>
            <a:r>
              <a:rPr lang="cs-CZ" sz="2800" b="1" dirty="0"/>
              <a:t>Závist </a:t>
            </a:r>
            <a:br>
              <a:rPr lang="cs-CZ" sz="2800" dirty="0"/>
            </a:br>
            <a:endParaRPr lang="cs-CZ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612F036-94BC-444F-95CA-6EA08ED74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6" name="Picture 2" descr="SCM tab (1)">
            <a:extLst>
              <a:ext uri="{FF2B5EF4-FFF2-40B4-BE49-F238E27FC236}">
                <a16:creationId xmlns:a16="http://schemas.microsoft.com/office/drawing/2014/main" id="{2FA2F81B-3059-4B7E-A006-D86B64F043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489" y="2876866"/>
            <a:ext cx="8213158" cy="3650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577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44C0C5-C2D7-445D-8997-3276C47DD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1031884" cy="1499616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BIAS </a:t>
            </a:r>
            <a:r>
              <a:rPr lang="cs-CZ" sz="3200" b="1" dirty="0">
                <a:solidFill>
                  <a:srgbClr val="0070C0"/>
                </a:solidFill>
              </a:rPr>
              <a:t>(</a:t>
            </a:r>
            <a:r>
              <a:rPr lang="cs-CZ" sz="3200" b="1" dirty="0" err="1">
                <a:solidFill>
                  <a:srgbClr val="0070C0"/>
                </a:solidFill>
              </a:rPr>
              <a:t>Behaviors</a:t>
            </a:r>
            <a:r>
              <a:rPr lang="cs-CZ" sz="3200" b="1" dirty="0">
                <a:solidFill>
                  <a:srgbClr val="0070C0"/>
                </a:solidFill>
              </a:rPr>
              <a:t> </a:t>
            </a:r>
            <a:r>
              <a:rPr lang="cs-CZ" sz="3200" b="1" dirty="0" err="1">
                <a:solidFill>
                  <a:srgbClr val="0070C0"/>
                </a:solidFill>
              </a:rPr>
              <a:t>from</a:t>
            </a:r>
            <a:r>
              <a:rPr lang="cs-CZ" sz="3200" b="1" dirty="0">
                <a:solidFill>
                  <a:srgbClr val="0070C0"/>
                </a:solidFill>
              </a:rPr>
              <a:t> </a:t>
            </a:r>
            <a:r>
              <a:rPr lang="cs-CZ" sz="3200" b="1" dirty="0" err="1">
                <a:solidFill>
                  <a:srgbClr val="0070C0"/>
                </a:solidFill>
              </a:rPr>
              <a:t>intergroup</a:t>
            </a:r>
            <a:r>
              <a:rPr lang="cs-CZ" sz="3200" b="1" dirty="0">
                <a:solidFill>
                  <a:srgbClr val="0070C0"/>
                </a:solidFill>
              </a:rPr>
              <a:t> </a:t>
            </a:r>
            <a:r>
              <a:rPr lang="cs-CZ" sz="3200" b="1" dirty="0" err="1">
                <a:solidFill>
                  <a:srgbClr val="0070C0"/>
                </a:solidFill>
              </a:rPr>
              <a:t>affect</a:t>
            </a:r>
            <a:r>
              <a:rPr lang="cs-CZ" sz="3200" b="1" dirty="0">
                <a:solidFill>
                  <a:srgbClr val="0070C0"/>
                </a:solidFill>
              </a:rPr>
              <a:t> and </a:t>
            </a:r>
            <a:r>
              <a:rPr lang="cs-CZ" sz="3200" b="1" dirty="0" err="1">
                <a:solidFill>
                  <a:srgbClr val="0070C0"/>
                </a:solidFill>
              </a:rPr>
              <a:t>stereotypes</a:t>
            </a:r>
            <a:r>
              <a:rPr lang="cs-CZ" sz="3200" b="1" dirty="0">
                <a:solidFill>
                  <a:srgbClr val="0070C0"/>
                </a:solidFill>
              </a:rPr>
              <a:t>)</a:t>
            </a:r>
            <a:endParaRPr lang="cs-CZ" sz="4000" dirty="0">
              <a:solidFill>
                <a:srgbClr val="0070C0"/>
              </a:solidFill>
            </a:endParaRPr>
          </a:p>
        </p:txBody>
      </p:sp>
      <p:pic>
        <p:nvPicPr>
          <p:cNvPr id="4098" name="Picture 2" descr="BIAS-map">
            <a:extLst>
              <a:ext uri="{FF2B5EF4-FFF2-40B4-BE49-F238E27FC236}">
                <a16:creationId xmlns:a16="http://schemas.microsoft.com/office/drawing/2014/main" id="{F20D117B-CE06-4FF9-BDDD-7DD8B6E17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1894842"/>
            <a:ext cx="7228050" cy="483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3059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A5EB0E-864A-49F6-9999-2675F281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0070C0"/>
                </a:solidFill>
              </a:rPr>
              <a:t>Dehumanizace </a:t>
            </a:r>
            <a:r>
              <a:rPr lang="cs-CZ" sz="2400" dirty="0">
                <a:solidFill>
                  <a:srgbClr val="0070C0"/>
                </a:solidFill>
              </a:rPr>
              <a:t>(</a:t>
            </a:r>
            <a:r>
              <a:rPr lang="cs-CZ" sz="2400" dirty="0" err="1">
                <a:solidFill>
                  <a:srgbClr val="0070C0"/>
                </a:solidFill>
              </a:rPr>
              <a:t>Haslam</a:t>
            </a:r>
            <a:r>
              <a:rPr lang="cs-CZ" sz="2400" dirty="0">
                <a:solidFill>
                  <a:srgbClr val="0070C0"/>
                </a:solidFill>
              </a:rPr>
              <a:t>, 2006)</a:t>
            </a:r>
            <a:br>
              <a:rPr lang="cs-CZ" sz="5400" dirty="0"/>
            </a:b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79E498-C838-434C-8FC4-E3C82F1EA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14731"/>
            <a:ext cx="10863072" cy="4825219"/>
          </a:xfrm>
        </p:spPr>
        <p:txBody>
          <a:bodyPr>
            <a:normAutofit/>
          </a:bodyPr>
          <a:lstStyle/>
          <a:p>
            <a:r>
              <a:rPr lang="cs-CZ" sz="2400" b="1" dirty="0"/>
              <a:t>Dehumanizace </a:t>
            </a:r>
            <a:r>
              <a:rPr lang="cs-CZ" sz="2400" dirty="0"/>
              <a:t>= odebírání lidskosti určité osobě či sociální kategorii</a:t>
            </a:r>
          </a:p>
          <a:p>
            <a:r>
              <a:rPr lang="cs-CZ" sz="2400" b="1" dirty="0" err="1"/>
              <a:t>Infrahumanizace</a:t>
            </a:r>
            <a:r>
              <a:rPr lang="cs-CZ" sz="2400" b="1" dirty="0"/>
              <a:t> </a:t>
            </a:r>
            <a:r>
              <a:rPr lang="cs-CZ" sz="2400" dirty="0"/>
              <a:t>= snižování lidskosti</a:t>
            </a:r>
            <a:endParaRPr lang="cs-CZ" sz="2400" b="1" dirty="0"/>
          </a:p>
          <a:p>
            <a:r>
              <a:rPr lang="cs-CZ" sz="2400" b="1" dirty="0">
                <a:solidFill>
                  <a:srgbClr val="0070C0"/>
                </a:solidFill>
              </a:rPr>
              <a:t>Morální vyloučení </a:t>
            </a:r>
            <a:r>
              <a:rPr lang="cs-CZ" sz="2400" dirty="0"/>
              <a:t>= umístění mimo hranice, v kterých je nutné aplikovat morální hodnoty, pravidla a úvahy o spravedlnosti (</a:t>
            </a:r>
            <a:r>
              <a:rPr lang="cs-CZ" sz="2400" dirty="0" err="1"/>
              <a:t>Opotow</a:t>
            </a:r>
            <a:r>
              <a:rPr lang="cs-CZ" sz="2400" dirty="0"/>
              <a:t>, 1990) </a:t>
            </a:r>
            <a:endParaRPr lang="cs-CZ" sz="2400" b="1" dirty="0"/>
          </a:p>
          <a:p>
            <a:r>
              <a:rPr lang="cs-CZ" sz="2400" b="1" dirty="0">
                <a:solidFill>
                  <a:srgbClr val="0070C0"/>
                </a:solidFill>
              </a:rPr>
              <a:t>Animální x Mechanistická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6146" name="Picture 2" descr="trolley graf">
            <a:extLst>
              <a:ext uri="{FF2B5EF4-FFF2-40B4-BE49-F238E27FC236}">
                <a16:creationId xmlns:a16="http://schemas.microsoft.com/office/drawing/2014/main" id="{82DDA5C7-13E7-49C1-B1AF-111884411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9988" y="4773168"/>
            <a:ext cx="2632012" cy="2084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8BE5E7EE-BF3A-4381-B886-71AD1ED18DAA}"/>
              </a:ext>
            </a:extLst>
          </p:cNvPr>
          <p:cNvSpPr txBox="1">
            <a:spLocks/>
          </p:cNvSpPr>
          <p:nvPr/>
        </p:nvSpPr>
        <p:spPr>
          <a:xfrm>
            <a:off x="990260" y="4470400"/>
            <a:ext cx="9720073" cy="401629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cs-CZ" sz="2000" b="1" dirty="0">
                <a:solidFill>
                  <a:schemeClr val="accent2">
                    <a:lumMod val="75000"/>
                  </a:schemeClr>
                </a:solidFill>
              </a:rPr>
              <a:t>„vlakové dilema“</a:t>
            </a:r>
            <a:r>
              <a:rPr lang="cs-CZ" sz="2000" dirty="0"/>
              <a:t> (</a:t>
            </a:r>
            <a:r>
              <a:rPr lang="cs-CZ" sz="2000" dirty="0" err="1"/>
              <a:t>Cikara</a:t>
            </a:r>
            <a:r>
              <a:rPr lang="cs-CZ" sz="2000" dirty="0"/>
              <a:t> et al., 2010)</a:t>
            </a:r>
          </a:p>
          <a:p>
            <a:pPr>
              <a:spcBef>
                <a:spcPts val="0"/>
              </a:spcBef>
            </a:pPr>
            <a:r>
              <a:rPr lang="cs-CZ" sz="2000" dirty="0"/>
              <a:t>- chlapec </a:t>
            </a:r>
            <a:r>
              <a:rPr lang="cs-CZ" sz="2000" dirty="0" err="1"/>
              <a:t>Joe</a:t>
            </a:r>
            <a:r>
              <a:rPr lang="cs-CZ" sz="2000" dirty="0"/>
              <a:t> stojí na nadchodu nad kolejemi, vidí uvolněný vagon řítící se na 5 lidí</a:t>
            </a:r>
          </a:p>
          <a:p>
            <a:pPr>
              <a:spcBef>
                <a:spcPts val="0"/>
              </a:spcBef>
            </a:pPr>
            <a:r>
              <a:rPr lang="cs-CZ" sz="2000" dirty="0"/>
              <a:t>- možnost zabránit nehodě tím, že strčí do kolejí jednoho člověka</a:t>
            </a:r>
          </a:p>
          <a:p>
            <a:pPr>
              <a:spcBef>
                <a:spcPts val="0"/>
              </a:spcBef>
            </a:pPr>
            <a:r>
              <a:rPr lang="cs-CZ" sz="2000" dirty="0"/>
              <a:t>- 88 % lidí domnívá, že obětovat jednotlivce je nepřípustné</a:t>
            </a:r>
          </a:p>
          <a:p>
            <a:pPr>
              <a:spcBef>
                <a:spcPts val="0"/>
              </a:spcBef>
            </a:pPr>
            <a:r>
              <a:rPr lang="cs-CZ" sz="2000" dirty="0"/>
              <a:t>- morálně nejpřijatelnější je záchrana vlastní skupiny (tj. bílých Američanů) – 77 % </a:t>
            </a:r>
          </a:p>
          <a:p>
            <a:pPr>
              <a:spcBef>
                <a:spcPts val="0"/>
              </a:spcBef>
            </a:pPr>
            <a:r>
              <a:rPr lang="cs-CZ" sz="2000" dirty="0"/>
              <a:t>- obětovat je přijatelné člena </a:t>
            </a:r>
            <a:r>
              <a:rPr lang="cs-CZ" sz="2000" dirty="0" err="1"/>
              <a:t>nízkostatusové</a:t>
            </a:r>
            <a:r>
              <a:rPr lang="cs-CZ" sz="2000" dirty="0"/>
              <a:t> skupiny (např. bezdomovce) – 69 %</a:t>
            </a:r>
          </a:p>
          <a:p>
            <a:pPr>
              <a:spcBef>
                <a:spcPts val="0"/>
              </a:spcBef>
            </a:pPr>
            <a:r>
              <a:rPr lang="cs-CZ" sz="2000" dirty="0"/>
              <a:t>- obětovat bezdomovce pro záchranu pěti bílých Američanů – 84 %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94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TM02900720[[fn=Integrál]]</Template>
  <TotalTime>20679</TotalTime>
  <Words>1773</Words>
  <Application>Microsoft Office PowerPoint</Application>
  <PresentationFormat>Širokoúhlá obrazovka</PresentationFormat>
  <Paragraphs>206</Paragraphs>
  <Slides>22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22</vt:i4>
      </vt:variant>
    </vt:vector>
  </HeadingPairs>
  <TitlesOfParts>
    <vt:vector size="33" baseType="lpstr">
      <vt:lpstr>Calibri</vt:lpstr>
      <vt:lpstr>Calibri Light</vt:lpstr>
      <vt:lpstr>Courier New</vt:lpstr>
      <vt:lpstr>Tahoma</vt:lpstr>
      <vt:lpstr>Tw Cen MT</vt:lpstr>
      <vt:lpstr>Tw Cen MT Condensed</vt:lpstr>
      <vt:lpstr>Wingdings 2</vt:lpstr>
      <vt:lpstr>Wingdings 3</vt:lpstr>
      <vt:lpstr>HDOfficeLightV0</vt:lpstr>
      <vt:lpstr>1_HDOfficeLightV0</vt:lpstr>
      <vt:lpstr>Integrál</vt:lpstr>
      <vt:lpstr>Sociální psychologie II. Téma: stereotypy </vt:lpstr>
      <vt:lpstr>STEREOTYPY </vt:lpstr>
      <vt:lpstr>STEREOTYPY </vt:lpstr>
      <vt:lpstr>Stereotypy a „já“</vt:lpstr>
      <vt:lpstr>Springboards for Discussing Prejudice [From UnderstandingPrejudice.org]</vt:lpstr>
      <vt:lpstr>Stereotype content model Susanne Fiske, Peter Glick &amp; Amy Cuddy (2002, 2007, 2008)</vt:lpstr>
      <vt:lpstr>Stereotype content model Emocionální reakce </vt:lpstr>
      <vt:lpstr>BIAS (Behaviors from intergroup affect and stereotypes)</vt:lpstr>
      <vt:lpstr>Dehumanizace (Haslam, 2006) </vt:lpstr>
      <vt:lpstr>Komplementární stereotypy</vt:lpstr>
      <vt:lpstr>AMBIVALENTNÍ FAVORITIZOVÁNÍ</vt:lpstr>
      <vt:lpstr>SEXISMUS</vt:lpstr>
      <vt:lpstr>Prezentace aplikace PowerPoint</vt:lpstr>
      <vt:lpstr>Individuální Důsledky stereotypů </vt:lpstr>
      <vt:lpstr>Menšinový stres (minoritY STRESS theory)</vt:lpstr>
      <vt:lpstr>Menšinový stres</vt:lpstr>
      <vt:lpstr>Prezentace aplikace PowerPoint</vt:lpstr>
      <vt:lpstr>OHROŽENÍ STEREOTYPEM (STEREOTYPE THREAT)</vt:lpstr>
      <vt:lpstr>Prezentace aplikace PowerPoint</vt:lpstr>
      <vt:lpstr>Jak měřit explicitní stereotypy?</vt:lpstr>
      <vt:lpstr>Jak měřit implicitní stereotypy?</vt:lpstr>
      <vt:lpstr>PRIMING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Smetackova</dc:creator>
  <cp:lastModifiedBy>Irena Smetáčková</cp:lastModifiedBy>
  <cp:revision>75</cp:revision>
  <dcterms:created xsi:type="dcterms:W3CDTF">2018-02-27T19:55:33Z</dcterms:created>
  <dcterms:modified xsi:type="dcterms:W3CDTF">2025-04-07T11:00:37Z</dcterms:modified>
</cp:coreProperties>
</file>