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62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969DA2-7105-9148-935D-599729A1E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AAEE22-C5E2-28F7-E771-62A4151BF6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9A5D5F-2B81-75C3-8A87-CD022DEBA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8BA2F4-8987-4F2F-9105-A364664DB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5AED2F-EDA6-8CA2-ED32-A2896E1FA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9010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87EC7C-296E-61AD-4055-67994990B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7DE087D-2A9B-E541-A06B-B375C7877D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27C5D6-3B50-8C77-274F-BCF2FF35D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726532-B671-0372-8857-96B220829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71DF397-BB79-3EBF-E92D-DCDC6C5C7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350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840AAF5-8866-2198-73A4-180F6731AD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37F3BA5-62AA-0C83-FB1D-E7612EEAC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20B9D6-77BC-001E-6A03-4EC1F288A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3CA121-CBE5-58ED-58A1-CF5CE1AC3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7A9E29-26DC-F75B-DCDE-AF91C7C88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511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AF2959-FEC3-6C27-16B3-81790B1D0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A0D5CA-21C0-5CF3-ED87-1021F6B3A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21B315-A45C-93AD-58F3-F7C6AF05C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2D5051-D0EB-7F51-CEA8-E20A9E046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331621-9B34-09C1-F570-0449DD67F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80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275A00-9049-BA04-44FB-CBC66455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B83E37C-A3D2-2044-DFAB-659677796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FD716EC-1852-2353-0C3B-88D78819C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D6F06D-69CC-A14F-0C99-7914CA2E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543668D-D1EC-0FDE-1803-C52B0DA71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29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98CE0C-A858-920D-DAFA-C43EB1749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6261B8-3B5B-32C8-C2DE-1ABA752E0A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DAE8C6-3F5D-B9B5-EDCF-C11375E6A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3909A8-80DD-54AF-1641-A5C170F6E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674B4B1-4660-208B-1EC5-F83C4CE10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91A4E37-4006-E278-4A2A-D5D8766C2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44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E962FF-3E98-D848-5A7C-35269BF05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0E77E06-AAE7-00CE-72BD-E082B0857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2952CDB-8B5F-9346-3AAC-C0F5BB3A06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AA15815-CE0C-9226-0D59-9C7C3CC4B7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9CBF3B4-16D0-46A4-EF3E-63959848EF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ED19099-18CF-F64E-C29D-22B33DC8A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C3B75A-7A9E-7AE5-B347-E08991917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99CF7E1-C55B-C6A2-9F35-9E847D85C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38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727ABD-7CC8-025D-B40B-9BB60405C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F4B1DDB-0CCC-C3D8-7F8A-12ABE5DF9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05A08F2-23A2-6D7B-DAD8-CE23F655E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4D7742-0E54-72AF-B40B-5D5561768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45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73F2D0B-60DD-92BC-4298-205725FF4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5D6D6C3-75FA-CD82-5F50-9D22A323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0B17F4-3F22-4F07-8DF3-D20BEB52F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703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32C64F-0348-2E95-3C1A-EB4FD5128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E53664-C8B6-30BA-4664-D252B2E92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E2D8696-6724-E393-2115-DD0B51FD0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BF39E88-E2BA-2148-4A21-191E46D21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937B64-B9BE-D90D-85D3-F4F7063EE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2E333ED-05F5-C2DF-3375-814A32E1A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957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E13711-F239-554D-95B4-6B50ECDB5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BFDC09E-F32D-2305-7D58-DD30D48675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AA7BFF3-284B-AD23-D234-C14050F85E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F22EBC-78CC-076A-F743-CA1571F0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09C4FB-4669-5C14-5F7E-AE5B8B111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DE27A4-ADCB-0D33-8D09-A2B4D2B25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3736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4EA602E-8686-1F78-CAFC-AD8446E65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84CEE6-9FD5-1DEE-4048-C5E7D47DD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970FEDA-D207-E7C3-BD15-6D4381324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E701D2-8B0C-475B-B139-2AEA082F8D82}" type="datetimeFigureOut">
              <a:rPr lang="cs-CZ" smtClean="0"/>
              <a:t>14.05.2026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E63A50-A9C3-DFC6-6EBA-FF9A74C83E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B20410-D51C-F8F4-4704-8F3FD93EA8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9D24A7-3980-4E89-8346-554651AB97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68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8" name="Freeform: Shape 11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13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35" name="Freeform: Shape 14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15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Freeform: Shape 16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E5B3D83C-7880-7DFC-A1AA-EAA8C676F8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2731" y="1542402"/>
            <a:ext cx="5186842" cy="2387918"/>
          </a:xfrm>
        </p:spPr>
        <p:txBody>
          <a:bodyPr anchor="b">
            <a:normAutofit/>
          </a:bodyPr>
          <a:lstStyle/>
          <a:p>
            <a:r>
              <a:rPr lang="cs-CZ" sz="5200" b="1" dirty="0">
                <a:solidFill>
                  <a:schemeClr val="tx2"/>
                </a:solidFill>
              </a:rPr>
              <a:t>Dekolonizace </a:t>
            </a:r>
            <a:br>
              <a:rPr lang="cs-CZ" sz="5200" b="1" dirty="0">
                <a:solidFill>
                  <a:schemeClr val="tx2"/>
                </a:solidFill>
              </a:rPr>
            </a:br>
            <a:r>
              <a:rPr lang="cs-CZ" sz="5200" b="1" dirty="0">
                <a:solidFill>
                  <a:schemeClr val="tx2"/>
                </a:solidFill>
              </a:rPr>
              <a:t>Britského impéria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B457BD7-99C7-B56E-6FA3-B215C4FDD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2135" y="4001587"/>
            <a:ext cx="5188034" cy="682079"/>
          </a:xfrm>
        </p:spPr>
        <p:txBody>
          <a:bodyPr>
            <a:normAutofit/>
          </a:bodyPr>
          <a:lstStyle/>
          <a:p>
            <a:endParaRPr lang="cs-CZ">
              <a:solidFill>
                <a:schemeClr val="tx2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5117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46B2AC0-184F-599B-D8E5-034FA0804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 b="1">
                <a:solidFill>
                  <a:schemeClr val="tx2"/>
                </a:solidFill>
              </a:rPr>
              <a:t>Důsledky dekolonizace a 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F53B66-FC62-33D7-BB9B-AB1232416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 fontScale="85000" lnSpcReduction="10000"/>
          </a:bodyPr>
          <a:lstStyle/>
          <a:p>
            <a:r>
              <a:rPr lang="cs-CZ" sz="1800" dirty="0"/>
              <a:t>Dekolonizace zásadně proměnila světovou politiku. Skončila dominance evropských impérií a vznikly desítky nových států v Asii, Africe a Karibiku.</a:t>
            </a:r>
          </a:p>
          <a:p>
            <a:r>
              <a:rPr lang="cs-CZ" sz="1800" dirty="0"/>
              <a:t>Současně však mnoho problémů přetrvalo. Řada nových států vznikla s uměle vytvořenými hranicemi, slabými institucemi nebo výraznými etnickými rozdíly. Mnohé současné konflikty mají své kořeny právě v období rozpadu koloniálních říší.</a:t>
            </a:r>
          </a:p>
          <a:p>
            <a:r>
              <a:rPr lang="cs-CZ" sz="1800" dirty="0"/>
              <a:t>Dekolonizace zároveň neznamenala úplné odstranění ekonomických a kulturních nerovností. Bývalé kolonie často zůstávaly ekonomicky závislé na bývalých metropolích a pokračovaly debaty o nerovném postavení mezi globálním Severem a Jihem.</a:t>
            </a:r>
          </a:p>
          <a:p>
            <a:r>
              <a:rPr lang="cs-CZ" sz="1800" dirty="0"/>
              <a:t>Dodnes probíhají diskuse o reparacích, navracení kulturních památek nebo „dekolonizaci“ vzdělávání a historické paměti.</a:t>
            </a:r>
          </a:p>
          <a:p>
            <a:r>
              <a:rPr lang="cs-CZ" sz="1800" dirty="0"/>
              <a:t>Británie po rozpadu impéria ztratila postavení dominantní světové mocnosti, ale zachovala si část svého globálního vlivu prostřednictvím </a:t>
            </a:r>
            <a:r>
              <a:rPr lang="cs-CZ" sz="1800" dirty="0" err="1"/>
              <a:t>Commonwealthu</a:t>
            </a:r>
            <a:r>
              <a:rPr lang="cs-CZ" sz="1800" dirty="0"/>
              <a:t>, vztahu se Spojenými státy a mezinárodních institucí.</a:t>
            </a:r>
          </a:p>
          <a:p>
            <a:r>
              <a:rPr lang="cs-CZ" sz="1800" dirty="0"/>
              <a:t>Dekolonizace tak nebyla pouze koncem jednoho impéria, ale jedním z největších zlomů moderních dějin, jehož důsledky ovlivňují svět dodnes.</a:t>
            </a:r>
          </a:p>
          <a:p>
            <a:endParaRPr lang="cs-CZ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704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9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0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2816084-35E9-C894-6975-B2FE308C9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pt-BR" sz="3600">
                <a:solidFill>
                  <a:schemeClr val="tx2"/>
                </a:solidFill>
              </a:rPr>
              <a:t>Britské impérium a význam dekolonizace</a:t>
            </a:r>
            <a:endParaRPr lang="cs-CZ" sz="3600">
              <a:solidFill>
                <a:schemeClr val="tx2"/>
              </a:solidFill>
            </a:endParaRPr>
          </a:p>
        </p:txBody>
      </p:sp>
      <p:sp>
        <p:nvSpPr>
          <p:cNvPr id="22" name="Zástupný obsah 2">
            <a:extLst>
              <a:ext uri="{FF2B5EF4-FFF2-40B4-BE49-F238E27FC236}">
                <a16:creationId xmlns:a16="http://schemas.microsoft.com/office/drawing/2014/main" id="{850B97AC-4D46-D160-9F05-AB49A4C97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/>
          </a:bodyPr>
          <a:lstStyle/>
          <a:p>
            <a:r>
              <a:rPr lang="cs-CZ" sz="1800">
                <a:solidFill>
                  <a:schemeClr val="tx2"/>
                </a:solidFill>
              </a:rPr>
              <a:t>Britské impérium bylo největším koloniálním útvarem moderních dějin. Na vrcholu své moci po první světové válce ovládalo přibližně čtvrtinu pevniny světa a stovky milionů obyvatel. Britská moc sahala od Indie přes Afriku a Blízký východ až po Karibik, Austrálii a Nový Zéland.</a:t>
            </a:r>
          </a:p>
          <a:p>
            <a:r>
              <a:rPr lang="cs-CZ" sz="1800">
                <a:solidFill>
                  <a:schemeClr val="tx2"/>
                </a:solidFill>
              </a:rPr>
              <a:t>Nešlo však o jednotný stát, ale o rozsáhlý systém kolonií, dominií a závislých území s rozdílnými kulturami, ekonomikami i způsoby správy.</a:t>
            </a:r>
          </a:p>
          <a:p>
            <a:r>
              <a:rPr lang="cs-CZ" sz="1800">
                <a:solidFill>
                  <a:schemeClr val="tx2"/>
                </a:solidFill>
              </a:rPr>
              <a:t>Dekolonizace Britského impéria představuje jeden z nejvýznamnějších procesů moderních dějin. Mezi čtyřicátými a osmdesátými lety 20. století vznikly desítky nových států a zásadně se proměnil mezinárodní systém.</a:t>
            </a:r>
          </a:p>
          <a:p>
            <a:r>
              <a:rPr lang="cs-CZ" sz="1800">
                <a:solidFill>
                  <a:schemeClr val="tx2"/>
                </a:solidFill>
              </a:rPr>
              <a:t>Dekolonizace nebyla jednotný proces. Někde proběhla relativně pokojně, jinde vedla k násilí, občanským válkám a dlouhodobé nestabilitě.</a:t>
            </a:r>
          </a:p>
          <a:p>
            <a:endParaRPr lang="cs-CZ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327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910F92D-224A-2012-CF1A-8EE850104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729" y="1764407"/>
            <a:ext cx="5760846" cy="2310312"/>
          </a:xfrm>
        </p:spPr>
        <p:txBody>
          <a:bodyPr>
            <a:normAutofit/>
          </a:bodyPr>
          <a:lstStyle/>
          <a:p>
            <a:r>
              <a:rPr lang="cs-CZ" sz="5200" b="1" dirty="0">
                <a:solidFill>
                  <a:schemeClr val="tx2"/>
                </a:solidFill>
              </a:rPr>
              <a:t>Příčiny dekolonizace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7508E3-0888-4E2A-5C1F-5B2206F29B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729" y="4165152"/>
            <a:ext cx="5760846" cy="682079"/>
          </a:xfrm>
        </p:spPr>
        <p:txBody>
          <a:bodyPr>
            <a:normAutofit/>
          </a:bodyPr>
          <a:lstStyle/>
          <a:p>
            <a:endParaRPr lang="cs-CZ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04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7752165-5320-B5FC-CFDF-34BCF4D70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 b="1">
                <a:solidFill>
                  <a:schemeClr val="tx2"/>
                </a:solidFill>
              </a:rPr>
              <a:t>Druhá světová válka a oslabení Británie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D5CC8C-8F15-C533-3C59-FDF27E3A78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5811" y="423081"/>
            <a:ext cx="6177613" cy="6039133"/>
          </a:xfrm>
        </p:spPr>
        <p:txBody>
          <a:bodyPr anchor="ctr">
            <a:normAutofit fontScale="92500" lnSpcReduction="10000"/>
          </a:bodyPr>
          <a:lstStyle/>
          <a:p>
            <a:pPr>
              <a:buNone/>
            </a:pPr>
            <a:r>
              <a:rPr lang="cs-CZ" sz="2300" dirty="0">
                <a:solidFill>
                  <a:schemeClr val="tx2"/>
                </a:solidFill>
              </a:rPr>
              <a:t>Nejdůležitějším faktorem dekolonizace byla druhá světová válka.</a:t>
            </a:r>
          </a:p>
          <a:p>
            <a:pPr>
              <a:buNone/>
            </a:pPr>
            <a:r>
              <a:rPr lang="cs-CZ" sz="2300" dirty="0">
                <a:solidFill>
                  <a:schemeClr val="tx2"/>
                </a:solidFill>
              </a:rPr>
              <a:t>Británie sice patřila mezi vítězné mocnosti, ale ekonomicky byla výrazně oslabena: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chemeClr val="tx2"/>
                </a:solidFill>
              </a:rPr>
              <a:t>vysoké dluhy,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chemeClr val="tx2"/>
                </a:solidFill>
              </a:rPr>
              <a:t>oslabený průmysl,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chemeClr val="tx2"/>
                </a:solidFill>
              </a:rPr>
              <a:t>závislost na amerických půjčkách,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chemeClr val="tx2"/>
                </a:solidFill>
              </a:rPr>
              <a:t>rostoucí náklady na správu impéria.</a:t>
            </a:r>
          </a:p>
          <a:p>
            <a:pPr>
              <a:buNone/>
            </a:pPr>
            <a:r>
              <a:rPr lang="cs-CZ" sz="2300" dirty="0">
                <a:solidFill>
                  <a:schemeClr val="tx2"/>
                </a:solidFill>
              </a:rPr>
              <a:t>Symbolickým momentem byl </a:t>
            </a:r>
            <a:r>
              <a:rPr lang="cs-CZ" sz="2300" b="1" dirty="0">
                <a:solidFill>
                  <a:schemeClr val="tx2"/>
                </a:solidFill>
              </a:rPr>
              <a:t>pád Singapuru v roce 1942</a:t>
            </a:r>
            <a:r>
              <a:rPr lang="cs-CZ" sz="2300" dirty="0">
                <a:solidFill>
                  <a:schemeClr val="tx2"/>
                </a:solidFill>
              </a:rPr>
              <a:t>. Japonská armáda tehdy porazila britské síly v oblasti považované za „nedobytnou pevnost“.</a:t>
            </a:r>
          </a:p>
          <a:p>
            <a:pPr>
              <a:buNone/>
            </a:pPr>
            <a:r>
              <a:rPr lang="cs-CZ" sz="2300" dirty="0">
                <a:solidFill>
                  <a:schemeClr val="tx2"/>
                </a:solidFill>
              </a:rPr>
              <a:t>Tato porážka podkopala představu britské vojenské nadřazenosti a ukázala, že evropské mocnosti nejsou neporazitelné.</a:t>
            </a:r>
          </a:p>
          <a:p>
            <a:pPr>
              <a:buNone/>
            </a:pPr>
            <a:r>
              <a:rPr lang="cs-CZ" sz="2300" dirty="0">
                <a:solidFill>
                  <a:schemeClr val="tx2"/>
                </a:solidFill>
              </a:rPr>
              <a:t>Miliony vojáků z kolonií navíc během války bojovaly za Británii. Po návratu začali mnozí požadovat stejnou svobodu a politická práva i pro vlastní země.</a:t>
            </a:r>
          </a:p>
          <a:p>
            <a:endParaRPr lang="cs-CZ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079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B7AD754C-AB88-2472-E3E1-EF015AE85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pl-PL" sz="3600" b="1">
                <a:solidFill>
                  <a:schemeClr val="tx2"/>
                </a:solidFill>
              </a:rPr>
              <a:t>Mezinárodní tlak a studená válka</a:t>
            </a:r>
            <a:endParaRPr lang="cs-CZ" sz="3600" b="1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6B1562-43D6-E7C0-1021-8F0FAB18E8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2627" y="804672"/>
            <a:ext cx="6070797" cy="5230368"/>
          </a:xfrm>
        </p:spPr>
        <p:txBody>
          <a:bodyPr anchor="ctr">
            <a:normAutofit fontScale="85000" lnSpcReduction="10000"/>
          </a:bodyPr>
          <a:lstStyle/>
          <a:p>
            <a:r>
              <a:rPr lang="cs-CZ" sz="2400" dirty="0"/>
              <a:t>Po roce 1945 se výrazně proměnilo mezinárodní prostředí. Atlantická charta z roku 1941 zdůraznila právo národů na vlastní formu vlády a Organizace spojených národů začala podporovat princip sebeurčení. Kolonialismus se postupně stával morálně i politicky stále obtížněji obhajitelným.</a:t>
            </a:r>
          </a:p>
          <a:p>
            <a:r>
              <a:rPr lang="cs-CZ" sz="2400" dirty="0"/>
              <a:t>Důležitým momentem byla Suezská krize v roce 1956. Británie společně s Francií a Izraelem vojensky zasáhla proti Egyptu, ale Spojené státy odmítly operaci podpořit a Londýn byl nucen ustoupit. Krize ukázala, že Británie již nedokáže jednat jako samostatná světová velmoc.</a:t>
            </a:r>
          </a:p>
          <a:p>
            <a:r>
              <a:rPr lang="cs-CZ" sz="2400" dirty="0"/>
              <a:t>Dekolonizaci zároveň podporovaly obě supervelmoci studené války. Spojené státy kritizovaly uzavřené koloniální ekonomiky a podporovaly volný obchod i princip sebeurčení. Sovětský svaz naopak podporoval antikoloniální hnutí jako způsob oslabení západních mocností. Británie se tak dostávala pod tlak z obou stran.</a:t>
            </a:r>
          </a:p>
          <a:p>
            <a:endParaRPr lang="cs-CZ" sz="1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677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776BCBBA-9DF8-5B30-7E21-BA3836C2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 b="1">
                <a:solidFill>
                  <a:schemeClr val="tx2"/>
                </a:solidFill>
              </a:rPr>
              <a:t>Nacionalismus v koloniích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93FD23-BE78-B8E4-AF62-0D3BC0B84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4860" y="804672"/>
            <a:ext cx="6118564" cy="5230368"/>
          </a:xfrm>
        </p:spPr>
        <p:txBody>
          <a:bodyPr anchor="ctr">
            <a:noAutofit/>
          </a:bodyPr>
          <a:lstStyle/>
          <a:p>
            <a:endParaRPr lang="cs-CZ" sz="2300" dirty="0">
              <a:solidFill>
                <a:schemeClr val="tx2"/>
              </a:solidFill>
            </a:endParaRPr>
          </a:p>
          <a:p>
            <a:r>
              <a:rPr lang="cs-CZ" sz="2300" dirty="0"/>
              <a:t>Velmi důležitou roli sehrál růst nacionalismu v samotných koloniích. Britský vzdělávací systém vytvořil místní elity, které přijaly evropské myšlenky demokracie, svobody a sebeurčení. Postupně však začaly požadovat stejné principy i pro vlastní země.</a:t>
            </a:r>
          </a:p>
          <a:p>
            <a:r>
              <a:rPr lang="cs-CZ" sz="2300" dirty="0"/>
              <a:t>V Indii vedl Mahátma Gándhí masové hnutí nenásilného odporu proti britské nadvládě a společně s </a:t>
            </a:r>
            <a:r>
              <a:rPr lang="cs-CZ" sz="2300" dirty="0" err="1"/>
              <a:t>Džaváharlálem</a:t>
            </a:r>
            <a:r>
              <a:rPr lang="cs-CZ" sz="2300" dirty="0"/>
              <a:t> </a:t>
            </a:r>
            <a:r>
              <a:rPr lang="cs-CZ" sz="2300" dirty="0" err="1"/>
              <a:t>Néhrúem</a:t>
            </a:r>
            <a:r>
              <a:rPr lang="cs-CZ" sz="2300" dirty="0"/>
              <a:t> vytvořil základ moderního indického nacionalismu. V Africe se objevili vůdci jako </a:t>
            </a:r>
            <a:r>
              <a:rPr lang="cs-CZ" sz="2300" dirty="0" err="1"/>
              <a:t>Kwame</a:t>
            </a:r>
            <a:r>
              <a:rPr lang="cs-CZ" sz="2300" dirty="0"/>
              <a:t> </a:t>
            </a:r>
            <a:r>
              <a:rPr lang="cs-CZ" sz="2300" dirty="0" err="1"/>
              <a:t>Nkrumah</a:t>
            </a:r>
            <a:r>
              <a:rPr lang="cs-CZ" sz="2300" dirty="0"/>
              <a:t>, </a:t>
            </a:r>
            <a:r>
              <a:rPr lang="cs-CZ" sz="2300" dirty="0" err="1"/>
              <a:t>Jomo</a:t>
            </a:r>
            <a:r>
              <a:rPr lang="cs-CZ" sz="2300" dirty="0"/>
              <a:t> </a:t>
            </a:r>
            <a:r>
              <a:rPr lang="cs-CZ" sz="2300" dirty="0" err="1"/>
              <a:t>Kenyatta</a:t>
            </a:r>
            <a:r>
              <a:rPr lang="cs-CZ" sz="2300" dirty="0"/>
              <a:t> nebo Julius </a:t>
            </a:r>
            <a:r>
              <a:rPr lang="cs-CZ" sz="2300" dirty="0" err="1"/>
              <a:t>Nyerere</a:t>
            </a:r>
            <a:r>
              <a:rPr lang="cs-CZ" sz="2300" dirty="0"/>
              <a:t>, kteří spojovali nacionalismus s požadavkem politické nezávislosti.</a:t>
            </a:r>
          </a:p>
          <a:p>
            <a:r>
              <a:rPr lang="cs-CZ" sz="2300" dirty="0"/>
              <a:t>Britský kolonialismus tak paradoxně vytvořil vzdělané elity, které nakonec začaly usilovat o jeho konec.</a:t>
            </a:r>
          </a:p>
          <a:p>
            <a:endParaRPr lang="cs-CZ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18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45A9F99-D9B1-4094-A2E2-B90AC1DB7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FAF607-473A-4A43-A23D-BBFF5C4117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B06FCF7-E5B2-9F78-25FC-9ED9ECE85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105" y="802955"/>
            <a:ext cx="4977976" cy="1454051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chemeClr val="tx2"/>
                </a:solidFill>
              </a:rPr>
              <a:t>Indie a rozdělení subkontinentu</a:t>
            </a:r>
          </a:p>
        </p:txBody>
      </p:sp>
      <p:pic>
        <p:nvPicPr>
          <p:cNvPr id="7" name="Graphic 6" descr="Diamant">
            <a:extLst>
              <a:ext uri="{FF2B5EF4-FFF2-40B4-BE49-F238E27FC236}">
                <a16:creationId xmlns:a16="http://schemas.microsoft.com/office/drawing/2014/main" id="{B819F32D-C28D-ABF0-289B-59B277CEA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6951" y="1793846"/>
            <a:ext cx="3620021" cy="3620021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705AF6-3AE1-4D5A-E338-29763491E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2421682"/>
            <a:ext cx="4977578" cy="3639289"/>
          </a:xfrm>
        </p:spPr>
        <p:txBody>
          <a:bodyPr anchor="ctr">
            <a:normAutofit fontScale="85000" lnSpcReduction="10000"/>
          </a:bodyPr>
          <a:lstStyle/>
          <a:p>
            <a:r>
              <a:rPr lang="cs-CZ" sz="1700" dirty="0">
                <a:solidFill>
                  <a:schemeClr val="tx2"/>
                </a:solidFill>
              </a:rPr>
              <a:t>Indie byla nejdůležitější britskou kolonií a často bývá označována za „klenot impéria“. Po druhé světové válce však bylo stále jasnější, že Británie nedokáže Indii dlouhodobě udržet. Silné nacionalistické hnutí vedené Gándhím a </a:t>
            </a:r>
            <a:r>
              <a:rPr lang="cs-CZ" sz="1700" dirty="0" err="1">
                <a:solidFill>
                  <a:schemeClr val="tx2"/>
                </a:solidFill>
              </a:rPr>
              <a:t>Néhrúem</a:t>
            </a:r>
            <a:r>
              <a:rPr lang="cs-CZ" sz="1700" dirty="0">
                <a:solidFill>
                  <a:schemeClr val="tx2"/>
                </a:solidFill>
              </a:rPr>
              <a:t> požadovalo nezávislost a Británie se rozhodla pro rychlé předání moci.</a:t>
            </a:r>
          </a:p>
          <a:p>
            <a:r>
              <a:rPr lang="cs-CZ" sz="1700" dirty="0">
                <a:solidFill>
                  <a:schemeClr val="tx2"/>
                </a:solidFill>
              </a:rPr>
              <a:t>V roce 1947 proto došlo k rozdělení Britské Indie na převážně hinduistickou Indii a muslimský Pákistán. Proces byl však velmi uspěchaný. Hranice byly určeny během několika týdnů bez dostatečné znalosti místních poměrů.</a:t>
            </a:r>
          </a:p>
          <a:p>
            <a:r>
              <a:rPr lang="cs-CZ" sz="1700" dirty="0">
                <a:solidFill>
                  <a:schemeClr val="tx2"/>
                </a:solidFill>
              </a:rPr>
              <a:t>Důsledkem byly masové přesuny obyvatel, sektářské násilí a chaos. Odhaduje se, že více než deset milionů lidí muselo opustit své domovy a zahynuly stovky tisíc až dva miliony lidí.</a:t>
            </a:r>
          </a:p>
          <a:p>
            <a:r>
              <a:rPr lang="cs-CZ" sz="1700" dirty="0">
                <a:solidFill>
                  <a:schemeClr val="tx2"/>
                </a:solidFill>
              </a:rPr>
              <a:t>Konflikt o Kašmír, který vznikl při rozdělení, přetrvává dodnes. Rozdělení Indie tak ukazuje, že dekolonizace mohla vést nejen ke svobodě, ale i k humanitární katastrofě.</a:t>
            </a:r>
          </a:p>
          <a:p>
            <a:endParaRPr lang="cs-CZ" sz="13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5F6476F-D303-44D3-B30F-1BA348F0F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2635" y="52996"/>
            <a:ext cx="5928607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972EB4B-0539-4430-9340-8117B9D7C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CA5348F-9FF6-485F-898D-1BED7EC72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3B89F41-1D91-447A-88C5-8A917809F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51810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1BB4886-A346-4058-D105-416EB695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 b="1" dirty="0"/>
              <a:t>Dekolonizace Afriky</a:t>
            </a:r>
            <a:endParaRPr lang="cs-CZ" sz="3600" b="1" dirty="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422655-4E36-9C40-3EF3-0C1FB56D1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 fontScale="92500" lnSpcReduction="20000"/>
          </a:bodyPr>
          <a:lstStyle/>
          <a:p>
            <a:r>
              <a:rPr lang="cs-CZ" sz="1800" dirty="0"/>
              <a:t>Dekolonizace Afriky probíhala především v padesátých a šedesátých letech. Rok 1960 bývá označován jako „rok Afriky“, protože tehdy získalo nezávislost sedmnáct afrických států.</a:t>
            </a:r>
          </a:p>
          <a:p>
            <a:r>
              <a:rPr lang="cs-CZ" sz="1800" dirty="0"/>
              <a:t>Britský premiér Harold </a:t>
            </a:r>
            <a:r>
              <a:rPr lang="cs-CZ" sz="1800" dirty="0" err="1"/>
              <a:t>Macmillan</a:t>
            </a:r>
            <a:r>
              <a:rPr lang="cs-CZ" sz="1800" dirty="0"/>
              <a:t> ve svém projevu prohlásil, že „Afrikou vane vítr změny“, čímž veřejně uznal konec evropských impérií.</a:t>
            </a:r>
          </a:p>
          <a:p>
            <a:r>
              <a:rPr lang="cs-CZ" sz="1800" dirty="0"/>
              <a:t>Průběh dekolonizace však nebyl všude stejný. V Keni vypuklo povstání Mau </a:t>
            </a:r>
            <a:r>
              <a:rPr lang="cs-CZ" sz="1800" dirty="0" err="1"/>
              <a:t>Mau</a:t>
            </a:r>
            <a:r>
              <a:rPr lang="cs-CZ" sz="1800" dirty="0"/>
              <a:t> proti britské správě a bílým osadníkům. Britská reakce zahrnovala masové zatýkání, internační tábory a násilné výslechy. Případ Keni ukazuje, že dekolonizace nebyla vždy pokojný proces.</a:t>
            </a:r>
          </a:p>
          <a:p>
            <a:r>
              <a:rPr lang="cs-CZ" sz="1800" dirty="0"/>
              <a:t>Naopak Ghana představovala relativně úspěšný model přechodu. V roce 1957 se stala prvním nezávislým státem subsaharské Afriky a hlavní osobností tohoto procesu byl </a:t>
            </a:r>
            <a:r>
              <a:rPr lang="cs-CZ" sz="1800" dirty="0" err="1"/>
              <a:t>Kwame</a:t>
            </a:r>
            <a:r>
              <a:rPr lang="cs-CZ" sz="1800" dirty="0"/>
              <a:t> </a:t>
            </a:r>
            <a:r>
              <a:rPr lang="cs-CZ" sz="1800" dirty="0" err="1"/>
              <a:t>Nkrumah</a:t>
            </a:r>
            <a:r>
              <a:rPr lang="cs-CZ" sz="1800" dirty="0"/>
              <a:t>.</a:t>
            </a:r>
          </a:p>
          <a:p>
            <a:r>
              <a:rPr lang="cs-CZ" sz="1800" dirty="0"/>
              <a:t>Britové v Africe často používali systém </a:t>
            </a:r>
            <a:r>
              <a:rPr lang="cs-CZ" sz="1800" dirty="0" err="1"/>
              <a:t>indirect</a:t>
            </a:r>
            <a:r>
              <a:rPr lang="cs-CZ" sz="1800" dirty="0"/>
              <a:t> rule, tedy vládu prostřednictvím místních elit. Tento model byl levnější než přímá správa, ale zároveň posiloval etnické rozdíly a komplikoval vznik jednotných národních států. Mnohé postkoloniální konflikty souvisely právě s institucemi vytvořenými během koloniální éry.</a:t>
            </a:r>
          </a:p>
          <a:p>
            <a:endParaRPr lang="cs-CZ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40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A46F70F-625D-A92E-6634-B42B3E4C3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cs-CZ" sz="3600" b="1" dirty="0" err="1"/>
              <a:t>Commonwealth</a:t>
            </a:r>
            <a:r>
              <a:rPr lang="cs-CZ" sz="3600" b="1" dirty="0"/>
              <a:t> a soft </a:t>
            </a:r>
            <a:r>
              <a:rPr lang="cs-CZ" sz="3600" b="1" dirty="0" err="1"/>
              <a:t>power</a:t>
            </a:r>
            <a:endParaRPr lang="cs-CZ" sz="3600" b="1" dirty="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69DF83-DF37-AAED-2748-D890C5782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anchor="ctr">
            <a:normAutofit fontScale="92500" lnSpcReduction="10000"/>
          </a:bodyPr>
          <a:lstStyle/>
          <a:p>
            <a:r>
              <a:rPr lang="cs-CZ" sz="1800" dirty="0"/>
              <a:t>Po rozpadu impéria zůstaly mezi Británií a bývalými koloniemi silné vazby. Ty byly institucionalizovány v organizaci </a:t>
            </a:r>
            <a:r>
              <a:rPr lang="cs-CZ" sz="1800" dirty="0" err="1"/>
              <a:t>Commonwealth</a:t>
            </a:r>
            <a:r>
              <a:rPr lang="cs-CZ" sz="1800" dirty="0"/>
              <a:t> of </a:t>
            </a:r>
            <a:r>
              <a:rPr lang="cs-CZ" sz="1800" dirty="0" err="1"/>
              <a:t>Nations</a:t>
            </a:r>
            <a:r>
              <a:rPr lang="cs-CZ" sz="1800" dirty="0"/>
              <a:t>, která sdružuje státy spojené historickými vztahy k Británii.</a:t>
            </a:r>
          </a:p>
          <a:p>
            <a:r>
              <a:rPr lang="cs-CZ" sz="1800" dirty="0" err="1"/>
              <a:t>Commonwealth</a:t>
            </a:r>
            <a:r>
              <a:rPr lang="cs-CZ" sz="1800" dirty="0"/>
              <a:t> nemá vojenskou ani právní moc, přesto však představuje důležitou síť politických, kulturních a ekonomických vztahů. Členské státy často sdílejí angličtinu, právní systém </a:t>
            </a:r>
            <a:r>
              <a:rPr lang="cs-CZ" sz="1800" dirty="0" err="1"/>
              <a:t>common</a:t>
            </a:r>
            <a:r>
              <a:rPr lang="cs-CZ" sz="1800" dirty="0"/>
              <a:t> </a:t>
            </a:r>
            <a:r>
              <a:rPr lang="cs-CZ" sz="1800" dirty="0" err="1"/>
              <a:t>law</a:t>
            </a:r>
            <a:r>
              <a:rPr lang="cs-CZ" sz="1800" dirty="0"/>
              <a:t> nebo parlamentní model inspirovaný britským </a:t>
            </a:r>
            <a:r>
              <a:rPr lang="cs-CZ" sz="1800" dirty="0" err="1"/>
              <a:t>Westminsterem</a:t>
            </a:r>
            <a:r>
              <a:rPr lang="cs-CZ" sz="1800" dirty="0"/>
              <a:t>.</a:t>
            </a:r>
          </a:p>
          <a:p>
            <a:r>
              <a:rPr lang="cs-CZ" sz="1800" dirty="0"/>
              <a:t>Britský vliv po dekolonizaci pokračoval především prostřednictvím tzv. soft </a:t>
            </a:r>
            <a:r>
              <a:rPr lang="cs-CZ" sz="1800" dirty="0" err="1"/>
              <a:t>power</a:t>
            </a:r>
            <a:r>
              <a:rPr lang="cs-CZ" sz="1800" dirty="0"/>
              <a:t> („měkké moci“). Tento pojem označuje schopnost ovlivňovat ostatní prostřednictvím kultury, vzdělání, médií nebo institucí místo přímé vojenské síly.</a:t>
            </a:r>
          </a:p>
          <a:p>
            <a:r>
              <a:rPr lang="cs-CZ" sz="1800" dirty="0"/>
              <a:t>Británie si zachovala významný globální vliv například díky BBC, </a:t>
            </a:r>
            <a:r>
              <a:rPr lang="cs-CZ" sz="1800" dirty="0" err="1"/>
              <a:t>British</a:t>
            </a:r>
            <a:r>
              <a:rPr lang="cs-CZ" sz="1800" dirty="0"/>
              <a:t> </a:t>
            </a:r>
            <a:r>
              <a:rPr lang="cs-CZ" sz="1800" dirty="0" err="1"/>
              <a:t>Council</a:t>
            </a:r>
            <a:r>
              <a:rPr lang="cs-CZ" sz="1800" dirty="0"/>
              <a:t>, prestiži britských univerzit nebo postavení angličtiny jako světového jazyka.</a:t>
            </a:r>
          </a:p>
          <a:p>
            <a:r>
              <a:rPr lang="cs-CZ" sz="1800" dirty="0"/>
              <a:t>Historici se však neshodují, zda </a:t>
            </a:r>
            <a:r>
              <a:rPr lang="cs-CZ" sz="1800" dirty="0" err="1"/>
              <a:t>Commonwealth</a:t>
            </a:r>
            <a:r>
              <a:rPr lang="cs-CZ" sz="1800" dirty="0"/>
              <a:t> představuje partnerství rovných států, nebo spíše pokračování britského vlivu v jiné podobě.</a:t>
            </a:r>
          </a:p>
          <a:p>
            <a:endParaRPr lang="cs-CZ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2208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1108</Words>
  <Application>Microsoft Office PowerPoint</Application>
  <PresentationFormat>Širokoúhlá obrazovka</PresentationFormat>
  <Paragraphs>50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Motiv Office</vt:lpstr>
      <vt:lpstr>Dekolonizace  Britského impéria</vt:lpstr>
      <vt:lpstr>Britské impérium a význam dekolonizace</vt:lpstr>
      <vt:lpstr>Příčiny dekolonizace</vt:lpstr>
      <vt:lpstr>Druhá světová válka a oslabení Británie</vt:lpstr>
      <vt:lpstr>Mezinárodní tlak a studená válka</vt:lpstr>
      <vt:lpstr>Nacionalismus v koloniích</vt:lpstr>
      <vt:lpstr>Indie a rozdělení subkontinentu</vt:lpstr>
      <vt:lpstr>Dekolonizace Afriky</vt:lpstr>
      <vt:lpstr>Commonwealth a soft power</vt:lpstr>
      <vt:lpstr>Důsledky dekolonizace a závěr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Jaromír Soukup</dc:creator>
  <cp:lastModifiedBy>Jaromír Soukup</cp:lastModifiedBy>
  <cp:revision>1</cp:revision>
  <dcterms:created xsi:type="dcterms:W3CDTF">2026-05-14T14:53:38Z</dcterms:created>
  <dcterms:modified xsi:type="dcterms:W3CDTF">2026-05-14T15:09:22Z</dcterms:modified>
</cp:coreProperties>
</file>