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78" r:id="rId3"/>
    <p:sldId id="258" r:id="rId4"/>
    <p:sldId id="267" r:id="rId5"/>
    <p:sldId id="279" r:id="rId6"/>
    <p:sldId id="288" r:id="rId7"/>
    <p:sldId id="287" r:id="rId8"/>
    <p:sldId id="280" r:id="rId9"/>
    <p:sldId id="271" r:id="rId10"/>
    <p:sldId id="275" r:id="rId11"/>
    <p:sldId id="277" r:id="rId12"/>
    <p:sldId id="282" r:id="rId13"/>
    <p:sldId id="289" r:id="rId14"/>
    <p:sldId id="283" r:id="rId15"/>
    <p:sldId id="284" r:id="rId16"/>
    <p:sldId id="285" r:id="rId17"/>
    <p:sldId id="286" r:id="rId18"/>
    <p:sldId id="28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7516D-B01D-497E-944F-92649B1D9F35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DF91F-5219-4219-AA57-4A3208BF4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Když máme obory, intuici, zkušenosti s vlastní</a:t>
            </a:r>
            <a:r>
              <a:rPr lang="cs-CZ" baseline="0" dirty="0" smtClean="0"/>
              <a:t> výukou, zkušenosti z pozice žáka apod.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DF91F-5219-4219-AA57-4A3208BF4281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 Beneše (didaktik historie,</a:t>
            </a:r>
            <a:r>
              <a:rPr lang="cs-CZ" baseline="0" dirty="0" smtClean="0"/>
              <a:t> resp. dějepisu)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DF91F-5219-4219-AA57-4A3208BF4281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Jak: (metody, text, kontext, zážitek, komparace)</a:t>
            </a:r>
          </a:p>
          <a:p>
            <a:r>
              <a:rPr lang="cs-CZ" dirty="0" smtClean="0"/>
              <a:t>Proč učit</a:t>
            </a:r>
            <a:r>
              <a:rPr lang="cs-CZ" baseline="0" dirty="0" smtClean="0"/>
              <a:t> literaturu? (estetická funkce, umění, jazyk, jiný druh poznání života a světa, atd.)</a:t>
            </a:r>
          </a:p>
          <a:p>
            <a:endParaRPr lang="cs-CZ" baseline="0" dirty="0" smtClean="0"/>
          </a:p>
          <a:p>
            <a:r>
              <a:rPr lang="cs-CZ" baseline="0" dirty="0" smtClean="0"/>
              <a:t>Co učit v literatuře? (výběr, kánon)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DF91F-5219-4219-AA57-4A3208BF428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185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56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645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6370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460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7079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692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013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54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03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32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49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17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29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37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80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D4ED-B432-4BDC-BEBD-BC771788F594}" type="datetimeFigureOut">
              <a:rPr lang="cs-CZ" smtClean="0"/>
              <a:pPr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BE6046-A828-4964-A001-4FFAB95C920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60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7664" y="2514601"/>
            <a:ext cx="6995203" cy="2262781"/>
          </a:xfrm>
        </p:spPr>
        <p:txBody>
          <a:bodyPr>
            <a:normAutofit/>
          </a:bodyPr>
          <a:lstStyle/>
          <a:p>
            <a:r>
              <a:rPr lang="cs-CZ" dirty="0" smtClean="0"/>
              <a:t>Didaktika literatury </a:t>
            </a:r>
            <a:r>
              <a:rPr lang="cs-CZ" dirty="0"/>
              <a:t>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4777382"/>
            <a:ext cx="6995203" cy="131591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Didaktika, oborová </a:t>
            </a:r>
            <a:r>
              <a:rPr lang="cs-CZ" sz="2400" b="1" dirty="0" smtClean="0"/>
              <a:t>didaktika</a:t>
            </a:r>
            <a:r>
              <a:rPr lang="cs-CZ" sz="2400" b="1" dirty="0"/>
              <a:t> </a:t>
            </a:r>
            <a:r>
              <a:rPr lang="cs-CZ" sz="2400" b="1" dirty="0" smtClean="0"/>
              <a:t>a výuka literatury:</a:t>
            </a:r>
          </a:p>
          <a:p>
            <a:r>
              <a:rPr lang="cs-CZ" sz="2400" b="1" dirty="0"/>
              <a:t>z</a:t>
            </a:r>
            <a:r>
              <a:rPr lang="cs-CZ" sz="2400" b="1" dirty="0" smtClean="0"/>
              <a:t>ákladní </a:t>
            </a:r>
            <a:r>
              <a:rPr lang="cs-CZ" sz="2400" b="1" dirty="0" smtClean="0"/>
              <a:t>vymezení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vymezení oborové didaktiky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4 základní složky oborové didaktiky:</a:t>
            </a:r>
          </a:p>
          <a:p>
            <a:endParaRPr lang="cs-CZ" dirty="0" smtClean="0"/>
          </a:p>
          <a:p>
            <a:r>
              <a:rPr lang="cs-CZ" dirty="0" smtClean="0"/>
              <a:t>vyučování zajišťované učitelem (učitel)</a:t>
            </a:r>
          </a:p>
          <a:p>
            <a:endParaRPr lang="cs-CZ" dirty="0" smtClean="0"/>
          </a:p>
          <a:p>
            <a:r>
              <a:rPr lang="cs-CZ" dirty="0" smtClean="0"/>
              <a:t>učení žáka (žák)</a:t>
            </a:r>
          </a:p>
          <a:p>
            <a:endParaRPr lang="cs-CZ" dirty="0" smtClean="0"/>
          </a:p>
          <a:p>
            <a:r>
              <a:rPr lang="cs-CZ" dirty="0" smtClean="0"/>
              <a:t>předmět (literatura, literární texty apod.)</a:t>
            </a:r>
          </a:p>
          <a:p>
            <a:endParaRPr lang="cs-CZ" dirty="0" smtClean="0"/>
          </a:p>
          <a:p>
            <a:r>
              <a:rPr lang="cs-CZ" dirty="0" smtClean="0"/>
              <a:t>kontexty (v nichž vyučování probíhá)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 didaktiky literatury: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literární výchova v předškolním vzdělávání (čtenářská </a:t>
            </a:r>
            <a:r>
              <a:rPr lang="cs-CZ" dirty="0" err="1" smtClean="0"/>
              <a:t>pregramotnost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čtení a literární výchova v primární škole </a:t>
            </a:r>
          </a:p>
          <a:p>
            <a:endParaRPr lang="cs-CZ" dirty="0" smtClean="0"/>
          </a:p>
          <a:p>
            <a:r>
              <a:rPr lang="cs-CZ" dirty="0" smtClean="0"/>
              <a:t>literární výchova na 2. stupni základní školy</a:t>
            </a:r>
          </a:p>
          <a:p>
            <a:endParaRPr lang="cs-CZ" dirty="0" smtClean="0"/>
          </a:p>
          <a:p>
            <a:r>
              <a:rPr lang="cs-CZ" dirty="0" smtClean="0"/>
              <a:t>literární výchova na střední škole </a:t>
            </a:r>
          </a:p>
          <a:p>
            <a:endParaRPr lang="cs-CZ" dirty="0" smtClean="0"/>
          </a:p>
          <a:p>
            <a:r>
              <a:rPr lang="cs-CZ" dirty="0" smtClean="0"/>
              <a:t>vysokoškolské literární vzdělávání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1485900" y="620688"/>
            <a:ext cx="6172200" cy="1152128"/>
          </a:xfrm>
        </p:spPr>
        <p:txBody>
          <a:bodyPr>
            <a:noAutofit/>
          </a:bodyPr>
          <a:lstStyle/>
          <a:p>
            <a:r>
              <a:rPr lang="cs-CZ" b="1" dirty="0"/>
              <a:t>Specifika </a:t>
            </a:r>
            <a:r>
              <a:rPr lang="cs-CZ" b="1" dirty="0" smtClean="0"/>
              <a:t>výuky literatury /literární výchovy</a:t>
            </a:r>
            <a:endParaRPr lang="cs-CZ" b="1" dirty="0"/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1322614" y="2091691"/>
            <a:ext cx="6993802" cy="3353533"/>
          </a:xfrm>
        </p:spPr>
        <p:txBody>
          <a:bodyPr>
            <a:normAutofit fontScale="85000" lnSpcReduction="10000"/>
          </a:bodyPr>
          <a:lstStyle/>
          <a:p>
            <a:pPr lvl="0">
              <a:buClr>
                <a:srgbClr val="A53010"/>
              </a:buClr>
            </a:pPr>
            <a:r>
              <a:rPr lang="cs-CZ" sz="3800" dirty="0"/>
              <a:t> </a:t>
            </a:r>
            <a:r>
              <a:rPr lang="cs-CZ" sz="3100" b="1" dirty="0" err="1"/>
              <a:t>estetickovýchovná</a:t>
            </a:r>
            <a:r>
              <a:rPr lang="cs-CZ" sz="3100" dirty="0"/>
              <a:t> povaha </a:t>
            </a:r>
            <a:r>
              <a:rPr lang="cs-CZ" sz="3100" dirty="0" smtClean="0"/>
              <a:t>předmětu  </a:t>
            </a:r>
            <a:endParaRPr lang="cs-CZ" sz="3100" dirty="0"/>
          </a:p>
          <a:p>
            <a:pPr marL="0" indent="0">
              <a:buNone/>
            </a:pPr>
            <a:r>
              <a:rPr lang="cs-CZ" sz="2800" dirty="0"/>
              <a:t>  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Otázky k rozložení </a:t>
            </a:r>
          </a:p>
          <a:p>
            <a:pPr>
              <a:buFontTx/>
              <a:buChar char="-"/>
            </a:pPr>
            <a:r>
              <a:rPr lang="cs-CZ" sz="2800" dirty="0" smtClean="0"/>
              <a:t>emocionální </a:t>
            </a:r>
            <a:r>
              <a:rPr lang="cs-CZ" sz="2800" dirty="0"/>
              <a:t>(prožitkové) </a:t>
            </a:r>
            <a:r>
              <a:rPr lang="cs-CZ" sz="2800" dirty="0" smtClean="0"/>
              <a:t>složky </a:t>
            </a:r>
          </a:p>
          <a:p>
            <a:pPr>
              <a:buFontTx/>
              <a:buChar char="-"/>
            </a:pPr>
            <a:endParaRPr lang="cs-CZ" sz="2800" dirty="0"/>
          </a:p>
          <a:p>
            <a:pPr>
              <a:buFontTx/>
              <a:buChar char="-"/>
            </a:pPr>
            <a:r>
              <a:rPr lang="cs-CZ" sz="2800" dirty="0" smtClean="0"/>
              <a:t>racionální </a:t>
            </a:r>
            <a:r>
              <a:rPr lang="cs-CZ" sz="2800" dirty="0"/>
              <a:t>(problémově-analytické) složky ve výuce? </a:t>
            </a:r>
          </a:p>
          <a:p>
            <a:pPr marL="0" indent="0">
              <a:buNone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182470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Talent ve výuce literatury?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7" y="1905000"/>
            <a:ext cx="7058744" cy="375624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„K tomu, aby někdo vytvořil literární text, musí mít určité schopnosti, které obvykle označujeme jako talent. Čtenář tyto výjimečné schopnosti mít nemusí. Je příznačné, že ze současného diskursu o literatuře pojem talentu prakticky zmizel, i když jej nutně potřebujeme, chceme-li chápat tvorbu literárních děl jako umění. Milan Kundera je slovesný umělec, tisíce, ba miliony jeho čtenářů však umělci nejsou.“ </a:t>
            </a:r>
          </a:p>
          <a:p>
            <a:pPr marL="0" indent="0" algn="r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marL="0" indent="0" algn="r">
              <a:buNone/>
            </a:pPr>
            <a:r>
              <a:rPr lang="cs-CZ" i="1" dirty="0" smtClean="0"/>
              <a:t>(Lubomír Doležel: </a:t>
            </a:r>
            <a:r>
              <a:rPr lang="cs-CZ" i="1" dirty="0" err="1" smtClean="0"/>
              <a:t>Heterocosmica</a:t>
            </a:r>
            <a:r>
              <a:rPr lang="cs-CZ" i="1" dirty="0" smtClean="0"/>
              <a:t> II, 2014, s. 16)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64299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materiálu: umělecká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specifika umělecké literatury – 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nakládání </a:t>
            </a:r>
            <a:r>
              <a:rPr lang="cs-CZ" sz="2400" dirty="0"/>
              <a:t>s literární </a:t>
            </a:r>
            <a:r>
              <a:rPr lang="cs-CZ" sz="2400" b="1" dirty="0" smtClean="0"/>
              <a:t>fikcí</a:t>
            </a:r>
            <a:endParaRPr lang="de-DE" sz="2400" b="1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	- s </a:t>
            </a:r>
            <a:r>
              <a:rPr lang="cs-CZ" sz="2400" dirty="0"/>
              <a:t>„fikčními světy“ </a:t>
            </a:r>
            <a:endParaRPr lang="de-DE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- s </a:t>
            </a:r>
            <a:r>
              <a:rPr lang="cs-CZ" sz="2400" dirty="0"/>
              <a:t>texty s primárně estetickou </a:t>
            </a:r>
            <a:r>
              <a:rPr lang="cs-CZ" sz="2400" dirty="0" smtClean="0"/>
              <a:t>funkcí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- rozdíl mezi texty uměleckými a texty s primárně komunikačně-pragmatickou funkcí 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63976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Specifika: vztah recepce a produkce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p</a:t>
            </a:r>
            <a:r>
              <a:rPr lang="cs-CZ" sz="2400" b="1" dirty="0" smtClean="0"/>
              <a:t>odíl receptivní a produktivní </a:t>
            </a:r>
            <a:r>
              <a:rPr lang="cs-CZ" sz="2400" dirty="0" smtClean="0"/>
              <a:t>složky ve výuce literatury ?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/>
              <a:t>p</a:t>
            </a:r>
            <a:r>
              <a:rPr lang="cs-CZ" sz="2400" dirty="0" smtClean="0"/>
              <a:t>rovázanost literární a jazykové „složky“ v textu – provázanost literární a jazykové, resp. slohové složky ve výuce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6037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Specifika: interpretace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607768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/>
              <a:t>r</a:t>
            </a:r>
            <a:r>
              <a:rPr lang="cs-CZ" sz="2400" dirty="0" smtClean="0"/>
              <a:t>ole interpretace ve výuce literatury 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interpretace ve vztahu k oboru </a:t>
            </a:r>
          </a:p>
          <a:p>
            <a:endParaRPr lang="cs-CZ" sz="2400" dirty="0"/>
          </a:p>
          <a:p>
            <a:r>
              <a:rPr lang="cs-CZ" sz="2400" dirty="0"/>
              <a:t>r</a:t>
            </a:r>
            <a:r>
              <a:rPr lang="cs-CZ" sz="2400" dirty="0" smtClean="0"/>
              <a:t>ůznorodá pojetí interpretace: autoritativní, převzatá, vyvíjející se v dialogu, opřená o kontext apod.</a:t>
            </a:r>
          </a:p>
          <a:p>
            <a:endParaRPr lang="cs-CZ" sz="2400" dirty="0"/>
          </a:p>
          <a:p>
            <a:r>
              <a:rPr lang="cs-CZ" sz="2400" dirty="0" smtClean="0"/>
              <a:t>triáda operací: popis – analýza – interpretace (příp. výklad)</a:t>
            </a:r>
          </a:p>
          <a:p>
            <a:pPr marL="0" indent="0">
              <a:buNone/>
            </a:pPr>
            <a:r>
              <a:rPr lang="cs-CZ" sz="2400" dirty="0" smtClean="0"/>
              <a:t>J. Hrbáček: Recepce textu, jeho analýza a interpretace, NŘ 2005, č. 1. </a:t>
            </a:r>
          </a:p>
          <a:p>
            <a:pPr marL="0" indent="0">
              <a:buNone/>
            </a:pPr>
            <a:r>
              <a:rPr lang="cs-CZ" sz="2400" dirty="0" smtClean="0"/>
              <a:t>P. A. Bílek: Hledání jazyka interpretace. Brno, Host 2003.</a:t>
            </a:r>
          </a:p>
        </p:txBody>
      </p:sp>
    </p:spTree>
    <p:extLst>
      <p:ext uri="{BB962C8B-B14F-4D97-AF65-F5344CB8AC3E}">
        <p14:creationId xmlns:p14="http://schemas.microsoft.com/office/powerpoint/2010/main" val="3283048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628800"/>
            <a:ext cx="659198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Beneš, Z.: </a:t>
            </a:r>
            <a:r>
              <a:rPr lang="cs-CZ" dirty="0"/>
              <a:t>Co je a co není oborová didaktika. Teze a podněty k diskusi.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Dostupné </a:t>
            </a:r>
            <a:r>
              <a:rPr lang="cs-CZ" dirty="0"/>
              <a:t>zde: https://www.akreditacnikomise.cz/attachments/article/280/co_je_neni_oborova_didaktika_Benes.pdf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Bílek, P. A. : </a:t>
            </a:r>
            <a:r>
              <a:rPr lang="cs-CZ" dirty="0"/>
              <a:t>Hledání jazyka interpretace. Brno, Host </a:t>
            </a:r>
            <a:r>
              <a:rPr lang="cs-CZ" dirty="0" smtClean="0"/>
              <a:t>2003.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Doležel, L.: </a:t>
            </a:r>
            <a:r>
              <a:rPr lang="cs-CZ" dirty="0" err="1" smtClean="0"/>
              <a:t>Heterocosmica</a:t>
            </a:r>
            <a:r>
              <a:rPr lang="cs-CZ" dirty="0" smtClean="0"/>
              <a:t> II. Fikční světy postmoderní české prózy. Praha, Karolinum 2003.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Hník</a:t>
            </a:r>
            <a:r>
              <a:rPr lang="cs-CZ" dirty="0" smtClean="0"/>
              <a:t>, O.: Didaktika literatury: výzvy oboru. Praha, Karolinum 2014.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Hrbáček, J.: </a:t>
            </a:r>
            <a:r>
              <a:rPr lang="cs-CZ" dirty="0"/>
              <a:t>Recepce textu, jeho analýza a interpretace, NŘ 2005, č. 1. </a:t>
            </a:r>
          </a:p>
        </p:txBody>
      </p:sp>
    </p:spTree>
    <p:extLst>
      <p:ext uri="{BB962C8B-B14F-4D97-AF65-F5344CB8AC3E}">
        <p14:creationId xmlns:p14="http://schemas.microsoft.com/office/powerpoint/2010/main" val="75897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077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 smtClean="0"/>
              <a:t>1. Didaktika (obecná) a oborová</a:t>
            </a:r>
          </a:p>
          <a:p>
            <a:endParaRPr lang="cs-CZ" sz="2800" dirty="0" smtClean="0"/>
          </a:p>
          <a:p>
            <a:r>
              <a:rPr lang="cs-CZ" sz="2800" dirty="0" smtClean="0"/>
              <a:t>2. Oborová didaktika a její vztah k oboru </a:t>
            </a:r>
            <a:endParaRPr lang="cs-CZ" sz="2800" dirty="0"/>
          </a:p>
          <a:p>
            <a:endParaRPr lang="cs-CZ" sz="2800" dirty="0" smtClean="0"/>
          </a:p>
          <a:p>
            <a:r>
              <a:rPr lang="cs-CZ" sz="2800" dirty="0" smtClean="0"/>
              <a:t>3. Didaktika literatury a výuka literatury 	(specifika, úvodní vymezování)</a:t>
            </a:r>
            <a:endParaRPr lang="cs-CZ" sz="2800" dirty="0"/>
          </a:p>
          <a:p>
            <a:endParaRPr lang="cs-CZ" sz="2800" dirty="0" smtClean="0"/>
          </a:p>
          <a:p>
            <a:r>
              <a:rPr lang="cs-CZ" sz="2800" dirty="0" smtClean="0"/>
              <a:t>4. Literatura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Didaktika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1" y="1772816"/>
            <a:ext cx="6842720" cy="413840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3000" dirty="0" smtClean="0"/>
              <a:t>Potřebujeme didaktiku?</a:t>
            </a:r>
          </a:p>
          <a:p>
            <a:pPr>
              <a:buNone/>
            </a:pPr>
            <a:r>
              <a:rPr lang="cs-CZ" sz="3000" b="1" dirty="0" smtClean="0"/>
              <a:t>Proč?</a:t>
            </a:r>
          </a:p>
          <a:p>
            <a:pPr>
              <a:buFontTx/>
              <a:buChar char="-"/>
            </a:pPr>
            <a:r>
              <a:rPr lang="cs-CZ" sz="3000" dirty="0" smtClean="0"/>
              <a:t>zprostředkovatel komunikace mezi oborovým děním a jeho výukou</a:t>
            </a:r>
          </a:p>
          <a:p>
            <a:pPr>
              <a:buFontTx/>
              <a:buChar char="-"/>
            </a:pPr>
            <a:endParaRPr lang="cs-CZ" sz="3000" dirty="0"/>
          </a:p>
          <a:p>
            <a:pPr>
              <a:buFontTx/>
              <a:buChar char="-"/>
            </a:pPr>
            <a:r>
              <a:rPr lang="cs-CZ" sz="3000" dirty="0"/>
              <a:t>n</a:t>
            </a:r>
            <a:r>
              <a:rPr lang="cs-CZ" sz="3000" dirty="0" smtClean="0"/>
              <a:t>a čem postavit základy oborové didaktiky? / poskytuje některá oborová disciplína komplexní a univerzální nástroj pro pojetí oborové didaktiky?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Didaktika: </a:t>
            </a:r>
            <a:r>
              <a:rPr lang="cs-CZ" dirty="0" smtClean="0"/>
              <a:t>možnosti definování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Didaktika </a:t>
            </a:r>
          </a:p>
          <a:p>
            <a:endParaRPr lang="cs-CZ" sz="2800" dirty="0" smtClean="0"/>
          </a:p>
          <a:p>
            <a:pPr>
              <a:buNone/>
            </a:pPr>
            <a:r>
              <a:rPr lang="cs-CZ" sz="2400" dirty="0" smtClean="0"/>
              <a:t>= teorie vzdělávání a vyučování, zabývá se otázkou vzdělávacích obsahů a procesem, který charakterizuje činnosti učitele a žáků a v němž si žáci tento obsah osvojují (Skalková, 1999, s. 14)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Didaktika: možnosti definování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607768"/>
          </a:xfrm>
        </p:spPr>
        <p:txBody>
          <a:bodyPr>
            <a:normAutofit fontScale="92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cs-CZ" dirty="0" smtClean="0"/>
              <a:t>měla by poskytnout odpovědi na otázky: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PROČ?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CO?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JAK?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KOHO? </a:t>
            </a:r>
          </a:p>
          <a:p>
            <a:pPr>
              <a:buNone/>
            </a:pPr>
            <a:r>
              <a:rPr lang="cs-CZ" dirty="0" smtClean="0"/>
              <a:t>učit / vyučovat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(Beneš, Z. : Co je a co není oborová didaktika. Teze </a:t>
            </a:r>
            <a:r>
              <a:rPr lang="cs-CZ" dirty="0"/>
              <a:t>a podněty k diskusi. </a:t>
            </a:r>
            <a:r>
              <a:rPr lang="cs-CZ" dirty="0" smtClean="0"/>
              <a:t>Dostupné zde: https</a:t>
            </a:r>
            <a:r>
              <a:rPr lang="cs-CZ" dirty="0"/>
              <a:t>://</a:t>
            </a:r>
            <a:r>
              <a:rPr lang="cs-CZ" dirty="0" smtClean="0"/>
              <a:t>www.akreditacnikomise.cz/</a:t>
            </a:r>
            <a:r>
              <a:rPr lang="cs-CZ" dirty="0" err="1" smtClean="0"/>
              <a:t>attachments</a:t>
            </a:r>
            <a:r>
              <a:rPr lang="cs-CZ" dirty="0" smtClean="0"/>
              <a:t>/</a:t>
            </a:r>
            <a:r>
              <a:rPr lang="cs-CZ" dirty="0" err="1" smtClean="0"/>
              <a:t>article</a:t>
            </a:r>
            <a:r>
              <a:rPr lang="cs-CZ" dirty="0" smtClean="0"/>
              <a:t>/280/co_je_neni_oborova_didaktika_Benes.pdf)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Oborová didaktika</a:t>
            </a:r>
            <a:br>
              <a:rPr lang="cs-CZ" b="1" dirty="0" smtClean="0"/>
            </a:br>
            <a:r>
              <a:rPr lang="cs-CZ" b="1" dirty="0" smtClean="0"/>
              <a:t>didaktika literární výchovy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čem má být založena oborová didaktika?</a:t>
            </a:r>
          </a:p>
          <a:p>
            <a:endParaRPr lang="cs-CZ" dirty="0" smtClean="0"/>
          </a:p>
          <a:p>
            <a:r>
              <a:rPr lang="cs-CZ" dirty="0" smtClean="0"/>
              <a:t>společný rámec, k němuž je třeba zaujmout stanovisko: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/>
              <a:t>Proč učit literaturu?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Co učit v literatuře?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 učit literaturu?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99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14870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Didaktika literatury: otázky a odpovědi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72816"/>
            <a:ext cx="6591985" cy="4752528"/>
          </a:xfrm>
        </p:spPr>
        <p:txBody>
          <a:bodyPr>
            <a:normAutofit fontScale="47500" lnSpcReduction="20000"/>
          </a:bodyPr>
          <a:lstStyle/>
          <a:p>
            <a:r>
              <a:rPr lang="cs-CZ" sz="2900" b="1" dirty="0" smtClean="0"/>
              <a:t>Proč?</a:t>
            </a:r>
          </a:p>
          <a:p>
            <a:pPr>
              <a:buFontTx/>
              <a:buChar char="-"/>
            </a:pPr>
            <a:r>
              <a:rPr lang="cs-CZ" sz="2900" dirty="0" smtClean="0"/>
              <a:t>role literatury a výuky literatury ve vzdělávacím systému (kritické čtení a myšlení, mediální gramotnost, převzetí nebo přehodnocování dosavadních konceptů výuky literatury)</a:t>
            </a:r>
          </a:p>
          <a:p>
            <a:pPr>
              <a:buFontTx/>
              <a:buChar char="-"/>
            </a:pPr>
            <a:r>
              <a:rPr lang="cs-CZ" sz="2900" dirty="0" smtClean="0"/>
              <a:t>Jaký smysl má výuka literatury?</a:t>
            </a:r>
          </a:p>
          <a:p>
            <a:pPr>
              <a:buFontTx/>
              <a:buChar char="-"/>
            </a:pPr>
            <a:endParaRPr lang="cs-CZ" sz="2900" dirty="0" smtClean="0"/>
          </a:p>
          <a:p>
            <a:r>
              <a:rPr lang="cs-CZ" sz="2900" b="1" dirty="0" smtClean="0"/>
              <a:t>Co?</a:t>
            </a:r>
          </a:p>
          <a:p>
            <a:r>
              <a:rPr lang="cs-CZ" sz="2900" dirty="0"/>
              <a:t>ú</a:t>
            </a:r>
            <a:r>
              <a:rPr lang="cs-CZ" sz="2900" dirty="0" smtClean="0"/>
              <a:t>zká provázanost s literární vědou:</a:t>
            </a:r>
          </a:p>
          <a:p>
            <a:r>
              <a:rPr lang="cs-CZ" sz="2900" b="1" dirty="0" smtClean="0"/>
              <a:t>VÝBĚR </a:t>
            </a:r>
            <a:r>
              <a:rPr lang="cs-CZ" sz="2900" dirty="0" smtClean="0"/>
              <a:t>z materiálu literární historie</a:t>
            </a:r>
          </a:p>
          <a:p>
            <a:r>
              <a:rPr lang="cs-CZ" sz="2900" dirty="0" smtClean="0"/>
              <a:t>I</a:t>
            </a:r>
            <a:r>
              <a:rPr lang="cs-CZ" sz="2900" b="1" dirty="0" smtClean="0"/>
              <a:t>NSTRUMENTALIZACE</a:t>
            </a:r>
            <a:r>
              <a:rPr lang="cs-CZ" sz="2900" dirty="0" smtClean="0"/>
              <a:t> pomocí literární teorie</a:t>
            </a:r>
          </a:p>
          <a:p>
            <a:pPr marL="0" indent="0">
              <a:buNone/>
            </a:pPr>
            <a:endParaRPr lang="cs-CZ" sz="2900" dirty="0" smtClean="0"/>
          </a:p>
          <a:p>
            <a:r>
              <a:rPr lang="cs-CZ" sz="2900" b="1" dirty="0" smtClean="0"/>
              <a:t>Jak? </a:t>
            </a:r>
          </a:p>
          <a:p>
            <a:endParaRPr lang="cs-CZ" sz="2900" dirty="0"/>
          </a:p>
          <a:p>
            <a:r>
              <a:rPr lang="cs-CZ" sz="2900" b="1" dirty="0" smtClean="0"/>
              <a:t>Koho? / ale i KDO? </a:t>
            </a:r>
            <a:endParaRPr lang="cs-CZ" sz="2900" b="1" dirty="0"/>
          </a:p>
          <a:p>
            <a:r>
              <a:rPr lang="cs-CZ" sz="2900" dirty="0"/>
              <a:t>s</a:t>
            </a:r>
            <a:r>
              <a:rPr lang="cs-CZ" sz="2900" dirty="0" smtClean="0"/>
              <a:t>ebereflexe učitele a </a:t>
            </a:r>
            <a:r>
              <a:rPr lang="cs-CZ" sz="2900" dirty="0" err="1" smtClean="0"/>
              <a:t>sebedefinování</a:t>
            </a:r>
            <a:r>
              <a:rPr lang="cs-CZ" sz="2900" dirty="0" smtClean="0"/>
              <a:t> učitelovy pozice ve vztahu k literatuře</a:t>
            </a:r>
          </a:p>
          <a:p>
            <a:r>
              <a:rPr lang="cs-CZ" sz="2900" dirty="0"/>
              <a:t>p</a:t>
            </a:r>
            <a:r>
              <a:rPr lang="cs-CZ" sz="2900" dirty="0" smtClean="0"/>
              <a:t>rezentace určitého pojetí literatury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96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539608" cy="1440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Oborová didaktika </a:t>
            </a:r>
            <a:br>
              <a:rPr lang="cs-CZ" b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1" dirty="0" smtClean="0"/>
              <a:t>Didaktika literární výchovy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535760"/>
          </a:xfrm>
        </p:spPr>
        <p:txBody>
          <a:bodyPr>
            <a:normAutofit fontScale="70000" lnSpcReduction="20000"/>
          </a:bodyPr>
          <a:lstStyle/>
          <a:p>
            <a:pPr marL="742950" lvl="1" indent="-285750">
              <a:buFont typeface="Courier New" pitchFamily="49" charset="0"/>
              <a:buChar char="o"/>
            </a:pPr>
            <a:r>
              <a:rPr lang="cs-CZ" sz="2800" dirty="0" smtClean="0"/>
              <a:t>platforma spojení: teoretického základu obecné didaktiky, oborové didaktiky a oboru</a:t>
            </a:r>
          </a:p>
          <a:p>
            <a:pPr marL="742950" lvl="1" indent="-285750">
              <a:buNone/>
            </a:pPr>
            <a:endParaRPr lang="cs-CZ" sz="2800" dirty="0" smtClean="0"/>
          </a:p>
          <a:p>
            <a:pPr marL="742950" lvl="1" indent="-285750"/>
            <a:r>
              <a:rPr lang="cs-CZ" sz="2800" dirty="0" smtClean="0"/>
              <a:t>teorie vyučování literatury</a:t>
            </a:r>
          </a:p>
          <a:p>
            <a:pPr marL="742950" lvl="1" indent="-285750"/>
            <a:r>
              <a:rPr lang="cs-CZ" sz="2800" dirty="0" smtClean="0"/>
              <a:t>představa o podobě výuky literatury</a:t>
            </a:r>
          </a:p>
          <a:p>
            <a:pPr marL="742950" lvl="1" indent="-285750"/>
            <a:r>
              <a:rPr lang="cs-CZ" sz="2800" dirty="0"/>
              <a:t>t</a:t>
            </a:r>
            <a:r>
              <a:rPr lang="cs-CZ" sz="2800" dirty="0" smtClean="0"/>
              <a:t>ransformace oborového základu do výuky</a:t>
            </a:r>
          </a:p>
          <a:p>
            <a:pPr marL="742950" lvl="1" indent="-285750"/>
            <a:r>
              <a:rPr lang="cs-CZ" sz="2800" dirty="0" smtClean="0"/>
              <a:t>výběr materiálu vzhledem k oboru a výuce </a:t>
            </a:r>
          </a:p>
          <a:p>
            <a:pPr marL="742950" lvl="1" indent="-285750"/>
            <a:r>
              <a:rPr lang="cs-CZ" sz="2800" dirty="0" smtClean="0"/>
              <a:t>specifika literární výchovy jako expresivního oboru? </a:t>
            </a:r>
          </a:p>
          <a:p>
            <a:pPr marL="742950" lvl="1" indent="-285750"/>
            <a:r>
              <a:rPr lang="cs-CZ" sz="2800" dirty="0" smtClean="0"/>
              <a:t>základní didaktické kategorie: cíle, obsah, metody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Vymezení oborové didaktiky jako problém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cs-CZ" sz="2400" dirty="0"/>
              <a:t>pro výuku literatury klíčové: </a:t>
            </a:r>
            <a:r>
              <a:rPr lang="cs-CZ" sz="2400" b="1" dirty="0"/>
              <a:t>pojetí </a:t>
            </a:r>
            <a:r>
              <a:rPr lang="cs-CZ" sz="2400" b="1" dirty="0" smtClean="0"/>
              <a:t>literatury</a:t>
            </a:r>
          </a:p>
          <a:p>
            <a:pPr marL="457200" lvl="1" indent="0">
              <a:buNone/>
            </a:pPr>
            <a:endParaRPr lang="cs-CZ" sz="2400" b="1" dirty="0"/>
          </a:p>
          <a:p>
            <a:pPr lvl="1"/>
            <a:r>
              <a:rPr lang="cs-CZ" sz="2400" dirty="0"/>
              <a:t>zprostředkování zkušenosti s literaturou (subjektivizace a </a:t>
            </a:r>
            <a:r>
              <a:rPr lang="cs-CZ" sz="2400" dirty="0" smtClean="0"/>
              <a:t>individuálnost)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pPr lvl="1"/>
            <a:r>
              <a:rPr lang="cs-CZ" sz="2400" dirty="0" smtClean="0"/>
              <a:t>obecné </a:t>
            </a:r>
            <a:r>
              <a:rPr lang="cs-CZ" sz="2400" dirty="0"/>
              <a:t>mechanismy fungování literatury, textového světa jako možnosti pro analogické uchopení jiných fenoménů</a:t>
            </a:r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10784</TotalTime>
  <Words>832</Words>
  <Application>Microsoft Office PowerPoint</Application>
  <PresentationFormat>Předvádění na obrazovce (4:3)</PresentationFormat>
  <Paragraphs>154</Paragraphs>
  <Slides>18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Courier New</vt:lpstr>
      <vt:lpstr>Wingdings 3</vt:lpstr>
      <vt:lpstr>Stébla</vt:lpstr>
      <vt:lpstr>Didaktika literatury 1</vt:lpstr>
      <vt:lpstr>Program přednášky</vt:lpstr>
      <vt:lpstr>Didaktika </vt:lpstr>
      <vt:lpstr>Didaktika: možnosti definování</vt:lpstr>
      <vt:lpstr>Didaktika: možnosti definování</vt:lpstr>
      <vt:lpstr>Oborová didaktika didaktika literární výchovy </vt:lpstr>
      <vt:lpstr>Didaktika literatury: otázky a odpovědi</vt:lpstr>
      <vt:lpstr> Oborová didaktika                Didaktika literární výchovy </vt:lpstr>
      <vt:lpstr>Vymezení oborové didaktiky jako problém</vt:lpstr>
      <vt:lpstr>Možnosti vymezení oborové didaktiky </vt:lpstr>
      <vt:lpstr>Předmět didaktiky literatury: oblasti</vt:lpstr>
      <vt:lpstr>Specifika výuky literatury /literární výchovy</vt:lpstr>
      <vt:lpstr>Talent ve výuce literatury?</vt:lpstr>
      <vt:lpstr>Specifika materiálu: umělecká literatura</vt:lpstr>
      <vt:lpstr>Specifika: vztah recepce a produkce </vt:lpstr>
      <vt:lpstr>Specifika: interpretace</vt:lpstr>
      <vt:lpstr>Literatura</vt:lpstr>
      <vt:lpstr>Děkuji Vám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</dc:creator>
  <cp:lastModifiedBy>FFUK</cp:lastModifiedBy>
  <cp:revision>69</cp:revision>
  <dcterms:created xsi:type="dcterms:W3CDTF">2017-02-19T21:03:30Z</dcterms:created>
  <dcterms:modified xsi:type="dcterms:W3CDTF">2020-10-19T11:51:54Z</dcterms:modified>
</cp:coreProperties>
</file>