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2" r:id="rId3"/>
  </p:sldMasterIdLst>
  <p:notesMasterIdLst>
    <p:notesMasterId r:id="rId15"/>
  </p:notesMasterIdLst>
  <p:handoutMasterIdLst>
    <p:handoutMasterId r:id="rId16"/>
  </p:handoutMasterIdLst>
  <p:sldIdLst>
    <p:sldId id="282" r:id="rId4"/>
    <p:sldId id="287" r:id="rId5"/>
    <p:sldId id="290" r:id="rId6"/>
    <p:sldId id="284" r:id="rId7"/>
    <p:sldId id="285" r:id="rId8"/>
    <p:sldId id="286" r:id="rId9"/>
    <p:sldId id="288" r:id="rId10"/>
    <p:sldId id="289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8" autoAdjust="0"/>
    <p:restoredTop sz="94660"/>
  </p:normalViewPr>
  <p:slideViewPr>
    <p:cSldViewPr>
      <p:cViewPr varScale="1">
        <p:scale>
          <a:sx n="68" d="100"/>
          <a:sy n="68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33E76-F9C6-477F-A9D3-FC8B9E3F2C55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24C22-336C-47F4-A32D-13792C8F37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0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7D34D-B518-482E-8C37-199EAE699A5B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A84D-6064-4E4E-AC58-DC288C8C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9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1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18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8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79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56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4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6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2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4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lnSpc>
                <a:spcPts val="3000"/>
              </a:lnSpc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lnSpc>
                <a:spcPts val="2600"/>
              </a:lnSpc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lnSpc>
                <a:spcPts val="2300"/>
              </a:lnSpc>
              <a:buSzPct val="45000"/>
              <a:buFontTx/>
              <a:buBlip>
                <a:blip r:embed="rId4"/>
              </a:buBlip>
              <a:defRPr/>
            </a:lvl3pPr>
            <a:lvl4pPr>
              <a:lnSpc>
                <a:spcPts val="2300"/>
              </a:lnSpc>
              <a:defRPr/>
            </a:lvl4pPr>
          </a:lstStyle>
          <a:p>
            <a:pPr lvl="0"/>
            <a:r>
              <a:rPr lang="cs-CZ" dirty="0" err="1"/>
              <a:t>Kllllliknutím</a:t>
            </a:r>
            <a:r>
              <a:rPr lang="cs-CZ" dirty="0"/>
              <a:t>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27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9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1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34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74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29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24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87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17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6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Imageability</a:t>
            </a:r>
            <a:r>
              <a:rPr lang="cs-CZ" sz="3200" b="0" i="0" u="none" strike="noStrike" baseline="0" dirty="0">
                <a:solidFill>
                  <a:srgbClr val="000081"/>
                </a:solidFill>
                <a:latin typeface="SegoeUIBlack"/>
              </a:rPr>
              <a:t> in </a:t>
            </a:r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psycholinguistics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buSzPct val="45000"/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cs-CZ" dirty="0" err="1"/>
              <a:t>Kllllliknuf§f</a:t>
            </a:r>
            <a:r>
              <a:rPr lang="cs-CZ" dirty="0"/>
              <a:t>§</a:t>
            </a:r>
          </a:p>
          <a:p>
            <a:pPr lvl="0"/>
            <a:r>
              <a:rPr lang="cs-CZ" dirty="0"/>
              <a:t>tím lze upravit styly předlohy textu.)</a:t>
            </a:r>
          </a:p>
          <a:p>
            <a:pPr lvl="1"/>
            <a:r>
              <a:rPr lang="cs-CZ" dirty="0" err="1"/>
              <a:t>Dd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D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27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3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31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12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22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069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9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3029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73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7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49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A6E9-8350-42C0-BC2B-4E18AB12E8D4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2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14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SzPct val="106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3AE1-4D97-4C0F-9DE0-495819A1D573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75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B2F3-4420-459F-89BD-0C436E425196}" type="datetimeFigureOut">
              <a:rPr lang="cs-CZ" smtClean="0"/>
              <a:pPr/>
              <a:t>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olik@praha.psu.cas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261972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Porozumění slovům a větám</a:t>
            </a:r>
            <a:br>
              <a:rPr lang="cs-CZ" sz="4000">
                <a:solidFill>
                  <a:schemeClr val="tx2"/>
                </a:solidFill>
              </a:rPr>
            </a:br>
            <a:r>
              <a:rPr lang="cs-CZ" sz="4000">
                <a:solidFill>
                  <a:schemeClr val="tx2"/>
                </a:solidFill>
              </a:rPr>
              <a:t>Produkce slov a vět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2952378"/>
            <a:ext cx="8206680" cy="3068910"/>
          </a:xfrm>
        </p:spPr>
        <p:txBody>
          <a:bodyPr>
            <a:normAutofit/>
          </a:bodyPr>
          <a:lstStyle/>
          <a:p>
            <a:r>
              <a:rPr lang="cs-CZ" sz="2800" dirty="0"/>
              <a:t>Filip Smolík</a:t>
            </a:r>
          </a:p>
          <a:p>
            <a:r>
              <a:rPr lang="en-US" sz="2400" dirty="0" err="1">
                <a:hlinkClick r:id="rId2"/>
              </a:rPr>
              <a:t>smolik@praha.psu.cas.cz</a:t>
            </a:r>
            <a:endParaRPr lang="en-US" sz="2400" dirty="0"/>
          </a:p>
          <a:p>
            <a:pPr algn="l"/>
            <a:r>
              <a:rPr lang="cs-CZ" sz="2600" dirty="0"/>
              <a:t>	</a:t>
            </a:r>
            <a:r>
              <a:rPr lang="cs-CZ" sz="2600"/>
              <a:t>	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80976-E336-4575-886C-C8B612C6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Produkce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0F590-B13D-4B69-86FF-2FBA60BC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Obecně jsou produkční metody náročnější</a:t>
            </a:r>
          </a:p>
          <a:p>
            <a:pPr lvl="1"/>
            <a:r>
              <a:rPr lang="cs-CZ"/>
              <a:t>Méně jednoznačně určují, jak bude produkce vypadat</a:t>
            </a:r>
          </a:p>
          <a:p>
            <a:pPr lvl="1"/>
            <a:r>
              <a:rPr lang="cs-CZ"/>
              <a:t>Nutné náročnější vyhodnocování, mnoho odpovědí odpadne</a:t>
            </a:r>
          </a:p>
          <a:p>
            <a:r>
              <a:rPr lang="cs-CZ"/>
              <a:t>Elicitovaná produkce</a:t>
            </a:r>
          </a:p>
          <a:p>
            <a:pPr lvl="1"/>
            <a:r>
              <a:rPr lang="cs-CZ"/>
              <a:t>Popis obrázků, popis předvedené scény, popis videí</a:t>
            </a:r>
          </a:p>
          <a:p>
            <a:pPr lvl="1"/>
            <a:r>
              <a:rPr lang="cs-CZ"/>
              <a:t>Někdy je možné navést k žádoucí odpovědi pomocí úvodních fragmentů</a:t>
            </a:r>
          </a:p>
          <a:p>
            <a:pPr lvl="2"/>
            <a:r>
              <a:rPr lang="cs-CZ"/>
              <a:t>Na poli stojí ...</a:t>
            </a:r>
          </a:p>
        </p:txBody>
      </p:sp>
    </p:spTree>
    <p:extLst>
      <p:ext uri="{BB962C8B-B14F-4D97-AF65-F5344CB8AC3E}">
        <p14:creationId xmlns:p14="http://schemas.microsoft.com/office/powerpoint/2010/main" val="2850184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E9F3D-653E-4F35-BEA7-21D6D861B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Elicited imitation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7AC3B-41EC-41E6-9AAF-A4FB9F4B1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Opakování vět, příp. slov</a:t>
            </a:r>
          </a:p>
          <a:p>
            <a:pPr lvl="1"/>
            <a:r>
              <a:rPr lang="cs-CZ"/>
              <a:t>Děti mají problémy s opakováním věcí, které samy neumějí říci</a:t>
            </a:r>
          </a:p>
          <a:p>
            <a:pPr lvl="1"/>
            <a:r>
              <a:rPr lang="cs-CZ"/>
              <a:t>Můžeme  využít k testování</a:t>
            </a:r>
          </a:p>
          <a:p>
            <a:pPr lvl="1"/>
            <a:r>
              <a:rPr lang="cs-CZ"/>
              <a:t>Navíc je to citlivý ukazatel jazykových schopností</a:t>
            </a:r>
          </a:p>
          <a:p>
            <a:pPr lvl="1"/>
            <a:r>
              <a:rPr lang="cs-CZ"/>
              <a:t>Kombinuje aspekty porozumění i produkce</a:t>
            </a:r>
          </a:p>
          <a:p>
            <a:pPr lvl="2"/>
            <a:r>
              <a:rPr lang="cs-CZ"/>
              <a:t>Výhoda i nevýhoda</a:t>
            </a:r>
          </a:p>
          <a:p>
            <a:pPr lvl="2"/>
            <a:r>
              <a:rPr lang="cs-CZ"/>
              <a:t>Nevýhoda: nevíme, zda problémy jsou způsobeny slabou produkcí nebo porozuměním</a:t>
            </a:r>
          </a:p>
        </p:txBody>
      </p:sp>
    </p:spTree>
    <p:extLst>
      <p:ext uri="{BB962C8B-B14F-4D97-AF65-F5344CB8AC3E}">
        <p14:creationId xmlns:p14="http://schemas.microsoft.com/office/powerpoint/2010/main" val="407822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ED921-4B9F-43C3-A595-DD8EF6A45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Obecné dělení metod (a otázek)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B2584D-FFA1-48E5-ABB2-A3171D99A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Porozumění</a:t>
            </a:r>
          </a:p>
          <a:p>
            <a:pPr lvl="1"/>
            <a:r>
              <a:rPr lang="cs-CZ"/>
              <a:t>Co to znamená</a:t>
            </a:r>
            <a:r>
              <a:rPr lang="en-US"/>
              <a:t>?</a:t>
            </a:r>
            <a:endParaRPr lang="cs-CZ"/>
          </a:p>
          <a:p>
            <a:r>
              <a:rPr lang="cs-CZ"/>
              <a:t>Produkce</a:t>
            </a:r>
          </a:p>
          <a:p>
            <a:pPr lvl="1"/>
            <a:r>
              <a:rPr lang="cs-CZ"/>
              <a:t>Jak se to řekne</a:t>
            </a:r>
            <a:r>
              <a:rPr lang="en-US"/>
              <a:t>?</a:t>
            </a:r>
            <a:endParaRPr lang="cs-CZ"/>
          </a:p>
          <a:p>
            <a:r>
              <a:rPr lang="cs-CZ"/>
              <a:t>Posuzování</a:t>
            </a:r>
          </a:p>
          <a:p>
            <a:pPr lvl="1"/>
            <a:r>
              <a:rPr lang="cs-CZ"/>
              <a:t>Je to tak správně řečeno?</a:t>
            </a:r>
          </a:p>
        </p:txBody>
      </p:sp>
    </p:spTree>
    <p:extLst>
      <p:ext uri="{BB962C8B-B14F-4D97-AF65-F5344CB8AC3E}">
        <p14:creationId xmlns:p14="http://schemas.microsoft.com/office/powerpoint/2010/main" val="330048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99AA5-D349-4123-84FE-B4FC368C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Sběr dat vs. manipulace proměnných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8787F1-A8A3-4035-8322-F4B9F8596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Klasifikace podle porozumění, produkce či posuzování se týká způsobu sbírání dat</a:t>
            </a:r>
          </a:p>
          <a:p>
            <a:pPr lvl="1"/>
            <a:r>
              <a:rPr lang="cs-CZ" dirty="0"/>
              <a:t>To je někdy cílem, někdy jen prostředkem</a:t>
            </a:r>
          </a:p>
          <a:p>
            <a:r>
              <a:rPr lang="cs-CZ" dirty="0"/>
              <a:t>Manipulace</a:t>
            </a:r>
          </a:p>
          <a:p>
            <a:pPr lvl="1"/>
            <a:r>
              <a:rPr lang="cs-CZ" dirty="0"/>
              <a:t>Může být dána jen výběrem podnětů </a:t>
            </a:r>
          </a:p>
          <a:p>
            <a:pPr lvl="2"/>
            <a:r>
              <a:rPr lang="cs-CZ" dirty="0"/>
              <a:t>u porozumění je to obvyklé</a:t>
            </a:r>
          </a:p>
          <a:p>
            <a:pPr lvl="1"/>
            <a:r>
              <a:rPr lang="cs-CZ" dirty="0"/>
              <a:t>Kontext</a:t>
            </a:r>
          </a:p>
          <a:p>
            <a:pPr lvl="2"/>
            <a:r>
              <a:rPr lang="cs-CZ" dirty="0"/>
              <a:t>Např. syntaktický </a:t>
            </a:r>
            <a:r>
              <a:rPr lang="cs-CZ" dirty="0" err="1"/>
              <a:t>priming</a:t>
            </a:r>
            <a:r>
              <a:rPr lang="cs-CZ" dirty="0"/>
              <a:t>: </a:t>
            </a:r>
            <a:r>
              <a:rPr lang="cs-CZ" dirty="0" err="1"/>
              <a:t>elicitace</a:t>
            </a:r>
            <a:r>
              <a:rPr lang="cs-CZ" dirty="0"/>
              <a:t> za různých podmínek</a:t>
            </a:r>
          </a:p>
          <a:p>
            <a:pPr lvl="1"/>
            <a:r>
              <a:rPr lang="cs-CZ" dirty="0"/>
              <a:t>Manipulace je určena výzkumnou otázkou</a:t>
            </a:r>
          </a:p>
          <a:p>
            <a:pPr lvl="2"/>
            <a:r>
              <a:rPr lang="cs-CZ" dirty="0"/>
              <a:t>Např. existují podmínky, které usnadňují/ztěžují porozumění?</a:t>
            </a:r>
          </a:p>
        </p:txBody>
      </p:sp>
    </p:spTree>
    <p:extLst>
      <p:ext uri="{BB962C8B-B14F-4D97-AF65-F5344CB8AC3E}">
        <p14:creationId xmlns:p14="http://schemas.microsoft.com/office/powerpoint/2010/main" val="424863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3C1B3-8F24-4C53-ABB4-4B8854203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Online a offline metody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2D1388-B581-4C1F-A00D-55E195033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Online</a:t>
            </a:r>
          </a:p>
          <a:p>
            <a:pPr lvl="1"/>
            <a:r>
              <a:rPr lang="cs-CZ" dirty="0"/>
              <a:t>V reálném čase, měříme reakci během procesu porozumění nebo bezprostřední reakci dítěte</a:t>
            </a:r>
            <a:endParaRPr lang="en-US" dirty="0"/>
          </a:p>
          <a:p>
            <a:r>
              <a:rPr lang="en-US" dirty="0"/>
              <a:t>Offline</a:t>
            </a:r>
          </a:p>
          <a:p>
            <a:pPr lvl="1"/>
            <a:r>
              <a:rPr lang="cs-CZ" dirty="0"/>
              <a:t>Měříme odpověď až po zadání nějakých podnětových materiálů, nikoli během jejich prezentace</a:t>
            </a:r>
          </a:p>
          <a:p>
            <a:pPr lvl="2"/>
            <a:r>
              <a:rPr lang="cs-CZ" dirty="0"/>
              <a:t>Standardní formát „otázka-odpověď“</a:t>
            </a:r>
          </a:p>
          <a:p>
            <a:r>
              <a:rPr lang="cs-CZ" dirty="0"/>
              <a:t>Dosud probírané metody především „online“</a:t>
            </a:r>
          </a:p>
          <a:p>
            <a:r>
              <a:rPr lang="cs-CZ" dirty="0" err="1"/>
              <a:t>Offline</a:t>
            </a:r>
            <a:r>
              <a:rPr lang="cs-CZ" dirty="0"/>
              <a:t> metody</a:t>
            </a:r>
          </a:p>
          <a:p>
            <a:pPr lvl="1"/>
            <a:r>
              <a:rPr lang="cs-CZ" dirty="0"/>
              <a:t>hlavně při aktivní spolupráci participantů (dětí)	</a:t>
            </a:r>
          </a:p>
        </p:txBody>
      </p:sp>
    </p:spTree>
    <p:extLst>
      <p:ext uri="{BB962C8B-B14F-4D97-AF65-F5344CB8AC3E}">
        <p14:creationId xmlns:p14="http://schemas.microsoft.com/office/powerpoint/2010/main" val="204345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E866F-1521-4DF4-82EA-490EE582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Porozumění větám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8F202F-2BCF-49FE-B292-042F59F45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Preferential looking; pohledová preference</a:t>
            </a:r>
          </a:p>
          <a:p>
            <a:pPr lvl="1"/>
            <a:r>
              <a:rPr lang="cs-CZ"/>
              <a:t>Už jsme zmiňovali</a:t>
            </a:r>
          </a:p>
          <a:p>
            <a:pPr lvl="1"/>
            <a:r>
              <a:rPr lang="cs-CZ"/>
              <a:t>Dva obrázky/videa, dítě slyší podnět, sledujeme, kam se dívá</a:t>
            </a:r>
          </a:p>
          <a:p>
            <a:pPr lvl="2"/>
            <a:r>
              <a:rPr lang="cs-CZ"/>
              <a:t>Dá se použít pro slova i věty</a:t>
            </a:r>
          </a:p>
          <a:p>
            <a:pPr lvl="1"/>
            <a:r>
              <a:rPr lang="cs-CZ"/>
              <a:t>Offline i online verze</a:t>
            </a:r>
          </a:p>
          <a:p>
            <a:pPr lvl="2"/>
            <a:r>
              <a:rPr lang="cs-CZ"/>
              <a:t>Offline verze – agregujeme pohledy za určitou dobu</a:t>
            </a:r>
          </a:p>
          <a:p>
            <a:pPr lvl="2"/>
            <a:r>
              <a:rPr lang="cs-CZ"/>
              <a:t>Online verze – looking while listening, visual world; sledujeme směr pohledu v průběhu zpracování a těsně po něm</a:t>
            </a:r>
          </a:p>
          <a:p>
            <a:pPr lvl="3"/>
            <a:r>
              <a:rPr lang="cs-CZ"/>
              <a:t>U vět to pomáhá identifikovat, čím se děti řídí</a:t>
            </a:r>
          </a:p>
          <a:p>
            <a:pPr lvl="3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2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8B02A-84E2-4C4E-B76D-2BDF533A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Porozumění: offline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F132B-F345-4C77-AC1E-BAAA7A95F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Ukazování </a:t>
            </a:r>
          </a:p>
          <a:p>
            <a:r>
              <a:rPr lang="cs-CZ"/>
              <a:t>Act out</a:t>
            </a:r>
          </a:p>
          <a:p>
            <a:pPr lvl="1"/>
            <a:endParaRPr lang="cs-CZ"/>
          </a:p>
          <a:p>
            <a:pPr lvl="2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562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01748-A1E6-4BCD-BDA8-345FBFB9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Porozumění: ukazování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BAAC4-4271-4089-9861-1300DC595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2 nebo 4 obrázky</a:t>
            </a:r>
          </a:p>
          <a:p>
            <a:pPr lvl="1"/>
            <a:r>
              <a:rPr lang="cs-CZ"/>
              <a:t>Ukaž, kde je...</a:t>
            </a:r>
          </a:p>
          <a:p>
            <a:pPr lvl="1"/>
            <a:r>
              <a:rPr lang="cs-CZ"/>
              <a:t>Použitelné pro slova i věty</a:t>
            </a:r>
          </a:p>
          <a:p>
            <a:pPr lvl="2"/>
            <a:r>
              <a:rPr lang="cs-CZ"/>
              <a:t>Důležitá je volba distraktorů („nesprávných“ obrázků)</a:t>
            </a:r>
          </a:p>
          <a:p>
            <a:pPr lvl="2"/>
            <a:r>
              <a:rPr lang="cs-CZ"/>
              <a:t>Čím podobnější, tím obtížnější</a:t>
            </a:r>
          </a:p>
          <a:p>
            <a:r>
              <a:rPr lang="cs-CZ"/>
              <a:t>Věty - pokud nás zajímá porozumění větě jako celku (syntax, morfologie)</a:t>
            </a:r>
          </a:p>
          <a:p>
            <a:pPr lvl="1"/>
            <a:r>
              <a:rPr lang="cs-CZ"/>
              <a:t>předměty a postavy se musejí opakovat</a:t>
            </a:r>
          </a:p>
          <a:p>
            <a:pPr lvl="1"/>
            <a:endParaRPr lang="cs-CZ"/>
          </a:p>
          <a:p>
            <a:pPr lvl="2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58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6264B-D32F-495E-B11B-8B4DA19D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Porozumění: přehrávání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AAB6C-8D44-4E4A-94E0-777C25EA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Act-out</a:t>
            </a:r>
            <a:endParaRPr lang="cs-CZ" dirty="0"/>
          </a:p>
          <a:p>
            <a:pPr lvl="1"/>
            <a:r>
              <a:rPr lang="cs-CZ" dirty="0"/>
              <a:t>Dítě má figurky/hračky, jejich pomocí ukazuje význam věty</a:t>
            </a:r>
          </a:p>
          <a:p>
            <a:pPr lvl="1"/>
            <a:r>
              <a:rPr lang="cs-CZ" dirty="0"/>
              <a:t>Není třeba připravovat obrázky</a:t>
            </a:r>
          </a:p>
          <a:p>
            <a:pPr lvl="1"/>
            <a:r>
              <a:rPr lang="cs-CZ" dirty="0"/>
              <a:t>Ale zase je nutné držet se dostupných hraček</a:t>
            </a:r>
          </a:p>
          <a:p>
            <a:pPr lvl="1"/>
            <a:r>
              <a:rPr lang="cs-CZ" dirty="0"/>
              <a:t>Někdy obtížně interpretovatelné</a:t>
            </a:r>
          </a:p>
          <a:p>
            <a:pPr lvl="2"/>
            <a:r>
              <a:rPr lang="cs-CZ" dirty="0"/>
              <a:t>Často se používá k testování porozumění agentu-</a:t>
            </a:r>
            <a:r>
              <a:rPr lang="cs-CZ" dirty="0" err="1"/>
              <a:t>patientu</a:t>
            </a:r>
            <a:r>
              <a:rPr lang="cs-CZ" dirty="0"/>
              <a:t> a první figurka, které se dítě dotkne, se bere jako agens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85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71BC8-2954-4DFC-ABE2-1F9BCFC5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Porozumění: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CBCF3-E08C-4B69-A489-23EFBC92C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Looking while listening</a:t>
            </a:r>
          </a:p>
          <a:p>
            <a:pPr lvl="1"/>
            <a:r>
              <a:rPr lang="cs-CZ"/>
              <a:t>Podobné preferential looking, ale s průběžným vyhodnocením</a:t>
            </a:r>
          </a:p>
          <a:p>
            <a:pPr lvl="1"/>
            <a:r>
              <a:rPr lang="cs-CZ"/>
              <a:t>Umožňuje sledovat inkrementální interpretaci vět</a:t>
            </a:r>
          </a:p>
          <a:p>
            <a:pPr lvl="2"/>
            <a:r>
              <a:rPr lang="cs-CZ"/>
              <a:t>O jaká vodítka se děti opírají a jak rychle na ně reagují</a:t>
            </a:r>
          </a:p>
        </p:txBody>
      </p:sp>
    </p:spTree>
    <p:extLst>
      <p:ext uri="{BB962C8B-B14F-4D97-AF65-F5344CB8AC3E}">
        <p14:creationId xmlns:p14="http://schemas.microsoft.com/office/powerpoint/2010/main" val="230657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5249</TotalTime>
  <Words>475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SegoeUIBlack</vt:lpstr>
      <vt:lpstr>Motiv systému Office</vt:lpstr>
      <vt:lpstr>1_Vlastní návrh</vt:lpstr>
      <vt:lpstr>Vlastní návrh</vt:lpstr>
      <vt:lpstr>Porozumění slovům a větám Produkce slov a vět</vt:lpstr>
      <vt:lpstr>Obecné dělení metod (a otázek)</vt:lpstr>
      <vt:lpstr>Sběr dat vs. manipulace proměnných</vt:lpstr>
      <vt:lpstr>Online a offline metody </vt:lpstr>
      <vt:lpstr>Porozumění větám</vt:lpstr>
      <vt:lpstr>Porozumění: offline metody</vt:lpstr>
      <vt:lpstr>Porozumění: ukazování</vt:lpstr>
      <vt:lpstr>Porozumění: přehrávání</vt:lpstr>
      <vt:lpstr>Porozumění: online</vt:lpstr>
      <vt:lpstr>Produkce</vt:lpstr>
      <vt:lpstr>Elicited imitation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Kříž</dc:creator>
  <cp:lastModifiedBy>Klára Matiasovitsová</cp:lastModifiedBy>
  <cp:revision>234</cp:revision>
  <dcterms:created xsi:type="dcterms:W3CDTF">2015-07-16T14:09:50Z</dcterms:created>
  <dcterms:modified xsi:type="dcterms:W3CDTF">2020-04-09T15:29:39Z</dcterms:modified>
</cp:coreProperties>
</file>