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71" r:id="rId4"/>
    <p:sldId id="263" r:id="rId5"/>
    <p:sldId id="269" r:id="rId6"/>
    <p:sldId id="275" r:id="rId7"/>
    <p:sldId id="265" r:id="rId8"/>
    <p:sldId id="274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BFSjHBVx-x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3.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821146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Emmanuel </a:t>
            </a:r>
            <a:r>
              <a:rPr lang="cs-CZ" dirty="0" err="1"/>
              <a:t>Levinas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10554216" cy="4710793"/>
          </a:xfrm>
        </p:spPr>
        <p:txBody>
          <a:bodyPr>
            <a:normAutofit/>
          </a:bodyPr>
          <a:lstStyle/>
          <a:p>
            <a:r>
              <a:rPr lang="cs-CZ" sz="2400" i="1" dirty="0"/>
              <a:t>Od existence k existujícímu</a:t>
            </a:r>
            <a:r>
              <a:rPr lang="cs-CZ" sz="2400" dirty="0"/>
              <a:t> (</a:t>
            </a:r>
            <a:r>
              <a:rPr lang="cs-CZ" sz="2400" i="1" dirty="0"/>
              <a:t>De </a:t>
            </a:r>
            <a:r>
              <a:rPr lang="cs-CZ" sz="2400" i="1" dirty="0" err="1"/>
              <a:t>l’existance</a:t>
            </a:r>
            <a:r>
              <a:rPr lang="cs-CZ" sz="2400" i="1" dirty="0"/>
              <a:t> à </a:t>
            </a:r>
            <a:r>
              <a:rPr lang="cs-CZ" sz="2400" i="1" dirty="0" err="1"/>
              <a:t>existant</a:t>
            </a:r>
            <a:r>
              <a:rPr lang="cs-CZ" sz="2400" dirty="0"/>
              <a:t>; 1947)</a:t>
            </a:r>
          </a:p>
          <a:p>
            <a:r>
              <a:rPr lang="cs-CZ" sz="2400" dirty="0"/>
              <a:t>„Realita a její stín“ (La </a:t>
            </a:r>
            <a:r>
              <a:rPr lang="cs-CZ" sz="2400" dirty="0" err="1"/>
              <a:t>Réalité</a:t>
            </a:r>
            <a:r>
              <a:rPr lang="cs-CZ" sz="2400" dirty="0"/>
              <a:t> et son </a:t>
            </a:r>
            <a:r>
              <a:rPr lang="cs-CZ" sz="2400" dirty="0" err="1"/>
              <a:t>ombre</a:t>
            </a:r>
            <a:r>
              <a:rPr lang="cs-CZ" sz="2400" dirty="0"/>
              <a:t>; 1948)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659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Vytržení z jednotné perspektivy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10554216" cy="4710793"/>
          </a:xfrm>
        </p:spPr>
        <p:txBody>
          <a:bodyPr>
            <a:normAutofit/>
          </a:bodyPr>
          <a:lstStyle/>
          <a:p>
            <a:r>
              <a:rPr lang="cs-CZ" sz="2800" i="1" dirty="0"/>
              <a:t>Od existence k existujícímu</a:t>
            </a:r>
            <a:r>
              <a:rPr lang="cs-CZ" sz="2800" dirty="0"/>
              <a:t> (</a:t>
            </a:r>
            <a:r>
              <a:rPr lang="cs-CZ" sz="2800" i="1" dirty="0"/>
              <a:t>De </a:t>
            </a:r>
            <a:r>
              <a:rPr lang="cs-CZ" sz="2800" i="1" dirty="0" err="1"/>
              <a:t>l’existance</a:t>
            </a:r>
            <a:r>
              <a:rPr lang="cs-CZ" sz="2800" i="1" dirty="0"/>
              <a:t> à </a:t>
            </a:r>
            <a:r>
              <a:rPr lang="cs-CZ" sz="2800" i="1" dirty="0" err="1"/>
              <a:t>existant</a:t>
            </a:r>
            <a:r>
              <a:rPr lang="cs-CZ" sz="2800" dirty="0"/>
              <a:t>; 1947)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umělecké postupy, kterými je vytržení předmětu z horizontu světa dosahováno</a:t>
            </a:r>
          </a:p>
          <a:p>
            <a:pPr marL="0" indent="0">
              <a:buNone/>
            </a:pPr>
            <a:endParaRPr lang="cs-CZ" sz="2400" dirty="0"/>
          </a:p>
          <a:p>
            <a:pPr lvl="1"/>
            <a:r>
              <a:rPr lang="cs-CZ" dirty="0"/>
              <a:t>estetický účinek se dostavuje díky samotné existenci malby jako způsobu vytržení „kousku univerza“ z jednotné perspektivy</a:t>
            </a:r>
          </a:p>
          <a:p>
            <a:pPr lvl="1"/>
            <a:r>
              <a:rPr lang="cs-CZ" dirty="0"/>
              <a:t>samo nezbytné omezení malby, tedy hmotná nutnost vytvářet něco omezeného, je příčinou vyvstání estetické události </a:t>
            </a:r>
          </a:p>
          <a:p>
            <a:pPr marL="530352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471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49" y="685800"/>
            <a:ext cx="10643507" cy="898071"/>
          </a:xfrm>
        </p:spPr>
        <p:txBody>
          <a:bodyPr>
            <a:normAutofit/>
          </a:bodyPr>
          <a:lstStyle/>
          <a:p>
            <a:r>
              <a:rPr lang="cs-CZ" dirty="0"/>
              <a:t>Absurdní povaha detailů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5153" y="2098498"/>
            <a:ext cx="6032706" cy="36185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díky filmovým detailům jednotlivosti vystupují samostatně a projevují svou „zvláštní a absurdní povahu“</a:t>
            </a:r>
          </a:p>
          <a:p>
            <a:pPr lvl="1"/>
            <a:r>
              <a:rPr lang="cs-CZ" dirty="0"/>
              <a:t>v detailech se realita zjevuje                    v „nečekaných perspektivách“ a „halucinačních dimenzích“, protože          v detailech je „obnaženo“ to, co viditelný svět „obvyklých rozměrů“ skrývá</a:t>
            </a:r>
            <a:endParaRPr lang="pl-PL" i="0" dirty="0"/>
          </a:p>
          <a:p>
            <a:pPr lvl="1"/>
            <a:endParaRPr lang="pl-PL" i="0" dirty="0"/>
          </a:p>
          <a:p>
            <a:pPr lvl="1"/>
            <a:endParaRPr lang="pl-PL" i="0" dirty="0"/>
          </a:p>
          <a:p>
            <a:pPr lvl="1"/>
            <a:r>
              <a:rPr lang="pl-PL" i="0" dirty="0"/>
              <a:t> </a:t>
            </a:r>
            <a:r>
              <a:rPr lang="pl-PL" sz="1800" i="0" dirty="0"/>
              <a:t>Orson Welles: </a:t>
            </a:r>
            <a:r>
              <a:rPr lang="cs-CZ" sz="1800" dirty="0">
                <a:hlinkClick r:id="rId2"/>
              </a:rPr>
              <a:t>Citizen Kane</a:t>
            </a:r>
            <a:r>
              <a:rPr lang="cs-CZ" sz="1800" dirty="0"/>
              <a:t> (</a:t>
            </a:r>
            <a:r>
              <a:rPr lang="pl-PL" sz="1800" i="0" dirty="0"/>
              <a:t>1941)</a:t>
            </a:r>
            <a:endParaRPr lang="en-US" sz="1800" dirty="0"/>
          </a:p>
        </p:txBody>
      </p:sp>
      <p:pic>
        <p:nvPicPr>
          <p:cNvPr id="1030" name="Picture 6" descr="Citizen Kane and Cinematography: Highlights | English 245: Film Form and  Cul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321" y="2098498"/>
            <a:ext cx="4847832" cy="36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77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Klasické a moderní umění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4703"/>
            <a:ext cx="9601200" cy="3972697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„Realita a její stín“</a:t>
            </a:r>
          </a:p>
          <a:p>
            <a:pPr lvl="1"/>
            <a:r>
              <a:rPr lang="cs-CZ" dirty="0"/>
              <a:t>obrácení předmětu v „ne-předmět“, rozklad na samostatné smyslové kvality, je záležitostí moderního umění stejně jako umění klasického, tedy umění odmítajícího reprezentaci stejně jako umění reprezentujícího</a:t>
            </a:r>
          </a:p>
          <a:p>
            <a:pPr lvl="1"/>
            <a:r>
              <a:rPr lang="cs-CZ" dirty="0"/>
              <a:t>estetický element působí stejně v umění klasickém i moderním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sz="2800" i="1" dirty="0"/>
              <a:t>Od existence k existujícímu</a:t>
            </a:r>
          </a:p>
          <a:p>
            <a:pPr lvl="1"/>
            <a:r>
              <a:rPr lang="cs-CZ" dirty="0"/>
              <a:t>odmítání reprezentovat předměty se zřetelně projevuje zejména v moderním malířství</a:t>
            </a:r>
          </a:p>
          <a:p>
            <a:pPr lvl="1"/>
            <a:r>
              <a:rPr lang="cs-CZ" dirty="0"/>
              <a:t>přerušení vztahu mezi vnitřkem a vnějškem je v případě moderního umění důslednější.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25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870" y="685800"/>
            <a:ext cx="9868930" cy="1485900"/>
          </a:xfrm>
        </p:spPr>
        <p:txBody>
          <a:bodyPr/>
          <a:lstStyle/>
          <a:p>
            <a:r>
              <a:rPr lang="cs-CZ" dirty="0"/>
              <a:t>Promíchání úrovní reality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8842"/>
            <a:ext cx="6289589" cy="4644812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ukazuje se v „zaujetí čistou a prostou hrou barev a linií určených čití“</a:t>
            </a:r>
          </a:p>
          <a:p>
            <a:pPr marL="530352" lvl="1" indent="0">
              <a:buNone/>
            </a:pPr>
            <a:endParaRPr lang="cs-CZ" dirty="0"/>
          </a:p>
          <a:p>
            <a:pPr lvl="1"/>
            <a:r>
              <a:rPr lang="cs-CZ" dirty="0"/>
              <a:t>destrukce reprezentace se dostavuje ve vytváření vztahů mezi „tvářemi a povrchy“, se kterými již „soudržnost“ našeho světa žádným způsobem nesouvisí, nebo v „promíchání různých úrovní reality“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300" dirty="0"/>
              <a:t>Antoni </a:t>
            </a:r>
            <a:r>
              <a:rPr lang="cs-CZ" sz="1300" dirty="0" err="1"/>
              <a:t>Tapiés</a:t>
            </a:r>
            <a:r>
              <a:rPr lang="cs-CZ" sz="1300" dirty="0"/>
              <a:t>: </a:t>
            </a:r>
            <a:r>
              <a:rPr lang="cs-CZ" sz="1300" i="1" dirty="0"/>
              <a:t>Koláž z rýže a provázků </a:t>
            </a:r>
            <a:r>
              <a:rPr lang="cs-CZ" sz="1300" dirty="0"/>
              <a:t>(1947)</a:t>
            </a:r>
          </a:p>
        </p:txBody>
      </p:sp>
      <p:pic>
        <p:nvPicPr>
          <p:cNvPr id="2052" name="Picture 4" descr="Tapies, Antoni (1923-2012) - 1947 Collage of Rice and Strings (Private  Collection) | Art, Artist, Lion sculp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562" y="685800"/>
            <a:ext cx="4275438" cy="61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61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004207"/>
          </a:xfrm>
        </p:spPr>
        <p:txBody>
          <a:bodyPr>
            <a:normAutofit/>
          </a:bodyPr>
          <a:lstStyle/>
          <a:p>
            <a:r>
              <a:rPr lang="cs-CZ" dirty="0" err="1"/>
              <a:t>Materialita</a:t>
            </a:r>
            <a:r>
              <a:rPr lang="cs-CZ" dirty="0"/>
              <a:t> bytí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007" y="2562344"/>
            <a:ext cx="9447355" cy="5317147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endParaRPr lang="en-US" sz="2400" dirty="0"/>
          </a:p>
        </p:txBody>
      </p:sp>
      <p:pic>
        <p:nvPicPr>
          <p:cNvPr id="5" name="Picture 2" descr="Peinture 81 x 100 cm, 1946 | pierre-soulage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827" y="2026507"/>
            <a:ext cx="5342173" cy="43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 txBox="1">
            <a:spLocks/>
          </p:cNvSpPr>
          <p:nvPr/>
        </p:nvSpPr>
        <p:spPr>
          <a:xfrm>
            <a:off x="1371601" y="1968842"/>
            <a:ext cx="5325762" cy="444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i="1" dirty="0"/>
              <a:t>Od existence k existujícímu</a:t>
            </a:r>
          </a:p>
          <a:p>
            <a:pPr lvl="1"/>
            <a:r>
              <a:rPr lang="cs-CZ" dirty="0"/>
              <a:t>„nahé, jednoduché a absolutní“ jednotlivosti, „otoky a vředy bytí“. V těchto věcech dosahuje „nahota“ bytí, sama „</a:t>
            </a:r>
            <a:r>
              <a:rPr lang="cs-CZ" dirty="0" err="1"/>
              <a:t>materialita</a:t>
            </a:r>
            <a:r>
              <a:rPr lang="cs-CZ" dirty="0"/>
              <a:t>“, „vrcholu moci“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materialita</a:t>
            </a:r>
            <a:r>
              <a:rPr lang="cs-CZ" dirty="0"/>
              <a:t> je například „tloušťka, hrubost, masivnost, bída“, je také tím, čemu náleží „tíže, absurdita, brutální a netečná přítomnost“ nebo „poníženost, nahota a ošklivost“ </a:t>
            </a:r>
          </a:p>
          <a:p>
            <a:pPr lvl="1"/>
            <a:endParaRPr lang="cs-CZ" dirty="0"/>
          </a:p>
          <a:p>
            <a:r>
              <a:rPr lang="cs-CZ" sz="1400" dirty="0" err="1"/>
              <a:t>Pierre</a:t>
            </a:r>
            <a:r>
              <a:rPr lang="cs-CZ" sz="1400" dirty="0"/>
              <a:t> </a:t>
            </a:r>
            <a:r>
              <a:rPr lang="cs-CZ" sz="1400" dirty="0" err="1"/>
              <a:t>Soulages</a:t>
            </a:r>
            <a:r>
              <a:rPr lang="cs-CZ" sz="1400" dirty="0"/>
              <a:t>: Malba (1946)</a:t>
            </a:r>
          </a:p>
        </p:txBody>
      </p:sp>
    </p:spTree>
    <p:extLst>
      <p:ext uri="{BB962C8B-B14F-4D97-AF65-F5344CB8AC3E}">
        <p14:creationId xmlns:p14="http://schemas.microsoft.com/office/powerpoint/2010/main" val="2774106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Estetické kategorie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7611"/>
            <a:ext cx="9601200" cy="4079789"/>
          </a:xfrm>
        </p:spPr>
        <p:txBody>
          <a:bodyPr>
            <a:normAutofit/>
          </a:bodyPr>
          <a:lstStyle/>
          <a:p>
            <a:r>
              <a:rPr lang="cs-CZ" sz="2800" dirty="0"/>
              <a:t>„Realita a její stín“</a:t>
            </a:r>
          </a:p>
          <a:p>
            <a:pPr lvl="1"/>
            <a:r>
              <a:rPr lang="cs-CZ" dirty="0"/>
              <a:t>hudebnost obrazu znamená také rytmus, který představuje „uzavřený“ a od reality „oddělený celek“</a:t>
            </a:r>
          </a:p>
          <a:p>
            <a:pPr lvl="1"/>
            <a:r>
              <a:rPr lang="cs-CZ" dirty="0"/>
              <a:t>na subjekt působí rytmus „magickou mocí“, protože prvky tohoto celku se „navzájem vyvolávají“</a:t>
            </a:r>
          </a:p>
          <a:p>
            <a:pPr lvl="1"/>
            <a:r>
              <a:rPr lang="cs-CZ" dirty="0"/>
              <a:t>vztah subjektu k rytmu není „souhlas“, ale „participace</a:t>
            </a:r>
          </a:p>
          <a:p>
            <a:pPr lvl="1"/>
            <a:r>
              <a:rPr lang="cs-CZ" dirty="0"/>
              <a:t>obraz tak nevyhnutelně představuje „zastavení času či jeho zpoždění za sebou“</a:t>
            </a:r>
          </a:p>
          <a:p>
            <a:pPr lvl="1"/>
            <a:r>
              <a:rPr lang="cs-CZ" dirty="0"/>
              <a:t>obraz jako socha uskutečňuje paradox okamžiku nemajícího jakoukoli budoucnost, je to okamžik neschopný překročit přítomnost</a:t>
            </a:r>
          </a:p>
          <a:p>
            <a:pPr lvl="1"/>
            <a:r>
              <a:rPr lang="cs-CZ" dirty="0"/>
              <a:t>okamžik obrazu, který představuje „mezičas“ je způsobem zastavení trvání.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978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8757"/>
            <a:ext cx="9601200" cy="4983892"/>
          </a:xfrm>
        </p:spPr>
        <p:txBody>
          <a:bodyPr>
            <a:normAutofit/>
          </a:bodyPr>
          <a:lstStyle/>
          <a:p>
            <a:r>
              <a:rPr lang="cs-CZ" sz="2800" dirty="0"/>
              <a:t>„Realita a její stín“</a:t>
            </a:r>
          </a:p>
          <a:p>
            <a:pPr lvl="1"/>
            <a:r>
              <a:rPr lang="cs-CZ" dirty="0"/>
              <a:t>charakteristiky estetické události slouží jako podklad zásadní </a:t>
            </a:r>
            <a:r>
              <a:rPr lang="cs-CZ" dirty="0" err="1"/>
              <a:t>Levinasov</a:t>
            </a:r>
            <a:r>
              <a:rPr lang="cs-CZ" dirty="0"/>
              <a:t> kritiky obrazu, a zejména umění</a:t>
            </a:r>
          </a:p>
          <a:p>
            <a:pPr lvl="1"/>
            <a:r>
              <a:rPr lang="cs-CZ" dirty="0"/>
              <a:t>umění jako exotické, to znamená vyjmuté ze souvislostí se světem, je ve specifickém smyslu „úplné“, „saturované“</a:t>
            </a:r>
          </a:p>
          <a:p>
            <a:pPr lvl="1"/>
            <a:r>
              <a:rPr lang="cs-CZ" dirty="0"/>
              <a:t>úplnost uměleckého díla zprošťuje umělce i diváka jejich lidských povinností</a:t>
            </a:r>
          </a:p>
          <a:p>
            <a:pPr lvl="1"/>
            <a:r>
              <a:rPr lang="cs-CZ" dirty="0"/>
              <a:t>vytvářet nebo vychutnávat umění znamená především „vyvázat se“ z odpovědnosti</a:t>
            </a:r>
          </a:p>
          <a:p>
            <a:pPr lvl="1"/>
            <a:r>
              <a:rPr lang="cs-CZ" dirty="0"/>
              <a:t>estetická nezainteresovanost není „kontemplace“, je to „nezodpovědnost“</a:t>
            </a:r>
          </a:p>
          <a:p>
            <a:pPr lvl="1"/>
            <a:r>
              <a:rPr lang="cs-CZ" dirty="0"/>
              <a:t>svět vyzývající k aktivitě, k přemýšlení a jednání, je v uměleckém díle nahrazen úplností obrazu</a:t>
            </a:r>
          </a:p>
          <a:p>
            <a:pPr lvl="1"/>
            <a:r>
              <a:rPr lang="cs-CZ" dirty="0"/>
              <a:t>saturované, mlčící dílo je zapotřebí přinutit mluvit</a:t>
            </a:r>
          </a:p>
          <a:p>
            <a:pPr lvl="1"/>
            <a:r>
              <a:rPr lang="cs-CZ" dirty="0"/>
              <a:t>kritika vychází z postoje publika, které je nespokojené s mlčením díla a které pociťuje potřebu k dílu cosi říci, když už bylo všechno řečeno</a:t>
            </a:r>
          </a:p>
        </p:txBody>
      </p:sp>
    </p:spTree>
    <p:extLst>
      <p:ext uri="{BB962C8B-B14F-4D97-AF65-F5344CB8AC3E}">
        <p14:creationId xmlns:p14="http://schemas.microsoft.com/office/powerpoint/2010/main" val="222701520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5385</TotalTime>
  <Words>600</Words>
  <Application>Microsoft Macintosh PowerPoint</Application>
  <PresentationFormat>Širokoúhlá obrazovka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Franklin Gothic Book</vt:lpstr>
      <vt:lpstr>Oříznutí</vt:lpstr>
      <vt:lpstr>Fenomenologie II</vt:lpstr>
      <vt:lpstr>Emmanuel Levinas</vt:lpstr>
      <vt:lpstr>Vytržení z jednotné perspektivy</vt:lpstr>
      <vt:lpstr>Absurdní povaha detailů</vt:lpstr>
      <vt:lpstr>Klasické a moderní umění </vt:lpstr>
      <vt:lpstr>Promíchání úrovní reality</vt:lpstr>
      <vt:lpstr>Materialita bytí</vt:lpstr>
      <vt:lpstr>Estetické kategorie</vt:lpstr>
      <vt:lpstr>Kritika umění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71</cp:revision>
  <dcterms:created xsi:type="dcterms:W3CDTF">2021-02-16T10:22:56Z</dcterms:created>
  <dcterms:modified xsi:type="dcterms:W3CDTF">2021-03-18T08:05:04Z</dcterms:modified>
</cp:coreProperties>
</file>