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75" r:id="rId4"/>
    <p:sldId id="267" r:id="rId5"/>
    <p:sldId id="266" r:id="rId6"/>
    <p:sldId id="269" r:id="rId7"/>
    <p:sldId id="270" r:id="rId8"/>
    <p:sldId id="272" r:id="rId9"/>
    <p:sldId id="274" r:id="rId10"/>
    <p:sldId id="260" r:id="rId11"/>
    <p:sldId id="261" r:id="rId12"/>
    <p:sldId id="262" r:id="rId13"/>
    <p:sldId id="271" r:id="rId14"/>
    <p:sldId id="26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7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75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4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26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79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1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5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5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24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1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8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3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5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A948-8708-49A4-B2C8-5F8EC155439E}" type="datetimeFigureOut">
              <a:rPr lang="cs-CZ" smtClean="0"/>
              <a:t>02.11.2023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8FDE-B798-4371-B989-D69101E725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9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Krajina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4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889" y="1517714"/>
            <a:ext cx="11189616" cy="5340285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600" dirty="0" smtClean="0"/>
              <a:t>„Krajiny </a:t>
            </a:r>
            <a:r>
              <a:rPr lang="cs-CZ" sz="2600" dirty="0"/>
              <a:t>jsou vyjednávané, nestálé, proměnlivé </a:t>
            </a:r>
            <a:r>
              <a:rPr lang="cs-CZ" sz="2600" dirty="0" smtClean="0"/>
              <a:t>… na krajinu lze pohlížet různými způsoby jako na </a:t>
            </a:r>
            <a:r>
              <a:rPr lang="cs-CZ" sz="2600" b="1" dirty="0" smtClean="0">
                <a:solidFill>
                  <a:srgbClr val="C00000"/>
                </a:solidFill>
              </a:rPr>
              <a:t>přírodu, životní prostředí, artefakt, systém, problém, zdroj bohatství, ideologii, historii </a:t>
            </a:r>
            <a:r>
              <a:rPr lang="cs-CZ" sz="2600" dirty="0" smtClean="0"/>
              <a:t>atd. Obecně však platí, že politické, ekonomické, morální a estetické zájmy a </a:t>
            </a:r>
            <a:r>
              <a:rPr lang="cs-CZ" sz="2600" b="1" dirty="0" smtClean="0">
                <a:solidFill>
                  <a:srgbClr val="C00000"/>
                </a:solidFill>
              </a:rPr>
              <a:t>hodnoty zabarvují to, co lidé (v krajině) vidí</a:t>
            </a:r>
            <a:r>
              <a:rPr lang="cs-CZ" sz="2600" dirty="0" smtClean="0"/>
              <a:t>, a mohou nevyhnutelně vést k radikálně odlišným postojům.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Krajiny mohou být </a:t>
            </a:r>
            <a:r>
              <a:rPr lang="cs-CZ" sz="2600" b="1" dirty="0" smtClean="0">
                <a:solidFill>
                  <a:srgbClr val="C00000"/>
                </a:solidFill>
              </a:rPr>
              <a:t>strukturami pocitů, výsledkem sociální praxe, produktem koloniálních a </a:t>
            </a:r>
            <a:r>
              <a:rPr lang="cs-CZ" sz="2600" b="1" dirty="0" err="1" smtClean="0">
                <a:solidFill>
                  <a:srgbClr val="C00000"/>
                </a:solidFill>
              </a:rPr>
              <a:t>postkoloniálních</a:t>
            </a:r>
            <a:r>
              <a:rPr lang="cs-CZ" sz="2600" b="1" dirty="0" smtClean="0">
                <a:solidFill>
                  <a:srgbClr val="C00000"/>
                </a:solidFill>
              </a:rPr>
              <a:t> identit a západního pohledu, spojeného s třídními rozdíly, majetkem a vlastnictvím. Mohou být </a:t>
            </a:r>
            <a:r>
              <a:rPr lang="cs-CZ" sz="2600" b="1" dirty="0" err="1" smtClean="0">
                <a:solidFill>
                  <a:srgbClr val="C00000"/>
                </a:solidFill>
              </a:rPr>
              <a:t>mísem</a:t>
            </a:r>
            <a:r>
              <a:rPr lang="cs-CZ" sz="2600" b="1" dirty="0" smtClean="0">
                <a:solidFill>
                  <a:srgbClr val="C00000"/>
                </a:solidFill>
              </a:rPr>
              <a:t> kontemplativní vznešenosti i teroru, exilu a otroctví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Pro některé lidi, stále se zmenšující menšinu, jsou krajiny "</a:t>
            </a:r>
            <a:r>
              <a:rPr lang="cs-CZ" sz="2600" b="1" dirty="0" smtClean="0">
                <a:solidFill>
                  <a:srgbClr val="C00000"/>
                </a:solidFill>
              </a:rPr>
              <a:t>krajinami úkolů</a:t>
            </a:r>
            <a:r>
              <a:rPr lang="cs-CZ" sz="2600" dirty="0" smtClean="0"/>
              <a:t>“ („</a:t>
            </a:r>
            <a:r>
              <a:rPr lang="cs-CZ" sz="2600" b="1" i="1" dirty="0" err="1" smtClean="0">
                <a:solidFill>
                  <a:srgbClr val="C00000"/>
                </a:solidFill>
              </a:rPr>
              <a:t>task-scapes</a:t>
            </a:r>
            <a:r>
              <a:rPr lang="cs-CZ" sz="2600" dirty="0" smtClean="0"/>
              <a:t>“, </a:t>
            </a:r>
            <a:r>
              <a:rPr lang="cs-CZ" sz="2600" dirty="0" err="1" smtClean="0"/>
              <a:t>Ingold</a:t>
            </a:r>
            <a:r>
              <a:rPr lang="cs-CZ" sz="2600" dirty="0" smtClean="0"/>
              <a:t> 2000: 189), v nichž si vydělávají na živobytí. Pro naprostou většinu lidí se krajiny staly místem potěšení, kde se věnují svým zájmům a podporují svůj osobní rozvoj.“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2200" i="1" dirty="0" err="1" smtClean="0"/>
              <a:t>Tilley</a:t>
            </a:r>
            <a:r>
              <a:rPr lang="cs-CZ" sz="2200" i="1" dirty="0" smtClean="0"/>
              <a:t> </a:t>
            </a:r>
            <a:r>
              <a:rPr lang="cs-CZ" sz="2200" i="1" dirty="0"/>
              <a:t>C. &amp; </a:t>
            </a:r>
            <a:r>
              <a:rPr lang="cs-CZ" sz="2200" i="1" dirty="0" err="1"/>
              <a:t>Cameron-Daum</a:t>
            </a:r>
            <a:r>
              <a:rPr lang="cs-CZ" sz="2200" i="1" dirty="0"/>
              <a:t> K. (2017). </a:t>
            </a:r>
            <a:r>
              <a:rPr lang="cs-CZ" sz="2200" i="1" dirty="0" err="1"/>
              <a:t>Anthropology</a:t>
            </a:r>
            <a:r>
              <a:rPr lang="cs-CZ" sz="2200" i="1" dirty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landscape</a:t>
            </a:r>
            <a:r>
              <a:rPr lang="cs-CZ" sz="2200" i="1" dirty="0"/>
              <a:t> : </a:t>
            </a:r>
            <a:r>
              <a:rPr lang="cs-CZ" sz="2200" i="1" dirty="0" err="1"/>
              <a:t>the</a:t>
            </a:r>
            <a:r>
              <a:rPr lang="cs-CZ" sz="2200" i="1" dirty="0"/>
              <a:t> </a:t>
            </a:r>
            <a:r>
              <a:rPr lang="cs-CZ" sz="2200" i="1" dirty="0" err="1"/>
              <a:t>extraordinary</a:t>
            </a:r>
            <a:r>
              <a:rPr lang="cs-CZ" sz="2200" i="1" dirty="0"/>
              <a:t> in </a:t>
            </a:r>
            <a:r>
              <a:rPr lang="cs-CZ" sz="2200" i="1" dirty="0" err="1"/>
              <a:t>the</a:t>
            </a:r>
            <a:r>
              <a:rPr lang="cs-CZ" sz="2200" i="1" dirty="0"/>
              <a:t> </a:t>
            </a:r>
            <a:r>
              <a:rPr lang="cs-CZ" sz="2200" i="1" dirty="0" err="1"/>
              <a:t>ordinary</a:t>
            </a:r>
            <a:r>
              <a:rPr lang="cs-CZ" sz="2200" i="1" dirty="0"/>
              <a:t>. UCL </a:t>
            </a:r>
            <a:r>
              <a:rPr lang="cs-CZ" sz="2200" i="1" dirty="0" err="1"/>
              <a:t>Press</a:t>
            </a:r>
            <a:r>
              <a:rPr lang="cs-CZ" sz="2200" i="1" dirty="0" smtClean="0"/>
              <a:t>.</a:t>
            </a:r>
            <a:endParaRPr 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203392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9843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Chůze krajinou - </a:t>
            </a:r>
            <a:r>
              <a:rPr lang="cs-CZ" sz="3200" b="1" dirty="0" err="1" smtClean="0"/>
              <a:t>Chris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Tilley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815" y="2078610"/>
            <a:ext cx="10897385" cy="4779390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 smtClean="0"/>
              <a:t>zkoumá </a:t>
            </a:r>
            <a:r>
              <a:rPr lang="cs-CZ" sz="2200" b="1" dirty="0" smtClean="0">
                <a:solidFill>
                  <a:srgbClr val="C00000"/>
                </a:solidFill>
              </a:rPr>
              <a:t>chůzi z fenomenologické perspektivy </a:t>
            </a:r>
            <a:r>
              <a:rPr lang="cs-CZ" sz="2200" dirty="0" smtClean="0"/>
              <a:t>a ukazuje, jak zásadní je chůze, aby bylo možné prostorově prožít a </a:t>
            </a:r>
            <a:r>
              <a:rPr lang="cs-CZ" sz="2200" b="1" dirty="0" smtClean="0"/>
              <a:t>pochopit možný význam krajiny</a:t>
            </a:r>
            <a:r>
              <a:rPr lang="cs-CZ" sz="2200" dirty="0" smtClean="0"/>
              <a:t>, jejích lokalit a míst, s nimiž se setkáváme</a:t>
            </a:r>
          </a:p>
          <a:p>
            <a:endParaRPr lang="cs-CZ" sz="2200" dirty="0" smtClean="0"/>
          </a:p>
          <a:p>
            <a:r>
              <a:rPr lang="cs-CZ" sz="2200" dirty="0" smtClean="0"/>
              <a:t>chůze může být "</a:t>
            </a:r>
            <a:r>
              <a:rPr lang="cs-CZ" sz="2200" b="1" i="1" dirty="0" smtClean="0"/>
              <a:t>místem a krajinou omezena a zároveň ji utváří</a:t>
            </a:r>
            <a:r>
              <a:rPr lang="cs-CZ" sz="2200" dirty="0" smtClean="0"/>
              <a:t>" (</a:t>
            </a:r>
            <a:r>
              <a:rPr lang="cs-CZ" sz="2200" dirty="0" err="1" smtClean="0"/>
              <a:t>Tilley</a:t>
            </a:r>
            <a:r>
              <a:rPr lang="cs-CZ" sz="2200" dirty="0" smtClean="0"/>
              <a:t> 1994: 29) = poznání krajiny zprostředkované nikoliv texty nebo obrazy, ale </a:t>
            </a:r>
            <a:r>
              <a:rPr lang="cs-CZ" sz="2200" b="1" dirty="0" smtClean="0">
                <a:solidFill>
                  <a:srgbClr val="C00000"/>
                </a:solidFill>
              </a:rPr>
              <a:t>osobními tělesnými zkušenostmi = </a:t>
            </a:r>
            <a:r>
              <a:rPr lang="cs-CZ" sz="2200" dirty="0" smtClean="0"/>
              <a:t>v průběhu času se tvoří jak praxe chůze, tak ztělesňuje krajina</a:t>
            </a:r>
          </a:p>
          <a:p>
            <a:endParaRPr lang="cs-CZ" sz="2200" dirty="0" smtClean="0"/>
          </a:p>
          <a:p>
            <a:r>
              <a:rPr lang="cs-CZ" sz="2200" dirty="0" smtClean="0"/>
              <a:t>popis zkušeností krajiny ji </a:t>
            </a:r>
            <a:r>
              <a:rPr lang="cs-CZ" sz="2200" b="1" dirty="0" smtClean="0"/>
              <a:t>evokuje</a:t>
            </a:r>
            <a:r>
              <a:rPr lang="cs-CZ" sz="2200" dirty="0" smtClean="0"/>
              <a:t>, ale nelze ji přímo zprostředkovat (</a:t>
            </a:r>
            <a:r>
              <a:rPr lang="cs-CZ" sz="2200" dirty="0" err="1" smtClean="0"/>
              <a:t>Tilley</a:t>
            </a:r>
            <a:r>
              <a:rPr lang="cs-CZ" sz="2200" dirty="0" smtClean="0"/>
              <a:t> 2012: 15- 16)</a:t>
            </a:r>
          </a:p>
          <a:p>
            <a:endParaRPr lang="cs-CZ" sz="2200" dirty="0" smtClean="0"/>
          </a:p>
          <a:p>
            <a:r>
              <a:rPr lang="cs-CZ" sz="2200" b="1" dirty="0" smtClean="0"/>
              <a:t>historická perspektiva </a:t>
            </a:r>
            <a:r>
              <a:rPr lang="cs-CZ" sz="2200" dirty="0" smtClean="0"/>
              <a:t>(chůze pravěkého lovce X chůze v téže krajině dnes); </a:t>
            </a:r>
            <a:r>
              <a:rPr lang="cs-CZ" sz="2200" b="1" dirty="0" smtClean="0"/>
              <a:t>perspektiva „doprovázení“ </a:t>
            </a:r>
            <a:r>
              <a:rPr lang="cs-CZ" sz="2200" dirty="0" smtClean="0"/>
              <a:t>– s kým jdeme (pes, člověk…)</a:t>
            </a:r>
            <a:endParaRPr lang="cs-CZ" sz="22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endParaRPr lang="cs-CZ" sz="1700" dirty="0" smtClean="0"/>
          </a:p>
          <a:p>
            <a:pPr marL="0" indent="0" algn="r">
              <a:buNone/>
            </a:pPr>
            <a:r>
              <a:rPr lang="cs-CZ" sz="1700" dirty="0" smtClean="0"/>
              <a:t>T</a:t>
            </a:r>
            <a:r>
              <a:rPr lang="en-US" sz="1700" dirty="0" err="1" smtClean="0"/>
              <a:t>illey</a:t>
            </a:r>
            <a:r>
              <a:rPr lang="cs-CZ" sz="1700" dirty="0" smtClean="0"/>
              <a:t>, Ch. 1994. </a:t>
            </a:r>
            <a:r>
              <a:rPr lang="en-US" sz="1700" dirty="0" smtClean="0"/>
              <a:t>A phenomenology of landscape: places, paths and monuments</a:t>
            </a:r>
            <a:r>
              <a:rPr lang="cs-CZ" sz="1700" dirty="0" smtClean="0"/>
              <a:t>. Oxford University </a:t>
            </a:r>
            <a:r>
              <a:rPr lang="cs-CZ" sz="1700" dirty="0" err="1" smtClean="0"/>
              <a:t>Press</a:t>
            </a:r>
            <a:r>
              <a:rPr lang="cs-CZ" sz="1700" dirty="0" smtClean="0"/>
              <a:t>, Oxford</a:t>
            </a:r>
          </a:p>
          <a:p>
            <a:pPr marL="0" indent="0" algn="r">
              <a:buNone/>
            </a:pPr>
            <a:r>
              <a:rPr lang="cs-CZ" sz="1700" dirty="0" err="1" smtClean="0"/>
              <a:t>Tilley</a:t>
            </a:r>
            <a:r>
              <a:rPr lang="cs-CZ" sz="1700" dirty="0" smtClean="0"/>
              <a:t>, Ch. 2012. </a:t>
            </a:r>
            <a:r>
              <a:rPr lang="en-US" sz="1700" dirty="0" smtClean="0"/>
              <a:t>Walking the past in the present</a:t>
            </a:r>
            <a:r>
              <a:rPr lang="cs-CZ" sz="1700" dirty="0" smtClean="0"/>
              <a:t>. In</a:t>
            </a:r>
            <a:r>
              <a:rPr lang="en-US" sz="1700" dirty="0" smtClean="0"/>
              <a:t> A. </a:t>
            </a:r>
            <a:r>
              <a:rPr lang="en-US" sz="1700" dirty="0" err="1" smtClean="0"/>
              <a:t>Arnason</a:t>
            </a:r>
            <a:r>
              <a:rPr lang="en-US" sz="1700" dirty="0" smtClean="0"/>
              <a:t>, N. Ellison, J. </a:t>
            </a:r>
            <a:r>
              <a:rPr lang="en-US" sz="1700" dirty="0" err="1" smtClean="0"/>
              <a:t>Vergunst</a:t>
            </a:r>
            <a:r>
              <a:rPr lang="cs-CZ" sz="1700" dirty="0" smtClean="0"/>
              <a:t> </a:t>
            </a:r>
            <a:r>
              <a:rPr lang="en-US" sz="1700" dirty="0" smtClean="0"/>
              <a:t>and A. Whitehouse (eds.)</a:t>
            </a:r>
            <a:r>
              <a:rPr lang="cs-CZ" sz="1700" dirty="0" smtClean="0"/>
              <a:t>:</a:t>
            </a:r>
            <a:r>
              <a:rPr lang="en-US" sz="1700" dirty="0" smtClean="0"/>
              <a:t> Landscapes Beyond Land: Routes, Aesthetics,</a:t>
            </a:r>
            <a:r>
              <a:rPr lang="cs-CZ" sz="1700" dirty="0" smtClean="0"/>
              <a:t> </a:t>
            </a:r>
            <a:r>
              <a:rPr lang="en-US" sz="1700" dirty="0" smtClean="0"/>
              <a:t>Narratives</a:t>
            </a:r>
            <a:r>
              <a:rPr lang="cs-CZ" sz="1700" dirty="0" smtClean="0"/>
              <a:t>. </a:t>
            </a:r>
            <a:r>
              <a:rPr lang="en-US" sz="1700" dirty="0" smtClean="0"/>
              <a:t>Oxford: </a:t>
            </a:r>
            <a:r>
              <a:rPr lang="en-US" sz="1700" dirty="0" err="1" smtClean="0"/>
              <a:t>Berghahn</a:t>
            </a:r>
            <a:r>
              <a:rPr lang="en-US" sz="1700" dirty="0" smtClean="0"/>
              <a:t> Book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5101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8545" y="1216058"/>
            <a:ext cx="10435472" cy="140459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 smtClean="0"/>
              <a:t>Tim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Ingold</a:t>
            </a:r>
            <a:r>
              <a:rPr lang="cs-CZ" sz="2800" b="1" dirty="0" smtClean="0"/>
              <a:t>: DWELLING (POBÝVÁNÍ/PŘEBÝVÁNÍ)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Perception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Environment</a:t>
            </a:r>
            <a:r>
              <a:rPr lang="cs-CZ" sz="1800" b="1" dirty="0"/>
              <a:t> : </a:t>
            </a:r>
            <a:r>
              <a:rPr lang="cs-CZ" sz="1800" b="1" dirty="0" err="1"/>
              <a:t>Essays</a:t>
            </a:r>
            <a:r>
              <a:rPr lang="cs-CZ" sz="1800" b="1" dirty="0"/>
              <a:t> on </a:t>
            </a:r>
            <a:r>
              <a:rPr lang="cs-CZ" sz="1800" b="1" dirty="0" err="1"/>
              <a:t>Livelihood</a:t>
            </a:r>
            <a:r>
              <a:rPr lang="cs-CZ" sz="1800" b="1" dirty="0"/>
              <a:t>, </a:t>
            </a:r>
            <a:r>
              <a:rPr lang="cs-CZ" sz="1800" b="1" dirty="0" err="1"/>
              <a:t>Dwelling</a:t>
            </a:r>
            <a:r>
              <a:rPr lang="cs-CZ" sz="1800" b="1" dirty="0"/>
              <a:t> and </a:t>
            </a:r>
            <a:r>
              <a:rPr lang="cs-CZ" sz="1800" b="1" dirty="0" err="1"/>
              <a:t>Skill</a:t>
            </a:r>
            <a:r>
              <a:rPr lang="cs-CZ" sz="1800" b="1" dirty="0"/>
              <a:t>. 2000. </a:t>
            </a:r>
            <a:br>
              <a:rPr lang="cs-CZ" sz="1800" b="1" dirty="0"/>
            </a:b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596" y="2460396"/>
            <a:ext cx="10722204" cy="42891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400" dirty="0" smtClean="0"/>
              <a:t>Dvě perspektivy, jimiž se lze vztahovat ke světu: </a:t>
            </a:r>
            <a:r>
              <a:rPr lang="cs-CZ" sz="3400" b="1" dirty="0" smtClean="0">
                <a:solidFill>
                  <a:srgbClr val="C00000"/>
                </a:solidFill>
              </a:rPr>
              <a:t>DWELLING A BUILDING</a:t>
            </a:r>
          </a:p>
          <a:p>
            <a:endParaRPr lang="cs-CZ" sz="2000" b="1" dirty="0" smtClean="0"/>
          </a:p>
          <a:p>
            <a:pPr marL="0" indent="0" algn="ctr">
              <a:buNone/>
            </a:pPr>
            <a:r>
              <a:rPr lang="cs-CZ" sz="3600" b="1" i="1" dirty="0">
                <a:solidFill>
                  <a:srgbClr val="C00000"/>
                </a:solidFill>
              </a:rPr>
              <a:t>Perspektiva budování</a:t>
            </a:r>
            <a:endParaRPr lang="cs-CZ" sz="2500" dirty="0">
              <a:solidFill>
                <a:srgbClr val="C00000"/>
              </a:solidFill>
            </a:endParaRPr>
          </a:p>
          <a:p>
            <a:r>
              <a:rPr lang="cs-CZ" sz="3600" dirty="0"/>
              <a:t>v</a:t>
            </a:r>
            <a:r>
              <a:rPr lang="cs-CZ" sz="3600" dirty="0" smtClean="0"/>
              <a:t> kontextu „západní“ ontologie je obvyklé </a:t>
            </a:r>
            <a:r>
              <a:rPr lang="cs-CZ" sz="3600" dirty="0"/>
              <a:t>předpokládat, že lidé obývají svět (kulturu nebo společnost), kterému </a:t>
            </a:r>
            <a:r>
              <a:rPr lang="cs-CZ" sz="3600" b="1" dirty="0"/>
              <a:t>již byla přiřazena forma a </a:t>
            </a:r>
            <a:r>
              <a:rPr lang="cs-CZ" sz="3600" b="1" dirty="0" smtClean="0"/>
              <a:t>význam</a:t>
            </a:r>
            <a:r>
              <a:rPr lang="cs-CZ" sz="3600" dirty="0" smtClean="0"/>
              <a:t>; 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tojí na představě </a:t>
            </a:r>
            <a:r>
              <a:rPr lang="cs-CZ" sz="3600" b="1" dirty="0" smtClean="0"/>
              <a:t>mysli oddělené od světa</a:t>
            </a:r>
            <a:r>
              <a:rPr lang="cs-CZ" sz="3600" dirty="0" smtClean="0"/>
              <a:t>, který je třeba doslova formulovat, tedy vybudovat záměrný svět ve vědomí </a:t>
            </a:r>
            <a:r>
              <a:rPr lang="cs-CZ" sz="3600" b="1" dirty="0" smtClean="0"/>
              <a:t>= </a:t>
            </a:r>
            <a:r>
              <a:rPr lang="cs-CZ" sz="3600" b="1" dirty="0" smtClean="0">
                <a:solidFill>
                  <a:srgbClr val="C00000"/>
                </a:solidFill>
              </a:rPr>
              <a:t>lidé </a:t>
            </a:r>
            <a:r>
              <a:rPr lang="cs-CZ" sz="3600" b="1" dirty="0">
                <a:solidFill>
                  <a:srgbClr val="C00000"/>
                </a:solidFill>
              </a:rPr>
              <a:t>musí svět nutně "konstruovat" ve svém vědomí, aby v něm </a:t>
            </a:r>
            <a:r>
              <a:rPr lang="cs-CZ" sz="3600" b="1" dirty="0" smtClean="0">
                <a:solidFill>
                  <a:srgbClr val="C00000"/>
                </a:solidFill>
              </a:rPr>
              <a:t>pak mohli jednat </a:t>
            </a:r>
            <a:endParaRPr lang="cs-CZ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3300" b="1" dirty="0" smtClean="0">
                <a:solidFill>
                  <a:srgbClr val="C00000"/>
                </a:solidFill>
              </a:rPr>
              <a:t>X</a:t>
            </a:r>
            <a:endParaRPr lang="cs-CZ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3600" b="1" i="1" dirty="0">
                <a:solidFill>
                  <a:srgbClr val="C00000"/>
                </a:solidFill>
              </a:rPr>
              <a:t>Perspektiva pobývání</a:t>
            </a:r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 smtClean="0"/>
              <a:t>považuje </a:t>
            </a:r>
            <a:r>
              <a:rPr lang="cs-CZ" sz="3600" b="1" dirty="0">
                <a:solidFill>
                  <a:srgbClr val="C00000"/>
                </a:solidFill>
              </a:rPr>
              <a:t>vnoření </a:t>
            </a:r>
            <a:r>
              <a:rPr lang="cs-CZ" sz="3600" dirty="0"/>
              <a:t>organismu-osoby do </a:t>
            </a:r>
            <a:r>
              <a:rPr lang="cs-CZ" sz="3600" dirty="0" smtClean="0"/>
              <a:t>prostředí/světa </a:t>
            </a:r>
            <a:r>
              <a:rPr lang="cs-CZ" sz="3600" dirty="0"/>
              <a:t>za </a:t>
            </a:r>
            <a:r>
              <a:rPr lang="cs-CZ" sz="3600" b="1" dirty="0"/>
              <a:t>nevyhnutelnou </a:t>
            </a:r>
            <a:r>
              <a:rPr lang="cs-CZ" sz="3600" b="1" dirty="0" smtClean="0"/>
              <a:t>a </a:t>
            </a:r>
            <a:r>
              <a:rPr lang="cs-CZ" sz="3600" b="1" dirty="0" smtClean="0">
                <a:solidFill>
                  <a:srgbClr val="C00000"/>
                </a:solidFill>
              </a:rPr>
              <a:t>výchozí podmínku </a:t>
            </a:r>
            <a:r>
              <a:rPr lang="cs-CZ" sz="3600" dirty="0" smtClean="0"/>
              <a:t>existence, kterou sdílí člověk se všemi ostatní tvory; </a:t>
            </a:r>
            <a:r>
              <a:rPr lang="cs-CZ" sz="3600" dirty="0" smtClean="0"/>
              <a:t>taková je perspektiva lovců-sběračů</a:t>
            </a:r>
          </a:p>
          <a:p>
            <a:r>
              <a:rPr lang="cs-CZ" sz="3600" b="1" dirty="0" smtClean="0"/>
              <a:t>svět </a:t>
            </a:r>
            <a:r>
              <a:rPr lang="cs-CZ" sz="3600" b="1" dirty="0"/>
              <a:t>neustále vzniká kolem toho, kdo jej obývá</a:t>
            </a:r>
            <a:r>
              <a:rPr lang="cs-CZ" sz="3600" dirty="0"/>
              <a:t>, a jeho </a:t>
            </a:r>
            <a:r>
              <a:rPr lang="cs-CZ" sz="3600" dirty="0" smtClean="0"/>
              <a:t>složky </a:t>
            </a:r>
            <a:r>
              <a:rPr lang="cs-CZ" sz="3600" b="1" dirty="0"/>
              <a:t>nabývají významu díky </a:t>
            </a:r>
            <a:r>
              <a:rPr lang="cs-CZ" sz="3600" b="1" dirty="0" smtClean="0"/>
              <a:t>začlenění </a:t>
            </a:r>
            <a:r>
              <a:rPr lang="cs-CZ" sz="3600" dirty="0"/>
              <a:t>do </a:t>
            </a:r>
            <a:r>
              <a:rPr lang="cs-CZ" sz="3600" dirty="0" smtClean="0"/>
              <a:t>aktivního, praktického, pravidelného </a:t>
            </a:r>
            <a:r>
              <a:rPr lang="cs-CZ" sz="3600" b="1" dirty="0"/>
              <a:t>vzorce životních </a:t>
            </a:r>
            <a:r>
              <a:rPr lang="cs-CZ" sz="3600" b="1" dirty="0" smtClean="0"/>
              <a:t>aktivit</a:t>
            </a:r>
            <a:r>
              <a:rPr lang="cs-CZ" sz="3600" dirty="0" smtClean="0"/>
              <a:t>; </a:t>
            </a:r>
            <a:endParaRPr lang="cs-CZ" sz="2500" dirty="0" smtClean="0"/>
          </a:p>
          <a:p>
            <a:endParaRPr lang="cs-CZ" dirty="0" smtClean="0"/>
          </a:p>
          <a:p>
            <a:endParaRPr lang="cs-CZ" sz="20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252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9691" y="1216058"/>
            <a:ext cx="10454325" cy="1404594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 smtClean="0"/>
              <a:t>Tim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Ingold</a:t>
            </a:r>
            <a:r>
              <a:rPr lang="cs-CZ" sz="2800" b="1" dirty="0" smtClean="0"/>
              <a:t>: DWELLING (POBÝVÁNÍ/PŘEBÝVÁNÍ)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Perception</a:t>
            </a:r>
            <a:r>
              <a:rPr lang="cs-CZ" sz="1800" b="1" dirty="0"/>
              <a:t> </a:t>
            </a:r>
            <a:r>
              <a:rPr lang="cs-CZ" sz="1800" b="1" dirty="0" err="1"/>
              <a:t>of</a:t>
            </a:r>
            <a:r>
              <a:rPr lang="cs-CZ" sz="1800" b="1" dirty="0"/>
              <a:t> </a:t>
            </a:r>
            <a:r>
              <a:rPr lang="cs-CZ" sz="1800" b="1" dirty="0" err="1"/>
              <a:t>the</a:t>
            </a:r>
            <a:r>
              <a:rPr lang="cs-CZ" sz="1800" b="1" dirty="0"/>
              <a:t> </a:t>
            </a:r>
            <a:r>
              <a:rPr lang="cs-CZ" sz="1800" b="1" dirty="0" err="1"/>
              <a:t>Environment</a:t>
            </a:r>
            <a:r>
              <a:rPr lang="cs-CZ" sz="1800" b="1" dirty="0"/>
              <a:t> : </a:t>
            </a:r>
            <a:r>
              <a:rPr lang="cs-CZ" sz="1800" b="1" dirty="0" err="1"/>
              <a:t>Essays</a:t>
            </a:r>
            <a:r>
              <a:rPr lang="cs-CZ" sz="1800" b="1" dirty="0"/>
              <a:t> on </a:t>
            </a:r>
            <a:r>
              <a:rPr lang="cs-CZ" sz="1800" b="1" dirty="0" err="1"/>
              <a:t>Livelihood</a:t>
            </a:r>
            <a:r>
              <a:rPr lang="cs-CZ" sz="1800" b="1" dirty="0"/>
              <a:t>, </a:t>
            </a:r>
            <a:r>
              <a:rPr lang="cs-CZ" sz="1800" b="1" dirty="0" err="1"/>
              <a:t>Dwelling</a:t>
            </a:r>
            <a:r>
              <a:rPr lang="cs-CZ" sz="1800" b="1" dirty="0"/>
              <a:t> and </a:t>
            </a:r>
            <a:r>
              <a:rPr lang="cs-CZ" sz="1800" b="1" dirty="0" err="1"/>
              <a:t>Skill</a:t>
            </a:r>
            <a:r>
              <a:rPr lang="cs-CZ" sz="1800" b="1" dirty="0"/>
              <a:t>. 2000. </a:t>
            </a:r>
            <a:br>
              <a:rPr lang="cs-CZ" sz="1800" b="1" dirty="0"/>
            </a:br>
            <a:endParaRPr lang="cs-CZ" sz="1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596" y="2432116"/>
            <a:ext cx="10722204" cy="416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i="1" dirty="0" smtClean="0"/>
              <a:t>„…i</a:t>
            </a:r>
            <a:r>
              <a:rPr lang="en-US" sz="1900" i="1" dirty="0" smtClean="0"/>
              <a:t>t </a:t>
            </a:r>
            <a:r>
              <a:rPr lang="en-US" sz="1900" i="1" dirty="0"/>
              <a:t>is through </a:t>
            </a:r>
            <a:r>
              <a:rPr lang="en-US" sz="1900" b="1" i="1" dirty="0"/>
              <a:t>being inhabited</a:t>
            </a:r>
            <a:r>
              <a:rPr lang="en-US" sz="1900" i="1" dirty="0"/>
              <a:t>, rather than through its </a:t>
            </a:r>
            <a:r>
              <a:rPr lang="en-US" sz="1900" i="1" dirty="0" smtClean="0"/>
              <a:t>assimilation </a:t>
            </a:r>
            <a:r>
              <a:rPr lang="en-US" sz="1900" i="1" dirty="0"/>
              <a:t>to a formal design specification, that </a:t>
            </a:r>
            <a:r>
              <a:rPr lang="en-US" sz="1900" b="1" i="1" dirty="0"/>
              <a:t>the world becomes a meaningful </a:t>
            </a:r>
            <a:r>
              <a:rPr lang="en-US" sz="1900" b="1" i="1" dirty="0" smtClean="0"/>
              <a:t>environment</a:t>
            </a:r>
            <a:r>
              <a:rPr lang="cs-CZ" sz="1900" b="1" i="1" dirty="0" smtClean="0"/>
              <a:t> </a:t>
            </a:r>
            <a:r>
              <a:rPr lang="en-US" sz="1900" i="1" dirty="0" smtClean="0"/>
              <a:t>for </a:t>
            </a:r>
            <a:r>
              <a:rPr lang="en-US" sz="1900" i="1" dirty="0"/>
              <a:t>people</a:t>
            </a:r>
            <a:r>
              <a:rPr lang="en-US" sz="1900" i="1" dirty="0" smtClean="0"/>
              <a:t>.</a:t>
            </a:r>
            <a:r>
              <a:rPr lang="cs-CZ" sz="1900" i="1" dirty="0" smtClean="0"/>
              <a:t>“, p. 173</a:t>
            </a:r>
          </a:p>
          <a:p>
            <a:pPr marL="0" indent="0">
              <a:buNone/>
            </a:pPr>
            <a:r>
              <a:rPr lang="cs-CZ" sz="1900" i="1" dirty="0" smtClean="0"/>
              <a:t>„…</a:t>
            </a:r>
            <a:r>
              <a:rPr lang="en-US" sz="1900" i="1" dirty="0" smtClean="0"/>
              <a:t>the </a:t>
            </a:r>
            <a:r>
              <a:rPr lang="en-US" sz="1900" i="1" dirty="0"/>
              <a:t>forms people build, whether in the imagination or on the ground, </a:t>
            </a:r>
            <a:r>
              <a:rPr lang="en-US" sz="1900" i="1" dirty="0" smtClean="0"/>
              <a:t>arise</a:t>
            </a:r>
            <a:r>
              <a:rPr lang="cs-CZ" sz="1900" i="1" dirty="0" smtClean="0"/>
              <a:t> </a:t>
            </a:r>
            <a:r>
              <a:rPr lang="en-US" sz="1900" b="1" i="1" dirty="0" smtClean="0"/>
              <a:t>within </a:t>
            </a:r>
            <a:r>
              <a:rPr lang="en-US" sz="1900" b="1" i="1" dirty="0"/>
              <a:t>the current of their involved activity</a:t>
            </a:r>
            <a:r>
              <a:rPr lang="en-US" sz="1900" i="1" dirty="0"/>
              <a:t>, in the specific relational contexts of </a:t>
            </a:r>
            <a:r>
              <a:rPr lang="en-US" sz="1900" i="1" dirty="0" smtClean="0"/>
              <a:t>their</a:t>
            </a:r>
            <a:r>
              <a:rPr lang="cs-CZ" sz="1900" i="1" dirty="0" smtClean="0"/>
              <a:t> </a:t>
            </a:r>
            <a:r>
              <a:rPr lang="en-US" sz="1900" i="1" dirty="0" smtClean="0"/>
              <a:t>practical </a:t>
            </a:r>
            <a:r>
              <a:rPr lang="en-US" sz="1900" i="1" dirty="0"/>
              <a:t>engagement with their </a:t>
            </a:r>
            <a:r>
              <a:rPr lang="en-US" sz="1900" i="1" dirty="0" smtClean="0"/>
              <a:t>surroundings</a:t>
            </a:r>
            <a:r>
              <a:rPr lang="cs-CZ" sz="1900" i="1" dirty="0" smtClean="0"/>
              <a:t> (= </a:t>
            </a:r>
            <a:r>
              <a:rPr lang="cs-CZ" sz="1900" i="1" dirty="0" err="1" smtClean="0"/>
              <a:t>dwelling</a:t>
            </a:r>
            <a:r>
              <a:rPr lang="cs-CZ" sz="1900" i="1" dirty="0" smtClean="0"/>
              <a:t>)“, p. 186</a:t>
            </a:r>
          </a:p>
          <a:p>
            <a:pPr marL="0" indent="0">
              <a:buNone/>
            </a:pPr>
            <a:endParaRPr lang="cs-CZ" sz="1900" i="1" dirty="0" smtClean="0"/>
          </a:p>
          <a:p>
            <a:pPr marL="0" indent="0" algn="ctr">
              <a:buNone/>
            </a:pPr>
            <a:r>
              <a:rPr lang="cs-CZ" b="1" dirty="0" smtClean="0"/>
              <a:t>Pochopení </a:t>
            </a:r>
            <a:r>
              <a:rPr lang="cs-CZ" b="1" dirty="0"/>
              <a:t>a </a:t>
            </a:r>
            <a:r>
              <a:rPr lang="cs-CZ" b="1" dirty="0" smtClean="0"/>
              <a:t>uchopení </a:t>
            </a:r>
            <a:r>
              <a:rPr lang="cs-CZ" b="1" dirty="0"/>
              <a:t>světa</a:t>
            </a:r>
            <a:r>
              <a:rPr lang="cs-CZ" b="1" dirty="0" smtClean="0"/>
              <a:t>: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</a:rPr>
              <a:t>nikoli </a:t>
            </a:r>
            <a:r>
              <a:rPr lang="cs-CZ" b="1" dirty="0"/>
              <a:t>„</a:t>
            </a:r>
            <a:r>
              <a:rPr lang="cs-CZ" b="1" dirty="0">
                <a:solidFill>
                  <a:srgbClr val="C00000"/>
                </a:solidFill>
              </a:rPr>
              <a:t>konstrukce</a:t>
            </a:r>
            <a:r>
              <a:rPr lang="cs-CZ" b="1" dirty="0"/>
              <a:t>“ a </a:t>
            </a:r>
            <a:r>
              <a:rPr lang="cs-CZ" b="1" dirty="0" smtClean="0"/>
              <a:t>reprezentace; </a:t>
            </a:r>
            <a:r>
              <a:rPr lang="cs-CZ" b="1" dirty="0">
                <a:solidFill>
                  <a:srgbClr val="C00000"/>
                </a:solidFill>
              </a:rPr>
              <a:t>nikoli vytváření pohledu </a:t>
            </a:r>
            <a:r>
              <a:rPr lang="cs-CZ" b="1" dirty="0"/>
              <a:t>na svět </a:t>
            </a: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/>
              <a:t>X </a:t>
            </a:r>
          </a:p>
          <a:p>
            <a:pPr marL="0" indent="0" algn="ctr">
              <a:buNone/>
            </a:pPr>
            <a:r>
              <a:rPr lang="cs-CZ" b="1" dirty="0" smtClean="0"/>
              <a:t>ale </a:t>
            </a:r>
            <a:r>
              <a:rPr lang="cs-CZ" b="1" dirty="0" smtClean="0">
                <a:solidFill>
                  <a:srgbClr val="C00000"/>
                </a:solidFill>
              </a:rPr>
              <a:t>zapojení a přebývání</a:t>
            </a:r>
            <a:r>
              <a:rPr lang="cs-CZ" b="1" dirty="0" smtClean="0"/>
              <a:t>; </a:t>
            </a:r>
            <a:r>
              <a:rPr lang="cs-CZ" b="1" dirty="0" smtClean="0">
                <a:solidFill>
                  <a:srgbClr val="C00000"/>
                </a:solidFill>
              </a:rPr>
              <a:t>zaujímaní </a:t>
            </a:r>
            <a:r>
              <a:rPr lang="cs-CZ" b="1" dirty="0">
                <a:solidFill>
                  <a:srgbClr val="C00000"/>
                </a:solidFill>
              </a:rPr>
              <a:t>místa </a:t>
            </a:r>
            <a:r>
              <a:rPr lang="cs-CZ" b="1" dirty="0"/>
              <a:t>ve světě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sz="2000" b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7810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Landscape</a:t>
            </a:r>
            <a:r>
              <a:rPr lang="cs-CZ" sz="3600" b="1" dirty="0" smtClean="0"/>
              <a:t> a </a:t>
            </a:r>
            <a:r>
              <a:rPr lang="cs-CZ" sz="3600" b="1" dirty="0" err="1" smtClean="0"/>
              <a:t>taskscape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756" y="2057401"/>
            <a:ext cx="11293310" cy="4654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Krajina </a:t>
            </a:r>
            <a:endParaRPr lang="cs-CZ" b="1" dirty="0" smtClean="0"/>
          </a:p>
          <a:p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není totéž co „země (</a:t>
            </a:r>
            <a:r>
              <a:rPr lang="cs-CZ" dirty="0" err="1" smtClean="0"/>
              <a:t>land</a:t>
            </a:r>
            <a:r>
              <a:rPr lang="cs-CZ" dirty="0" smtClean="0"/>
              <a:t>)“, „příroda“, „prostor (</a:t>
            </a:r>
            <a:r>
              <a:rPr lang="cs-CZ" dirty="0" err="1" smtClean="0"/>
              <a:t>space</a:t>
            </a:r>
            <a:r>
              <a:rPr lang="cs-CZ" dirty="0" smtClean="0"/>
              <a:t>)“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nemá </a:t>
            </a:r>
            <a:r>
              <a:rPr lang="cs-CZ" b="1" dirty="0" smtClean="0"/>
              <a:t>dvě </a:t>
            </a:r>
            <a:r>
              <a:rPr lang="cs-CZ" dirty="0" smtClean="0"/>
              <a:t>složky: a) </a:t>
            </a:r>
            <a:r>
              <a:rPr lang="cs-CZ" b="1" dirty="0" smtClean="0"/>
              <a:t>přírodní</a:t>
            </a:r>
            <a:r>
              <a:rPr lang="cs-CZ" dirty="0" smtClean="0"/>
              <a:t>, neutrální, vnější kontext lidské existence, b)</a:t>
            </a:r>
            <a:r>
              <a:rPr lang="cs-CZ" b="1" dirty="0" smtClean="0"/>
              <a:t> </a:t>
            </a:r>
            <a:r>
              <a:rPr lang="cs-CZ" dirty="0" smtClean="0"/>
              <a:t>systém </a:t>
            </a:r>
            <a:r>
              <a:rPr lang="cs-CZ" b="1" dirty="0" smtClean="0"/>
              <a:t>symbolů a významů</a:t>
            </a:r>
            <a:r>
              <a:rPr lang="cs-CZ" dirty="0" smtClean="0"/>
              <a:t>, přiřčených prostoru, které mají organizační funkci (srov. </a:t>
            </a:r>
            <a:r>
              <a:rPr lang="cs-CZ" dirty="0" err="1" smtClean="0"/>
              <a:t>Geertz</a:t>
            </a:r>
            <a:r>
              <a:rPr lang="cs-CZ" dirty="0" smtClean="0"/>
              <a:t>)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cs-CZ" b="1" dirty="0" smtClean="0"/>
              <a:t>JE naopak JEDNOTOU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j</a:t>
            </a:r>
            <a:r>
              <a:rPr lang="cs-CZ" dirty="0" smtClean="0"/>
              <a:t>e to </a:t>
            </a:r>
            <a:r>
              <a:rPr lang="cs-CZ" b="1" i="1" dirty="0" smtClean="0"/>
              <a:t>svět</a:t>
            </a:r>
            <a:r>
              <a:rPr lang="cs-CZ" b="1" i="1" dirty="0"/>
              <a:t>, </a:t>
            </a:r>
            <a:r>
              <a:rPr lang="cs-CZ" b="1" i="1" dirty="0" smtClean="0"/>
              <a:t>„jak </a:t>
            </a:r>
            <a:r>
              <a:rPr lang="cs-CZ" b="1" i="1" dirty="0"/>
              <a:t>ho znají ti, kdo v něm žijí, kdo obývají jeho místa a putují po cestách, které je </a:t>
            </a:r>
            <a:r>
              <a:rPr lang="cs-CZ" b="1" i="1" dirty="0" smtClean="0"/>
              <a:t>spojují</a:t>
            </a:r>
            <a:r>
              <a:rPr lang="cs-CZ" dirty="0" smtClean="0"/>
              <a:t>“ (s. 193)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 perspektivy DWELLING je </a:t>
            </a:r>
            <a:r>
              <a:rPr lang="cs-CZ" b="1" dirty="0" smtClean="0"/>
              <a:t>výslednicí pobývání</a:t>
            </a:r>
            <a:r>
              <a:rPr lang="cs-CZ" dirty="0" smtClean="0"/>
              <a:t>, které dává i význam a smysl = je </a:t>
            </a:r>
            <a:r>
              <a:rPr lang="cs-CZ" b="1" dirty="0"/>
              <a:t>trvalým záznamem a svědectvím života a díla minulých generací</a:t>
            </a:r>
            <a:r>
              <a:rPr lang="cs-CZ" dirty="0"/>
              <a:t>, které v ní žily a zanechaly v ní něco ze </a:t>
            </a:r>
            <a:r>
              <a:rPr lang="cs-CZ" dirty="0" smtClean="0"/>
              <a:t>sebe = </a:t>
            </a:r>
            <a:r>
              <a:rPr lang="cs-CZ" b="1" dirty="0" smtClean="0">
                <a:solidFill>
                  <a:srgbClr val="C00000"/>
                </a:solidFill>
              </a:rPr>
              <a:t>krajina jako kronika pobývání, příběh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200" dirty="0" smtClean="0"/>
              <a:t>má </a:t>
            </a:r>
            <a:r>
              <a:rPr lang="cs-CZ" sz="2200" b="1" dirty="0" smtClean="0">
                <a:solidFill>
                  <a:srgbClr val="C00000"/>
                </a:solidFill>
              </a:rPr>
              <a:t>časový rozvrh = vztah KRAJINY A ČASOVOSTI VYJADŘUJE POJEM TASKSCAPE</a:t>
            </a:r>
            <a:endParaRPr lang="cs-CZ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8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Landscape</a:t>
            </a:r>
            <a:r>
              <a:rPr lang="cs-CZ" sz="3600" b="1" dirty="0" smtClean="0"/>
              <a:t> a </a:t>
            </a:r>
            <a:r>
              <a:rPr lang="cs-CZ" sz="3600" b="1" dirty="0" err="1" smtClean="0"/>
              <a:t>taskscape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07898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TASK - „úkol“ </a:t>
            </a:r>
            <a:r>
              <a:rPr lang="cs-CZ" sz="2000" dirty="0" smtClean="0"/>
              <a:t>- jakákoli </a:t>
            </a:r>
            <a:r>
              <a:rPr lang="cs-CZ" sz="2000" dirty="0"/>
              <a:t>praktická činnost, kterou </a:t>
            </a:r>
            <a:r>
              <a:rPr lang="cs-CZ" sz="2000" dirty="0" smtClean="0"/>
              <a:t>aktér vykonává </a:t>
            </a:r>
            <a:r>
              <a:rPr lang="cs-CZ" sz="2000" dirty="0"/>
              <a:t>v určitém prostředí v rámci své běžné životní </a:t>
            </a:r>
            <a:r>
              <a:rPr lang="cs-CZ" sz="2000" dirty="0" smtClean="0"/>
              <a:t>činnosti; </a:t>
            </a:r>
            <a:r>
              <a:rPr lang="cs-CZ" sz="2000" b="1" dirty="0" smtClean="0"/>
              <a:t>„úkoly“ </a:t>
            </a:r>
            <a:r>
              <a:rPr lang="cs-CZ" sz="2000" b="1" dirty="0"/>
              <a:t>jsou konstitutivní </a:t>
            </a:r>
            <a:r>
              <a:rPr lang="cs-CZ" sz="2000" b="1" dirty="0" smtClean="0"/>
              <a:t>pro „pobývání“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sz="2000" b="1" dirty="0" smtClean="0"/>
              <a:t>TASKSCAPE</a:t>
            </a:r>
            <a:endParaRPr lang="cs-CZ" sz="2000" b="1" dirty="0"/>
          </a:p>
          <a:p>
            <a:r>
              <a:rPr lang="cs-CZ" sz="2000" dirty="0" smtClean="0">
                <a:solidFill>
                  <a:srgbClr val="C00000"/>
                </a:solidFill>
              </a:rPr>
              <a:t>krajina (</a:t>
            </a:r>
            <a:r>
              <a:rPr lang="cs-CZ" sz="2000" b="1" dirty="0" smtClean="0">
                <a:solidFill>
                  <a:srgbClr val="C00000"/>
                </a:solidFill>
              </a:rPr>
              <a:t>LANDSCAPE</a:t>
            </a:r>
            <a:r>
              <a:rPr lang="cs-CZ" sz="2000" dirty="0" smtClean="0">
                <a:solidFill>
                  <a:srgbClr val="C00000"/>
                </a:solidFill>
              </a:rPr>
              <a:t>) je souborem </a:t>
            </a:r>
            <a:r>
              <a:rPr lang="cs-CZ" sz="2000" b="1" dirty="0">
                <a:solidFill>
                  <a:srgbClr val="C00000"/>
                </a:solidFill>
              </a:rPr>
              <a:t>souvisejících prvků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</a:rPr>
              <a:t>TASKSCAPE </a:t>
            </a:r>
            <a:r>
              <a:rPr lang="cs-CZ" sz="2000" dirty="0" smtClean="0">
                <a:solidFill>
                  <a:srgbClr val="C00000"/>
                </a:solidFill>
              </a:rPr>
              <a:t>(„krajina úkolů“) je souborem provázaných, </a:t>
            </a:r>
            <a:r>
              <a:rPr lang="cs-CZ" sz="2000" b="1" dirty="0" smtClean="0">
                <a:solidFill>
                  <a:srgbClr val="C00000"/>
                </a:solidFill>
              </a:rPr>
              <a:t>souvisejících činností, </a:t>
            </a:r>
            <a:r>
              <a:rPr lang="cs-CZ" sz="2000" dirty="0" smtClean="0">
                <a:solidFill>
                  <a:srgbClr val="C00000"/>
                </a:solidFill>
              </a:rPr>
              <a:t>tj. všech aktivit v krajině</a:t>
            </a:r>
          </a:p>
          <a:p>
            <a:r>
              <a:rPr lang="cs-CZ" sz="2000" b="1" dirty="0" smtClean="0"/>
              <a:t>TASKSCAPE </a:t>
            </a:r>
            <a:r>
              <a:rPr lang="cs-CZ" sz="2000" dirty="0" smtClean="0"/>
              <a:t>= </a:t>
            </a:r>
            <a:r>
              <a:rPr lang="cs-CZ" sz="2000" b="1" dirty="0" smtClean="0"/>
              <a:t>sociálně </a:t>
            </a:r>
            <a:r>
              <a:rPr lang="cs-CZ" sz="2000" b="1" dirty="0"/>
              <a:t>konstruovaný prostor lidských </a:t>
            </a:r>
            <a:r>
              <a:rPr lang="cs-CZ" sz="2000" b="1" dirty="0" smtClean="0"/>
              <a:t>aktivit</a:t>
            </a:r>
            <a:r>
              <a:rPr lang="cs-CZ" sz="2000" dirty="0" smtClean="0"/>
              <a:t>, realizovaný „pohybem“ v krajině = krajina je </a:t>
            </a:r>
            <a:r>
              <a:rPr lang="cs-CZ" sz="2000" dirty="0"/>
              <a:t>v neustálém procesu, </a:t>
            </a:r>
            <a:r>
              <a:rPr lang="cs-CZ" sz="2000" dirty="0" smtClean="0"/>
              <a:t>nikdy není statická, neměnná, trvalá, hotová </a:t>
            </a:r>
          </a:p>
          <a:p>
            <a:r>
              <a:rPr lang="cs-CZ" sz="2000" b="1" dirty="0"/>
              <a:t>s</a:t>
            </a:r>
            <a:r>
              <a:rPr lang="cs-CZ" sz="2000" b="1" dirty="0" smtClean="0"/>
              <a:t>íť činností/aktivit </a:t>
            </a:r>
            <a:r>
              <a:rPr lang="cs-CZ" sz="2000" dirty="0" smtClean="0"/>
              <a:t>(sociálních i založených na technologiích), </a:t>
            </a:r>
            <a:r>
              <a:rPr lang="cs-CZ" sz="2000" b="1" dirty="0" smtClean="0"/>
              <a:t>temporálně ukotvená </a:t>
            </a:r>
            <a:r>
              <a:rPr lang="cs-CZ" sz="2000" dirty="0" smtClean="0"/>
              <a:t>a </a:t>
            </a:r>
            <a:r>
              <a:rPr lang="cs-CZ" sz="2000" b="1" dirty="0" smtClean="0"/>
              <a:t>realizovaná pohybem</a:t>
            </a:r>
            <a:r>
              <a:rPr lang="cs-CZ" sz="2000" dirty="0" smtClean="0"/>
              <a:t>, ovlivňující materiální i ne-materiální tvar krajiny</a:t>
            </a:r>
          </a:p>
          <a:p>
            <a:r>
              <a:rPr lang="cs-CZ" sz="2000" dirty="0" err="1" smtClean="0"/>
              <a:t>temporalitu</a:t>
            </a:r>
            <a:r>
              <a:rPr lang="cs-CZ" sz="2000" dirty="0" smtClean="0"/>
              <a:t> </a:t>
            </a:r>
            <a:r>
              <a:rPr lang="cs-CZ" sz="2000" b="1" dirty="0" smtClean="0"/>
              <a:t>TASKSCAPE </a:t>
            </a:r>
            <a:r>
              <a:rPr lang="cs-CZ" sz="2000" dirty="0" smtClean="0"/>
              <a:t>vystihuje příměr s </a:t>
            </a:r>
            <a:r>
              <a:rPr lang="cs-CZ" sz="2000" b="1" dirty="0" smtClean="0"/>
              <a:t>HUDBOU = </a:t>
            </a:r>
            <a:r>
              <a:rPr lang="cs-CZ" sz="2000" dirty="0" smtClean="0"/>
              <a:t>komplex </a:t>
            </a:r>
            <a:r>
              <a:rPr lang="cs-CZ" sz="2000" b="1" dirty="0" smtClean="0"/>
              <a:t>cyklických rytmů </a:t>
            </a:r>
            <a:r>
              <a:rPr lang="cs-CZ" sz="2000" dirty="0" smtClean="0"/>
              <a:t>(tedy nikoli CHRONOLOGIE), které se proplétají a které </a:t>
            </a:r>
            <a:r>
              <a:rPr lang="cs-CZ" sz="2000" b="1" dirty="0" smtClean="0"/>
              <a:t>až svou realizací vytvářejí hudbu </a:t>
            </a:r>
          </a:p>
        </p:txBody>
      </p:sp>
    </p:spTree>
    <p:extLst>
      <p:ext uri="{BB962C8B-B14F-4D97-AF65-F5344CB8AC3E}">
        <p14:creationId xmlns:p14="http://schemas.microsoft.com/office/powerpoint/2010/main" val="222855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27418"/>
            <a:ext cx="11001866" cy="222724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KRAJINA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200" dirty="0" err="1" smtClean="0"/>
              <a:t>Tilley</a:t>
            </a:r>
            <a:r>
              <a:rPr lang="cs-CZ" sz="2200" dirty="0" smtClean="0"/>
              <a:t> </a:t>
            </a:r>
            <a:r>
              <a:rPr lang="cs-CZ" sz="2200" dirty="0"/>
              <a:t>C. &amp; </a:t>
            </a:r>
            <a:r>
              <a:rPr lang="cs-CZ" sz="2200" dirty="0" err="1"/>
              <a:t>Cameron-Daum</a:t>
            </a:r>
            <a:r>
              <a:rPr lang="cs-CZ" sz="2200" dirty="0"/>
              <a:t> K. (2017).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700" b="1" i="1" dirty="0" err="1" smtClean="0">
                <a:solidFill>
                  <a:srgbClr val="C00000"/>
                </a:solidFill>
              </a:rPr>
              <a:t>Anthropology</a:t>
            </a:r>
            <a:r>
              <a:rPr lang="cs-CZ" sz="2700" b="1" i="1" dirty="0" smtClean="0">
                <a:solidFill>
                  <a:srgbClr val="C00000"/>
                </a:solidFill>
              </a:rPr>
              <a:t> </a:t>
            </a:r>
            <a:r>
              <a:rPr lang="cs-CZ" sz="2700" b="1" i="1" dirty="0" err="1">
                <a:solidFill>
                  <a:srgbClr val="C00000"/>
                </a:solidFill>
              </a:rPr>
              <a:t>of</a:t>
            </a:r>
            <a:r>
              <a:rPr lang="cs-CZ" sz="2700" b="1" i="1" dirty="0">
                <a:solidFill>
                  <a:srgbClr val="C00000"/>
                </a:solidFill>
              </a:rPr>
              <a:t> </a:t>
            </a:r>
            <a:r>
              <a:rPr lang="cs-CZ" sz="2700" b="1" i="1" dirty="0" err="1">
                <a:solidFill>
                  <a:srgbClr val="C00000"/>
                </a:solidFill>
              </a:rPr>
              <a:t>landscape</a:t>
            </a:r>
            <a:r>
              <a:rPr lang="cs-CZ" sz="2700" b="1" i="1" dirty="0">
                <a:solidFill>
                  <a:srgbClr val="C00000"/>
                </a:solidFill>
              </a:rPr>
              <a:t> : </a:t>
            </a:r>
            <a:r>
              <a:rPr lang="cs-CZ" sz="2700" b="1" i="1" dirty="0" err="1">
                <a:solidFill>
                  <a:srgbClr val="C00000"/>
                </a:solidFill>
              </a:rPr>
              <a:t>the</a:t>
            </a:r>
            <a:r>
              <a:rPr lang="cs-CZ" sz="2700" b="1" i="1" dirty="0">
                <a:solidFill>
                  <a:srgbClr val="C00000"/>
                </a:solidFill>
              </a:rPr>
              <a:t> </a:t>
            </a:r>
            <a:r>
              <a:rPr lang="cs-CZ" sz="2700" b="1" i="1" dirty="0" err="1">
                <a:solidFill>
                  <a:srgbClr val="C00000"/>
                </a:solidFill>
              </a:rPr>
              <a:t>extraordinary</a:t>
            </a:r>
            <a:r>
              <a:rPr lang="cs-CZ" sz="2700" b="1" i="1" dirty="0">
                <a:solidFill>
                  <a:srgbClr val="C00000"/>
                </a:solidFill>
              </a:rPr>
              <a:t> in </a:t>
            </a:r>
            <a:r>
              <a:rPr lang="cs-CZ" sz="2700" b="1" i="1" dirty="0" err="1">
                <a:solidFill>
                  <a:srgbClr val="C00000"/>
                </a:solidFill>
              </a:rPr>
              <a:t>the</a:t>
            </a:r>
            <a:r>
              <a:rPr lang="cs-CZ" sz="2700" b="1" i="1" dirty="0">
                <a:solidFill>
                  <a:srgbClr val="C00000"/>
                </a:solidFill>
              </a:rPr>
              <a:t> </a:t>
            </a:r>
            <a:r>
              <a:rPr lang="cs-CZ" sz="2700" b="1" i="1" dirty="0" err="1">
                <a:solidFill>
                  <a:srgbClr val="C00000"/>
                </a:solidFill>
              </a:rPr>
              <a:t>ordinary</a:t>
            </a:r>
            <a:r>
              <a:rPr lang="cs-CZ" sz="2700" dirty="0">
                <a:solidFill>
                  <a:srgbClr val="C00000"/>
                </a:solidFill>
              </a:rPr>
              <a:t>.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UCL </a:t>
            </a:r>
            <a:r>
              <a:rPr lang="cs-CZ" sz="2200" dirty="0" err="1"/>
              <a:t>Press</a:t>
            </a:r>
            <a:r>
              <a:rPr lang="cs-CZ" sz="22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31357"/>
            <a:ext cx="10515600" cy="274560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/>
              <a:t>Krajina je </a:t>
            </a:r>
            <a:r>
              <a:rPr lang="cs-CZ" b="1" dirty="0">
                <a:solidFill>
                  <a:srgbClr val="C00000"/>
                </a:solidFill>
              </a:rPr>
              <a:t>materiální </a:t>
            </a:r>
            <a:r>
              <a:rPr lang="cs-CZ" b="1" dirty="0" smtClean="0">
                <a:solidFill>
                  <a:srgbClr val="C00000"/>
                </a:solidFill>
              </a:rPr>
              <a:t>artefakt</a:t>
            </a:r>
            <a:r>
              <a:rPr lang="cs-CZ" dirty="0" smtClean="0"/>
              <a:t>! Můžeme zkoumat její reprezentace a diskurzy o krajině, ale TO NENÍ KRAJINA O SOBĚ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Její </a:t>
            </a:r>
            <a:r>
              <a:rPr lang="cs-CZ" dirty="0"/>
              <a:t>vnímání je různé =</a:t>
            </a:r>
            <a:r>
              <a:rPr lang="cs-CZ" dirty="0" smtClean="0"/>
              <a:t> </a:t>
            </a:r>
            <a:r>
              <a:rPr lang="cs-CZ" dirty="0"/>
              <a:t>záleží na </a:t>
            </a:r>
            <a:r>
              <a:rPr lang="cs-CZ" b="1" dirty="0"/>
              <a:t>tělesném zakoušení, vnímání, emočním a motorickém </a:t>
            </a:r>
            <a:r>
              <a:rPr lang="cs-CZ" dirty="0"/>
              <a:t>(</a:t>
            </a:r>
            <a:r>
              <a:rPr lang="cs-CZ" dirty="0" err="1"/>
              <a:t>kynestetickém</a:t>
            </a:r>
            <a:r>
              <a:rPr lang="cs-CZ" dirty="0"/>
              <a:t>, pohybovém) </a:t>
            </a:r>
            <a:r>
              <a:rPr lang="cs-CZ" b="1" dirty="0"/>
              <a:t>prožitku </a:t>
            </a:r>
            <a:r>
              <a:rPr lang="cs-CZ" dirty="0"/>
              <a:t>= různé vnímání téže krajiny vychází z toho, JAK v ní </a:t>
            </a:r>
            <a:r>
              <a:rPr lang="cs-CZ" dirty="0" smtClean="0"/>
              <a:t>pobýváme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Krajina </a:t>
            </a:r>
            <a:r>
              <a:rPr lang="cs-CZ" dirty="0" smtClean="0"/>
              <a:t>aktivně </a:t>
            </a:r>
            <a:r>
              <a:rPr lang="cs-CZ" dirty="0"/>
              <a:t>spoluvytváří významy a prožitky </a:t>
            </a:r>
          </a:p>
        </p:txBody>
      </p:sp>
    </p:spTree>
    <p:extLst>
      <p:ext uri="{BB962C8B-B14F-4D97-AF65-F5344CB8AC3E}">
        <p14:creationId xmlns:p14="http://schemas.microsoft.com/office/powerpoint/2010/main" val="30066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04775" y="1847654"/>
            <a:ext cx="891619" cy="2960015"/>
          </a:xfrm>
        </p:spPr>
        <p:txBody>
          <a:bodyPr>
            <a:normAutofit/>
          </a:bodyPr>
          <a:lstStyle/>
          <a:p>
            <a:r>
              <a:rPr lang="cs-CZ" sz="1200" dirty="0"/>
              <a:t>https://www.pebblebedheaths.org.uk/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184394"/>
            <a:ext cx="9747316" cy="6501384"/>
          </a:xfrm>
        </p:spPr>
      </p:pic>
    </p:spTree>
    <p:extLst>
      <p:ext uri="{BB962C8B-B14F-4D97-AF65-F5344CB8AC3E}">
        <p14:creationId xmlns:p14="http://schemas.microsoft.com/office/powerpoint/2010/main" val="151999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518" y="764373"/>
            <a:ext cx="9709608" cy="10172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ASPEKTY, UTVÁŘEJÍCÍ KRAJINU </a:t>
            </a:r>
            <a:br>
              <a:rPr lang="cs-CZ" sz="3200" b="1" dirty="0" smtClean="0"/>
            </a:br>
            <a:r>
              <a:rPr lang="cs-CZ" sz="2800" b="1" dirty="0" smtClean="0"/>
              <a:t>=</a:t>
            </a:r>
            <a:br>
              <a:rPr lang="cs-CZ" sz="2800" b="1" dirty="0" smtClean="0"/>
            </a:br>
            <a:r>
              <a:rPr lang="cs-CZ" sz="2800" b="1" dirty="0" smtClean="0"/>
              <a:t> co zkoumáme, když zkoumáme krajinu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070721"/>
            <a:ext cx="10854179" cy="466944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BIOGRAFIE</a:t>
            </a:r>
            <a:r>
              <a:rPr lang="cs-CZ" dirty="0" smtClean="0"/>
              <a:t>: </a:t>
            </a:r>
            <a:r>
              <a:rPr lang="cs-CZ" dirty="0" smtClean="0"/>
              <a:t>životopisy osob a způsob, jakým se krajina stává součástí toho, kým jsou, co dělají a jak se cítí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MÍSTA:</a:t>
            </a:r>
            <a:r>
              <a:rPr lang="cs-CZ" dirty="0" smtClean="0"/>
              <a:t> způsoby, jakým se lidé podílejí na utváření míst v krajině, včetně pojmenovávání, vztahování se k místům: krajina jako soubor vztahů, kde je význam založen na existenciálním vědomí, událostech, historii…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POHYB KRAJINOU</a:t>
            </a:r>
            <a:r>
              <a:rPr lang="cs-CZ" dirty="0" smtClean="0"/>
              <a:t>: pohyb osob a skupin po krajině: cesty a způsoby, jakým se lidé pohybují sami nebo s někým; </a:t>
            </a:r>
            <a:r>
              <a:rPr lang="cs-CZ" dirty="0" err="1" smtClean="0"/>
              <a:t>temporalita</a:t>
            </a:r>
            <a:r>
              <a:rPr lang="cs-CZ" dirty="0" smtClean="0"/>
              <a:t> pohybu a posloupnost, v níž se lidé setkávají s místy na cestě, mohou mít zásadní význam pro to, jak krajinu vnímají a jak se v ní cítí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15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518" y="764373"/>
            <a:ext cx="9709608" cy="10172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ASPEKTY, UTVÁŘEJÍCÍ KRAJINU </a:t>
            </a:r>
            <a:br>
              <a:rPr lang="cs-CZ" sz="3200" b="1" dirty="0" smtClean="0"/>
            </a:br>
            <a:r>
              <a:rPr lang="cs-CZ" sz="2800" b="1" dirty="0" smtClean="0"/>
              <a:t>=</a:t>
            </a:r>
            <a:br>
              <a:rPr lang="cs-CZ" sz="2800" b="1" dirty="0" smtClean="0"/>
            </a:br>
            <a:r>
              <a:rPr lang="cs-CZ" sz="2800" b="1" dirty="0" smtClean="0"/>
              <a:t> co zkoumáme, když zkoumáme krajinu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070721"/>
            <a:ext cx="10854179" cy="466944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ZPROSTŘEDKOVÁNÍ: </a:t>
            </a:r>
            <a:r>
              <a:rPr lang="cs-CZ" dirty="0" smtClean="0"/>
              <a:t>způsob, jakým se lidé setkávají s krajinou a jak jí rozumějí v závislosti na tom, zda chodí pěšky (a jakým způsobem), nebo zda je setkání ní technologicky zprostředkováno (dopravní prostředky; nástroje - rybaření, létání s modely letadel, fotoaparát); nebo zda je „prostředníkem“ další živý tvor (kůň, pes)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JEDNÁNÍ, ESTETIKA A WELL-BEING</a:t>
            </a:r>
            <a:r>
              <a:rPr lang="cs-CZ" dirty="0" smtClean="0"/>
              <a:t>: co krajina jako smyslově vnímatelná materiální forma dělá pro lidi X a co dělají lidé pro krajinu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518" y="764373"/>
            <a:ext cx="9709608" cy="10172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ASPEKTY, UTVÁŘEJÍCÍ KRAJINU </a:t>
            </a:r>
            <a:br>
              <a:rPr lang="cs-CZ" sz="3200" b="1" dirty="0" smtClean="0"/>
            </a:br>
            <a:r>
              <a:rPr lang="cs-CZ" sz="2800" b="1" dirty="0" smtClean="0"/>
              <a:t>=</a:t>
            </a:r>
            <a:br>
              <a:rPr lang="cs-CZ" sz="2800" b="1" dirty="0" smtClean="0"/>
            </a:br>
            <a:r>
              <a:rPr lang="cs-CZ" sz="2800" b="1" dirty="0" smtClean="0"/>
              <a:t> co zkoumáme, když zkoumáme krajinu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070721"/>
            <a:ext cx="10854179" cy="466944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>
                <a:solidFill>
                  <a:srgbClr val="C00000"/>
                </a:solidFill>
              </a:rPr>
              <a:t>KONFLIKT A VYJEDNÁVÁNÍ </a:t>
            </a:r>
            <a:r>
              <a:rPr lang="cs-CZ" dirty="0"/>
              <a:t>– POLITIKA KRAJINY: jak rozdílné postoje a hodnoty ve vtahu ke krajině souvisejí s různými střetáváními a prioritami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PŘÍRODA </a:t>
            </a:r>
            <a:r>
              <a:rPr lang="cs-CZ" b="1" dirty="0">
                <a:solidFill>
                  <a:srgbClr val="C00000"/>
                </a:solidFill>
              </a:rPr>
              <a:t>A KULTURA</a:t>
            </a:r>
            <a:r>
              <a:rPr lang="cs-CZ" dirty="0"/>
              <a:t> – jak lidé těmto pojmům rozumí v kontextu krajiny, ve které se nacházejí, kterou obývají?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MATERIALITA</a:t>
            </a:r>
            <a:r>
              <a:rPr lang="cs-CZ" dirty="0" smtClean="0"/>
              <a:t> </a:t>
            </a:r>
            <a:r>
              <a:rPr lang="cs-CZ" dirty="0"/>
              <a:t>– krajina je v první řadě materiální; reprezentace krajiny jsou také důležité (v umění, ve vědě, ve vzpomínkách atd.) - ale jsou selektivní, parciální, často ideologické; materiální rozměr je hlavním způsobem působení krajiny na člověka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17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3518" y="764373"/>
            <a:ext cx="9709608" cy="1017293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ASPEKTY, UTVÁŘEJÍCÍ KRAJINU </a:t>
            </a:r>
            <a:br>
              <a:rPr lang="cs-CZ" sz="3200" b="1" dirty="0" smtClean="0"/>
            </a:br>
            <a:r>
              <a:rPr lang="cs-CZ" sz="2800" b="1" dirty="0" smtClean="0"/>
              <a:t>=</a:t>
            </a:r>
            <a:br>
              <a:rPr lang="cs-CZ" sz="2800" b="1" dirty="0" smtClean="0"/>
            </a:br>
            <a:r>
              <a:rPr lang="cs-CZ" sz="2800" b="1" dirty="0" smtClean="0"/>
              <a:t> co zkoumáme, když zkoumáme krajinu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2070721"/>
            <a:ext cx="10854179" cy="466944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TĚLESNOST: </a:t>
            </a:r>
            <a:r>
              <a:rPr lang="cs-CZ" dirty="0" smtClean="0"/>
              <a:t>pojem </a:t>
            </a:r>
            <a:r>
              <a:rPr lang="cs-CZ" dirty="0"/>
              <a:t>navazuj na </a:t>
            </a:r>
            <a:r>
              <a:rPr lang="cs-CZ" dirty="0" err="1"/>
              <a:t>Merleau</a:t>
            </a:r>
            <a:r>
              <a:rPr lang="cs-CZ" dirty="0"/>
              <a:t>-Ponty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tělo </a:t>
            </a:r>
            <a:r>
              <a:rPr lang="cs-CZ" dirty="0"/>
              <a:t>a mysl nejsou dualita, ale jednota, tělo je </a:t>
            </a:r>
            <a:r>
              <a:rPr lang="cs-CZ" b="1" dirty="0"/>
              <a:t>objektem a subjektem současně</a:t>
            </a:r>
            <a:r>
              <a:rPr lang="cs-CZ" dirty="0"/>
              <a:t>;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subjektivita </a:t>
            </a:r>
            <a:r>
              <a:rPr lang="cs-CZ" dirty="0"/>
              <a:t>nevzniká v „mysli“, ale v </a:t>
            </a:r>
            <a:r>
              <a:rPr lang="cs-CZ" dirty="0" smtClean="0"/>
              <a:t>těle = </a:t>
            </a:r>
            <a:r>
              <a:rPr lang="cs-CZ" dirty="0"/>
              <a:t>neexistuje izolovaná </a:t>
            </a:r>
            <a:r>
              <a:rPr lang="cs-CZ" b="1" dirty="0"/>
              <a:t>„mysl“, je vždy vtělená </a:t>
            </a:r>
            <a:r>
              <a:rPr lang="cs-CZ" dirty="0"/>
              <a:t>= lidské pobývaní ve světě a uvažování o světě je vždy vtělené;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naše </a:t>
            </a:r>
            <a:r>
              <a:rPr lang="cs-CZ" b="1" dirty="0"/>
              <a:t>tělesné pobývání v prostoru </a:t>
            </a:r>
            <a:r>
              <a:rPr lang="cs-CZ" dirty="0"/>
              <a:t>má vždy i časovou dimenzi (včetně vzpomínek a anticipací) = </a:t>
            </a:r>
            <a:r>
              <a:rPr lang="cs-CZ" b="1" dirty="0"/>
              <a:t>prostor je vždy „časoprostor“; 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tělo </a:t>
            </a:r>
            <a:r>
              <a:rPr lang="cs-CZ" dirty="0"/>
              <a:t>je klíčový výzkumný nástroj krajiny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EMOCE:</a:t>
            </a:r>
            <a:r>
              <a:rPr lang="cs-CZ" dirty="0" smtClean="0"/>
              <a:t> </a:t>
            </a:r>
            <a:r>
              <a:rPr lang="cs-CZ" dirty="0"/>
              <a:t>emoce a pocity jako jádro lidské schopnosti zažívat krajinu jako </a:t>
            </a:r>
            <a:r>
              <a:rPr lang="cs-CZ" b="1" dirty="0"/>
              <a:t>významu-plnou </a:t>
            </a:r>
            <a:r>
              <a:rPr lang="cs-CZ" dirty="0"/>
              <a:t>a tedy hodnou ochrany před destrukcí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438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2944" y="914400"/>
            <a:ext cx="9238268" cy="141637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„</a:t>
            </a:r>
            <a:r>
              <a:rPr lang="cs-CZ" sz="2400" b="1" dirty="0" err="1" smtClean="0"/>
              <a:t>Embodied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performative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practices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landscape</a:t>
            </a:r>
            <a:r>
              <a:rPr lang="cs-CZ" sz="2400" b="1" dirty="0" smtClean="0"/>
              <a:t>“ – Ztělesněné performativní praktiky v krajině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200" dirty="0"/>
              <a:t>Etnografie vřesoviště v DEVONU, blízko </a:t>
            </a:r>
            <a:r>
              <a:rPr lang="cs-CZ" sz="2200" dirty="0" err="1" smtClean="0"/>
              <a:t>Exeteru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499" y="2630077"/>
            <a:ext cx="11336518" cy="4227923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smtClean="0"/>
              <a:t>Zažívání krajiny chůzí, ze </a:t>
            </a:r>
            <a:r>
              <a:rPr lang="cs-CZ" sz="3400" dirty="0"/>
              <a:t>sedla kola a ze hřbetu </a:t>
            </a:r>
            <a:r>
              <a:rPr lang="cs-CZ" sz="3400" dirty="0" smtClean="0"/>
              <a:t>koně</a:t>
            </a:r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https</a:t>
            </a:r>
            <a:r>
              <a:rPr lang="cs-CZ" sz="1400" dirty="0"/>
              <a:t>://www.pebblebedheaths.org.uk/your-visit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21" y="3086277"/>
            <a:ext cx="6309674" cy="3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2944" y="914400"/>
            <a:ext cx="9238268" cy="141637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„</a:t>
            </a:r>
            <a:r>
              <a:rPr lang="cs-CZ" sz="2400" b="1" dirty="0" err="1" smtClean="0"/>
              <a:t>Embodied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performative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practices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landscape</a:t>
            </a:r>
            <a:r>
              <a:rPr lang="cs-CZ" sz="2400" b="1" dirty="0" smtClean="0"/>
              <a:t>“ – Ztělesněné performativní praktiky v krajině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200" dirty="0"/>
              <a:t>Etnografie vřesoviště v DEVONU, blízko </a:t>
            </a:r>
            <a:r>
              <a:rPr lang="cs-CZ" sz="2200" dirty="0" err="1" smtClean="0"/>
              <a:t>Exeteru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499" y="2630077"/>
            <a:ext cx="11336518" cy="4003387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 smtClean="0"/>
              <a:t>Kolo </a:t>
            </a:r>
            <a:r>
              <a:rPr lang="cs-CZ" dirty="0"/>
              <a:t>i kůň jsou </a:t>
            </a:r>
            <a:r>
              <a:rPr lang="cs-CZ" b="1" dirty="0" smtClean="0"/>
              <a:t>neoddělitelní </a:t>
            </a:r>
            <a:r>
              <a:rPr lang="cs-CZ" b="1" dirty="0"/>
              <a:t>od </a:t>
            </a:r>
            <a:r>
              <a:rPr lang="cs-CZ" b="1" dirty="0" smtClean="0"/>
              <a:t>lidské tělesné zkušenosti krajiny </a:t>
            </a:r>
            <a:r>
              <a:rPr lang="cs-CZ" dirty="0" smtClean="0"/>
              <a:t>= spoluvytvářejí </a:t>
            </a:r>
            <a:r>
              <a:rPr lang="cs-CZ" dirty="0"/>
              <a:t>pocit blízkosti a vzdálenosti, </a:t>
            </a:r>
            <a:r>
              <a:rPr lang="cs-CZ" dirty="0" smtClean="0"/>
              <a:t>směru, rychlosti, vzdálených horizontů…</a:t>
            </a:r>
          </a:p>
          <a:p>
            <a:pPr lvl="1"/>
            <a:r>
              <a:rPr lang="cs-CZ" dirty="0" smtClean="0"/>
              <a:t>Cyklista se ke krajině vztahuje </a:t>
            </a:r>
            <a:r>
              <a:rPr lang="cs-CZ" b="1" dirty="0" smtClean="0"/>
              <a:t>skrze technologii</a:t>
            </a:r>
            <a:r>
              <a:rPr lang="cs-CZ" dirty="0" smtClean="0"/>
              <a:t>, jeho </a:t>
            </a:r>
            <a:r>
              <a:rPr lang="cs-CZ" b="1" dirty="0" smtClean="0"/>
              <a:t>emoce jsou jednostranné </a:t>
            </a:r>
            <a:r>
              <a:rPr lang="cs-CZ" dirty="0" smtClean="0"/>
              <a:t>X vztah člověk a koně je </a:t>
            </a:r>
            <a:r>
              <a:rPr lang="cs-CZ" b="1" dirty="0" smtClean="0"/>
              <a:t>vzájemností, sdílením</a:t>
            </a:r>
            <a:r>
              <a:rPr lang="cs-CZ" dirty="0" smtClean="0"/>
              <a:t>, </a:t>
            </a:r>
            <a:r>
              <a:rPr lang="cs-CZ" b="1" dirty="0" smtClean="0"/>
              <a:t>zkušenost jezdce je spoluutvářena </a:t>
            </a:r>
            <a:r>
              <a:rPr lang="cs-CZ" dirty="0" smtClean="0"/>
              <a:t>zkušeností koně (</a:t>
            </a:r>
            <a:r>
              <a:rPr lang="cs-CZ" dirty="0" err="1" smtClean="0"/>
              <a:t>kt</a:t>
            </a:r>
            <a:r>
              <a:rPr lang="cs-CZ" dirty="0" smtClean="0"/>
              <a:t>. má vlastní vůli) </a:t>
            </a:r>
          </a:p>
          <a:p>
            <a:pPr lvl="1"/>
            <a:r>
              <a:rPr lang="cs-CZ" dirty="0" smtClean="0"/>
              <a:t>Pozice vysoko/nízko v sedle; </a:t>
            </a:r>
            <a:r>
              <a:rPr lang="cs-CZ" b="1" dirty="0" smtClean="0"/>
              <a:t>rytmus </a:t>
            </a:r>
            <a:r>
              <a:rPr lang="cs-CZ" dirty="0" smtClean="0"/>
              <a:t>koňské chůze; větší </a:t>
            </a:r>
            <a:r>
              <a:rPr lang="cs-CZ" b="1" dirty="0" smtClean="0"/>
              <a:t>rozsah pohybu </a:t>
            </a:r>
            <a:r>
              <a:rPr lang="cs-CZ" dirty="0" smtClean="0"/>
              <a:t>= větší </a:t>
            </a:r>
            <a:r>
              <a:rPr lang="cs-CZ" b="1" dirty="0" smtClean="0"/>
              <a:t>komplexnost </a:t>
            </a:r>
            <a:r>
              <a:rPr lang="cs-CZ" dirty="0" smtClean="0"/>
              <a:t>zkušenosti krajiny oproti chodci; </a:t>
            </a:r>
          </a:p>
          <a:p>
            <a:pPr lvl="1"/>
            <a:r>
              <a:rPr lang="cs-CZ" dirty="0" smtClean="0"/>
              <a:t>Velká specifika jízdy na koni: na jednu stranu trvalá „komunikace“, na druhou stranu možnost „vypnout“, nechat se pasivně nést krajinou</a:t>
            </a:r>
          </a:p>
          <a:p>
            <a:pPr lvl="1"/>
            <a:r>
              <a:rPr lang="cs-CZ" dirty="0" smtClean="0"/>
              <a:t>Oba – oproti chodci </a:t>
            </a:r>
            <a:r>
              <a:rPr lang="cs-CZ" b="1" dirty="0" smtClean="0"/>
              <a:t>vysoká sensibilita k terénu a jeho vlastnostem </a:t>
            </a:r>
            <a:r>
              <a:rPr lang="cs-CZ" dirty="0" smtClean="0"/>
              <a:t>(sucho, bláto, sklon…) – „sjízdnost“ vede ke specifickému hodnocení krajiny </a:t>
            </a:r>
          </a:p>
          <a:p>
            <a:pPr lvl="1"/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KRAJINA JE JINÁ, KDYŽ JÍ KRÁČÍME – JEDEME NA KOLE – JEDEME NA KONI…</a:t>
            </a:r>
          </a:p>
        </p:txBody>
      </p:sp>
    </p:spTree>
    <p:extLst>
      <p:ext uri="{BB962C8B-B14F-4D97-AF65-F5344CB8AC3E}">
        <p14:creationId xmlns:p14="http://schemas.microsoft.com/office/powerpoint/2010/main" val="219983359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7036</TotalTime>
  <Words>1708</Words>
  <Application>Microsoft Office PowerPoint</Application>
  <PresentationFormat>Širokoúhlá obrazovka</PresentationFormat>
  <Paragraphs>123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Kondenzační stopa</vt:lpstr>
      <vt:lpstr>Krajina</vt:lpstr>
      <vt:lpstr> KRAJINA   Tilley C. &amp; Cameron-Daum K. (2017).  Anthropology of landscape : the extraordinary in the ordinary.  UCL Press.</vt:lpstr>
      <vt:lpstr>https://www.pebblebedheaths.org.uk/</vt:lpstr>
      <vt:lpstr>ASPEKTY, UTVÁŘEJÍCÍ KRAJINU  =  co zkoumáme, když zkoumáme krajinu</vt:lpstr>
      <vt:lpstr>ASPEKTY, UTVÁŘEJÍCÍ KRAJINU  =  co zkoumáme, když zkoumáme krajinu</vt:lpstr>
      <vt:lpstr>ASPEKTY, UTVÁŘEJÍCÍ KRAJINU  =  co zkoumáme, když zkoumáme krajinu</vt:lpstr>
      <vt:lpstr>ASPEKTY, UTVÁŘEJÍCÍ KRAJINU  =  co zkoumáme, když zkoumáme krajinu</vt:lpstr>
      <vt:lpstr>„Embodied performative practices in the landscape“ – Ztělesněné performativní praktiky v krajině  Etnografie vřesoviště v DEVONU, blízko Exeteru</vt:lpstr>
      <vt:lpstr>„Embodied performative practices in the landscape“ – Ztělesněné performativní praktiky v krajině  Etnografie vřesoviště v DEVONU, blízko Exeteru</vt:lpstr>
      <vt:lpstr>Prezentace aplikace PowerPoint</vt:lpstr>
      <vt:lpstr>Chůze krajinou - Chris Tilley</vt:lpstr>
      <vt:lpstr>Tim Ingold: DWELLING (POBÝVÁNÍ/PŘEBÝVÁNÍ) The Perception of the Environment : Essays on Livelihood, Dwelling and Skill. 2000.  </vt:lpstr>
      <vt:lpstr>Tim Ingold: DWELLING (POBÝVÁNÍ/PŘEBÝVÁNÍ) The Perception of the Environment : Essays on Livelihood, Dwelling and Skill. 2000.  </vt:lpstr>
      <vt:lpstr>Landscape a taskscape</vt:lpstr>
      <vt:lpstr>Landscape a taskscape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</dc:title>
  <dc:creator>Markéta Zandlová</dc:creator>
  <cp:lastModifiedBy>Markéta Zandlová</cp:lastModifiedBy>
  <cp:revision>42</cp:revision>
  <dcterms:created xsi:type="dcterms:W3CDTF">2023-11-02T11:26:06Z</dcterms:created>
  <dcterms:modified xsi:type="dcterms:W3CDTF">2023-11-07T08:42:42Z</dcterms:modified>
</cp:coreProperties>
</file>