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0" r:id="rId4"/>
    <p:sldId id="266" r:id="rId5"/>
    <p:sldId id="262" r:id="rId6"/>
    <p:sldId id="265" r:id="rId7"/>
    <p:sldId id="263" r:id="rId8"/>
    <p:sldId id="280" r:id="rId9"/>
    <p:sldId id="261" r:id="rId10"/>
    <p:sldId id="281" r:id="rId11"/>
    <p:sldId id="264" r:id="rId12"/>
    <p:sldId id="267" r:id="rId13"/>
    <p:sldId id="268" r:id="rId14"/>
    <p:sldId id="275" r:id="rId15"/>
    <p:sldId id="276" r:id="rId16"/>
    <p:sldId id="277" r:id="rId17"/>
    <p:sldId id="278" r:id="rId18"/>
    <p:sldId id="279" r:id="rId19"/>
    <p:sldId id="269" r:id="rId20"/>
    <p:sldId id="270" r:id="rId21"/>
    <p:sldId id="271" r:id="rId22"/>
    <p:sldId id="272" r:id="rId23"/>
    <p:sldId id="273" r:id="rId24"/>
    <p:sldId id="274" r:id="rId25"/>
    <p:sldId id="283" r:id="rId26"/>
    <p:sldId id="284" r:id="rId27"/>
    <p:sldId id="285" r:id="rId28"/>
    <p:sldId id="286" r:id="rId29"/>
    <p:sldId id="288" r:id="rId30"/>
    <p:sldId id="287" r:id="rId31"/>
  </p:sldIdLst>
  <p:sldSz cx="12192000" cy="6858000"/>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F0B8672-8FEC-4B8C-8724-9642D52B4704}" type="datetimeFigureOut">
              <a:rPr lang="cs-CZ" smtClean="0"/>
              <a:t>27.10.2020</a:t>
            </a:fld>
            <a:endParaRPr lang="cs-CZ"/>
          </a:p>
        </p:txBody>
      </p:sp>
      <p:sp>
        <p:nvSpPr>
          <p:cNvPr id="4" name="Zástupný symbol pro obrázek snímk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1E759C27-D12A-45A1-A41A-6013DD3251C9}" type="slidenum">
              <a:rPr lang="cs-CZ" smtClean="0"/>
              <a:t>‹#›</a:t>
            </a:fld>
            <a:endParaRPr lang="cs-CZ"/>
          </a:p>
        </p:txBody>
      </p:sp>
    </p:spTree>
    <p:extLst>
      <p:ext uri="{BB962C8B-B14F-4D97-AF65-F5344CB8AC3E}">
        <p14:creationId xmlns:p14="http://schemas.microsoft.com/office/powerpoint/2010/main" val="3354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a:t>
            </a:fld>
            <a:endParaRPr lang="cs-CZ"/>
          </a:p>
        </p:txBody>
      </p:sp>
    </p:spTree>
    <p:extLst>
      <p:ext uri="{BB962C8B-B14F-4D97-AF65-F5344CB8AC3E}">
        <p14:creationId xmlns:p14="http://schemas.microsoft.com/office/powerpoint/2010/main" val="36099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10</a:t>
            </a:fld>
            <a:endParaRPr lang="cs-CZ"/>
          </a:p>
        </p:txBody>
      </p:sp>
    </p:spTree>
    <p:extLst>
      <p:ext uri="{BB962C8B-B14F-4D97-AF65-F5344CB8AC3E}">
        <p14:creationId xmlns:p14="http://schemas.microsoft.com/office/powerpoint/2010/main" val="154165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11</a:t>
            </a:fld>
            <a:endParaRPr lang="cs-CZ"/>
          </a:p>
        </p:txBody>
      </p:sp>
    </p:spTree>
    <p:extLst>
      <p:ext uri="{BB962C8B-B14F-4D97-AF65-F5344CB8AC3E}">
        <p14:creationId xmlns:p14="http://schemas.microsoft.com/office/powerpoint/2010/main" val="395883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12</a:t>
            </a:fld>
            <a:endParaRPr lang="cs-CZ"/>
          </a:p>
        </p:txBody>
      </p:sp>
    </p:spTree>
    <p:extLst>
      <p:ext uri="{BB962C8B-B14F-4D97-AF65-F5344CB8AC3E}">
        <p14:creationId xmlns:p14="http://schemas.microsoft.com/office/powerpoint/2010/main" val="337772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13</a:t>
            </a:fld>
            <a:endParaRPr lang="cs-CZ"/>
          </a:p>
        </p:txBody>
      </p:sp>
    </p:spTree>
    <p:extLst>
      <p:ext uri="{BB962C8B-B14F-4D97-AF65-F5344CB8AC3E}">
        <p14:creationId xmlns:p14="http://schemas.microsoft.com/office/powerpoint/2010/main" val="48876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14</a:t>
            </a:fld>
            <a:endParaRPr lang="cs-CZ"/>
          </a:p>
        </p:txBody>
      </p:sp>
    </p:spTree>
    <p:extLst>
      <p:ext uri="{BB962C8B-B14F-4D97-AF65-F5344CB8AC3E}">
        <p14:creationId xmlns:p14="http://schemas.microsoft.com/office/powerpoint/2010/main" val="289007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15</a:t>
            </a:fld>
            <a:endParaRPr lang="cs-CZ"/>
          </a:p>
        </p:txBody>
      </p:sp>
    </p:spTree>
    <p:extLst>
      <p:ext uri="{BB962C8B-B14F-4D97-AF65-F5344CB8AC3E}">
        <p14:creationId xmlns:p14="http://schemas.microsoft.com/office/powerpoint/2010/main" val="384014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16</a:t>
            </a:fld>
            <a:endParaRPr lang="cs-CZ"/>
          </a:p>
        </p:txBody>
      </p:sp>
    </p:spTree>
    <p:extLst>
      <p:ext uri="{BB962C8B-B14F-4D97-AF65-F5344CB8AC3E}">
        <p14:creationId xmlns:p14="http://schemas.microsoft.com/office/powerpoint/2010/main" val="43831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17</a:t>
            </a:fld>
            <a:endParaRPr lang="cs-CZ"/>
          </a:p>
        </p:txBody>
      </p:sp>
    </p:spTree>
    <p:extLst>
      <p:ext uri="{BB962C8B-B14F-4D97-AF65-F5344CB8AC3E}">
        <p14:creationId xmlns:p14="http://schemas.microsoft.com/office/powerpoint/2010/main" val="35486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18</a:t>
            </a:fld>
            <a:endParaRPr lang="cs-CZ"/>
          </a:p>
        </p:txBody>
      </p:sp>
    </p:spTree>
    <p:extLst>
      <p:ext uri="{BB962C8B-B14F-4D97-AF65-F5344CB8AC3E}">
        <p14:creationId xmlns:p14="http://schemas.microsoft.com/office/powerpoint/2010/main" val="274263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19</a:t>
            </a:fld>
            <a:endParaRPr lang="cs-CZ"/>
          </a:p>
        </p:txBody>
      </p:sp>
    </p:spTree>
    <p:extLst>
      <p:ext uri="{BB962C8B-B14F-4D97-AF65-F5344CB8AC3E}">
        <p14:creationId xmlns:p14="http://schemas.microsoft.com/office/powerpoint/2010/main" val="123665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a:t>
            </a:fld>
            <a:endParaRPr lang="cs-CZ"/>
          </a:p>
        </p:txBody>
      </p:sp>
    </p:spTree>
    <p:extLst>
      <p:ext uri="{BB962C8B-B14F-4D97-AF65-F5344CB8AC3E}">
        <p14:creationId xmlns:p14="http://schemas.microsoft.com/office/powerpoint/2010/main" val="100194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20</a:t>
            </a:fld>
            <a:endParaRPr lang="cs-CZ"/>
          </a:p>
        </p:txBody>
      </p:sp>
    </p:spTree>
    <p:extLst>
      <p:ext uri="{BB962C8B-B14F-4D97-AF65-F5344CB8AC3E}">
        <p14:creationId xmlns:p14="http://schemas.microsoft.com/office/powerpoint/2010/main" val="4270003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21</a:t>
            </a:fld>
            <a:endParaRPr lang="cs-CZ"/>
          </a:p>
        </p:txBody>
      </p:sp>
    </p:spTree>
    <p:extLst>
      <p:ext uri="{BB962C8B-B14F-4D97-AF65-F5344CB8AC3E}">
        <p14:creationId xmlns:p14="http://schemas.microsoft.com/office/powerpoint/2010/main" val="41589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22</a:t>
            </a:fld>
            <a:endParaRPr lang="cs-CZ"/>
          </a:p>
        </p:txBody>
      </p:sp>
    </p:spTree>
    <p:extLst>
      <p:ext uri="{BB962C8B-B14F-4D97-AF65-F5344CB8AC3E}">
        <p14:creationId xmlns:p14="http://schemas.microsoft.com/office/powerpoint/2010/main" val="1624022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23</a:t>
            </a:fld>
            <a:endParaRPr lang="cs-CZ"/>
          </a:p>
        </p:txBody>
      </p:sp>
    </p:spTree>
    <p:extLst>
      <p:ext uri="{BB962C8B-B14F-4D97-AF65-F5344CB8AC3E}">
        <p14:creationId xmlns:p14="http://schemas.microsoft.com/office/powerpoint/2010/main" val="386096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24</a:t>
            </a:fld>
            <a:endParaRPr lang="cs-CZ"/>
          </a:p>
        </p:txBody>
      </p:sp>
    </p:spTree>
    <p:extLst>
      <p:ext uri="{BB962C8B-B14F-4D97-AF65-F5344CB8AC3E}">
        <p14:creationId xmlns:p14="http://schemas.microsoft.com/office/powerpoint/2010/main" val="101958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25</a:t>
            </a:fld>
            <a:endParaRPr lang="cs-CZ"/>
          </a:p>
        </p:txBody>
      </p:sp>
    </p:spTree>
    <p:extLst>
      <p:ext uri="{BB962C8B-B14F-4D97-AF65-F5344CB8AC3E}">
        <p14:creationId xmlns:p14="http://schemas.microsoft.com/office/powerpoint/2010/main" val="4244236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26</a:t>
            </a:fld>
            <a:endParaRPr lang="cs-CZ"/>
          </a:p>
        </p:txBody>
      </p:sp>
    </p:spTree>
    <p:extLst>
      <p:ext uri="{BB962C8B-B14F-4D97-AF65-F5344CB8AC3E}">
        <p14:creationId xmlns:p14="http://schemas.microsoft.com/office/powerpoint/2010/main" val="208536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27</a:t>
            </a:fld>
            <a:endParaRPr lang="cs-CZ"/>
          </a:p>
        </p:txBody>
      </p:sp>
    </p:spTree>
    <p:extLst>
      <p:ext uri="{BB962C8B-B14F-4D97-AF65-F5344CB8AC3E}">
        <p14:creationId xmlns:p14="http://schemas.microsoft.com/office/powerpoint/2010/main" val="550676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28</a:t>
            </a:fld>
            <a:endParaRPr lang="cs-CZ"/>
          </a:p>
        </p:txBody>
      </p:sp>
    </p:spTree>
    <p:extLst>
      <p:ext uri="{BB962C8B-B14F-4D97-AF65-F5344CB8AC3E}">
        <p14:creationId xmlns:p14="http://schemas.microsoft.com/office/powerpoint/2010/main" val="11630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29</a:t>
            </a:fld>
            <a:endParaRPr lang="cs-CZ"/>
          </a:p>
        </p:txBody>
      </p:sp>
    </p:spTree>
    <p:extLst>
      <p:ext uri="{BB962C8B-B14F-4D97-AF65-F5344CB8AC3E}">
        <p14:creationId xmlns:p14="http://schemas.microsoft.com/office/powerpoint/2010/main" val="11690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3</a:t>
            </a:fld>
            <a:endParaRPr lang="cs-CZ"/>
          </a:p>
        </p:txBody>
      </p:sp>
    </p:spTree>
    <p:extLst>
      <p:ext uri="{BB962C8B-B14F-4D97-AF65-F5344CB8AC3E}">
        <p14:creationId xmlns:p14="http://schemas.microsoft.com/office/powerpoint/2010/main" val="3279370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30</a:t>
            </a:fld>
            <a:endParaRPr lang="cs-CZ"/>
          </a:p>
        </p:txBody>
      </p:sp>
    </p:spTree>
    <p:extLst>
      <p:ext uri="{BB962C8B-B14F-4D97-AF65-F5344CB8AC3E}">
        <p14:creationId xmlns:p14="http://schemas.microsoft.com/office/powerpoint/2010/main" val="191646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4</a:t>
            </a:fld>
            <a:endParaRPr lang="cs-CZ"/>
          </a:p>
        </p:txBody>
      </p:sp>
    </p:spTree>
    <p:extLst>
      <p:ext uri="{BB962C8B-B14F-4D97-AF65-F5344CB8AC3E}">
        <p14:creationId xmlns:p14="http://schemas.microsoft.com/office/powerpoint/2010/main" val="177507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5</a:t>
            </a:fld>
            <a:endParaRPr lang="cs-CZ"/>
          </a:p>
        </p:txBody>
      </p:sp>
    </p:spTree>
    <p:extLst>
      <p:ext uri="{BB962C8B-B14F-4D97-AF65-F5344CB8AC3E}">
        <p14:creationId xmlns:p14="http://schemas.microsoft.com/office/powerpoint/2010/main" val="232970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6</a:t>
            </a:fld>
            <a:endParaRPr lang="cs-CZ"/>
          </a:p>
        </p:txBody>
      </p:sp>
    </p:spTree>
    <p:extLst>
      <p:ext uri="{BB962C8B-B14F-4D97-AF65-F5344CB8AC3E}">
        <p14:creationId xmlns:p14="http://schemas.microsoft.com/office/powerpoint/2010/main" val="89257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7</a:t>
            </a:fld>
            <a:endParaRPr lang="cs-CZ"/>
          </a:p>
        </p:txBody>
      </p:sp>
    </p:spTree>
    <p:extLst>
      <p:ext uri="{BB962C8B-B14F-4D97-AF65-F5344CB8AC3E}">
        <p14:creationId xmlns:p14="http://schemas.microsoft.com/office/powerpoint/2010/main" val="16195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8</a:t>
            </a:fld>
            <a:endParaRPr lang="cs-CZ"/>
          </a:p>
        </p:txBody>
      </p:sp>
    </p:spTree>
    <p:extLst>
      <p:ext uri="{BB962C8B-B14F-4D97-AF65-F5344CB8AC3E}">
        <p14:creationId xmlns:p14="http://schemas.microsoft.com/office/powerpoint/2010/main" val="37461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759C27-D12A-45A1-A41A-6013DD3251C9}" type="slidenum">
              <a:rPr lang="cs-CZ" smtClean="0"/>
              <a:t>9</a:t>
            </a:fld>
            <a:endParaRPr lang="cs-CZ"/>
          </a:p>
        </p:txBody>
      </p:sp>
    </p:spTree>
    <p:extLst>
      <p:ext uri="{BB962C8B-B14F-4D97-AF65-F5344CB8AC3E}">
        <p14:creationId xmlns:p14="http://schemas.microsoft.com/office/powerpoint/2010/main" val="77689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DFA90C-4EEC-46A6-AAB2-B29421F8783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A7A48D5-F7E4-4263-8F1C-8E6B1D5DA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5D06F21-A878-4A9C-A49E-210D371DEADA}"/>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99DF97B1-0245-442A-A361-C33ACAE6CF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9771352-ECCD-4762-95D4-AA2886AECE7D}"/>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117727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8E9886-7CB8-41D9-BED0-04CBCC701D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741E334-B145-4BB1-8ED9-1B9C6235648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E28FAE-A813-403C-8F1C-6EB84B2E7D4D}"/>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5845435D-4FCA-4D38-9E5D-520A3B4602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468388-7C1A-45D8-9A88-5AE0CBBA26C0}"/>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34409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DA50459-BB69-40A1-AD6B-98361D8031D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29D1C42-4FD2-4A71-888E-93309E572DB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FAF67AC-5497-485B-B8A5-33FAFE433633}"/>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38E187EE-5DD5-44BE-A2D1-D8FBB23CF27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3FACAC-FF17-4243-B17D-AD1F3CB408FF}"/>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417517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5849B2-D5FA-4E9B-93F6-D1608FB09DB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5A6F899-28B4-4BD9-8159-64E25EBDA69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4BFEB5-5382-405B-92D7-753E64C1C3BD}"/>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0F304694-E99D-4B67-BF57-AE65CFC9EE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0D4D964-AF9A-4C23-9098-E8D816A4A78B}"/>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169007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81D09-C4F4-4798-8D93-F35EC266583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8A5ABAF-F333-43E3-AE98-58B35C0E2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79A5620-E606-4537-9E79-40B9C00BF31A}"/>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1CBEBEAF-FD30-4C81-A3B1-4546D8C62A9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D2A7E52-952A-475D-9639-E7B63EA0DBA2}"/>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15216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5CB8E-FEFF-4F15-86BF-F530B1393EA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5AED5F-9E47-4564-99BC-068D5E86DE3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FE9AEFA-8C6A-4392-B3CA-C9561A04176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8A6F353-3375-4812-B30B-0A2D6716DB0D}"/>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6" name="Zástupný symbol pro zápatí 5">
            <a:extLst>
              <a:ext uri="{FF2B5EF4-FFF2-40B4-BE49-F238E27FC236}">
                <a16:creationId xmlns:a16="http://schemas.microsoft.com/office/drawing/2014/main" id="{9AA3001C-DE3E-4C7D-8688-30A3F3C31D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0EA7BB7-2EEF-47DA-BBA4-38DFD3CC007E}"/>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424574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A69F5-CBDF-4155-84AB-91BB4372365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9589CE2-849F-4AA8-869B-690773C10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E40AF36-47E5-4B57-899B-36C8043CADF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40842BB-F96C-4038-887D-949BAA4B9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2DBD7AC-C67B-4178-9328-08416B02B35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907D9D4-B998-40DD-A0D0-9E88F16311B6}"/>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8" name="Zástupný symbol pro zápatí 7">
            <a:extLst>
              <a:ext uri="{FF2B5EF4-FFF2-40B4-BE49-F238E27FC236}">
                <a16:creationId xmlns:a16="http://schemas.microsoft.com/office/drawing/2014/main" id="{D0EECE95-646A-410C-A831-C19647E61BB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91C78A7-9CE4-4AF8-A91F-CCC739B06260}"/>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373357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8E50A-C6BC-4424-80ED-8A4FD14C708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37A0298-ECBA-4397-8286-05620141BC20}"/>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4" name="Zástupný symbol pro zápatí 3">
            <a:extLst>
              <a:ext uri="{FF2B5EF4-FFF2-40B4-BE49-F238E27FC236}">
                <a16:creationId xmlns:a16="http://schemas.microsoft.com/office/drawing/2014/main" id="{FEF4FC8E-DB9D-48D8-BE8B-FC9DEEB6E4B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8A46974-44FC-43CC-98FB-DE41B2F74CBD}"/>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381529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7AA9602-E1AF-40C7-B71C-3FB0E9CAFABA}"/>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3" name="Zástupný symbol pro zápatí 2">
            <a:extLst>
              <a:ext uri="{FF2B5EF4-FFF2-40B4-BE49-F238E27FC236}">
                <a16:creationId xmlns:a16="http://schemas.microsoft.com/office/drawing/2014/main" id="{B4AE07C8-6B1E-458F-8F69-8DE71F3F7AE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DFC279-DC8B-4621-8CF9-072F035CC800}"/>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62136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6498D-70E7-4E68-9108-F0EDA21C729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7EC8AA6-9543-4CCF-A41B-9855CC31C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4824572-7E6E-41BE-A129-1E08CAE2A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6F1B628-89B2-4051-A2B3-FDF5926CF007}"/>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6" name="Zástupný symbol pro zápatí 5">
            <a:extLst>
              <a:ext uri="{FF2B5EF4-FFF2-40B4-BE49-F238E27FC236}">
                <a16:creationId xmlns:a16="http://schemas.microsoft.com/office/drawing/2014/main" id="{13C2B736-2B44-412A-8384-8EC016AABD2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09F6AB4-C7DD-4238-821F-F932B422984E}"/>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630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C7E502-2495-4003-A853-D76A36A9264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2E7702E-04FD-4492-9442-CE1CB1B8D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067CA71-A9AA-4B8F-B828-3A6FAAA26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FEE26F0-E3FC-4AC2-AA34-A67A90C2EE54}"/>
              </a:ext>
            </a:extLst>
          </p:cNvPr>
          <p:cNvSpPr>
            <a:spLocks noGrp="1"/>
          </p:cNvSpPr>
          <p:nvPr>
            <p:ph type="dt" sz="half" idx="10"/>
          </p:nvPr>
        </p:nvSpPr>
        <p:spPr/>
        <p:txBody>
          <a:bodyPr/>
          <a:lstStyle/>
          <a:p>
            <a:fld id="{7FC24CE6-D831-467D-9B94-C718A4D30E18}" type="datetimeFigureOut">
              <a:rPr lang="cs-CZ" smtClean="0"/>
              <a:t>27.10.2020</a:t>
            </a:fld>
            <a:endParaRPr lang="cs-CZ"/>
          </a:p>
        </p:txBody>
      </p:sp>
      <p:sp>
        <p:nvSpPr>
          <p:cNvPr id="6" name="Zástupný symbol pro zápatí 5">
            <a:extLst>
              <a:ext uri="{FF2B5EF4-FFF2-40B4-BE49-F238E27FC236}">
                <a16:creationId xmlns:a16="http://schemas.microsoft.com/office/drawing/2014/main" id="{BE236915-5E80-4DF6-AF82-7903CE934B8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976569-C32E-4E4E-80D7-97D256EBDA10}"/>
              </a:ext>
            </a:extLst>
          </p:cNvPr>
          <p:cNvSpPr>
            <a:spLocks noGrp="1"/>
          </p:cNvSpPr>
          <p:nvPr>
            <p:ph type="sldNum" sz="quarter" idx="12"/>
          </p:nvPr>
        </p:nvSpPr>
        <p:spPr/>
        <p:txBody>
          <a:bodyPr/>
          <a:lstStyle/>
          <a:p>
            <a:fld id="{983EE6C5-2264-44BD-A8F0-9683D46FBFAA}" type="slidenum">
              <a:rPr lang="cs-CZ" smtClean="0"/>
              <a:t>‹#›</a:t>
            </a:fld>
            <a:endParaRPr lang="cs-CZ"/>
          </a:p>
        </p:txBody>
      </p:sp>
    </p:spTree>
    <p:extLst>
      <p:ext uri="{BB962C8B-B14F-4D97-AF65-F5344CB8AC3E}">
        <p14:creationId xmlns:p14="http://schemas.microsoft.com/office/powerpoint/2010/main" val="411492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E20B9C5-88D0-4D8C-9615-41004BF23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2F289FD-EB70-4336-980C-E32D81F61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7F738A8-6A00-4153-B71E-EDEA56186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24CE6-D831-467D-9B94-C718A4D30E18}" type="datetimeFigureOut">
              <a:rPr lang="cs-CZ" smtClean="0"/>
              <a:t>27.10.2020</a:t>
            </a:fld>
            <a:endParaRPr lang="cs-CZ"/>
          </a:p>
        </p:txBody>
      </p:sp>
      <p:sp>
        <p:nvSpPr>
          <p:cNvPr id="5" name="Zástupný symbol pro zápatí 4">
            <a:extLst>
              <a:ext uri="{FF2B5EF4-FFF2-40B4-BE49-F238E27FC236}">
                <a16:creationId xmlns:a16="http://schemas.microsoft.com/office/drawing/2014/main" id="{90F8A9F7-742E-4D30-AB6E-96C6CBF2F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C7B5F10-3385-435D-BC28-0F941EAA2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EE6C5-2264-44BD-A8F0-9683D46FBFAA}" type="slidenum">
              <a:rPr lang="cs-CZ" smtClean="0"/>
              <a:t>‹#›</a:t>
            </a:fld>
            <a:endParaRPr lang="cs-CZ"/>
          </a:p>
        </p:txBody>
      </p:sp>
    </p:spTree>
    <p:extLst>
      <p:ext uri="{BB962C8B-B14F-4D97-AF65-F5344CB8AC3E}">
        <p14:creationId xmlns:p14="http://schemas.microsoft.com/office/powerpoint/2010/main" val="425710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literatura.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vetovka.cz/2013/01/01-2013-velmi-blizka-cudzina/" TargetMode="External"/><Relationship Id="rId5" Type="http://schemas.openxmlformats.org/officeDocument/2006/relationships/image" Target="../media/image9.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geography.ruhosting.nl/geography/index.php?title=Pierre_Bourdieu"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s.wikipedia.org/wiki/Itamar_Even-Zohar"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www.rscatering.cz/cz/galerie/rauty-recep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hyperlink" Target="http://www.hotelmalypivovar.cz/index.php/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databazeknih.cz/knihy/farar-na-kvetouci-vinici-26931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blog.seniorennet.be/timmermans_fan"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knihyantik.eu/9233-felix-timmermans-palliete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antikvariat-fryc.cz/kategorie/biografie-zivotopis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leph.nkp.cz/F/?func=file&amp;file_name=find-b&amp;local_base=skc" TargetMode="External"/><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dbnl.org/" TargetMode="External"/><Relationship Id="rId5" Type="http://schemas.openxmlformats.org/officeDocument/2006/relationships/hyperlink" Target="http://www.bntl.nl/bntl/" TargetMode="External"/><Relationship Id="rId4" Type="http://schemas.openxmlformats.org/officeDocument/2006/relationships/hyperlink" Target="http://kramerius.nkp.c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blog.seniorennet.be/timmermans_fan/archief.php?ID=15885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bay.com/i/312808944069?chn=ps"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codl.nl/"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odl.nl/boek-to-book/index.html" TargetMode="External"/><Relationship Id="rId5" Type="http://schemas.openxmlformats.org/officeDocument/2006/relationships/hyperlink" Target="https://www.codl.nl/beatrijs-internationaal/index.html" TargetMode="External"/><Relationship Id="rId4" Type="http://schemas.openxmlformats.org/officeDocument/2006/relationships/hyperlink" Target="https://www.codl.nl/codl-eastbound/abou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7.png"/><Relationship Id="rId3" Type="http://schemas.openxmlformats.org/officeDocument/2006/relationships/hyperlink" Target="http://www.letterenfonds.nl/" TargetMode="External"/><Relationship Id="rId7" Type="http://schemas.openxmlformats.org/officeDocument/2006/relationships/hyperlink" Target="https://literairvertalen.org/over-ons" TargetMode="External"/><Relationship Id="rId12"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rts.kuleuven.be/cetra" TargetMode="External"/><Relationship Id="rId11" Type="http://schemas.openxmlformats.org/officeDocument/2006/relationships/hyperlink" Target="https://www.linkedin.com/company/nederlandse-taalunie" TargetMode="External"/><Relationship Id="rId5" Type="http://schemas.openxmlformats.org/officeDocument/2006/relationships/hyperlink" Target="https://taalunie.org/home" TargetMode="External"/><Relationship Id="rId10" Type="http://schemas.openxmlformats.org/officeDocument/2006/relationships/image" Target="../media/image6.png"/><Relationship Id="rId4" Type="http://schemas.openxmlformats.org/officeDocument/2006/relationships/hyperlink" Target="https://www.literatuurvlaanderen.be/" TargetMode="External"/><Relationship Id="rId9" Type="http://schemas.openxmlformats.org/officeDocument/2006/relationships/hyperlink" Target="https://nl.wikipedia.org/wiki/Nederlands_Letterenfonds" TargetMode="External"/><Relationship Id="rId14" Type="http://schemas.openxmlformats.org/officeDocument/2006/relationships/hyperlink" Target="https://www.re-cit.org/2018/04/10/vertalershuis-antwerpen-translators-house-antwerp-belgiu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ses.cz/id/85bf7g/" TargetMode="External"/><Relationship Id="rId7" Type="http://schemas.openxmlformats.org/officeDocument/2006/relationships/hyperlink" Target="https://www.ntcntc.cz/clanky/novinky/dejiny-nizozemske-literatury.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hyperlink" Target="https://impulsy.kjm.cz/impulsy-pdf/?id=1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761447-C755-4275-90F2-0B7CD4102ED5}"/>
              </a:ext>
            </a:extLst>
          </p:cNvPr>
          <p:cNvSpPr>
            <a:spLocks noGrp="1"/>
          </p:cNvSpPr>
          <p:nvPr>
            <p:ph type="ctrTitle"/>
          </p:nvPr>
        </p:nvSpPr>
        <p:spPr/>
        <p:txBody>
          <a:bodyPr>
            <a:normAutofit fontScale="90000"/>
          </a:bodyPr>
          <a:lstStyle/>
          <a:p>
            <a:r>
              <a:rPr lang="cs-CZ" b="0" i="0" dirty="0">
                <a:solidFill>
                  <a:srgbClr val="222222"/>
                </a:solidFill>
                <a:effectLst/>
                <a:latin typeface="Arial" panose="020B0604020202020204" pitchFamily="34" charset="0"/>
              </a:rPr>
              <a:t>Recepce a cirkulace </a:t>
            </a:r>
            <a:r>
              <a:rPr lang="cs-CZ" b="0" i="0" dirty="0" err="1">
                <a:solidFill>
                  <a:srgbClr val="222222"/>
                </a:solidFill>
                <a:effectLst/>
                <a:latin typeface="Arial" panose="020B0604020202020204" pitchFamily="34" charset="0"/>
              </a:rPr>
              <a:t>nizozemskojazyčné</a:t>
            </a:r>
            <a:r>
              <a:rPr lang="cs-CZ" b="0" i="0" dirty="0">
                <a:solidFill>
                  <a:srgbClr val="222222"/>
                </a:solidFill>
                <a:effectLst/>
                <a:latin typeface="Arial" panose="020B0604020202020204" pitchFamily="34" charset="0"/>
              </a:rPr>
              <a:t> literatury</a:t>
            </a:r>
            <a:endParaRPr lang="cs-CZ" dirty="0"/>
          </a:p>
        </p:txBody>
      </p:sp>
      <p:sp>
        <p:nvSpPr>
          <p:cNvPr id="3" name="Podnadpis 2">
            <a:extLst>
              <a:ext uri="{FF2B5EF4-FFF2-40B4-BE49-F238E27FC236}">
                <a16:creationId xmlns:a16="http://schemas.microsoft.com/office/drawing/2014/main" id="{FB5CD36B-45F3-49FB-B12F-42C4805BA4B8}"/>
              </a:ext>
            </a:extLst>
          </p:cNvPr>
          <p:cNvSpPr>
            <a:spLocks noGrp="1"/>
          </p:cNvSpPr>
          <p:nvPr>
            <p:ph type="subTitle" idx="1"/>
          </p:nvPr>
        </p:nvSpPr>
        <p:spPr/>
        <p:txBody>
          <a:bodyPr/>
          <a:lstStyle/>
          <a:p>
            <a:r>
              <a:rPr lang="cs-CZ" dirty="0"/>
              <a:t>Mgr. Veronika Horáčková</a:t>
            </a:r>
          </a:p>
          <a:p>
            <a:r>
              <a:rPr lang="cs-CZ" dirty="0"/>
              <a:t>Ústav germanistiky, nordistiky a </a:t>
            </a:r>
            <a:r>
              <a:rPr lang="cs-CZ" dirty="0" err="1"/>
              <a:t>nederlandistiky</a:t>
            </a:r>
            <a:r>
              <a:rPr lang="cs-CZ" dirty="0"/>
              <a:t> FF MU</a:t>
            </a:r>
          </a:p>
        </p:txBody>
      </p:sp>
      <p:pic>
        <p:nvPicPr>
          <p:cNvPr id="4" name="Zástupný obsah 4" descr="Obsah obrázku objekt, hodiny&#10;&#10;Popis byl vytvořen automaticky">
            <a:extLst>
              <a:ext uri="{FF2B5EF4-FFF2-40B4-BE49-F238E27FC236}">
                <a16:creationId xmlns:a16="http://schemas.microsoft.com/office/drawing/2014/main" id="{BF639C19-5391-42BB-9B35-A0ED55A6E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2347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3A0CB4-CD69-4991-9071-6B02DFDC6B8E}"/>
              </a:ext>
            </a:extLst>
          </p:cNvPr>
          <p:cNvSpPr>
            <a:spLocks noGrp="1"/>
          </p:cNvSpPr>
          <p:nvPr>
            <p:ph type="title"/>
          </p:nvPr>
        </p:nvSpPr>
        <p:spPr/>
        <p:txBody>
          <a:bodyPr/>
          <a:lstStyle/>
          <a:p>
            <a:r>
              <a:rPr lang="cs-CZ" dirty="0"/>
              <a:t>Propagace </a:t>
            </a:r>
            <a:r>
              <a:rPr lang="cs-CZ" dirty="0" err="1"/>
              <a:t>nizozemskojazyčné</a:t>
            </a:r>
            <a:r>
              <a:rPr lang="cs-CZ" dirty="0"/>
              <a:t> literatury  v českém prostředí</a:t>
            </a:r>
          </a:p>
        </p:txBody>
      </p:sp>
      <p:sp>
        <p:nvSpPr>
          <p:cNvPr id="3" name="Zástupný obsah 2">
            <a:extLst>
              <a:ext uri="{FF2B5EF4-FFF2-40B4-BE49-F238E27FC236}">
                <a16:creationId xmlns:a16="http://schemas.microsoft.com/office/drawing/2014/main" id="{D574120C-FA56-4736-840C-55C23386523A}"/>
              </a:ext>
            </a:extLst>
          </p:cNvPr>
          <p:cNvSpPr>
            <a:spLocks noGrp="1"/>
          </p:cNvSpPr>
          <p:nvPr>
            <p:ph idx="1"/>
          </p:nvPr>
        </p:nvSpPr>
        <p:spPr/>
        <p:txBody>
          <a:bodyPr/>
          <a:lstStyle/>
          <a:p>
            <a:r>
              <a:rPr lang="cs-CZ" dirty="0"/>
              <a:t>Noc literatury</a:t>
            </a:r>
          </a:p>
          <a:p>
            <a:r>
              <a:rPr lang="cs-CZ" dirty="0"/>
              <a:t>Festival spisovatelů</a:t>
            </a:r>
          </a:p>
          <a:p>
            <a:r>
              <a:rPr lang="cs-CZ" dirty="0"/>
              <a:t>Svět knihy</a:t>
            </a:r>
          </a:p>
          <a:p>
            <a:r>
              <a:rPr lang="cs-CZ" dirty="0">
                <a:hlinkClick r:id="rId3"/>
              </a:rPr>
              <a:t>http://www.iliteratura.cz/</a:t>
            </a:r>
            <a:endParaRPr lang="cs-CZ" dirty="0"/>
          </a:p>
          <a:p>
            <a:r>
              <a:rPr lang="cs-CZ" dirty="0"/>
              <a:t>Časopisy: Plav, NE-BE</a:t>
            </a:r>
          </a:p>
          <a:p>
            <a:endParaRPr lang="cs-CZ" dirty="0"/>
          </a:p>
        </p:txBody>
      </p:sp>
      <p:pic>
        <p:nvPicPr>
          <p:cNvPr id="5" name="Zástupný obsah 4" descr="Obsah obrázku objekt, hodiny&#10;&#10;Popis byl vytvořen automaticky">
            <a:extLst>
              <a:ext uri="{FF2B5EF4-FFF2-40B4-BE49-F238E27FC236}">
                <a16:creationId xmlns:a16="http://schemas.microsoft.com/office/drawing/2014/main" id="{DE4AB55F-2795-4538-8AC8-EE5053C6C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7" name="Obrázek 6" descr="Obsah obrázku text, kniha&#10;&#10;Popis byl vytvořen automaticky">
            <a:extLst>
              <a:ext uri="{FF2B5EF4-FFF2-40B4-BE49-F238E27FC236}">
                <a16:creationId xmlns:a16="http://schemas.microsoft.com/office/drawing/2014/main" id="{C7992381-B1A3-41CD-B589-DEE0AB17427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03815" y="1405950"/>
            <a:ext cx="3749985" cy="4771013"/>
          </a:xfrm>
          <a:prstGeom prst="rect">
            <a:avLst/>
          </a:prstGeom>
        </p:spPr>
      </p:pic>
    </p:spTree>
    <p:extLst>
      <p:ext uri="{BB962C8B-B14F-4D97-AF65-F5344CB8AC3E}">
        <p14:creationId xmlns:p14="http://schemas.microsoft.com/office/powerpoint/2010/main" val="41360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F01338-AB2E-4BA7-853D-5CC3C3F47566}"/>
              </a:ext>
            </a:extLst>
          </p:cNvPr>
          <p:cNvSpPr>
            <a:spLocks noGrp="1"/>
          </p:cNvSpPr>
          <p:nvPr>
            <p:ph type="title"/>
          </p:nvPr>
        </p:nvSpPr>
        <p:spPr/>
        <p:txBody>
          <a:bodyPr/>
          <a:lstStyle/>
          <a:p>
            <a:r>
              <a:rPr lang="cs-CZ" dirty="0"/>
              <a:t>Přístupy k recepci</a:t>
            </a:r>
          </a:p>
        </p:txBody>
      </p:sp>
      <p:sp>
        <p:nvSpPr>
          <p:cNvPr id="3" name="Zástupný obsah 2">
            <a:extLst>
              <a:ext uri="{FF2B5EF4-FFF2-40B4-BE49-F238E27FC236}">
                <a16:creationId xmlns:a16="http://schemas.microsoft.com/office/drawing/2014/main" id="{704043D9-4238-46CD-B2BA-1A71BDE6EC2D}"/>
              </a:ext>
            </a:extLst>
          </p:cNvPr>
          <p:cNvSpPr>
            <a:spLocks noGrp="1"/>
          </p:cNvSpPr>
          <p:nvPr>
            <p:ph idx="1"/>
          </p:nvPr>
        </p:nvSpPr>
        <p:spPr/>
        <p:txBody>
          <a:bodyPr/>
          <a:lstStyle/>
          <a:p>
            <a:r>
              <a:rPr lang="cs-CZ" dirty="0"/>
              <a:t>kritika: recepční výzkumy málo podložené teoreticky</a:t>
            </a:r>
          </a:p>
          <a:p>
            <a:r>
              <a:rPr lang="cs-CZ" dirty="0"/>
              <a:t>pokusy o změnu: CODL, </a:t>
            </a:r>
            <a:r>
              <a:rPr lang="nl-NL" i="1" dirty="0"/>
              <a:t>Object: Nederlandse literatuur in het buitenland. Methode: onbekend</a:t>
            </a:r>
            <a:endParaRPr lang="cs-CZ" i="1" dirty="0"/>
          </a:p>
          <a:p>
            <a:r>
              <a:rPr lang="cs-CZ" dirty="0" err="1"/>
              <a:t>polysystem</a:t>
            </a:r>
            <a:r>
              <a:rPr lang="cs-CZ" dirty="0"/>
              <a:t> </a:t>
            </a:r>
            <a:r>
              <a:rPr lang="cs-CZ" dirty="0" err="1"/>
              <a:t>theory</a:t>
            </a:r>
            <a:r>
              <a:rPr lang="cs-CZ" dirty="0"/>
              <a:t> – </a:t>
            </a:r>
            <a:r>
              <a:rPr lang="cs-CZ" dirty="0" err="1"/>
              <a:t>Itamar</a:t>
            </a:r>
            <a:r>
              <a:rPr lang="cs-CZ" dirty="0"/>
              <a:t> </a:t>
            </a:r>
            <a:r>
              <a:rPr lang="cs-CZ" dirty="0" err="1"/>
              <a:t>Even-Zohar</a:t>
            </a:r>
            <a:endParaRPr lang="cs-CZ" dirty="0"/>
          </a:p>
          <a:p>
            <a:r>
              <a:rPr lang="cs-CZ" dirty="0" err="1"/>
              <a:t>field</a:t>
            </a:r>
            <a:r>
              <a:rPr lang="cs-CZ" dirty="0"/>
              <a:t> </a:t>
            </a:r>
            <a:r>
              <a:rPr lang="cs-CZ" dirty="0" err="1"/>
              <a:t>theory</a:t>
            </a:r>
            <a:r>
              <a:rPr lang="cs-CZ" dirty="0"/>
              <a:t> – </a:t>
            </a:r>
            <a:r>
              <a:rPr lang="nl-NL" dirty="0"/>
              <a:t>Pierre Bourdieu</a:t>
            </a:r>
            <a:endParaRPr lang="cs-CZ" dirty="0"/>
          </a:p>
          <a:p>
            <a:r>
              <a:rPr lang="cs-CZ" dirty="0"/>
              <a:t>sociologický přístup</a:t>
            </a:r>
          </a:p>
          <a:p>
            <a:r>
              <a:rPr lang="cs-CZ" dirty="0"/>
              <a:t>instituční přístup</a:t>
            </a:r>
          </a:p>
        </p:txBody>
      </p:sp>
      <p:pic>
        <p:nvPicPr>
          <p:cNvPr id="5" name="Zástupný obsah 4" descr="Obsah obrázku objekt, hodiny&#10;&#10;Popis byl vytvořen automaticky">
            <a:extLst>
              <a:ext uri="{FF2B5EF4-FFF2-40B4-BE49-F238E27FC236}">
                <a16:creationId xmlns:a16="http://schemas.microsoft.com/office/drawing/2014/main" id="{940B48CF-227D-4FEA-A52C-E18232DB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74316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B47A7-F22C-49BA-B654-C490B05830E1}"/>
              </a:ext>
            </a:extLst>
          </p:cNvPr>
          <p:cNvSpPr>
            <a:spLocks noGrp="1"/>
          </p:cNvSpPr>
          <p:nvPr>
            <p:ph type="title"/>
          </p:nvPr>
        </p:nvSpPr>
        <p:spPr/>
        <p:txBody>
          <a:bodyPr/>
          <a:lstStyle/>
          <a:p>
            <a:r>
              <a:rPr lang="cs-CZ" dirty="0" err="1"/>
              <a:t>Field</a:t>
            </a:r>
            <a:r>
              <a:rPr lang="cs-CZ" dirty="0"/>
              <a:t> </a:t>
            </a:r>
            <a:r>
              <a:rPr lang="cs-CZ" dirty="0" err="1"/>
              <a:t>theory</a:t>
            </a:r>
            <a:r>
              <a:rPr lang="cs-CZ" dirty="0"/>
              <a:t> – </a:t>
            </a:r>
            <a:r>
              <a:rPr lang="nl-NL" dirty="0"/>
              <a:t>Pierre Bourdieu</a:t>
            </a:r>
            <a:r>
              <a:rPr lang="cs-CZ" dirty="0"/>
              <a:t> (1)</a:t>
            </a:r>
          </a:p>
        </p:txBody>
      </p:sp>
      <p:sp>
        <p:nvSpPr>
          <p:cNvPr id="3" name="Zástupný obsah 2">
            <a:extLst>
              <a:ext uri="{FF2B5EF4-FFF2-40B4-BE49-F238E27FC236}">
                <a16:creationId xmlns:a16="http://schemas.microsoft.com/office/drawing/2014/main" id="{3B4C47DD-D520-450B-8913-10553921C2D2}"/>
              </a:ext>
            </a:extLst>
          </p:cNvPr>
          <p:cNvSpPr>
            <a:spLocks noGrp="1"/>
          </p:cNvSpPr>
          <p:nvPr>
            <p:ph idx="1"/>
          </p:nvPr>
        </p:nvSpPr>
        <p:spPr/>
        <p:txBody>
          <a:bodyPr/>
          <a:lstStyle/>
          <a:p>
            <a:r>
              <a:rPr lang="cs-CZ" dirty="0"/>
              <a:t>literární pole = </a:t>
            </a:r>
            <a:r>
              <a:rPr lang="nl-NL" sz="2800" dirty="0"/>
              <a:t>‘</a:t>
            </a:r>
            <a:r>
              <a:rPr lang="en-GB" dirty="0"/>
              <a:t>an independent social universe with its own laws of functioning, its specific relations of force, its dominants and its dominated, and so forth</a:t>
            </a:r>
            <a:r>
              <a:rPr lang="nl-NL" sz="2800" dirty="0"/>
              <a:t>’</a:t>
            </a:r>
            <a:r>
              <a:rPr lang="cs-CZ" dirty="0"/>
              <a:t> (</a:t>
            </a:r>
            <a:r>
              <a:rPr lang="en-GB" dirty="0"/>
              <a:t>Bourdieu 1993: 163) </a:t>
            </a:r>
            <a:endParaRPr lang="cs-CZ" dirty="0"/>
          </a:p>
          <a:p>
            <a:r>
              <a:rPr lang="nl-NL" sz="2800" dirty="0"/>
              <a:t>‘</a:t>
            </a:r>
            <a:r>
              <a:rPr lang="cs-CZ" dirty="0"/>
              <a:t>T</a:t>
            </a:r>
            <a:r>
              <a:rPr lang="en-GB" dirty="0"/>
              <a:t>o speak of “field” is to recall that literary works are produced in a particular social universe endowed with particular institutions and obeying specific laws</a:t>
            </a:r>
            <a:r>
              <a:rPr lang="cs-CZ" dirty="0"/>
              <a:t>.</a:t>
            </a:r>
            <a:r>
              <a:rPr lang="nl-NL" sz="2800" dirty="0"/>
              <a:t>’</a:t>
            </a:r>
            <a:r>
              <a:rPr lang="cs-CZ" dirty="0"/>
              <a:t> (</a:t>
            </a:r>
            <a:r>
              <a:rPr lang="cs-CZ" dirty="0" err="1"/>
              <a:t>ibidem</a:t>
            </a:r>
            <a:r>
              <a:rPr lang="cs-CZ" dirty="0"/>
              <a:t>)</a:t>
            </a:r>
          </a:p>
        </p:txBody>
      </p:sp>
      <p:pic>
        <p:nvPicPr>
          <p:cNvPr id="5" name="Zástupný obsah 4" descr="Obsah obrázku objekt, hodiny&#10;&#10;Popis byl vytvořen automaticky">
            <a:extLst>
              <a:ext uri="{FF2B5EF4-FFF2-40B4-BE49-F238E27FC236}">
                <a16:creationId xmlns:a16="http://schemas.microsoft.com/office/drawing/2014/main" id="{FABF12D7-5F8D-4868-971A-13F599998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38118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59374A-AE28-4EB7-963A-1A4CD65A6342}"/>
              </a:ext>
            </a:extLst>
          </p:cNvPr>
          <p:cNvSpPr>
            <a:spLocks noGrp="1"/>
          </p:cNvSpPr>
          <p:nvPr>
            <p:ph type="title"/>
          </p:nvPr>
        </p:nvSpPr>
        <p:spPr/>
        <p:txBody>
          <a:bodyPr/>
          <a:lstStyle/>
          <a:p>
            <a:r>
              <a:rPr lang="cs-CZ" dirty="0" err="1"/>
              <a:t>Field</a:t>
            </a:r>
            <a:r>
              <a:rPr lang="cs-CZ" dirty="0"/>
              <a:t> </a:t>
            </a:r>
            <a:r>
              <a:rPr lang="cs-CZ" dirty="0" err="1"/>
              <a:t>theory</a:t>
            </a:r>
            <a:r>
              <a:rPr lang="cs-CZ" dirty="0"/>
              <a:t> – </a:t>
            </a:r>
            <a:r>
              <a:rPr lang="nl-NL" dirty="0"/>
              <a:t>Pierre Bourdieu</a:t>
            </a:r>
            <a:r>
              <a:rPr lang="cs-CZ" dirty="0"/>
              <a:t> (2)</a:t>
            </a:r>
          </a:p>
        </p:txBody>
      </p:sp>
      <p:sp>
        <p:nvSpPr>
          <p:cNvPr id="3" name="Zástupný obsah 2">
            <a:extLst>
              <a:ext uri="{FF2B5EF4-FFF2-40B4-BE49-F238E27FC236}">
                <a16:creationId xmlns:a16="http://schemas.microsoft.com/office/drawing/2014/main" id="{C4B50388-1A28-4C17-921E-09F6E3D3D99C}"/>
              </a:ext>
            </a:extLst>
          </p:cNvPr>
          <p:cNvSpPr>
            <a:spLocks noGrp="1"/>
          </p:cNvSpPr>
          <p:nvPr>
            <p:ph idx="1"/>
          </p:nvPr>
        </p:nvSpPr>
        <p:spPr>
          <a:xfrm>
            <a:off x="838200" y="1825625"/>
            <a:ext cx="6867418" cy="4351338"/>
          </a:xfrm>
        </p:spPr>
        <p:txBody>
          <a:bodyPr/>
          <a:lstStyle/>
          <a:p>
            <a:r>
              <a:rPr lang="nl-NL" sz="2800" dirty="0"/>
              <a:t>‘</a:t>
            </a:r>
            <a:r>
              <a:rPr lang="nl-NL" dirty="0"/>
              <a:t>field of forces</a:t>
            </a:r>
            <a:r>
              <a:rPr lang="nl-NL" sz="2800" dirty="0"/>
              <a:t>’</a:t>
            </a:r>
            <a:endParaRPr lang="cs-CZ" dirty="0"/>
          </a:p>
          <a:p>
            <a:r>
              <a:rPr lang="nl-NL" sz="2800" dirty="0"/>
              <a:t>‘</a:t>
            </a:r>
            <a:r>
              <a:rPr lang="nl-NL" dirty="0"/>
              <a:t>a universe of belief</a:t>
            </a:r>
            <a:r>
              <a:rPr lang="nl-NL" sz="2800" dirty="0"/>
              <a:t>’</a:t>
            </a:r>
            <a:endParaRPr lang="cs-CZ" dirty="0"/>
          </a:p>
          <a:p>
            <a:r>
              <a:rPr lang="nl-NL" dirty="0"/>
              <a:t>field of restricted production </a:t>
            </a:r>
            <a:r>
              <a:rPr lang="cs-CZ" dirty="0"/>
              <a:t>X </a:t>
            </a:r>
            <a:r>
              <a:rPr lang="nl-NL" dirty="0"/>
              <a:t>field of large scale cultural production</a:t>
            </a:r>
            <a:endParaRPr lang="cs-CZ" dirty="0"/>
          </a:p>
          <a:p>
            <a:r>
              <a:rPr lang="nl-NL" dirty="0"/>
              <a:t>economic profit</a:t>
            </a:r>
            <a:r>
              <a:rPr lang="cs-CZ" dirty="0"/>
              <a:t> X </a:t>
            </a:r>
            <a:r>
              <a:rPr lang="nl-NL" dirty="0"/>
              <a:t>symbolic capital</a:t>
            </a:r>
            <a:endParaRPr lang="cs-CZ" dirty="0"/>
          </a:p>
          <a:p>
            <a:r>
              <a:rPr lang="nl-NL" dirty="0"/>
              <a:t>short run succes </a:t>
            </a:r>
            <a:r>
              <a:rPr lang="cs-CZ" dirty="0"/>
              <a:t> X </a:t>
            </a:r>
            <a:r>
              <a:rPr lang="nl-NL" dirty="0"/>
              <a:t>long run succes</a:t>
            </a:r>
            <a:endParaRPr lang="cs-CZ" dirty="0"/>
          </a:p>
        </p:txBody>
      </p:sp>
      <p:pic>
        <p:nvPicPr>
          <p:cNvPr id="5" name="Zástupný obsah 4" descr="Obsah obrázku objekt, hodiny&#10;&#10;Popis byl vytvořen automaticky">
            <a:extLst>
              <a:ext uri="{FF2B5EF4-FFF2-40B4-BE49-F238E27FC236}">
                <a16:creationId xmlns:a16="http://schemas.microsoft.com/office/drawing/2014/main" id="{6BF4CFF9-D9DA-41E1-ABC8-A512DAD79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6" name="Obrázek 5" descr="Obsah obrázku osoba, muž, interiér, vsedě&#10;&#10;Popis byl vytvořen automaticky">
            <a:extLst>
              <a:ext uri="{FF2B5EF4-FFF2-40B4-BE49-F238E27FC236}">
                <a16:creationId xmlns:a16="http://schemas.microsoft.com/office/drawing/2014/main" id="{B48D4A5E-51C9-4378-95FE-28DAE2373E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51551" y="1825625"/>
            <a:ext cx="3002249" cy="3524379"/>
          </a:xfrm>
          <a:prstGeom prst="rect">
            <a:avLst/>
          </a:prstGeom>
        </p:spPr>
      </p:pic>
    </p:spTree>
    <p:extLst>
      <p:ext uri="{BB962C8B-B14F-4D97-AF65-F5344CB8AC3E}">
        <p14:creationId xmlns:p14="http://schemas.microsoft.com/office/powerpoint/2010/main" val="83616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F35F9-E9BF-4057-95EB-DBEF3AC00B5B}"/>
              </a:ext>
            </a:extLst>
          </p:cNvPr>
          <p:cNvSpPr>
            <a:spLocks noGrp="1"/>
          </p:cNvSpPr>
          <p:nvPr>
            <p:ph type="title"/>
          </p:nvPr>
        </p:nvSpPr>
        <p:spPr/>
        <p:txBody>
          <a:bodyPr/>
          <a:lstStyle/>
          <a:p>
            <a:r>
              <a:rPr lang="cs-CZ" dirty="0" err="1"/>
              <a:t>Polysystem</a:t>
            </a:r>
            <a:r>
              <a:rPr lang="cs-CZ" dirty="0"/>
              <a:t> </a:t>
            </a:r>
            <a:r>
              <a:rPr lang="cs-CZ" dirty="0" err="1"/>
              <a:t>theory</a:t>
            </a:r>
            <a:r>
              <a:rPr lang="cs-CZ" dirty="0"/>
              <a:t> (1)</a:t>
            </a:r>
          </a:p>
        </p:txBody>
      </p:sp>
      <p:sp>
        <p:nvSpPr>
          <p:cNvPr id="3" name="Zástupný obsah 2">
            <a:extLst>
              <a:ext uri="{FF2B5EF4-FFF2-40B4-BE49-F238E27FC236}">
                <a16:creationId xmlns:a16="http://schemas.microsoft.com/office/drawing/2014/main" id="{198B98C2-61CA-41FC-9647-C012734645F8}"/>
              </a:ext>
            </a:extLst>
          </p:cNvPr>
          <p:cNvSpPr>
            <a:spLocks noGrp="1"/>
          </p:cNvSpPr>
          <p:nvPr>
            <p:ph idx="1"/>
          </p:nvPr>
        </p:nvSpPr>
        <p:spPr/>
        <p:txBody>
          <a:bodyPr/>
          <a:lstStyle/>
          <a:p>
            <a:r>
              <a:rPr lang="cs-CZ" dirty="0" err="1"/>
              <a:t>Itamar</a:t>
            </a:r>
            <a:r>
              <a:rPr lang="cs-CZ" dirty="0"/>
              <a:t> </a:t>
            </a:r>
            <a:r>
              <a:rPr lang="cs-CZ" dirty="0" err="1"/>
              <a:t>Even-Zohar</a:t>
            </a:r>
            <a:r>
              <a:rPr lang="cs-CZ" dirty="0"/>
              <a:t> (</a:t>
            </a:r>
            <a:r>
              <a:rPr lang="nl-NL" dirty="0"/>
              <a:t>‘Polysystem Studies’ </a:t>
            </a:r>
            <a:r>
              <a:rPr lang="cs-CZ" dirty="0"/>
              <a:t>1990)</a:t>
            </a:r>
          </a:p>
          <a:p>
            <a:r>
              <a:rPr lang="cs-CZ" dirty="0" err="1"/>
              <a:t>polysystem</a:t>
            </a:r>
            <a:r>
              <a:rPr lang="cs-CZ" dirty="0"/>
              <a:t> = </a:t>
            </a:r>
            <a:r>
              <a:rPr lang="en-GB" dirty="0"/>
              <a:t>‘a multiple system, a system of various systems which intersect with each other and partly overlap, using concurrently different options, yet functioning as one structured whole, whose members are interdependent’</a:t>
            </a:r>
            <a:r>
              <a:rPr lang="cs-CZ" dirty="0"/>
              <a:t> (</a:t>
            </a:r>
            <a:r>
              <a:rPr lang="en-GB" dirty="0"/>
              <a:t>Even-Zohar 1990: 11</a:t>
            </a:r>
            <a:r>
              <a:rPr lang="cs-CZ" dirty="0"/>
              <a:t>)</a:t>
            </a:r>
          </a:p>
          <a:p>
            <a:r>
              <a:rPr lang="cs-CZ" dirty="0" err="1"/>
              <a:t>literary</a:t>
            </a:r>
            <a:r>
              <a:rPr lang="cs-CZ" dirty="0"/>
              <a:t> </a:t>
            </a:r>
            <a:r>
              <a:rPr lang="cs-CZ" dirty="0" err="1"/>
              <a:t>system</a:t>
            </a:r>
            <a:r>
              <a:rPr lang="cs-CZ" dirty="0"/>
              <a:t> = </a:t>
            </a:r>
            <a:r>
              <a:rPr lang="en-GB" dirty="0"/>
              <a:t>‘[t]he network of relations that is hypothesized to obtain between a number of activities called “literary,” and consequently these activities themselves observed via that network’</a:t>
            </a:r>
            <a:r>
              <a:rPr lang="cs-CZ" dirty="0"/>
              <a:t> (</a:t>
            </a:r>
            <a:r>
              <a:rPr lang="en-GB" dirty="0"/>
              <a:t>Even-Zohar 1990: 28 </a:t>
            </a:r>
            <a:r>
              <a:rPr lang="en-GB" dirty="0" err="1"/>
              <a:t>en</a:t>
            </a:r>
            <a:r>
              <a:rPr lang="en-GB" dirty="0"/>
              <a:t> 85</a:t>
            </a:r>
            <a:r>
              <a:rPr lang="cs-CZ" dirty="0"/>
              <a:t>)</a:t>
            </a:r>
          </a:p>
        </p:txBody>
      </p:sp>
      <p:pic>
        <p:nvPicPr>
          <p:cNvPr id="5" name="Zástupný obsah 4" descr="Obsah obrázku objekt, hodiny&#10;&#10;Popis byl vytvořen automaticky">
            <a:extLst>
              <a:ext uri="{FF2B5EF4-FFF2-40B4-BE49-F238E27FC236}">
                <a16:creationId xmlns:a16="http://schemas.microsoft.com/office/drawing/2014/main" id="{E7DB21DB-050D-46A3-966E-611FB8A82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0" y="5820409"/>
            <a:ext cx="1286259" cy="982982"/>
          </a:xfrm>
          <a:prstGeom prst="rect">
            <a:avLst/>
          </a:prstGeom>
        </p:spPr>
      </p:pic>
    </p:spTree>
    <p:extLst>
      <p:ext uri="{BB962C8B-B14F-4D97-AF65-F5344CB8AC3E}">
        <p14:creationId xmlns:p14="http://schemas.microsoft.com/office/powerpoint/2010/main" val="46162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DBCE4B-9B3D-44C0-BAD5-A352399B417B}"/>
              </a:ext>
            </a:extLst>
          </p:cNvPr>
          <p:cNvSpPr>
            <a:spLocks noGrp="1"/>
          </p:cNvSpPr>
          <p:nvPr>
            <p:ph type="title"/>
          </p:nvPr>
        </p:nvSpPr>
        <p:spPr/>
        <p:txBody>
          <a:bodyPr/>
          <a:lstStyle/>
          <a:p>
            <a:r>
              <a:rPr lang="cs-CZ" dirty="0" err="1"/>
              <a:t>Polysystem</a:t>
            </a:r>
            <a:r>
              <a:rPr lang="cs-CZ" dirty="0"/>
              <a:t> </a:t>
            </a:r>
            <a:r>
              <a:rPr lang="cs-CZ" dirty="0" err="1"/>
              <a:t>theory</a:t>
            </a:r>
            <a:r>
              <a:rPr lang="cs-CZ" dirty="0"/>
              <a:t> (2)</a:t>
            </a:r>
          </a:p>
        </p:txBody>
      </p:sp>
      <p:sp>
        <p:nvSpPr>
          <p:cNvPr id="3" name="Zástupný obsah 2">
            <a:extLst>
              <a:ext uri="{FF2B5EF4-FFF2-40B4-BE49-F238E27FC236}">
                <a16:creationId xmlns:a16="http://schemas.microsoft.com/office/drawing/2014/main" id="{9ED5FB2C-1B6E-4C52-9EF0-89F623D10929}"/>
              </a:ext>
            </a:extLst>
          </p:cNvPr>
          <p:cNvSpPr>
            <a:spLocks noGrp="1"/>
          </p:cNvSpPr>
          <p:nvPr>
            <p:ph idx="1"/>
          </p:nvPr>
        </p:nvSpPr>
        <p:spPr/>
        <p:txBody>
          <a:bodyPr/>
          <a:lstStyle/>
          <a:p>
            <a:r>
              <a:rPr lang="cs-CZ" dirty="0"/>
              <a:t>části literárního systému </a:t>
            </a:r>
            <a:r>
              <a:rPr lang="nl-NL" dirty="0"/>
              <a:t>(Even-Zohar 1990: 31)</a:t>
            </a:r>
            <a:r>
              <a:rPr lang="cs-CZ" dirty="0"/>
              <a:t>:</a:t>
            </a:r>
          </a:p>
          <a:p>
            <a:pPr algn="ctr">
              <a:lnSpc>
                <a:spcPct val="150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INSTITUTION [context]</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REPERTOIRE [code]</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PRODUCER [addresser] --------------------------[addressee] CONSUMER ("writer") ("reader")</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MARKET [contact/channel]</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PRODUCT [message]</a:t>
            </a:r>
            <a:endParaRPr lang="cs-CZ"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Zástupný obsah 4" descr="Obsah obrázku objekt, hodiny&#10;&#10;Popis byl vytvořen automaticky">
            <a:extLst>
              <a:ext uri="{FF2B5EF4-FFF2-40B4-BE49-F238E27FC236}">
                <a16:creationId xmlns:a16="http://schemas.microsoft.com/office/drawing/2014/main" id="{34A96921-3804-4BDB-8A5A-678BBFE99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68552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CF789-3BED-43B0-BDFF-8E9555B7C090}"/>
              </a:ext>
            </a:extLst>
          </p:cNvPr>
          <p:cNvSpPr>
            <a:spLocks noGrp="1"/>
          </p:cNvSpPr>
          <p:nvPr>
            <p:ph type="title"/>
          </p:nvPr>
        </p:nvSpPr>
        <p:spPr/>
        <p:txBody>
          <a:bodyPr/>
          <a:lstStyle/>
          <a:p>
            <a:r>
              <a:rPr lang="cs-CZ" dirty="0" err="1"/>
              <a:t>Polysystem</a:t>
            </a:r>
            <a:r>
              <a:rPr lang="cs-CZ" dirty="0"/>
              <a:t> </a:t>
            </a:r>
            <a:r>
              <a:rPr lang="cs-CZ" dirty="0" err="1"/>
              <a:t>theory</a:t>
            </a:r>
            <a:r>
              <a:rPr lang="cs-CZ" dirty="0"/>
              <a:t> (3)</a:t>
            </a:r>
          </a:p>
        </p:txBody>
      </p:sp>
      <p:sp>
        <p:nvSpPr>
          <p:cNvPr id="3" name="Zástupný obsah 2">
            <a:extLst>
              <a:ext uri="{FF2B5EF4-FFF2-40B4-BE49-F238E27FC236}">
                <a16:creationId xmlns:a16="http://schemas.microsoft.com/office/drawing/2014/main" id="{B592DCAD-B25C-4B2C-92C8-7D852E5F1A27}"/>
              </a:ext>
            </a:extLst>
          </p:cNvPr>
          <p:cNvSpPr>
            <a:spLocks noGrp="1"/>
          </p:cNvSpPr>
          <p:nvPr>
            <p:ph idx="1"/>
          </p:nvPr>
        </p:nvSpPr>
        <p:spPr>
          <a:xfrm>
            <a:off x="838200" y="1825625"/>
            <a:ext cx="5963292" cy="4351338"/>
          </a:xfrm>
        </p:spPr>
        <p:txBody>
          <a:bodyPr/>
          <a:lstStyle/>
          <a:p>
            <a:r>
              <a:rPr lang="en-GB" dirty="0"/>
              <a:t>‘[…] a CONSUMER may “consume” a PRODUCT produced by a PRODUCER, but in order for the “product” (such as “text”) to be generated, a common REPERTOIRE must exist, whose usability is determined by some INSTITUTION. A MARKET must exist where such a good can be transmitted.’</a:t>
            </a:r>
            <a:r>
              <a:rPr lang="cs-CZ" dirty="0"/>
              <a:t> (</a:t>
            </a:r>
            <a:r>
              <a:rPr lang="nl-NL" dirty="0"/>
              <a:t>Even-Zohar 1990: 34) </a:t>
            </a:r>
            <a:endParaRPr lang="cs-CZ" dirty="0"/>
          </a:p>
          <a:p>
            <a:endParaRPr lang="cs-CZ" dirty="0"/>
          </a:p>
        </p:txBody>
      </p:sp>
      <p:pic>
        <p:nvPicPr>
          <p:cNvPr id="5" name="Zástupný obsah 4" descr="Obsah obrázku objekt, hodiny&#10;&#10;Popis byl vytvořen automaticky">
            <a:extLst>
              <a:ext uri="{FF2B5EF4-FFF2-40B4-BE49-F238E27FC236}">
                <a16:creationId xmlns:a16="http://schemas.microsoft.com/office/drawing/2014/main" id="{B8D30698-B671-47BE-A81C-76100D845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6" name="Obrázek 5" descr="Obsah obrázku muž, osoba, interiér, brýle&#10;&#10;Popis byl vytvořen automaticky">
            <a:extLst>
              <a:ext uri="{FF2B5EF4-FFF2-40B4-BE49-F238E27FC236}">
                <a16:creationId xmlns:a16="http://schemas.microsoft.com/office/drawing/2014/main" id="{C2576CAE-4D12-4562-97EF-EC91D4A54B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17262" y="1185672"/>
            <a:ext cx="3291840" cy="4486656"/>
          </a:xfrm>
          <a:prstGeom prst="rect">
            <a:avLst/>
          </a:prstGeom>
        </p:spPr>
      </p:pic>
    </p:spTree>
    <p:extLst>
      <p:ext uri="{BB962C8B-B14F-4D97-AF65-F5344CB8AC3E}">
        <p14:creationId xmlns:p14="http://schemas.microsoft.com/office/powerpoint/2010/main" val="62740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95C87-51D7-4745-97BB-19EDAF883EA0}"/>
              </a:ext>
            </a:extLst>
          </p:cNvPr>
          <p:cNvSpPr>
            <a:spLocks noGrp="1"/>
          </p:cNvSpPr>
          <p:nvPr>
            <p:ph type="title"/>
          </p:nvPr>
        </p:nvSpPr>
        <p:spPr/>
        <p:txBody>
          <a:bodyPr/>
          <a:lstStyle/>
          <a:p>
            <a:r>
              <a:rPr lang="cs-CZ" dirty="0" err="1"/>
              <a:t>Polysystem</a:t>
            </a:r>
            <a:r>
              <a:rPr lang="cs-CZ" dirty="0"/>
              <a:t> </a:t>
            </a:r>
            <a:r>
              <a:rPr lang="cs-CZ" dirty="0" err="1"/>
              <a:t>theory</a:t>
            </a:r>
            <a:r>
              <a:rPr lang="cs-CZ" dirty="0"/>
              <a:t> (4)</a:t>
            </a:r>
          </a:p>
        </p:txBody>
      </p:sp>
      <p:sp>
        <p:nvSpPr>
          <p:cNvPr id="3" name="Zástupný obsah 2">
            <a:extLst>
              <a:ext uri="{FF2B5EF4-FFF2-40B4-BE49-F238E27FC236}">
                <a16:creationId xmlns:a16="http://schemas.microsoft.com/office/drawing/2014/main" id="{8E8D299B-8ECE-410F-9B93-1C93A76BBA2B}"/>
              </a:ext>
            </a:extLst>
          </p:cNvPr>
          <p:cNvSpPr>
            <a:spLocks noGrp="1"/>
          </p:cNvSpPr>
          <p:nvPr>
            <p:ph idx="1"/>
          </p:nvPr>
        </p:nvSpPr>
        <p:spPr>
          <a:xfrm>
            <a:off x="838200" y="1825625"/>
            <a:ext cx="10515600" cy="3684268"/>
          </a:xfrm>
        </p:spPr>
        <p:txBody>
          <a:bodyPr>
            <a:normAutofit fontScale="92500" lnSpcReduction="10000"/>
          </a:bodyPr>
          <a:lstStyle/>
          <a:p>
            <a:r>
              <a:rPr lang="cs-CZ" dirty="0"/>
              <a:t>centrum X periferie</a:t>
            </a:r>
          </a:p>
          <a:p>
            <a:pPr lvl="1"/>
            <a:r>
              <a:rPr lang="cs-CZ" sz="2800" dirty="0"/>
              <a:t>centrum = </a:t>
            </a:r>
            <a:r>
              <a:rPr lang="en-GB" sz="2800" dirty="0"/>
              <a:t>‘official culture as manifested inter alia in standard language, canonized literature, patterns of </a:t>
            </a:r>
            <a:r>
              <a:rPr lang="en-GB" sz="2800" dirty="0" err="1"/>
              <a:t>behavior</a:t>
            </a:r>
            <a:r>
              <a:rPr lang="en-GB" sz="2800" dirty="0"/>
              <a:t> of the dominating classes’ (Even-Zohar 1990: 14)</a:t>
            </a:r>
            <a:endParaRPr lang="cs-CZ" sz="2800" dirty="0"/>
          </a:p>
          <a:p>
            <a:pPr marL="457200" lvl="1" indent="0">
              <a:buNone/>
            </a:pPr>
            <a:endParaRPr lang="cs-CZ" sz="1800" dirty="0">
              <a:latin typeface="Times New Roman" panose="02020603050405020304" pitchFamily="18" charset="0"/>
            </a:endParaRPr>
          </a:p>
          <a:p>
            <a:pPr marL="228600" lvl="1">
              <a:spcBef>
                <a:spcPts val="1000"/>
              </a:spcBef>
            </a:pPr>
            <a:r>
              <a:rPr lang="cs-CZ" sz="2800" dirty="0"/>
              <a:t>kanonizace</a:t>
            </a:r>
          </a:p>
          <a:p>
            <a:pPr marL="457200" lvl="1" indent="0">
              <a:buNone/>
            </a:pPr>
            <a:r>
              <a:rPr lang="en-GB" sz="2800" dirty="0"/>
              <a:t>‘those literary norms and works (i.e., both models and texts) which are accepted as legitimate by the dominant circles within a culture and whose conspicuous products are preserved by the community to become part of its historical heritage’</a:t>
            </a:r>
            <a:r>
              <a:rPr lang="cs-CZ" sz="2800" dirty="0"/>
              <a:t> (</a:t>
            </a:r>
            <a:r>
              <a:rPr lang="en-GB" sz="2800" dirty="0"/>
              <a:t>Even-Zohar 1990: 15)</a:t>
            </a:r>
            <a:endParaRPr lang="cs-CZ" sz="2800" dirty="0"/>
          </a:p>
        </p:txBody>
      </p:sp>
      <p:pic>
        <p:nvPicPr>
          <p:cNvPr id="5" name="Zástupný obsah 4" descr="Obsah obrázku objekt, hodiny&#10;&#10;Popis byl vytvořen automaticky">
            <a:extLst>
              <a:ext uri="{FF2B5EF4-FFF2-40B4-BE49-F238E27FC236}">
                <a16:creationId xmlns:a16="http://schemas.microsoft.com/office/drawing/2014/main" id="{5804108D-EBCF-4E11-B1CA-D5B9A4B79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61641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D36D8C-9EB2-41B2-BE2E-C3747C86F180}"/>
              </a:ext>
            </a:extLst>
          </p:cNvPr>
          <p:cNvSpPr>
            <a:spLocks noGrp="1"/>
          </p:cNvSpPr>
          <p:nvPr>
            <p:ph type="title"/>
          </p:nvPr>
        </p:nvSpPr>
        <p:spPr/>
        <p:txBody>
          <a:bodyPr/>
          <a:lstStyle/>
          <a:p>
            <a:r>
              <a:rPr lang="cs-CZ" dirty="0" err="1"/>
              <a:t>Polysystem</a:t>
            </a:r>
            <a:r>
              <a:rPr lang="cs-CZ" dirty="0"/>
              <a:t> </a:t>
            </a:r>
            <a:r>
              <a:rPr lang="cs-CZ" dirty="0" err="1"/>
              <a:t>theory</a:t>
            </a:r>
            <a:r>
              <a:rPr lang="cs-CZ" dirty="0"/>
              <a:t> (5)</a:t>
            </a:r>
          </a:p>
        </p:txBody>
      </p:sp>
      <p:sp>
        <p:nvSpPr>
          <p:cNvPr id="3" name="Zástupný obsah 2">
            <a:extLst>
              <a:ext uri="{FF2B5EF4-FFF2-40B4-BE49-F238E27FC236}">
                <a16:creationId xmlns:a16="http://schemas.microsoft.com/office/drawing/2014/main" id="{98664332-DAA1-497D-9BC2-DD5EF9D11921}"/>
              </a:ext>
            </a:extLst>
          </p:cNvPr>
          <p:cNvSpPr>
            <a:spLocks noGrp="1"/>
          </p:cNvSpPr>
          <p:nvPr>
            <p:ph idx="1"/>
          </p:nvPr>
        </p:nvSpPr>
        <p:spPr>
          <a:xfrm>
            <a:off x="838200" y="1825625"/>
            <a:ext cx="10515600" cy="3588856"/>
          </a:xfrm>
        </p:spPr>
        <p:txBody>
          <a:bodyPr>
            <a:normAutofit fontScale="92500"/>
          </a:bodyPr>
          <a:lstStyle/>
          <a:p>
            <a:pPr marL="228600" lvl="1">
              <a:spcBef>
                <a:spcPts val="1000"/>
              </a:spcBef>
            </a:pPr>
            <a:r>
              <a:rPr lang="cs-CZ" sz="2800" dirty="0"/>
              <a:t>interference</a:t>
            </a:r>
          </a:p>
          <a:p>
            <a:pPr marL="685800" lvl="2">
              <a:spcBef>
                <a:spcPts val="1000"/>
              </a:spcBef>
            </a:pPr>
            <a:r>
              <a:rPr lang="en-GB" sz="2400" dirty="0"/>
              <a:t>‘Interference can be defined as a relation(ship) between literatures, whereby a certain literature A (a source literature) may become a source of direct or indirect loans for another literature B (a target literature).’</a:t>
            </a:r>
            <a:r>
              <a:rPr lang="cs-CZ" sz="2400" dirty="0"/>
              <a:t> </a:t>
            </a:r>
            <a:r>
              <a:rPr lang="en-GB" sz="2400" dirty="0"/>
              <a:t>(</a:t>
            </a:r>
            <a:r>
              <a:rPr lang="cs-CZ" sz="2400" dirty="0" err="1"/>
              <a:t>Even-Zohar</a:t>
            </a:r>
            <a:r>
              <a:rPr lang="cs-CZ" sz="2400" dirty="0"/>
              <a:t> </a:t>
            </a:r>
            <a:r>
              <a:rPr lang="en-GB" sz="2400" dirty="0"/>
              <a:t>1990: 54; 92-93) </a:t>
            </a:r>
            <a:endParaRPr lang="cs-CZ" sz="2400" dirty="0"/>
          </a:p>
          <a:p>
            <a:pPr marL="685800" lvl="2">
              <a:spcBef>
                <a:spcPts val="1000"/>
              </a:spcBef>
            </a:pPr>
            <a:r>
              <a:rPr lang="cs-CZ" sz="2400" dirty="0"/>
              <a:t>10 zákonů interference</a:t>
            </a:r>
          </a:p>
          <a:p>
            <a:r>
              <a:rPr lang="cs-CZ" dirty="0"/>
              <a:t>závislé vs. nezávislé systémy</a:t>
            </a:r>
          </a:p>
          <a:p>
            <a:pPr marL="685800" lvl="2">
              <a:spcBef>
                <a:spcPts val="1000"/>
              </a:spcBef>
            </a:pPr>
            <a:r>
              <a:rPr lang="en-GB" sz="2400" dirty="0"/>
              <a:t>‘Yet for some literatures, the situation of dependence may be either longer or more frequent, for reasons which go far beyond the state of the literary system as such.’ </a:t>
            </a:r>
            <a:r>
              <a:rPr lang="cs-CZ" sz="2400" dirty="0"/>
              <a:t>(</a:t>
            </a:r>
            <a:r>
              <a:rPr lang="en-GB" sz="2400" dirty="0"/>
              <a:t>Even-Zohar 1990: 56) </a:t>
            </a:r>
            <a:endParaRPr lang="cs-CZ" sz="2400" dirty="0"/>
          </a:p>
        </p:txBody>
      </p:sp>
      <p:pic>
        <p:nvPicPr>
          <p:cNvPr id="5" name="Zástupný obsah 4" descr="Obsah obrázku objekt, hodiny&#10;&#10;Popis byl vytvořen automaticky">
            <a:extLst>
              <a:ext uri="{FF2B5EF4-FFF2-40B4-BE49-F238E27FC236}">
                <a16:creationId xmlns:a16="http://schemas.microsoft.com/office/drawing/2014/main" id="{87BAB77C-CF9D-4DD3-9784-DFB211214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10764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D542C-5038-489F-BAEA-AE50BAED5D1C}"/>
              </a:ext>
            </a:extLst>
          </p:cNvPr>
          <p:cNvSpPr>
            <a:spLocks noGrp="1"/>
          </p:cNvSpPr>
          <p:nvPr>
            <p:ph type="title"/>
          </p:nvPr>
        </p:nvSpPr>
        <p:spPr/>
        <p:txBody>
          <a:bodyPr/>
          <a:lstStyle/>
          <a:p>
            <a:r>
              <a:rPr lang="cs-CZ" dirty="0"/>
              <a:t>Překlady</a:t>
            </a:r>
          </a:p>
        </p:txBody>
      </p:sp>
      <p:sp>
        <p:nvSpPr>
          <p:cNvPr id="3" name="Zástupný obsah 2">
            <a:extLst>
              <a:ext uri="{FF2B5EF4-FFF2-40B4-BE49-F238E27FC236}">
                <a16:creationId xmlns:a16="http://schemas.microsoft.com/office/drawing/2014/main" id="{8DC5323B-A5FD-4900-84F7-779F032C23AD}"/>
              </a:ext>
            </a:extLst>
          </p:cNvPr>
          <p:cNvSpPr>
            <a:spLocks noGrp="1"/>
          </p:cNvSpPr>
          <p:nvPr>
            <p:ph idx="1"/>
          </p:nvPr>
        </p:nvSpPr>
        <p:spPr>
          <a:xfrm>
            <a:off x="838200" y="1825625"/>
            <a:ext cx="10515600" cy="2263490"/>
          </a:xfrm>
        </p:spPr>
        <p:txBody>
          <a:bodyPr/>
          <a:lstStyle/>
          <a:p>
            <a:r>
              <a:rPr lang="nl-NL" dirty="0"/>
              <a:t>‘[…T]hey are existing texts revived in a new form.’ </a:t>
            </a:r>
            <a:r>
              <a:rPr lang="cs-CZ" dirty="0"/>
              <a:t>(</a:t>
            </a:r>
            <a:r>
              <a:rPr lang="nl-NL" dirty="0"/>
              <a:t>Naaijkens 2010: 3) </a:t>
            </a:r>
            <a:endParaRPr lang="cs-CZ" dirty="0"/>
          </a:p>
          <a:p>
            <a:r>
              <a:rPr lang="nl-NL" dirty="0"/>
              <a:t>‘translations […] discover the original text, and even become originals in their own right’</a:t>
            </a:r>
            <a:r>
              <a:rPr lang="cs-CZ" dirty="0"/>
              <a:t> (</a:t>
            </a:r>
            <a:r>
              <a:rPr lang="nl-NL" dirty="0"/>
              <a:t>Van Uffelen 2017: 93)</a:t>
            </a:r>
            <a:endParaRPr lang="cs-CZ" dirty="0"/>
          </a:p>
        </p:txBody>
      </p:sp>
      <p:pic>
        <p:nvPicPr>
          <p:cNvPr id="5" name="Zástupný obsah 4" descr="Obsah obrázku objekt, hodiny&#10;&#10;Popis byl vytvořen automaticky">
            <a:extLst>
              <a:ext uri="{FF2B5EF4-FFF2-40B4-BE49-F238E27FC236}">
                <a16:creationId xmlns:a16="http://schemas.microsoft.com/office/drawing/2014/main" id="{4E0AC548-D0C5-4406-9C95-A37C261CF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24" y="5685472"/>
            <a:ext cx="1286259" cy="982982"/>
          </a:xfrm>
          <a:prstGeom prst="rect">
            <a:avLst/>
          </a:prstGeom>
        </p:spPr>
      </p:pic>
    </p:spTree>
    <p:extLst>
      <p:ext uri="{BB962C8B-B14F-4D97-AF65-F5344CB8AC3E}">
        <p14:creationId xmlns:p14="http://schemas.microsoft.com/office/powerpoint/2010/main" val="59968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3C756-A4EE-45DB-966E-31AAFE97E6AE}"/>
              </a:ext>
            </a:extLst>
          </p:cNvPr>
          <p:cNvSpPr>
            <a:spLocks noGrp="1"/>
          </p:cNvSpPr>
          <p:nvPr>
            <p:ph type="title"/>
          </p:nvPr>
        </p:nvSpPr>
        <p:spPr/>
        <p:txBody>
          <a:bodyPr/>
          <a:lstStyle/>
          <a:p>
            <a:r>
              <a:rPr lang="cs-CZ" dirty="0"/>
              <a:t>Co je to recepce? (1)</a:t>
            </a:r>
          </a:p>
        </p:txBody>
      </p:sp>
      <p:pic>
        <p:nvPicPr>
          <p:cNvPr id="12" name="Zástupný obsah 11" descr="Obsah obrázku interiér, strop, budova, místnost&#10;&#10;Popis byl vytvořen automaticky">
            <a:extLst>
              <a:ext uri="{FF2B5EF4-FFF2-40B4-BE49-F238E27FC236}">
                <a16:creationId xmlns:a16="http://schemas.microsoft.com/office/drawing/2014/main" id="{FE78F00B-37EF-4319-B9FE-4BB2159D30E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085" y="1766187"/>
            <a:ext cx="5536915" cy="3668206"/>
          </a:xfrm>
        </p:spPr>
      </p:pic>
      <p:pic>
        <p:nvPicPr>
          <p:cNvPr id="13" name="Zástupný obsah 4" descr="Obsah obrázku objekt, hodiny&#10;&#10;Popis byl vytvořen automaticky">
            <a:extLst>
              <a:ext uri="{FF2B5EF4-FFF2-40B4-BE49-F238E27FC236}">
                <a16:creationId xmlns:a16="http://schemas.microsoft.com/office/drawing/2014/main" id="{28CC467E-2BBA-4E66-B700-67F1DB2415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8" name="Zástupný obsah 5" descr="Obsah obrázku stůl, jídlo, osoba, interiér&#10;&#10;Popis byl vytvořen automaticky">
            <a:extLst>
              <a:ext uri="{FF2B5EF4-FFF2-40B4-BE49-F238E27FC236}">
                <a16:creationId xmlns:a16="http://schemas.microsoft.com/office/drawing/2014/main" id="{A3732AE6-409F-4641-BB73-80FEE5605B3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39838" y="1766187"/>
            <a:ext cx="5718234" cy="3809773"/>
          </a:xfrm>
          <a:prstGeom prst="rect">
            <a:avLst/>
          </a:prstGeom>
        </p:spPr>
      </p:pic>
    </p:spTree>
    <p:extLst>
      <p:ext uri="{BB962C8B-B14F-4D97-AF65-F5344CB8AC3E}">
        <p14:creationId xmlns:p14="http://schemas.microsoft.com/office/powerpoint/2010/main" val="1023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60D84-C7DD-4D80-8CD3-5F6C5E42BA84}"/>
              </a:ext>
            </a:extLst>
          </p:cNvPr>
          <p:cNvSpPr>
            <a:spLocks noGrp="1"/>
          </p:cNvSpPr>
          <p:nvPr>
            <p:ph type="title"/>
          </p:nvPr>
        </p:nvSpPr>
        <p:spPr/>
        <p:txBody>
          <a:bodyPr/>
          <a:lstStyle/>
          <a:p>
            <a:r>
              <a:rPr lang="cs-CZ" dirty="0"/>
              <a:t>Funkce překladu</a:t>
            </a:r>
          </a:p>
        </p:txBody>
      </p:sp>
      <p:sp>
        <p:nvSpPr>
          <p:cNvPr id="3" name="Zástupný obsah 2">
            <a:extLst>
              <a:ext uri="{FF2B5EF4-FFF2-40B4-BE49-F238E27FC236}">
                <a16:creationId xmlns:a16="http://schemas.microsoft.com/office/drawing/2014/main" id="{C2204177-99AD-40A3-991E-4829BE1BD9F5}"/>
              </a:ext>
            </a:extLst>
          </p:cNvPr>
          <p:cNvSpPr>
            <a:spLocks noGrp="1"/>
          </p:cNvSpPr>
          <p:nvPr>
            <p:ph idx="1"/>
          </p:nvPr>
        </p:nvSpPr>
        <p:spPr>
          <a:xfrm>
            <a:off x="838200" y="1825625"/>
            <a:ext cx="10515600" cy="3475840"/>
          </a:xfrm>
        </p:spPr>
        <p:txBody>
          <a:bodyPr>
            <a:normAutofit fontScale="92500" lnSpcReduction="10000"/>
          </a:bodyPr>
          <a:lstStyle/>
          <a:p>
            <a:r>
              <a:rPr lang="en-GB" dirty="0"/>
              <a:t>‘an instrument of mediation and exchange, it may also fulfil political or economic functions, and constitute a mode of legitimation, in which authors as much as mediators may be the beneficiaries’</a:t>
            </a:r>
            <a:r>
              <a:rPr lang="cs-CZ" dirty="0"/>
              <a:t> (</a:t>
            </a:r>
            <a:r>
              <a:rPr lang="en-GB" dirty="0" err="1"/>
              <a:t>Heilbron</a:t>
            </a:r>
            <a:r>
              <a:rPr lang="en-GB" dirty="0"/>
              <a:t> &amp; </a:t>
            </a:r>
            <a:r>
              <a:rPr lang="en-GB" dirty="0" err="1"/>
              <a:t>Sapiro</a:t>
            </a:r>
            <a:r>
              <a:rPr lang="en-GB" dirty="0"/>
              <a:t> 2007: 103) </a:t>
            </a:r>
            <a:endParaRPr lang="cs-CZ" dirty="0"/>
          </a:p>
          <a:p>
            <a:r>
              <a:rPr lang="en-GB" dirty="0"/>
              <a:t>‘“an essential measure of the scale and effectiveness of consecration” of writers’</a:t>
            </a:r>
            <a:r>
              <a:rPr lang="cs-CZ" dirty="0"/>
              <a:t> (</a:t>
            </a:r>
            <a:r>
              <a:rPr lang="en-GB" dirty="0"/>
              <a:t>Casanova </a:t>
            </a:r>
            <a:r>
              <a:rPr lang="cs-CZ" dirty="0"/>
              <a:t>in </a:t>
            </a:r>
            <a:r>
              <a:rPr lang="en-GB" dirty="0" err="1"/>
              <a:t>Naaijkens</a:t>
            </a:r>
            <a:r>
              <a:rPr lang="en-GB" dirty="0"/>
              <a:t> 2008: 309)</a:t>
            </a:r>
            <a:endParaRPr lang="cs-CZ" dirty="0"/>
          </a:p>
          <a:p>
            <a:r>
              <a:rPr lang="en-GB" dirty="0"/>
              <a:t>‘[c]</a:t>
            </a:r>
            <a:r>
              <a:rPr lang="en-GB" dirty="0" err="1"/>
              <a:t>rucial</a:t>
            </a:r>
            <a:r>
              <a:rPr lang="en-GB" dirty="0"/>
              <a:t> to the flow of themes, images, forms and ideas across boundaries’</a:t>
            </a:r>
            <a:r>
              <a:rPr lang="cs-CZ" dirty="0"/>
              <a:t> (</a:t>
            </a:r>
            <a:r>
              <a:rPr lang="nl-NL" dirty="0"/>
              <a:t>Susan Bassnett</a:t>
            </a:r>
            <a:r>
              <a:rPr lang="cs-CZ" dirty="0"/>
              <a:t> in </a:t>
            </a:r>
            <a:r>
              <a:rPr lang="en-GB" dirty="0" err="1"/>
              <a:t>Naaijkens</a:t>
            </a:r>
            <a:r>
              <a:rPr lang="en-GB" dirty="0"/>
              <a:t> 2010: 5)</a:t>
            </a:r>
            <a:endParaRPr lang="cs-CZ" dirty="0"/>
          </a:p>
          <a:p>
            <a:r>
              <a:rPr lang="cs-CZ" dirty="0"/>
              <a:t>posílení vlastní literatury (</a:t>
            </a:r>
            <a:r>
              <a:rPr lang="nl-NL" dirty="0"/>
              <a:t>De Geest 2008: 31)</a:t>
            </a:r>
            <a:endParaRPr lang="cs-CZ" dirty="0"/>
          </a:p>
        </p:txBody>
      </p:sp>
      <p:pic>
        <p:nvPicPr>
          <p:cNvPr id="5" name="Zástupný obsah 4" descr="Obsah obrázku objekt, hodiny&#10;&#10;Popis byl vytvořen automaticky">
            <a:extLst>
              <a:ext uri="{FF2B5EF4-FFF2-40B4-BE49-F238E27FC236}">
                <a16:creationId xmlns:a16="http://schemas.microsoft.com/office/drawing/2014/main" id="{72B3F4FA-0548-45CC-8A19-1FE5481A3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7291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913DB-8895-4644-972D-D7A90EBE0B68}"/>
              </a:ext>
            </a:extLst>
          </p:cNvPr>
          <p:cNvSpPr>
            <a:spLocks noGrp="1"/>
          </p:cNvSpPr>
          <p:nvPr>
            <p:ph type="title"/>
          </p:nvPr>
        </p:nvSpPr>
        <p:spPr/>
        <p:txBody>
          <a:bodyPr/>
          <a:lstStyle/>
          <a:p>
            <a:r>
              <a:rPr lang="cs-CZ" dirty="0"/>
              <a:t>Typy překladu</a:t>
            </a:r>
          </a:p>
        </p:txBody>
      </p:sp>
      <p:sp>
        <p:nvSpPr>
          <p:cNvPr id="3" name="Zástupný obsah 2">
            <a:extLst>
              <a:ext uri="{FF2B5EF4-FFF2-40B4-BE49-F238E27FC236}">
                <a16:creationId xmlns:a16="http://schemas.microsoft.com/office/drawing/2014/main" id="{54F90F74-C73B-499A-A01A-D89584803BAF}"/>
              </a:ext>
            </a:extLst>
          </p:cNvPr>
          <p:cNvSpPr>
            <a:spLocks noGrp="1"/>
          </p:cNvSpPr>
          <p:nvPr>
            <p:ph idx="1"/>
          </p:nvPr>
        </p:nvSpPr>
        <p:spPr/>
        <p:txBody>
          <a:bodyPr/>
          <a:lstStyle/>
          <a:p>
            <a:r>
              <a:rPr lang="nl-NL" sz="2600" dirty="0"/>
              <a:t>Naaijkens (2010: 4)</a:t>
            </a:r>
            <a:r>
              <a:rPr lang="cs-CZ" sz="2600" dirty="0"/>
              <a:t>: </a:t>
            </a:r>
            <a:r>
              <a:rPr lang="nl-NL" sz="2600" dirty="0"/>
              <a:t>‘a crucial’ o</a:t>
            </a:r>
            <a:r>
              <a:rPr lang="cs-CZ" sz="2600" dirty="0"/>
              <a:t>r</a:t>
            </a:r>
            <a:r>
              <a:rPr lang="nl-NL" sz="2600" dirty="0"/>
              <a:t> a ‘minor role’ </a:t>
            </a:r>
            <a:endParaRPr lang="cs-CZ" sz="2600" dirty="0"/>
          </a:p>
          <a:p>
            <a:r>
              <a:rPr lang="nl-NL" sz="2600" dirty="0"/>
              <a:t>Lefevere in: Hermans 2020: 129</a:t>
            </a:r>
            <a:r>
              <a:rPr lang="cs-CZ" sz="2600" dirty="0"/>
              <a:t>: </a:t>
            </a:r>
            <a:r>
              <a:rPr lang="nl-NL" sz="2600" dirty="0"/>
              <a:t>‘refractive’ en ‘descriptive’ </a:t>
            </a:r>
            <a:r>
              <a:rPr lang="cs-CZ" sz="2600" dirty="0" err="1"/>
              <a:t>translation</a:t>
            </a:r>
            <a:endParaRPr lang="cs-CZ" sz="2600" dirty="0"/>
          </a:p>
        </p:txBody>
      </p:sp>
      <p:pic>
        <p:nvPicPr>
          <p:cNvPr id="5" name="Zástupný obsah 4" descr="Obsah obrázku objekt, hodiny&#10;&#10;Popis byl vytvořen automaticky">
            <a:extLst>
              <a:ext uri="{FF2B5EF4-FFF2-40B4-BE49-F238E27FC236}">
                <a16:creationId xmlns:a16="http://schemas.microsoft.com/office/drawing/2014/main" id="{E3FC60D4-B707-48D6-AF63-6A2CDF12D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79909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0AA0D-345A-40BF-BD82-51360B35CBB2}"/>
              </a:ext>
            </a:extLst>
          </p:cNvPr>
          <p:cNvSpPr>
            <a:spLocks noGrp="1"/>
          </p:cNvSpPr>
          <p:nvPr>
            <p:ph type="title"/>
          </p:nvPr>
        </p:nvSpPr>
        <p:spPr/>
        <p:txBody>
          <a:bodyPr/>
          <a:lstStyle/>
          <a:p>
            <a:r>
              <a:rPr lang="cs-CZ" dirty="0"/>
              <a:t>Výběr literatury na překlad</a:t>
            </a:r>
          </a:p>
        </p:txBody>
      </p:sp>
      <p:sp>
        <p:nvSpPr>
          <p:cNvPr id="3" name="Zástupný obsah 2">
            <a:extLst>
              <a:ext uri="{FF2B5EF4-FFF2-40B4-BE49-F238E27FC236}">
                <a16:creationId xmlns:a16="http://schemas.microsoft.com/office/drawing/2014/main" id="{E2DFC6FC-1DA1-43BF-864D-AED88A0C78D3}"/>
              </a:ext>
            </a:extLst>
          </p:cNvPr>
          <p:cNvSpPr>
            <a:spLocks noGrp="1"/>
          </p:cNvSpPr>
          <p:nvPr>
            <p:ph idx="1"/>
          </p:nvPr>
        </p:nvSpPr>
        <p:spPr>
          <a:xfrm>
            <a:off x="838200" y="1825625"/>
            <a:ext cx="10515600" cy="3684268"/>
          </a:xfrm>
        </p:spPr>
        <p:txBody>
          <a:bodyPr>
            <a:normAutofit lnSpcReduction="10000"/>
          </a:bodyPr>
          <a:lstStyle/>
          <a:p>
            <a:r>
              <a:rPr lang="en-GB" sz="2600" dirty="0"/>
              <a:t>‘aesthetic considerations, the taste and state of understanding of the reader and the interests of the publishers (the needs of the “cultural market”) as well as the powers and the ideological background outside the literary system’</a:t>
            </a:r>
            <a:r>
              <a:rPr lang="cs-CZ" sz="2600" dirty="0"/>
              <a:t> (</a:t>
            </a:r>
            <a:r>
              <a:rPr lang="en-GB" sz="2600" dirty="0" err="1"/>
              <a:t>Somló</a:t>
            </a:r>
            <a:r>
              <a:rPr lang="en-GB" sz="2600" dirty="0"/>
              <a:t> 2010: 135)</a:t>
            </a:r>
            <a:endParaRPr lang="cs-CZ" sz="2600" dirty="0"/>
          </a:p>
          <a:p>
            <a:r>
              <a:rPr lang="nl-NL" sz="2600" dirty="0"/>
              <a:t>‘facts of target cultures’</a:t>
            </a:r>
            <a:r>
              <a:rPr lang="cs-CZ" sz="2600" dirty="0"/>
              <a:t> (T</a:t>
            </a:r>
            <a:r>
              <a:rPr lang="nl-NL" sz="2600" dirty="0"/>
              <a:t>oury </a:t>
            </a:r>
            <a:r>
              <a:rPr lang="cs-CZ" sz="2600" dirty="0"/>
              <a:t>in </a:t>
            </a:r>
            <a:r>
              <a:rPr lang="nl-NL" sz="2600" dirty="0"/>
              <a:t>Smolka Fruhwirtová 2011: 7</a:t>
            </a:r>
            <a:r>
              <a:rPr lang="cs-CZ" sz="2600" dirty="0"/>
              <a:t>)</a:t>
            </a:r>
          </a:p>
          <a:p>
            <a:r>
              <a:rPr lang="nl-NL" sz="2600" dirty="0"/>
              <a:t>Het vertaalde boek was in een bepaalde periode in het doel-land, dus in het land van aankomst, nuttig en belangrijk, al scheen het in het land van herkomst vaak omstreden te zijn.’ </a:t>
            </a:r>
            <a:r>
              <a:rPr lang="cs-CZ" sz="2600" dirty="0"/>
              <a:t>(</a:t>
            </a:r>
            <a:r>
              <a:rPr lang="nl-NL" sz="2600" dirty="0"/>
              <a:t>Krijtová 2004: 91)</a:t>
            </a:r>
            <a:endParaRPr lang="cs-CZ" sz="2600" dirty="0"/>
          </a:p>
          <a:p>
            <a:r>
              <a:rPr lang="nl-NL" sz="2600" dirty="0"/>
              <a:t>‘In this sense, translating is also a form of anthologizing.’</a:t>
            </a:r>
            <a:r>
              <a:rPr lang="cs-CZ" sz="2600" dirty="0"/>
              <a:t> (</a:t>
            </a:r>
            <a:r>
              <a:rPr lang="nl-NL" sz="2600" dirty="0"/>
              <a:t>Naaijkens 2008: 313) </a:t>
            </a:r>
            <a:endParaRPr lang="cs-CZ" sz="2600" dirty="0"/>
          </a:p>
        </p:txBody>
      </p:sp>
      <p:pic>
        <p:nvPicPr>
          <p:cNvPr id="5" name="Zástupný obsah 4" descr="Obsah obrázku objekt, hodiny&#10;&#10;Popis byl vytvořen automaticky">
            <a:extLst>
              <a:ext uri="{FF2B5EF4-FFF2-40B4-BE49-F238E27FC236}">
                <a16:creationId xmlns:a16="http://schemas.microsoft.com/office/drawing/2014/main" id="{F0410F91-D2FE-4EF0-B9C7-BBAE5815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36756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752E3-E68F-4202-B1CF-A752701E0C82}"/>
              </a:ext>
            </a:extLst>
          </p:cNvPr>
          <p:cNvSpPr>
            <a:spLocks noGrp="1"/>
          </p:cNvSpPr>
          <p:nvPr>
            <p:ph type="title"/>
          </p:nvPr>
        </p:nvSpPr>
        <p:spPr/>
        <p:txBody>
          <a:bodyPr/>
          <a:lstStyle/>
          <a:p>
            <a:r>
              <a:rPr lang="cs-CZ" dirty="0"/>
              <a:t>Kulturní zprostředkovatelé</a:t>
            </a:r>
          </a:p>
        </p:txBody>
      </p:sp>
      <p:sp>
        <p:nvSpPr>
          <p:cNvPr id="3" name="Zástupný obsah 2">
            <a:extLst>
              <a:ext uri="{FF2B5EF4-FFF2-40B4-BE49-F238E27FC236}">
                <a16:creationId xmlns:a16="http://schemas.microsoft.com/office/drawing/2014/main" id="{7BCD9500-612F-4DD7-9567-375537BCECFB}"/>
              </a:ext>
            </a:extLst>
          </p:cNvPr>
          <p:cNvSpPr>
            <a:spLocks noGrp="1"/>
          </p:cNvSpPr>
          <p:nvPr>
            <p:ph idx="1"/>
          </p:nvPr>
        </p:nvSpPr>
        <p:spPr/>
        <p:txBody>
          <a:bodyPr>
            <a:normAutofit lnSpcReduction="10000"/>
          </a:bodyPr>
          <a:lstStyle/>
          <a:p>
            <a:r>
              <a:rPr lang="cs-CZ" dirty="0"/>
              <a:t>kritici, akademici, nakladatelství, ambasády, instituce a fondy (</a:t>
            </a:r>
            <a:r>
              <a:rPr lang="cs-CZ" dirty="0" err="1"/>
              <a:t>Nederlands</a:t>
            </a:r>
            <a:r>
              <a:rPr lang="cs-CZ" dirty="0"/>
              <a:t> </a:t>
            </a:r>
            <a:r>
              <a:rPr lang="cs-CZ" dirty="0" err="1"/>
              <a:t>Letterenfonds</a:t>
            </a:r>
            <a:r>
              <a:rPr lang="cs-CZ" dirty="0"/>
              <a:t>)</a:t>
            </a:r>
          </a:p>
          <a:p>
            <a:pPr marL="685800" lvl="2">
              <a:spcBef>
                <a:spcPts val="1000"/>
              </a:spcBef>
            </a:pPr>
            <a:r>
              <a:rPr lang="en-GB" sz="2400" dirty="0"/>
              <a:t>‘The agents of change – mediators and translators – act as a conduit between cultures […].’ </a:t>
            </a:r>
            <a:r>
              <a:rPr lang="cs-CZ" sz="2400" dirty="0"/>
              <a:t>(</a:t>
            </a:r>
            <a:r>
              <a:rPr lang="en-GB" sz="2400" dirty="0" err="1"/>
              <a:t>Naaijkens</a:t>
            </a:r>
            <a:r>
              <a:rPr lang="en-GB" sz="2400" dirty="0"/>
              <a:t> 2010: 5) </a:t>
            </a:r>
            <a:endParaRPr lang="cs-CZ" sz="2400" dirty="0"/>
          </a:p>
          <a:p>
            <a:pPr marL="685800" lvl="2">
              <a:spcBef>
                <a:spcPts val="1000"/>
              </a:spcBef>
            </a:pPr>
            <a:r>
              <a:rPr lang="en-GB" sz="2400" dirty="0"/>
              <a:t>‘[...] an informant who transfers cultural knowledge from a primary context to a secondary one; a go-between who defuses intercultural conflicts; someone who trans­forms and negotiates intercultural spaces’</a:t>
            </a:r>
            <a:r>
              <a:rPr lang="cs-CZ" sz="2400" dirty="0"/>
              <a:t> (</a:t>
            </a:r>
            <a:r>
              <a:rPr lang="en-GB" sz="2400" dirty="0" err="1"/>
              <a:t>Beller</a:t>
            </a:r>
            <a:r>
              <a:rPr lang="en-GB" sz="2400" dirty="0"/>
              <a:t> &amp; </a:t>
            </a:r>
            <a:r>
              <a:rPr lang="en-GB" sz="2400" dirty="0" err="1"/>
              <a:t>Leerssen</a:t>
            </a:r>
            <a:r>
              <a:rPr lang="en-GB" sz="2400" dirty="0"/>
              <a:t> 2007: 357</a:t>
            </a:r>
            <a:r>
              <a:rPr lang="cs-CZ" sz="2400" dirty="0"/>
              <a:t>)</a:t>
            </a:r>
          </a:p>
          <a:p>
            <a:pPr marL="685800" lvl="2">
              <a:spcBef>
                <a:spcPts val="1000"/>
              </a:spcBef>
            </a:pPr>
            <a:r>
              <a:rPr lang="nl-NL" sz="2400" dirty="0"/>
              <a:t>Bonde (2006: 127-128)</a:t>
            </a:r>
            <a:r>
              <a:rPr lang="cs-CZ" sz="2400" dirty="0"/>
              <a:t>: </a:t>
            </a:r>
            <a:r>
              <a:rPr lang="nl-NL" sz="2400" dirty="0"/>
              <a:t>‘missionaris’ </a:t>
            </a:r>
            <a:r>
              <a:rPr lang="cs-CZ" sz="2400" dirty="0"/>
              <a:t> X </a:t>
            </a:r>
            <a:r>
              <a:rPr lang="nl-NL" sz="2400" dirty="0"/>
              <a:t>‘helper’</a:t>
            </a:r>
            <a:endParaRPr lang="cs-CZ" sz="2400" dirty="0"/>
          </a:p>
          <a:p>
            <a:r>
              <a:rPr lang="cs-CZ" dirty="0"/>
              <a:t>překladatelé</a:t>
            </a:r>
          </a:p>
          <a:p>
            <a:pPr marL="685800" lvl="2">
              <a:spcBef>
                <a:spcPts val="1000"/>
              </a:spcBef>
            </a:pPr>
            <a:r>
              <a:rPr lang="cs-CZ" sz="2400" dirty="0"/>
              <a:t>role překladatele</a:t>
            </a:r>
          </a:p>
        </p:txBody>
      </p:sp>
      <p:pic>
        <p:nvPicPr>
          <p:cNvPr id="5" name="Zástupný obsah 4" descr="Obsah obrázku objekt, hodiny&#10;&#10;Popis byl vytvořen automaticky">
            <a:extLst>
              <a:ext uri="{FF2B5EF4-FFF2-40B4-BE49-F238E27FC236}">
                <a16:creationId xmlns:a16="http://schemas.microsoft.com/office/drawing/2014/main" id="{DA4FEB58-92A2-4A77-A1A0-6E45F6BB5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0" y="5820409"/>
            <a:ext cx="1286259" cy="982982"/>
          </a:xfrm>
          <a:prstGeom prst="rect">
            <a:avLst/>
          </a:prstGeom>
        </p:spPr>
      </p:pic>
    </p:spTree>
    <p:extLst>
      <p:ext uri="{BB962C8B-B14F-4D97-AF65-F5344CB8AC3E}">
        <p14:creationId xmlns:p14="http://schemas.microsoft.com/office/powerpoint/2010/main" val="285210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objekt, hodiny&#10;&#10;Popis byl vytvořen automaticky">
            <a:extLst>
              <a:ext uri="{FF2B5EF4-FFF2-40B4-BE49-F238E27FC236}">
                <a16:creationId xmlns:a16="http://schemas.microsoft.com/office/drawing/2014/main" id="{26E844D7-30B9-4A91-8064-DC6B63399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
        <p:nvSpPr>
          <p:cNvPr id="6" name="Nadpis 5">
            <a:extLst>
              <a:ext uri="{FF2B5EF4-FFF2-40B4-BE49-F238E27FC236}">
                <a16:creationId xmlns:a16="http://schemas.microsoft.com/office/drawing/2014/main" id="{7FFF6A6B-97BC-41FE-9D3C-BA9C4A00593C}"/>
              </a:ext>
            </a:extLst>
          </p:cNvPr>
          <p:cNvSpPr>
            <a:spLocks noGrp="1"/>
          </p:cNvSpPr>
          <p:nvPr>
            <p:ph type="title"/>
          </p:nvPr>
        </p:nvSpPr>
        <p:spPr/>
        <p:txBody>
          <a:bodyPr/>
          <a:lstStyle/>
          <a:p>
            <a:r>
              <a:rPr lang="cs-CZ" dirty="0"/>
              <a:t>Case study: Felix Timmermans v českém literárním systému (1)</a:t>
            </a:r>
          </a:p>
        </p:txBody>
      </p:sp>
      <p:sp>
        <p:nvSpPr>
          <p:cNvPr id="8" name="Zástupný obsah 7">
            <a:extLst>
              <a:ext uri="{FF2B5EF4-FFF2-40B4-BE49-F238E27FC236}">
                <a16:creationId xmlns:a16="http://schemas.microsoft.com/office/drawing/2014/main" id="{37B49835-1E86-4B51-8755-EC392DE9F9E0}"/>
              </a:ext>
            </a:extLst>
          </p:cNvPr>
          <p:cNvSpPr>
            <a:spLocks noGrp="1"/>
          </p:cNvSpPr>
          <p:nvPr>
            <p:ph idx="1"/>
          </p:nvPr>
        </p:nvSpPr>
        <p:spPr>
          <a:xfrm>
            <a:off x="838200" y="1825625"/>
            <a:ext cx="4617378" cy="3095696"/>
          </a:xfrm>
        </p:spPr>
        <p:txBody>
          <a:bodyPr/>
          <a:lstStyle/>
          <a:p>
            <a:r>
              <a:rPr lang="cs-CZ" dirty="0"/>
              <a:t>Felix Timmermans (1886-1947)</a:t>
            </a:r>
          </a:p>
          <a:p>
            <a:r>
              <a:rPr lang="cs-CZ" dirty="0"/>
              <a:t>česky 1920-1995: vyšlo 17 děl (nejvíc po němčině), často víc vydání, většinou přímo z nizozemštiny</a:t>
            </a:r>
          </a:p>
          <a:p>
            <a:endParaRPr lang="cs-CZ" dirty="0"/>
          </a:p>
        </p:txBody>
      </p:sp>
      <p:pic>
        <p:nvPicPr>
          <p:cNvPr id="10" name="Obrázek 9" descr="Obsah obrázku osoba, fotka, muž, vázanka&#10;&#10;Popis byl vytvořen automaticky">
            <a:extLst>
              <a:ext uri="{FF2B5EF4-FFF2-40B4-BE49-F238E27FC236}">
                <a16:creationId xmlns:a16="http://schemas.microsoft.com/office/drawing/2014/main" id="{FDE670F2-F2FC-4511-A429-C8C4E16EC9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70839" y="1293279"/>
            <a:ext cx="2213619" cy="2906283"/>
          </a:xfrm>
          <a:prstGeom prst="rect">
            <a:avLst/>
          </a:prstGeom>
        </p:spPr>
      </p:pic>
      <p:pic>
        <p:nvPicPr>
          <p:cNvPr id="12" name="Obrázek 11">
            <a:extLst>
              <a:ext uri="{FF2B5EF4-FFF2-40B4-BE49-F238E27FC236}">
                <a16:creationId xmlns:a16="http://schemas.microsoft.com/office/drawing/2014/main" id="{C1238E1B-09AD-491A-885A-21EA0E8D110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28821" y="2897312"/>
            <a:ext cx="2368774" cy="3488665"/>
          </a:xfrm>
          <a:prstGeom prst="rect">
            <a:avLst/>
          </a:prstGeom>
        </p:spPr>
      </p:pic>
    </p:spTree>
    <p:extLst>
      <p:ext uri="{BB962C8B-B14F-4D97-AF65-F5344CB8AC3E}">
        <p14:creationId xmlns:p14="http://schemas.microsoft.com/office/powerpoint/2010/main" val="1068556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2D2B8F-8074-4ED7-992F-6A58970A11F6}"/>
              </a:ext>
            </a:extLst>
          </p:cNvPr>
          <p:cNvSpPr>
            <a:spLocks noGrp="1"/>
          </p:cNvSpPr>
          <p:nvPr>
            <p:ph type="title"/>
          </p:nvPr>
        </p:nvSpPr>
        <p:spPr/>
        <p:txBody>
          <a:bodyPr/>
          <a:lstStyle/>
          <a:p>
            <a:r>
              <a:rPr lang="cs-CZ" dirty="0"/>
              <a:t>Case study (2)</a:t>
            </a:r>
          </a:p>
        </p:txBody>
      </p:sp>
      <p:sp>
        <p:nvSpPr>
          <p:cNvPr id="3" name="Zástupný obsah 2">
            <a:extLst>
              <a:ext uri="{FF2B5EF4-FFF2-40B4-BE49-F238E27FC236}">
                <a16:creationId xmlns:a16="http://schemas.microsoft.com/office/drawing/2014/main" id="{3643ACD7-88A3-48BF-8F91-1189DB510DE2}"/>
              </a:ext>
            </a:extLst>
          </p:cNvPr>
          <p:cNvSpPr>
            <a:spLocks noGrp="1"/>
          </p:cNvSpPr>
          <p:nvPr>
            <p:ph idx="1"/>
          </p:nvPr>
        </p:nvSpPr>
        <p:spPr>
          <a:xfrm>
            <a:off x="838200" y="1825625"/>
            <a:ext cx="7216739" cy="3424469"/>
          </a:xfrm>
        </p:spPr>
        <p:txBody>
          <a:bodyPr>
            <a:normAutofit fontScale="92500" lnSpcReduction="10000"/>
          </a:bodyPr>
          <a:lstStyle/>
          <a:p>
            <a:r>
              <a:rPr lang="cs-CZ" dirty="0"/>
              <a:t>V jakém nakladatelství, novinách či časopise vyšla jeho díla? Kdo je přeložil? Byla přeložena přímo, nebo přes jiný jazyk? Kdo se postaral o ilustrace? Jak velký byl náklad? Které instituce byly do vydávání zapojeny?</a:t>
            </a:r>
          </a:p>
          <a:p>
            <a:pPr lvl="1"/>
            <a:r>
              <a:rPr lang="cs-CZ" dirty="0"/>
              <a:t>renomovaná nakladatelství, noviny a časopisy</a:t>
            </a:r>
          </a:p>
          <a:p>
            <a:pPr lvl="1"/>
            <a:r>
              <a:rPr lang="cs-CZ" dirty="0"/>
              <a:t>poměrně známí překladatelé (překlady většinou přímo z nizozemštiny)</a:t>
            </a:r>
          </a:p>
          <a:p>
            <a:pPr lvl="1"/>
            <a:r>
              <a:rPr lang="cs-CZ" dirty="0"/>
              <a:t>ilustrace od známých umělců</a:t>
            </a:r>
          </a:p>
          <a:p>
            <a:pPr lvl="1"/>
            <a:r>
              <a:rPr lang="cs-CZ" dirty="0"/>
              <a:t>velké náklady</a:t>
            </a:r>
          </a:p>
        </p:txBody>
      </p:sp>
      <p:pic>
        <p:nvPicPr>
          <p:cNvPr id="5" name="Obrázek 4" descr="Obsah obrázku text&#10;&#10;Popis byl vytvořen automaticky">
            <a:extLst>
              <a:ext uri="{FF2B5EF4-FFF2-40B4-BE49-F238E27FC236}">
                <a16:creationId xmlns:a16="http://schemas.microsoft.com/office/drawing/2014/main" id="{FB78836C-9F50-46E9-9215-4674A87FF3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21385" y="1825625"/>
            <a:ext cx="3345790" cy="3345790"/>
          </a:xfrm>
          <a:prstGeom prst="rect">
            <a:avLst/>
          </a:prstGeom>
        </p:spPr>
      </p:pic>
      <p:pic>
        <p:nvPicPr>
          <p:cNvPr id="7" name="Zástupný obsah 4" descr="Obsah obrázku objekt, hodiny&#10;&#10;Popis byl vytvořen automaticky">
            <a:extLst>
              <a:ext uri="{FF2B5EF4-FFF2-40B4-BE49-F238E27FC236}">
                <a16:creationId xmlns:a16="http://schemas.microsoft.com/office/drawing/2014/main" id="{ED3AB296-352B-486F-9EC9-619BE0337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740514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31B8B-2294-4A6D-9F6C-3F3087B362BA}"/>
              </a:ext>
            </a:extLst>
          </p:cNvPr>
          <p:cNvSpPr>
            <a:spLocks noGrp="1"/>
          </p:cNvSpPr>
          <p:nvPr>
            <p:ph type="title"/>
          </p:nvPr>
        </p:nvSpPr>
        <p:spPr/>
        <p:txBody>
          <a:bodyPr/>
          <a:lstStyle/>
          <a:p>
            <a:r>
              <a:rPr lang="cs-CZ" dirty="0"/>
              <a:t>Case study (3)</a:t>
            </a:r>
          </a:p>
        </p:txBody>
      </p:sp>
      <p:sp>
        <p:nvSpPr>
          <p:cNvPr id="3" name="Zástupný obsah 2">
            <a:extLst>
              <a:ext uri="{FF2B5EF4-FFF2-40B4-BE49-F238E27FC236}">
                <a16:creationId xmlns:a16="http://schemas.microsoft.com/office/drawing/2014/main" id="{814121B2-F4C4-4BF4-99AB-0E360C4F8DEB}"/>
              </a:ext>
            </a:extLst>
          </p:cNvPr>
          <p:cNvSpPr>
            <a:spLocks noGrp="1"/>
          </p:cNvSpPr>
          <p:nvPr>
            <p:ph idx="1"/>
          </p:nvPr>
        </p:nvSpPr>
        <p:spPr>
          <a:xfrm>
            <a:off x="1103854" y="1593075"/>
            <a:ext cx="10017643" cy="2628051"/>
          </a:xfrm>
        </p:spPr>
        <p:txBody>
          <a:bodyPr>
            <a:normAutofit fontScale="85000" lnSpcReduction="20000"/>
          </a:bodyPr>
          <a:lstStyle/>
          <a:p>
            <a:r>
              <a:rPr lang="cs-CZ" dirty="0"/>
              <a:t>Jaký názor měli recenzenti na </a:t>
            </a:r>
            <a:r>
              <a:rPr lang="cs-CZ" dirty="0" err="1"/>
              <a:t>Timmermansova</a:t>
            </a:r>
            <a:r>
              <a:rPr lang="cs-CZ" dirty="0"/>
              <a:t> díla? Jak je prezentován v literárních lexikonech a všeobecných encyklopediích? Existují adaptace jeho děl? Jaký obraz o jeho životě vznikl v tehdejších médiích? Jak může být popsána jeho (literární) reputace v Česku?</a:t>
            </a:r>
          </a:p>
          <a:p>
            <a:pPr lvl="1"/>
            <a:r>
              <a:rPr lang="cs-CZ" dirty="0"/>
              <a:t>většinou pozitivní recenze (oslava radostí života, optimismus, naivita, krása vlámské přírody a výtvarného umění)</a:t>
            </a:r>
          </a:p>
          <a:p>
            <a:pPr lvl="1"/>
            <a:r>
              <a:rPr lang="cs-CZ" dirty="0"/>
              <a:t>zastoupen v lexikonech a encyklopediích, zasazen do kontextu</a:t>
            </a:r>
          </a:p>
          <a:p>
            <a:pPr lvl="1"/>
            <a:r>
              <a:rPr lang="cs-CZ" dirty="0"/>
              <a:t>adaptace: dvě skladby, čtení v rozhlase</a:t>
            </a:r>
          </a:p>
          <a:p>
            <a:pPr lvl="1"/>
            <a:r>
              <a:rPr lang="cs-CZ" dirty="0"/>
              <a:t>zprávy o jeho životě</a:t>
            </a:r>
          </a:p>
        </p:txBody>
      </p:sp>
      <p:pic>
        <p:nvPicPr>
          <p:cNvPr id="5" name="Obrázek 4">
            <a:extLst>
              <a:ext uri="{FF2B5EF4-FFF2-40B4-BE49-F238E27FC236}">
                <a16:creationId xmlns:a16="http://schemas.microsoft.com/office/drawing/2014/main" id="{314A02A4-408B-4D8B-A014-6B028097CD92}"/>
              </a:ext>
            </a:extLst>
          </p:cNvPr>
          <p:cNvPicPr>
            <a:picLocks noChangeAspect="1"/>
          </p:cNvPicPr>
          <p:nvPr/>
        </p:nvPicPr>
        <p:blipFill>
          <a:blip r:embed="rId3"/>
          <a:stretch>
            <a:fillRect/>
          </a:stretch>
        </p:blipFill>
        <p:spPr>
          <a:xfrm>
            <a:off x="3454694" y="4288318"/>
            <a:ext cx="4476061" cy="2321515"/>
          </a:xfrm>
          <a:prstGeom prst="rect">
            <a:avLst/>
          </a:prstGeom>
        </p:spPr>
      </p:pic>
      <p:pic>
        <p:nvPicPr>
          <p:cNvPr id="7" name="Zástupný obsah 4" descr="Obsah obrázku objekt, hodiny&#10;&#10;Popis byl vytvořen automaticky">
            <a:extLst>
              <a:ext uri="{FF2B5EF4-FFF2-40B4-BE49-F238E27FC236}">
                <a16:creationId xmlns:a16="http://schemas.microsoft.com/office/drawing/2014/main" id="{1E69D87D-40CC-4F6D-977F-D9F632831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156077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DE28C3-2165-497E-A103-0ECA149C8FAE}"/>
              </a:ext>
            </a:extLst>
          </p:cNvPr>
          <p:cNvSpPr>
            <a:spLocks noGrp="1"/>
          </p:cNvSpPr>
          <p:nvPr>
            <p:ph type="title"/>
          </p:nvPr>
        </p:nvSpPr>
        <p:spPr/>
        <p:txBody>
          <a:bodyPr/>
          <a:lstStyle/>
          <a:p>
            <a:r>
              <a:rPr lang="cs-CZ" dirty="0"/>
              <a:t>Case study (4)</a:t>
            </a:r>
          </a:p>
        </p:txBody>
      </p:sp>
      <p:sp>
        <p:nvSpPr>
          <p:cNvPr id="3" name="Zástupný obsah 2">
            <a:extLst>
              <a:ext uri="{FF2B5EF4-FFF2-40B4-BE49-F238E27FC236}">
                <a16:creationId xmlns:a16="http://schemas.microsoft.com/office/drawing/2014/main" id="{8DCEEAFA-06E6-437F-A38D-79CEECB70E96}"/>
              </a:ext>
            </a:extLst>
          </p:cNvPr>
          <p:cNvSpPr>
            <a:spLocks noGrp="1"/>
          </p:cNvSpPr>
          <p:nvPr>
            <p:ph idx="1"/>
          </p:nvPr>
        </p:nvSpPr>
        <p:spPr>
          <a:xfrm>
            <a:off x="1448656" y="1825625"/>
            <a:ext cx="5106256" cy="4351338"/>
          </a:xfrm>
        </p:spPr>
        <p:txBody>
          <a:bodyPr>
            <a:normAutofit lnSpcReduction="10000"/>
          </a:bodyPr>
          <a:lstStyle/>
          <a:p>
            <a:r>
              <a:rPr lang="cs-CZ" dirty="0"/>
              <a:t>Jak politické a ekonomické klima ovlivnilo recepci </a:t>
            </a:r>
            <a:r>
              <a:rPr lang="cs-CZ" dirty="0" err="1"/>
              <a:t>Timmermanse</a:t>
            </a:r>
            <a:r>
              <a:rPr lang="cs-CZ" dirty="0"/>
              <a:t> v Česku? Byly názory na jeho díla v různých historických obdobích rozdílné?</a:t>
            </a:r>
          </a:p>
          <a:p>
            <a:pPr lvl="1"/>
            <a:r>
              <a:rPr lang="cs-CZ" dirty="0"/>
              <a:t>20. léta: první překlady</a:t>
            </a:r>
          </a:p>
          <a:p>
            <a:pPr lvl="1"/>
            <a:r>
              <a:rPr lang="cs-CZ" dirty="0"/>
              <a:t>30. a 40. léta: vrchol (ruralismus)</a:t>
            </a:r>
          </a:p>
          <a:p>
            <a:pPr lvl="1"/>
            <a:r>
              <a:rPr lang="cs-CZ" dirty="0"/>
              <a:t>50. léta: vyřazen z knihoven</a:t>
            </a:r>
          </a:p>
          <a:p>
            <a:pPr lvl="1"/>
            <a:r>
              <a:rPr lang="cs-CZ" dirty="0"/>
              <a:t>60. léta: -</a:t>
            </a:r>
          </a:p>
          <a:p>
            <a:pPr lvl="1"/>
            <a:r>
              <a:rPr lang="cs-CZ" dirty="0"/>
              <a:t>70. léta: renesance</a:t>
            </a:r>
          </a:p>
          <a:p>
            <a:pPr lvl="1"/>
            <a:r>
              <a:rPr lang="cs-CZ" dirty="0"/>
              <a:t>80. léta: -</a:t>
            </a:r>
          </a:p>
          <a:p>
            <a:pPr lvl="1"/>
            <a:r>
              <a:rPr lang="cs-CZ" dirty="0"/>
              <a:t>90. léta: ojedinělý výskyt</a:t>
            </a:r>
          </a:p>
          <a:p>
            <a:pPr lvl="1"/>
            <a:endParaRPr lang="cs-CZ" dirty="0"/>
          </a:p>
          <a:p>
            <a:pPr lvl="1"/>
            <a:endParaRPr lang="cs-CZ" dirty="0"/>
          </a:p>
        </p:txBody>
      </p:sp>
      <p:pic>
        <p:nvPicPr>
          <p:cNvPr id="5" name="Obrázek 4" descr="Obsah obrázku text, kniha, budova, fotka&#10;&#10;Popis byl vytvořen automaticky">
            <a:extLst>
              <a:ext uri="{FF2B5EF4-FFF2-40B4-BE49-F238E27FC236}">
                <a16:creationId xmlns:a16="http://schemas.microsoft.com/office/drawing/2014/main" id="{CF9E20A6-4BAF-4FB2-ACFF-2D9B8AE3AF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4867" y="1690688"/>
            <a:ext cx="3117515" cy="4285900"/>
          </a:xfrm>
          <a:prstGeom prst="rect">
            <a:avLst/>
          </a:prstGeom>
        </p:spPr>
      </p:pic>
      <p:pic>
        <p:nvPicPr>
          <p:cNvPr id="7" name="Zástupný obsah 4" descr="Obsah obrázku objekt, hodiny&#10;&#10;Popis byl vytvořen automaticky">
            <a:extLst>
              <a:ext uri="{FF2B5EF4-FFF2-40B4-BE49-F238E27FC236}">
                <a16:creationId xmlns:a16="http://schemas.microsoft.com/office/drawing/2014/main" id="{C88B8187-D4C8-4540-B9BA-889268DF7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09058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AA3796-A10C-445D-A946-B71E4B3E5BF7}"/>
              </a:ext>
            </a:extLst>
          </p:cNvPr>
          <p:cNvSpPr>
            <a:spLocks noGrp="1"/>
          </p:cNvSpPr>
          <p:nvPr>
            <p:ph type="title"/>
          </p:nvPr>
        </p:nvSpPr>
        <p:spPr/>
        <p:txBody>
          <a:bodyPr/>
          <a:lstStyle/>
          <a:p>
            <a:r>
              <a:rPr lang="cs-CZ" dirty="0"/>
              <a:t>Užitečné zdroje při recepčním výzkumu</a:t>
            </a:r>
          </a:p>
        </p:txBody>
      </p:sp>
      <p:sp>
        <p:nvSpPr>
          <p:cNvPr id="3" name="Zástupný obsah 2">
            <a:extLst>
              <a:ext uri="{FF2B5EF4-FFF2-40B4-BE49-F238E27FC236}">
                <a16:creationId xmlns:a16="http://schemas.microsoft.com/office/drawing/2014/main" id="{3F79167A-0351-4964-B2E9-B3A597E07048}"/>
              </a:ext>
            </a:extLst>
          </p:cNvPr>
          <p:cNvSpPr>
            <a:spLocks noGrp="1"/>
          </p:cNvSpPr>
          <p:nvPr>
            <p:ph idx="1"/>
          </p:nvPr>
        </p:nvSpPr>
        <p:spPr/>
        <p:txBody>
          <a:bodyPr/>
          <a:lstStyle/>
          <a:p>
            <a:r>
              <a:rPr lang="cs-CZ" dirty="0"/>
              <a:t>Souborný katalog českých knihoven: </a:t>
            </a:r>
            <a:r>
              <a:rPr lang="cs-CZ" dirty="0">
                <a:hlinkClick r:id="rId3"/>
              </a:rPr>
              <a:t>https://aleph.nkp.cz/F/?func=file&amp;file_name=find-b&amp;local_base=skc</a:t>
            </a:r>
            <a:endParaRPr lang="cs-CZ" dirty="0"/>
          </a:p>
          <a:p>
            <a:r>
              <a:rPr lang="cs-CZ" dirty="0"/>
              <a:t>Digitální knihovna Kramerius: </a:t>
            </a:r>
            <a:r>
              <a:rPr lang="cs-CZ" dirty="0">
                <a:hlinkClick r:id="rId4"/>
              </a:rPr>
              <a:t>http://kramerius.nkp.cz/</a:t>
            </a:r>
            <a:endParaRPr lang="cs-CZ" dirty="0"/>
          </a:p>
          <a:p>
            <a:r>
              <a:rPr lang="cs-CZ" dirty="0"/>
              <a:t>Bibliografie van de </a:t>
            </a:r>
            <a:r>
              <a:rPr lang="cs-CZ" dirty="0" err="1"/>
              <a:t>Nederlandse</a:t>
            </a:r>
            <a:r>
              <a:rPr lang="cs-CZ" dirty="0"/>
              <a:t> </a:t>
            </a:r>
            <a:r>
              <a:rPr lang="cs-CZ" dirty="0" err="1"/>
              <a:t>taal</a:t>
            </a:r>
            <a:r>
              <a:rPr lang="cs-CZ" dirty="0"/>
              <a:t>- en </a:t>
            </a:r>
            <a:r>
              <a:rPr lang="cs-CZ" dirty="0" err="1"/>
              <a:t>literatuurwetenschap</a:t>
            </a:r>
            <a:r>
              <a:rPr lang="cs-CZ" dirty="0"/>
              <a:t> (BNTL): </a:t>
            </a:r>
            <a:r>
              <a:rPr lang="cs-CZ" dirty="0">
                <a:hlinkClick r:id="rId5"/>
              </a:rPr>
              <a:t>http://www.bntl.nl/bntl/</a:t>
            </a:r>
            <a:endParaRPr lang="cs-CZ" dirty="0"/>
          </a:p>
          <a:p>
            <a:r>
              <a:rPr lang="cs-CZ" dirty="0" err="1"/>
              <a:t>Digitale</a:t>
            </a:r>
            <a:r>
              <a:rPr lang="cs-CZ" dirty="0"/>
              <a:t> </a:t>
            </a:r>
            <a:r>
              <a:rPr lang="cs-CZ" dirty="0" err="1"/>
              <a:t>bibliotheek</a:t>
            </a:r>
            <a:r>
              <a:rPr lang="cs-CZ" dirty="0"/>
              <a:t> </a:t>
            </a:r>
            <a:r>
              <a:rPr lang="cs-CZ" dirty="0" err="1"/>
              <a:t>voor</a:t>
            </a:r>
            <a:r>
              <a:rPr lang="cs-CZ" dirty="0"/>
              <a:t> de </a:t>
            </a:r>
            <a:r>
              <a:rPr lang="cs-CZ" dirty="0" err="1"/>
              <a:t>Nederlandse</a:t>
            </a:r>
            <a:r>
              <a:rPr lang="cs-CZ" dirty="0"/>
              <a:t> </a:t>
            </a:r>
            <a:r>
              <a:rPr lang="cs-CZ" dirty="0" err="1"/>
              <a:t>leteren</a:t>
            </a:r>
            <a:r>
              <a:rPr lang="cs-CZ" dirty="0"/>
              <a:t> (DBNL): </a:t>
            </a:r>
            <a:r>
              <a:rPr lang="cs-CZ" dirty="0">
                <a:hlinkClick r:id="rId6"/>
              </a:rPr>
              <a:t>https://www.dbnl.org/</a:t>
            </a:r>
            <a:endParaRPr lang="cs-CZ" dirty="0"/>
          </a:p>
          <a:p>
            <a:endParaRPr lang="cs-CZ" dirty="0"/>
          </a:p>
        </p:txBody>
      </p:sp>
      <p:pic>
        <p:nvPicPr>
          <p:cNvPr id="5" name="Zástupný obsah 4" descr="Obsah obrázku objekt, hodiny&#10;&#10;Popis byl vytvořen automaticky">
            <a:extLst>
              <a:ext uri="{FF2B5EF4-FFF2-40B4-BE49-F238E27FC236}">
                <a16:creationId xmlns:a16="http://schemas.microsoft.com/office/drawing/2014/main" id="{439C0CFA-4380-4648-8A53-5593125A1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17865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2F3D3-3E9D-4278-AFA7-51ECF0BF9E20}"/>
              </a:ext>
            </a:extLst>
          </p:cNvPr>
          <p:cNvSpPr>
            <a:spLocks noGrp="1"/>
          </p:cNvSpPr>
          <p:nvPr>
            <p:ph type="title"/>
          </p:nvPr>
        </p:nvSpPr>
        <p:spPr/>
        <p:txBody>
          <a:bodyPr/>
          <a:lstStyle/>
          <a:p>
            <a:r>
              <a:rPr lang="cs-CZ" dirty="0"/>
              <a:t>Použitá literatura</a:t>
            </a:r>
          </a:p>
        </p:txBody>
      </p:sp>
      <p:sp>
        <p:nvSpPr>
          <p:cNvPr id="3" name="Zástupný obsah 2">
            <a:extLst>
              <a:ext uri="{FF2B5EF4-FFF2-40B4-BE49-F238E27FC236}">
                <a16:creationId xmlns:a16="http://schemas.microsoft.com/office/drawing/2014/main" id="{6A8D9551-168D-4B81-9257-2696A8D768BD}"/>
              </a:ext>
            </a:extLst>
          </p:cNvPr>
          <p:cNvSpPr>
            <a:spLocks noGrp="1"/>
          </p:cNvSpPr>
          <p:nvPr>
            <p:ph idx="1"/>
          </p:nvPr>
        </p:nvSpPr>
        <p:spPr>
          <a:xfrm>
            <a:off x="838200" y="1435206"/>
            <a:ext cx="10679130" cy="4277225"/>
          </a:xfrm>
        </p:spPr>
        <p:txBody>
          <a:bodyPr>
            <a:normAutofit fontScale="62500" lnSpcReduction="20000"/>
          </a:bodyPr>
          <a:lstStyle/>
          <a:p>
            <a:r>
              <a:rPr lang="nl-NL" sz="1800">
                <a:effectLst/>
                <a:latin typeface="Times New Roman" panose="02020603050405020304" pitchFamily="18" charset="0"/>
                <a:ea typeface="Calibri" panose="020F0502020204030204" pitchFamily="34" charset="0"/>
                <a:cs typeface="Arial" panose="020B0604020202020204" pitchFamily="34" charset="0"/>
              </a:rPr>
              <a:t>Van Uffelen 2017: Uffelen, H. van. </a:t>
            </a:r>
            <a:r>
              <a:rPr lang="en-GB" sz="1800">
                <a:effectLst/>
                <a:latin typeface="Times New Roman" panose="02020603050405020304" pitchFamily="18" charset="0"/>
                <a:ea typeface="Calibri" panose="020F0502020204030204" pitchFamily="34" charset="0"/>
                <a:cs typeface="Arial" panose="020B0604020202020204" pitchFamily="34" charset="0"/>
              </a:rPr>
              <a:t>‘Is it Only the Original which Unfolds Anew in the Reception?’ In: Brems, E.; Réthelyi, O.; Kalmthout, T. van (ed.). </a:t>
            </a:r>
            <a:r>
              <a:rPr lang="en-GB" sz="1800" i="1">
                <a:effectLst/>
                <a:latin typeface="Times New Roman" panose="02020603050405020304" pitchFamily="18" charset="0"/>
                <a:ea typeface="Calibri" panose="020F0502020204030204" pitchFamily="34" charset="0"/>
                <a:cs typeface="Arial" panose="020B0604020202020204" pitchFamily="34" charset="0"/>
              </a:rPr>
              <a:t>Doing Double Dutch. The International Circulation of Literature from the Low Countries</a:t>
            </a:r>
            <a:r>
              <a:rPr lang="en-GB" sz="1800">
                <a:effectLst/>
                <a:latin typeface="Times New Roman" panose="02020603050405020304" pitchFamily="18" charset="0"/>
                <a:ea typeface="Calibri" panose="020F0502020204030204" pitchFamily="34" charset="0"/>
                <a:cs typeface="Arial" panose="020B0604020202020204" pitchFamily="34" charset="0"/>
              </a:rPr>
              <a:t>. Leuven University Press, Leuven 2017, p. 93-109.</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en-GB" sz="1800">
                <a:effectLst/>
                <a:latin typeface="Times New Roman" panose="02020603050405020304" pitchFamily="18" charset="0"/>
                <a:ea typeface="Calibri" panose="020F0502020204030204" pitchFamily="34" charset="0"/>
                <a:cs typeface="Arial" panose="020B0604020202020204" pitchFamily="34" charset="0"/>
              </a:rPr>
              <a:t>Bourdieu 1993: Bourdieu, P. </a:t>
            </a:r>
            <a:r>
              <a:rPr lang="en-GB" sz="1800" i="1">
                <a:effectLst/>
                <a:latin typeface="Times New Roman" panose="02020603050405020304" pitchFamily="18" charset="0"/>
                <a:ea typeface="Calibri" panose="020F0502020204030204" pitchFamily="34" charset="0"/>
                <a:cs typeface="Arial" panose="020B0604020202020204" pitchFamily="34" charset="0"/>
              </a:rPr>
              <a:t>The Field of Cultural Production</a:t>
            </a:r>
            <a:r>
              <a:rPr lang="en-GB" sz="1800">
                <a:effectLst/>
                <a:latin typeface="Times New Roman" panose="02020603050405020304" pitchFamily="18" charset="0"/>
                <a:ea typeface="Calibri" panose="020F0502020204030204" pitchFamily="34" charset="0"/>
                <a:cs typeface="Arial" panose="020B0604020202020204" pitchFamily="34" charset="0"/>
              </a:rPr>
              <a:t>. </a:t>
            </a:r>
            <a:r>
              <a:rPr lang="nl-NL" sz="1800">
                <a:effectLst/>
                <a:latin typeface="Times New Roman" panose="02020603050405020304" pitchFamily="18" charset="0"/>
                <a:ea typeface="Calibri" panose="020F0502020204030204" pitchFamily="34" charset="0"/>
                <a:cs typeface="Arial" panose="020B0604020202020204" pitchFamily="34" charset="0"/>
              </a:rPr>
              <a:t>Polity Press, Cambridge 1993.</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nl-NL" sz="1800">
                <a:effectLst/>
                <a:latin typeface="Times New Roman" panose="02020603050405020304" pitchFamily="18" charset="0"/>
                <a:ea typeface="Calibri" panose="020F0502020204030204" pitchFamily="34" charset="0"/>
                <a:cs typeface="Arial" panose="020B0604020202020204" pitchFamily="34" charset="0"/>
              </a:rPr>
              <a:t>Even-Zohar 1990: Even-Zohar, I. ‘Polysystem Studies’. </a:t>
            </a:r>
            <a:r>
              <a:rPr lang="en-GB" sz="1800">
                <a:effectLst/>
                <a:latin typeface="Times New Roman" panose="02020603050405020304" pitchFamily="18" charset="0"/>
                <a:ea typeface="Calibri" panose="020F0502020204030204" pitchFamily="34" charset="0"/>
                <a:cs typeface="Arial" panose="020B0604020202020204" pitchFamily="34" charset="0"/>
              </a:rPr>
              <a:t>In: </a:t>
            </a:r>
            <a:r>
              <a:rPr lang="en-GB" sz="1800" i="1">
                <a:effectLst/>
                <a:latin typeface="Times New Roman" panose="02020603050405020304" pitchFamily="18" charset="0"/>
                <a:ea typeface="Calibri" panose="020F0502020204030204" pitchFamily="34" charset="0"/>
                <a:cs typeface="Arial" panose="020B0604020202020204" pitchFamily="34" charset="0"/>
              </a:rPr>
              <a:t>Poetics Today</a:t>
            </a:r>
            <a:r>
              <a:rPr lang="en-GB" sz="1800">
                <a:effectLst/>
                <a:latin typeface="Times New Roman" panose="02020603050405020304" pitchFamily="18" charset="0"/>
                <a:ea typeface="Calibri" panose="020F0502020204030204" pitchFamily="34" charset="0"/>
                <a:cs typeface="Arial" panose="020B0604020202020204" pitchFamily="34" charset="0"/>
              </a:rPr>
              <a:t> (1990), jrg. 11, nr. 1.</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en-GB" sz="1800">
                <a:effectLst/>
                <a:latin typeface="Times New Roman" panose="02020603050405020304" pitchFamily="18" charset="0"/>
                <a:ea typeface="Calibri" panose="020F0502020204030204" pitchFamily="34" charset="0"/>
              </a:rPr>
              <a:t>Naaijkens 2010: Naaijkens, T. ‘Evénement ou Incident – Event or Incident – an Introduction.’ In: Naaijkens, T. (ed.). </a:t>
            </a:r>
            <a:r>
              <a:rPr lang="en-GB" sz="1800" i="1">
                <a:effectLst/>
                <a:latin typeface="Times New Roman" panose="02020603050405020304" pitchFamily="18" charset="0"/>
                <a:ea typeface="Calibri" panose="020F0502020204030204" pitchFamily="34" charset="0"/>
              </a:rPr>
              <a:t>Event or Incident. On the Role of Translation in the Dynamics of Cultural Exchange</a:t>
            </a:r>
            <a:r>
              <a:rPr lang="en-GB" sz="1800">
                <a:effectLst/>
                <a:latin typeface="Times New Roman" panose="02020603050405020304" pitchFamily="18" charset="0"/>
                <a:ea typeface="Calibri" panose="020F0502020204030204" pitchFamily="34" charset="0"/>
              </a:rPr>
              <a:t>. </a:t>
            </a:r>
            <a:r>
              <a:rPr lang="nl-NL" sz="1800">
                <a:effectLst/>
                <a:latin typeface="Times New Roman" panose="02020603050405020304" pitchFamily="18" charset="0"/>
                <a:ea typeface="Calibri" panose="020F0502020204030204" pitchFamily="34" charset="0"/>
              </a:rPr>
              <a:t>Peter Lang SA, Bern 2010, p. 3-12</a:t>
            </a:r>
            <a:r>
              <a:rPr lang="cs-CZ" sz="1800">
                <a:effectLst/>
                <a:latin typeface="Times New Roman" panose="02020603050405020304" pitchFamily="18" charset="0"/>
                <a:ea typeface="Calibri" panose="020F0502020204030204" pitchFamily="34" charset="0"/>
              </a:rPr>
              <a:t>.</a:t>
            </a:r>
          </a:p>
          <a:p>
            <a:r>
              <a:rPr lang="en-GB" sz="1800">
                <a:effectLst/>
                <a:latin typeface="Times New Roman" panose="02020603050405020304" pitchFamily="18" charset="0"/>
                <a:ea typeface="Calibri" panose="020F0502020204030204" pitchFamily="34" charset="0"/>
                <a:cs typeface="Arial" panose="020B0604020202020204" pitchFamily="34" charset="0"/>
              </a:rPr>
              <a:t>Heilbron &amp; Sapiro 2007: Heilbron, J.; Sapiro, G. ‘Outline for a Sociology of Translation. Current Issues and Future Prospects’. In: Wolf, M.; Fukari, A. (ed.). </a:t>
            </a:r>
            <a:r>
              <a:rPr lang="en-GB" sz="1800" i="1">
                <a:effectLst/>
                <a:latin typeface="Times New Roman" panose="02020603050405020304" pitchFamily="18" charset="0"/>
                <a:ea typeface="Calibri" panose="020F0502020204030204" pitchFamily="34" charset="0"/>
                <a:cs typeface="Arial" panose="020B0604020202020204" pitchFamily="34" charset="0"/>
              </a:rPr>
              <a:t>Constructing a Sociology of Translation. </a:t>
            </a:r>
            <a:r>
              <a:rPr lang="en-GB" sz="1800">
                <a:effectLst/>
                <a:latin typeface="Times New Roman" panose="02020603050405020304" pitchFamily="18" charset="0"/>
                <a:ea typeface="Calibri" panose="020F0502020204030204" pitchFamily="34" charset="0"/>
                <a:cs typeface="Arial" panose="020B0604020202020204" pitchFamily="34" charset="0"/>
              </a:rPr>
              <a:t>John Benjamins Publishing Company, Amsterdam/Philadelphia 2007, p. 93-107.</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en-GB" sz="1800">
                <a:effectLst/>
                <a:latin typeface="Times New Roman" panose="02020603050405020304" pitchFamily="18" charset="0"/>
                <a:ea typeface="Calibri" panose="020F0502020204030204" pitchFamily="34" charset="0"/>
                <a:cs typeface="Arial" panose="020B0604020202020204" pitchFamily="34" charset="0"/>
              </a:rPr>
              <a:t>Naaijkens 2008: Naaijkens, T. ‘Texts and the Dynamics of Cultural Transfer – Translations as Events’. In: </a:t>
            </a:r>
            <a:r>
              <a:rPr lang="en-GB" sz="1800" i="1">
                <a:effectLst/>
                <a:latin typeface="Times New Roman" panose="02020603050405020304" pitchFamily="18" charset="0"/>
                <a:ea typeface="Calibri" panose="020F0502020204030204" pitchFamily="34" charset="0"/>
                <a:cs typeface="Arial" panose="020B0604020202020204" pitchFamily="34" charset="0"/>
              </a:rPr>
              <a:t>Mutatis Mutandis</a:t>
            </a:r>
            <a:r>
              <a:rPr lang="en-GB" sz="1800">
                <a:effectLst/>
                <a:latin typeface="Times New Roman" panose="02020603050405020304" pitchFamily="18" charset="0"/>
                <a:ea typeface="Calibri" panose="020F0502020204030204" pitchFamily="34" charset="0"/>
                <a:cs typeface="Arial" panose="020B0604020202020204" pitchFamily="34" charset="0"/>
              </a:rPr>
              <a:t> (2008), jrg. 1, nr. 2, p. 305-315.</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nl-NL" sz="1800">
                <a:effectLst/>
                <a:latin typeface="Times New Roman" panose="02020603050405020304" pitchFamily="18" charset="0"/>
                <a:ea typeface="Calibri" panose="020F0502020204030204" pitchFamily="34" charset="0"/>
                <a:cs typeface="Arial" panose="020B0604020202020204" pitchFamily="34" charset="0"/>
              </a:rPr>
              <a:t>De Geest 2008: Geest, D. de. ‘Naar een “internationale” geschiedenis van de Nederlandse literatuur? Enkele kanttekeningen’. In: Kalla, I.B.; Czarnecka, B. (red.). </a:t>
            </a:r>
            <a:r>
              <a:rPr lang="nl-NL" sz="1800" i="1">
                <a:effectLst/>
                <a:latin typeface="Times New Roman" panose="02020603050405020304" pitchFamily="18" charset="0"/>
                <a:ea typeface="Calibri" panose="020F0502020204030204" pitchFamily="34" charset="0"/>
                <a:cs typeface="Arial" panose="020B0604020202020204" pitchFamily="34" charset="0"/>
              </a:rPr>
              <a:t>Neerlandistische ontmoetingen. Trepfunt Wrocław</a:t>
            </a:r>
            <a:r>
              <a:rPr lang="nl-NL" sz="1800">
                <a:effectLst/>
                <a:latin typeface="Times New Roman" panose="02020603050405020304" pitchFamily="18" charset="0"/>
                <a:ea typeface="Calibri" panose="020F0502020204030204" pitchFamily="34" charset="0"/>
                <a:cs typeface="Arial" panose="020B0604020202020204" pitchFamily="34" charset="0"/>
              </a:rPr>
              <a:t>. Oficyna Wydawnicza ATUT – Wrocławskie Wydawnictwo Oświatowe, Wrocław 2008, p. 25-39.</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nl-NL" sz="1800">
                <a:effectLst/>
                <a:latin typeface="Times New Roman" panose="02020603050405020304" pitchFamily="18" charset="0"/>
                <a:ea typeface="Calibri" panose="020F0502020204030204" pitchFamily="34" charset="0"/>
                <a:cs typeface="Arial" panose="020B0604020202020204" pitchFamily="34" charset="0"/>
              </a:rPr>
              <a:t>Hermans 2020: Hermans, T. ‘Into Systems’, ‘More Systems?’, ‘Translation as System’. In: </a:t>
            </a:r>
            <a:r>
              <a:rPr lang="nl-NL" sz="1800" i="1">
                <a:effectLst/>
                <a:latin typeface="Times New Roman" panose="02020603050405020304" pitchFamily="18" charset="0"/>
                <a:ea typeface="Calibri" panose="020F0502020204030204" pitchFamily="34" charset="0"/>
                <a:cs typeface="Arial" panose="020B0604020202020204" pitchFamily="34" charset="0"/>
              </a:rPr>
              <a:t>Translation in Systems. </a:t>
            </a:r>
            <a:r>
              <a:rPr lang="en-GB" sz="1800" i="1">
                <a:effectLst/>
                <a:latin typeface="Times New Roman" panose="02020603050405020304" pitchFamily="18" charset="0"/>
                <a:ea typeface="Calibri" panose="020F0502020204030204" pitchFamily="34" charset="0"/>
                <a:cs typeface="Arial" panose="020B0604020202020204" pitchFamily="34" charset="0"/>
              </a:rPr>
              <a:t>Descriptive and Systemic Approaches Explained</a:t>
            </a:r>
            <a:r>
              <a:rPr lang="en-GB" sz="1800">
                <a:effectLst/>
                <a:latin typeface="Times New Roman" panose="02020603050405020304" pitchFamily="18" charset="0"/>
                <a:ea typeface="Calibri" panose="020F0502020204030204" pitchFamily="34" charset="0"/>
                <a:cs typeface="Arial" panose="020B0604020202020204" pitchFamily="34" charset="0"/>
              </a:rPr>
              <a:t>. Routledge, Oxon/New York 2020, p. 102-150.</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en-GB" sz="1800">
                <a:effectLst/>
                <a:latin typeface="Times New Roman" panose="02020603050405020304" pitchFamily="18" charset="0"/>
                <a:ea typeface="Calibri" panose="020F0502020204030204" pitchFamily="34" charset="0"/>
                <a:cs typeface="Arial" panose="020B0604020202020204" pitchFamily="34" charset="0"/>
              </a:rPr>
              <a:t>Somló 2010: Somló, Á. ‘The Role of Literary Translators in the Mediation of Ideas and Literature Across Cultures’. In: Naaijkens, T. (ed.). </a:t>
            </a:r>
            <a:r>
              <a:rPr lang="en-GB" sz="1800" i="1">
                <a:effectLst/>
                <a:latin typeface="Times New Roman" panose="02020603050405020304" pitchFamily="18" charset="0"/>
                <a:ea typeface="Calibri" panose="020F0502020204030204" pitchFamily="34" charset="0"/>
                <a:cs typeface="Arial" panose="020B0604020202020204" pitchFamily="34" charset="0"/>
              </a:rPr>
              <a:t>Event or Incident. On the Role of Translation in the Dynamics of Cultural Exchange</a:t>
            </a:r>
            <a:r>
              <a:rPr lang="en-GB" sz="1800">
                <a:effectLst/>
                <a:latin typeface="Times New Roman" panose="02020603050405020304" pitchFamily="18" charset="0"/>
                <a:ea typeface="Calibri" panose="020F0502020204030204" pitchFamily="34" charset="0"/>
                <a:cs typeface="Arial" panose="020B0604020202020204" pitchFamily="34" charset="0"/>
              </a:rPr>
              <a:t>. Peter Lang SA, Bern 2010, p. 121-140.</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cs-CZ" sz="1800">
                <a:effectLst/>
                <a:latin typeface="Times New Roman" panose="02020603050405020304" pitchFamily="18" charset="0"/>
                <a:ea typeface="Calibri" panose="020F0502020204030204" pitchFamily="34" charset="0"/>
                <a:cs typeface="Arial" panose="020B0604020202020204" pitchFamily="34" charset="0"/>
              </a:rPr>
              <a:t>Kr</a:t>
            </a:r>
            <a:r>
              <a:rPr lang="nl-NL" sz="1800">
                <a:effectLst/>
                <a:latin typeface="Times New Roman" panose="02020603050405020304" pitchFamily="18" charset="0"/>
                <a:ea typeface="Calibri" panose="020F0502020204030204" pitchFamily="34" charset="0"/>
                <a:cs typeface="Arial" panose="020B0604020202020204" pitchFamily="34" charset="0"/>
              </a:rPr>
              <a:t>ijtová 2004: Krijtová, O. ‘Het (zelf)beeld van de Nederlandse letterkunde in Tsjechië.’ In: </a:t>
            </a:r>
            <a:r>
              <a:rPr lang="nl-NL" sz="1800" i="1">
                <a:effectLst/>
                <a:latin typeface="Times New Roman" panose="02020603050405020304" pitchFamily="18" charset="0"/>
                <a:ea typeface="Calibri" panose="020F0502020204030204" pitchFamily="34" charset="0"/>
                <a:cs typeface="Arial" panose="020B0604020202020204" pitchFamily="34" charset="0"/>
              </a:rPr>
              <a:t>Praagse perspectieven 2. Handelingen van het colloquium van de sectie Nederlands van de Karelsuniversiteit te Praag</a:t>
            </a:r>
            <a:r>
              <a:rPr lang="nl-NL" sz="1800">
                <a:effectLst/>
                <a:latin typeface="Times New Roman" panose="02020603050405020304" pitchFamily="18" charset="0"/>
                <a:ea typeface="Calibri" panose="020F0502020204030204" pitchFamily="34" charset="0"/>
                <a:cs typeface="Arial" panose="020B0604020202020204" pitchFamily="34" charset="0"/>
              </a:rPr>
              <a:t>. </a:t>
            </a:r>
            <a:r>
              <a:rPr lang="en-GB" sz="1800">
                <a:effectLst/>
                <a:latin typeface="Times New Roman" panose="02020603050405020304" pitchFamily="18" charset="0"/>
                <a:ea typeface="Calibri" panose="020F0502020204030204" pitchFamily="34" charset="0"/>
                <a:cs typeface="Arial" panose="020B0604020202020204" pitchFamily="34" charset="0"/>
              </a:rPr>
              <a:t>Univerzita Karlova v Praze - Filozofická fakulta, Praag 2004, p. 89-92.</a:t>
            </a:r>
            <a:endParaRPr lang="cs-CZ" sz="1800">
              <a:effectLst/>
              <a:latin typeface="Times New Roman" panose="02020603050405020304" pitchFamily="18" charset="0"/>
              <a:ea typeface="Calibri" panose="020F0502020204030204" pitchFamily="34" charset="0"/>
              <a:cs typeface="Arial" panose="020B0604020202020204" pitchFamily="34" charset="0"/>
            </a:endParaRPr>
          </a:p>
          <a:p>
            <a:r>
              <a:rPr lang="en-GB" sz="1900">
                <a:latin typeface="Times New Roman" panose="02020603050405020304" pitchFamily="18" charset="0"/>
                <a:cs typeface="Arial" panose="020B0604020202020204" pitchFamily="34" charset="0"/>
              </a:rPr>
              <a:t>Beller &amp; Leerssen 2007: Beller, M.; Leerssen, J. (ed.). </a:t>
            </a:r>
            <a:r>
              <a:rPr lang="en-GB" sz="1900" i="1">
                <a:latin typeface="Times New Roman" panose="02020603050405020304" pitchFamily="18" charset="0"/>
                <a:cs typeface="Arial" panose="020B0604020202020204" pitchFamily="34" charset="0"/>
              </a:rPr>
              <a:t>Imagology. The Cultural Construction and Literary Representation of National Characters. A Critical Survey. </a:t>
            </a:r>
            <a:r>
              <a:rPr lang="en-GB" sz="1900">
                <a:latin typeface="Times New Roman" panose="02020603050405020304" pitchFamily="18" charset="0"/>
                <a:cs typeface="Arial" panose="020B0604020202020204" pitchFamily="34" charset="0"/>
              </a:rPr>
              <a:t>Rodopi, Amsterdam/New York 2007.</a:t>
            </a:r>
            <a:endParaRPr lang="cs-CZ" sz="1900">
              <a:latin typeface="Times New Roman" panose="02020603050405020304" pitchFamily="18" charset="0"/>
              <a:cs typeface="Arial" panose="020B0604020202020204" pitchFamily="34" charset="0"/>
            </a:endParaRPr>
          </a:p>
          <a:p>
            <a:r>
              <a:rPr lang="nl-NL" sz="1800">
                <a:effectLst/>
                <a:latin typeface="Times New Roman" panose="02020603050405020304" pitchFamily="18" charset="0"/>
                <a:ea typeface="Calibri" panose="020F0502020204030204" pitchFamily="34" charset="0"/>
                <a:cs typeface="Arial" panose="020B0604020202020204" pitchFamily="34" charset="0"/>
              </a:rPr>
              <a:t>Wikén Bonde 2006: Wikén Bonde, I. ‘Van het ene polysysteem naar het andere. De receptie van de Vijftigers in het Zweedse literaire veld’. In: Broomans, P.; Linn, S.; Vogel, M.; Voorst S. van; Bay, A. </a:t>
            </a:r>
            <a:r>
              <a:rPr lang="nl-NL" sz="1800" i="1">
                <a:effectLst/>
                <a:latin typeface="Times New Roman" panose="02020603050405020304" pitchFamily="18" charset="0"/>
                <a:ea typeface="Calibri" panose="020F0502020204030204" pitchFamily="34" charset="0"/>
                <a:cs typeface="Arial" panose="020B0604020202020204" pitchFamily="34" charset="0"/>
              </a:rPr>
              <a:t>Object: Nederlandse literatuur in het buitenland. </a:t>
            </a:r>
            <a:r>
              <a:rPr lang="en-GB" sz="1800" i="1">
                <a:effectLst/>
                <a:latin typeface="Times New Roman" panose="02020603050405020304" pitchFamily="18" charset="0"/>
                <a:ea typeface="Calibri" panose="020F0502020204030204" pitchFamily="34" charset="0"/>
                <a:cs typeface="Arial" panose="020B0604020202020204" pitchFamily="34" charset="0"/>
              </a:rPr>
              <a:t>Methode: onbekend</a:t>
            </a:r>
            <a:r>
              <a:rPr lang="en-GB" sz="1800">
                <a:effectLst/>
                <a:latin typeface="Times New Roman" panose="02020603050405020304" pitchFamily="18" charset="0"/>
                <a:ea typeface="Calibri" panose="020F0502020204030204" pitchFamily="34" charset="0"/>
                <a:cs typeface="Arial" panose="020B0604020202020204" pitchFamily="34" charset="0"/>
              </a:rPr>
              <a:t>. Barkhuis, Groningen 2006, p. 125-150.</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a:effectLst/>
              <a:latin typeface="Calibri" panose="020F0502020204030204" pitchFamily="34" charset="0"/>
              <a:ea typeface="Calibri" panose="020F0502020204030204" pitchFamily="34" charset="0"/>
              <a:cs typeface="Arial" panose="020B0604020202020204" pitchFamily="34" charset="0"/>
            </a:endParaRPr>
          </a:p>
          <a:p>
            <a:endParaRPr lang="cs-CZ"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Zástupný obsah 4" descr="Obsah obrázku objekt, hodiny&#10;&#10;Popis byl vytvořen automaticky">
            <a:extLst>
              <a:ext uri="{FF2B5EF4-FFF2-40B4-BE49-F238E27FC236}">
                <a16:creationId xmlns:a16="http://schemas.microsoft.com/office/drawing/2014/main" id="{2EB8351E-93DE-4628-B1B6-8FFC5BB1B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40877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F823D4-58FE-479F-8224-C55DA5C95C86}"/>
              </a:ext>
            </a:extLst>
          </p:cNvPr>
          <p:cNvSpPr>
            <a:spLocks noGrp="1"/>
          </p:cNvSpPr>
          <p:nvPr>
            <p:ph type="title"/>
          </p:nvPr>
        </p:nvSpPr>
        <p:spPr/>
        <p:txBody>
          <a:bodyPr/>
          <a:lstStyle/>
          <a:p>
            <a:r>
              <a:rPr lang="cs-CZ" dirty="0"/>
              <a:t>Co je to recepce? (2)</a:t>
            </a:r>
          </a:p>
        </p:txBody>
      </p:sp>
      <p:sp>
        <p:nvSpPr>
          <p:cNvPr id="3" name="Zástupný obsah 2">
            <a:extLst>
              <a:ext uri="{FF2B5EF4-FFF2-40B4-BE49-F238E27FC236}">
                <a16:creationId xmlns:a16="http://schemas.microsoft.com/office/drawing/2014/main" id="{245D25AB-C4E9-498E-9EAD-6FB44BC59E63}"/>
              </a:ext>
            </a:extLst>
          </p:cNvPr>
          <p:cNvSpPr>
            <a:spLocks noGrp="1"/>
          </p:cNvSpPr>
          <p:nvPr>
            <p:ph idx="1"/>
          </p:nvPr>
        </p:nvSpPr>
        <p:spPr/>
        <p:txBody>
          <a:bodyPr>
            <a:normAutofit/>
          </a:bodyPr>
          <a:lstStyle/>
          <a:p>
            <a:r>
              <a:rPr lang="cs-CZ" dirty="0"/>
              <a:t>odvozeno z lat. </a:t>
            </a:r>
            <a:r>
              <a:rPr lang="cs-CZ" dirty="0" err="1"/>
              <a:t>receptio</a:t>
            </a:r>
            <a:r>
              <a:rPr lang="cs-CZ" dirty="0"/>
              <a:t> (přijetí)</a:t>
            </a:r>
          </a:p>
          <a:p>
            <a:r>
              <a:rPr lang="cs-CZ" dirty="0"/>
              <a:t>přijímání lit. textu, autora, literatury jako celku</a:t>
            </a:r>
          </a:p>
        </p:txBody>
      </p:sp>
      <p:pic>
        <p:nvPicPr>
          <p:cNvPr id="5" name="Zástupný obsah 4" descr="Obsah obrázku objekt, hodiny&#10;&#10;Popis byl vytvořen automaticky">
            <a:extLst>
              <a:ext uri="{FF2B5EF4-FFF2-40B4-BE49-F238E27FC236}">
                <a16:creationId xmlns:a16="http://schemas.microsoft.com/office/drawing/2014/main" id="{5E779E7F-1EB8-4B18-9900-DACC3845A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291170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E3BA7-AF76-44EB-9A3A-51CEA8D37AC8}"/>
              </a:ext>
            </a:extLst>
          </p:cNvPr>
          <p:cNvSpPr>
            <a:spLocks noGrp="1"/>
          </p:cNvSpPr>
          <p:nvPr>
            <p:ph type="title"/>
          </p:nvPr>
        </p:nvSpPr>
        <p:spPr/>
        <p:txBody>
          <a:bodyPr/>
          <a:lstStyle/>
          <a:p>
            <a:r>
              <a:rPr lang="cs-CZ" dirty="0"/>
              <a:t>Děkuji za pozornost!</a:t>
            </a:r>
          </a:p>
        </p:txBody>
      </p:sp>
      <p:pic>
        <p:nvPicPr>
          <p:cNvPr id="5" name="Zástupný obsah 4" descr="Obsah obrázku osoba, muž, fotka, vsedě&#10;&#10;Popis byl vytvořen automaticky">
            <a:extLst>
              <a:ext uri="{FF2B5EF4-FFF2-40B4-BE49-F238E27FC236}">
                <a16:creationId xmlns:a16="http://schemas.microsoft.com/office/drawing/2014/main" id="{3391CFFA-F89B-4723-BEA2-557EBEFFD2E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51667" y="1600436"/>
            <a:ext cx="3488666" cy="4892439"/>
          </a:xfrm>
        </p:spPr>
      </p:pic>
      <p:pic>
        <p:nvPicPr>
          <p:cNvPr id="7" name="Zástupný obsah 4" descr="Obsah obrázku objekt, hodiny&#10;&#10;Popis byl vytvořen automaticky">
            <a:extLst>
              <a:ext uri="{FF2B5EF4-FFF2-40B4-BE49-F238E27FC236}">
                <a16:creationId xmlns:a16="http://schemas.microsoft.com/office/drawing/2014/main" id="{11092310-A894-45C2-B7C0-B67D98FA4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30004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7910D3-8534-4728-A546-067E9129334F}"/>
              </a:ext>
            </a:extLst>
          </p:cNvPr>
          <p:cNvSpPr>
            <a:spLocks noGrp="1"/>
          </p:cNvSpPr>
          <p:nvPr>
            <p:ph type="title"/>
          </p:nvPr>
        </p:nvSpPr>
        <p:spPr/>
        <p:txBody>
          <a:bodyPr/>
          <a:lstStyle/>
          <a:p>
            <a:r>
              <a:rPr lang="cs-CZ" dirty="0"/>
              <a:t>Co je to recepce? (3)</a:t>
            </a:r>
          </a:p>
        </p:txBody>
      </p:sp>
      <p:sp>
        <p:nvSpPr>
          <p:cNvPr id="3" name="Zástupný obsah 2">
            <a:extLst>
              <a:ext uri="{FF2B5EF4-FFF2-40B4-BE49-F238E27FC236}">
                <a16:creationId xmlns:a16="http://schemas.microsoft.com/office/drawing/2014/main" id="{F6DDF9F0-5145-4DAD-8240-CF80746FDBD7}"/>
              </a:ext>
            </a:extLst>
          </p:cNvPr>
          <p:cNvSpPr>
            <a:spLocks noGrp="1"/>
          </p:cNvSpPr>
          <p:nvPr>
            <p:ph idx="1"/>
          </p:nvPr>
        </p:nvSpPr>
        <p:spPr>
          <a:xfrm>
            <a:off x="838200" y="1424622"/>
            <a:ext cx="10515600" cy="4185068"/>
          </a:xfrm>
        </p:spPr>
        <p:txBody>
          <a:bodyPr>
            <a:normAutofit/>
          </a:bodyPr>
          <a:lstStyle/>
          <a:p>
            <a:r>
              <a:rPr lang="nl-NL" sz="1800" dirty="0"/>
              <a:t>‘Reception is a process, a receiving which is at the same time a creating.’ </a:t>
            </a:r>
            <a:r>
              <a:rPr lang="cs-CZ" sz="1800" dirty="0"/>
              <a:t>(</a:t>
            </a:r>
            <a:r>
              <a:rPr lang="nl-NL" sz="1800" dirty="0"/>
              <a:t>Van Uffelen 2017: 94) </a:t>
            </a:r>
            <a:endParaRPr lang="cs-CZ" sz="1800" dirty="0"/>
          </a:p>
          <a:p>
            <a:r>
              <a:rPr lang="nl-NL" sz="1800" dirty="0"/>
              <a:t>‘</a:t>
            </a:r>
            <a:r>
              <a:rPr lang="en-GB" sz="1800" dirty="0"/>
              <a:t>Reception research describes the forces which determine no man’s land; the interactions, the osmotic processes in other words, which create the space in which the reception takes place.</a:t>
            </a:r>
            <a:r>
              <a:rPr lang="nl-NL" sz="1800" dirty="0"/>
              <a:t>’</a:t>
            </a:r>
            <a:r>
              <a:rPr lang="cs-CZ" sz="1800" dirty="0"/>
              <a:t> (</a:t>
            </a:r>
            <a:r>
              <a:rPr lang="nl-NL" sz="1800" dirty="0"/>
              <a:t>Van Uffelen 2017: 94) </a:t>
            </a:r>
            <a:endParaRPr lang="cs-CZ" sz="1800" dirty="0"/>
          </a:p>
          <a:p>
            <a:pPr algn="just">
              <a:lnSpc>
                <a:spcPct val="107000"/>
              </a:lnSpc>
              <a:spcAft>
                <a:spcPts val="800"/>
              </a:spcAft>
            </a:pPr>
            <a:r>
              <a:rPr lang="nl-NL" sz="1800" dirty="0"/>
              <a:t>‘</a:t>
            </a:r>
            <a:r>
              <a:rPr lang="en-GB" sz="1800" dirty="0"/>
              <a:t>1. the area in the country of origin in which the cultural object appears</a:t>
            </a:r>
            <a:endParaRPr lang="cs-CZ" sz="1800" dirty="0"/>
          </a:p>
          <a:p>
            <a:pPr algn="just">
              <a:lnSpc>
                <a:spcPct val="107000"/>
              </a:lnSpc>
              <a:spcAft>
                <a:spcPts val="800"/>
              </a:spcAft>
            </a:pPr>
            <a:r>
              <a:rPr lang="en-GB" sz="1800" dirty="0"/>
              <a:t>2. the area in the target territory of target medium in which a second cultural object becomes visible</a:t>
            </a:r>
            <a:endParaRPr lang="cs-CZ" sz="1800" dirty="0"/>
          </a:p>
          <a:p>
            <a:pPr algn="just">
              <a:lnSpc>
                <a:spcPct val="107000"/>
              </a:lnSpc>
              <a:spcAft>
                <a:spcPts val="800"/>
              </a:spcAft>
            </a:pPr>
            <a:r>
              <a:rPr lang="en-GB" sz="1800" dirty="0"/>
              <a:t>3. the area in the transnational, overlapping territory which is formed by the spheres of influence of area 1 and area 2</a:t>
            </a:r>
            <a:endParaRPr lang="cs-CZ" sz="1800" dirty="0"/>
          </a:p>
          <a:p>
            <a:pPr algn="just">
              <a:lnSpc>
                <a:spcPct val="107000"/>
              </a:lnSpc>
              <a:spcAft>
                <a:spcPts val="800"/>
              </a:spcAft>
            </a:pPr>
            <a:r>
              <a:rPr lang="en-GB" sz="1800" dirty="0"/>
              <a:t>4. the area of so-called world literature in which many literatures reflect themselves or are reflected</a:t>
            </a:r>
            <a:r>
              <a:rPr lang="nl-NL" sz="1800" dirty="0"/>
              <a:t>’</a:t>
            </a:r>
            <a:endParaRPr lang="cs-CZ" sz="1800" dirty="0"/>
          </a:p>
          <a:p>
            <a:pPr marL="0" indent="0" algn="just">
              <a:lnSpc>
                <a:spcPct val="107000"/>
              </a:lnSpc>
              <a:spcAft>
                <a:spcPts val="800"/>
              </a:spcAft>
              <a:buNone/>
            </a:pPr>
            <a:r>
              <a:rPr lang="cs-CZ" sz="1800" dirty="0"/>
              <a:t>(</a:t>
            </a:r>
            <a:r>
              <a:rPr lang="nl-NL" sz="1800" dirty="0"/>
              <a:t>Van Uffelen 2017: 102)</a:t>
            </a:r>
            <a:endParaRPr lang="cs-CZ" sz="1800" dirty="0"/>
          </a:p>
        </p:txBody>
      </p:sp>
      <p:pic>
        <p:nvPicPr>
          <p:cNvPr id="5" name="Zástupný obsah 4" descr="Obsah obrázku objekt, hodiny&#10;&#10;Popis byl vytvořen automaticky">
            <a:extLst>
              <a:ext uri="{FF2B5EF4-FFF2-40B4-BE49-F238E27FC236}">
                <a16:creationId xmlns:a16="http://schemas.microsoft.com/office/drawing/2014/main" id="{FFA9D2D9-2CA2-4C0F-B36E-F527261D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241104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986EF-DB36-4E65-A7D5-260781E7CAFF}"/>
              </a:ext>
            </a:extLst>
          </p:cNvPr>
          <p:cNvSpPr>
            <a:spLocks noGrp="1"/>
          </p:cNvSpPr>
          <p:nvPr>
            <p:ph type="title"/>
          </p:nvPr>
        </p:nvSpPr>
        <p:spPr/>
        <p:txBody>
          <a:bodyPr/>
          <a:lstStyle/>
          <a:p>
            <a:r>
              <a:rPr lang="cs-CZ" dirty="0"/>
              <a:t>Příklady statí týkajících se recepce</a:t>
            </a:r>
          </a:p>
        </p:txBody>
      </p:sp>
      <p:sp>
        <p:nvSpPr>
          <p:cNvPr id="3" name="Zástupný obsah 2">
            <a:extLst>
              <a:ext uri="{FF2B5EF4-FFF2-40B4-BE49-F238E27FC236}">
                <a16:creationId xmlns:a16="http://schemas.microsoft.com/office/drawing/2014/main" id="{F0895C93-27F4-49A4-BF68-E528010AA28D}"/>
              </a:ext>
            </a:extLst>
          </p:cNvPr>
          <p:cNvSpPr>
            <a:spLocks noGrp="1"/>
          </p:cNvSpPr>
          <p:nvPr>
            <p:ph idx="1"/>
          </p:nvPr>
        </p:nvSpPr>
        <p:spPr>
          <a:xfrm>
            <a:off x="838200" y="1825625"/>
            <a:ext cx="10515600" cy="3763517"/>
          </a:xfrm>
        </p:spPr>
        <p:txBody>
          <a:bodyPr>
            <a:normAutofit/>
          </a:bodyPr>
          <a:lstStyle/>
          <a:p>
            <a:r>
              <a:rPr lang="cs-CZ" dirty="0"/>
              <a:t>De </a:t>
            </a:r>
            <a:r>
              <a:rPr lang="cs-CZ" dirty="0" err="1"/>
              <a:t>Westenholz</a:t>
            </a:r>
            <a:r>
              <a:rPr lang="cs-CZ" dirty="0"/>
              <a:t>, C. </a:t>
            </a:r>
            <a:r>
              <a:rPr lang="cs-CZ" i="1" dirty="0" err="1"/>
              <a:t>The</a:t>
            </a:r>
            <a:r>
              <a:rPr lang="cs-CZ" i="1" dirty="0"/>
              <a:t> </a:t>
            </a:r>
            <a:r>
              <a:rPr lang="cs-CZ" i="1" dirty="0" err="1"/>
              <a:t>reception</a:t>
            </a:r>
            <a:r>
              <a:rPr lang="cs-CZ" i="1" dirty="0"/>
              <a:t> </a:t>
            </a:r>
            <a:r>
              <a:rPr lang="cs-CZ" i="1" dirty="0" err="1"/>
              <a:t>of</a:t>
            </a:r>
            <a:r>
              <a:rPr lang="cs-CZ" i="1" dirty="0"/>
              <a:t> Louis </a:t>
            </a:r>
            <a:r>
              <a:rPr lang="cs-CZ" i="1" dirty="0" err="1"/>
              <a:t>Couperus</a:t>
            </a:r>
            <a:r>
              <a:rPr lang="cs-CZ" i="1" dirty="0"/>
              <a:t>´ De </a:t>
            </a:r>
            <a:r>
              <a:rPr lang="cs-CZ" i="1" dirty="0" err="1"/>
              <a:t>Stille</a:t>
            </a:r>
            <a:r>
              <a:rPr lang="cs-CZ" i="1" dirty="0"/>
              <a:t> </a:t>
            </a:r>
            <a:r>
              <a:rPr lang="cs-CZ" i="1" dirty="0" err="1"/>
              <a:t>Kracht</a:t>
            </a:r>
            <a:r>
              <a:rPr lang="cs-CZ" i="1" dirty="0"/>
              <a:t> in </a:t>
            </a:r>
            <a:r>
              <a:rPr lang="cs-CZ" i="1" dirty="0" err="1"/>
              <a:t>the</a:t>
            </a:r>
            <a:r>
              <a:rPr lang="cs-CZ" i="1" dirty="0"/>
              <a:t> </a:t>
            </a:r>
            <a:r>
              <a:rPr lang="cs-CZ" i="1" dirty="0" err="1"/>
              <a:t>English-Speaking</a:t>
            </a:r>
            <a:r>
              <a:rPr lang="cs-CZ" i="1" dirty="0"/>
              <a:t> </a:t>
            </a:r>
            <a:r>
              <a:rPr lang="cs-CZ" i="1" dirty="0" err="1"/>
              <a:t>World</a:t>
            </a:r>
            <a:r>
              <a:rPr lang="cs-CZ" i="1" dirty="0"/>
              <a:t> (1921-2005)</a:t>
            </a:r>
          </a:p>
          <a:p>
            <a:r>
              <a:rPr lang="cs-CZ" dirty="0"/>
              <a:t>Hermann, C. </a:t>
            </a:r>
            <a:r>
              <a:rPr lang="cs-CZ" i="1" dirty="0" err="1"/>
              <a:t>The</a:t>
            </a:r>
            <a:r>
              <a:rPr lang="cs-CZ" i="1" dirty="0"/>
              <a:t> </a:t>
            </a:r>
            <a:r>
              <a:rPr lang="cs-CZ" i="1" dirty="0" err="1"/>
              <a:t>Flemish</a:t>
            </a:r>
            <a:r>
              <a:rPr lang="cs-CZ" i="1" dirty="0"/>
              <a:t> Lion. </a:t>
            </a:r>
            <a:r>
              <a:rPr lang="cs-CZ" i="1" dirty="0" err="1"/>
              <a:t>Oscillating</a:t>
            </a:r>
            <a:r>
              <a:rPr lang="cs-CZ" i="1" dirty="0"/>
              <a:t> </a:t>
            </a:r>
            <a:r>
              <a:rPr lang="cs-CZ" i="1" dirty="0" err="1"/>
              <a:t>between</a:t>
            </a:r>
            <a:r>
              <a:rPr lang="cs-CZ" i="1" dirty="0"/>
              <a:t> Past and </a:t>
            </a:r>
            <a:r>
              <a:rPr lang="cs-CZ" i="1" dirty="0" err="1"/>
              <a:t>Present</a:t>
            </a:r>
            <a:r>
              <a:rPr lang="cs-CZ" i="1" dirty="0"/>
              <a:t>: Ideology in German-</a:t>
            </a:r>
            <a:r>
              <a:rPr lang="cs-CZ" i="1" dirty="0" err="1"/>
              <a:t>Language</a:t>
            </a:r>
            <a:r>
              <a:rPr lang="cs-CZ" i="1" dirty="0"/>
              <a:t> </a:t>
            </a:r>
            <a:r>
              <a:rPr lang="cs-CZ" i="1" dirty="0" err="1"/>
              <a:t>Adaptations</a:t>
            </a:r>
            <a:r>
              <a:rPr lang="cs-CZ" i="1" dirty="0"/>
              <a:t> </a:t>
            </a:r>
            <a:r>
              <a:rPr lang="cs-CZ" i="1" dirty="0" err="1"/>
              <a:t>of</a:t>
            </a:r>
            <a:r>
              <a:rPr lang="cs-CZ" i="1" dirty="0"/>
              <a:t> </a:t>
            </a:r>
            <a:r>
              <a:rPr lang="cs-CZ" i="1" dirty="0" err="1"/>
              <a:t>Consience´s</a:t>
            </a:r>
            <a:r>
              <a:rPr lang="cs-CZ" i="1" dirty="0"/>
              <a:t> De </a:t>
            </a:r>
            <a:r>
              <a:rPr lang="cs-CZ" i="1" dirty="0" err="1"/>
              <a:t>Leeuw</a:t>
            </a:r>
            <a:r>
              <a:rPr lang="cs-CZ" i="1" dirty="0"/>
              <a:t> van </a:t>
            </a:r>
            <a:r>
              <a:rPr lang="cs-CZ" i="1" dirty="0" err="1"/>
              <a:t>Vlaenderen</a:t>
            </a:r>
            <a:r>
              <a:rPr lang="cs-CZ" i="1" dirty="0"/>
              <a:t> </a:t>
            </a:r>
            <a:r>
              <a:rPr lang="cs-CZ" i="1" dirty="0" err="1"/>
              <a:t>for</a:t>
            </a:r>
            <a:r>
              <a:rPr lang="cs-CZ" i="1" dirty="0"/>
              <a:t> </a:t>
            </a:r>
            <a:r>
              <a:rPr lang="cs-CZ" i="1" dirty="0" err="1"/>
              <a:t>Young</a:t>
            </a:r>
            <a:r>
              <a:rPr lang="cs-CZ" i="1" dirty="0"/>
              <a:t> </a:t>
            </a:r>
            <a:r>
              <a:rPr lang="cs-CZ" i="1" dirty="0" err="1"/>
              <a:t>Readers</a:t>
            </a:r>
            <a:endParaRPr lang="cs-CZ" i="1" dirty="0"/>
          </a:p>
          <a:p>
            <a:r>
              <a:rPr lang="cs-CZ" dirty="0" err="1"/>
              <a:t>Andringa</a:t>
            </a:r>
            <a:r>
              <a:rPr lang="cs-CZ" dirty="0"/>
              <a:t>, E. </a:t>
            </a:r>
            <a:r>
              <a:rPr lang="cs-CZ" i="1" dirty="0" err="1"/>
              <a:t>Penetrating</a:t>
            </a:r>
            <a:r>
              <a:rPr lang="cs-CZ" i="1" dirty="0"/>
              <a:t> </a:t>
            </a:r>
            <a:r>
              <a:rPr lang="cs-CZ" i="1" dirty="0" err="1"/>
              <a:t>the</a:t>
            </a:r>
            <a:r>
              <a:rPr lang="cs-CZ" i="1" dirty="0"/>
              <a:t> </a:t>
            </a:r>
            <a:r>
              <a:rPr lang="cs-CZ" i="1" dirty="0" err="1"/>
              <a:t>Dutch</a:t>
            </a:r>
            <a:r>
              <a:rPr lang="cs-CZ" i="1" dirty="0"/>
              <a:t> </a:t>
            </a:r>
            <a:r>
              <a:rPr lang="cs-CZ" i="1" dirty="0" err="1"/>
              <a:t>Polysystem</a:t>
            </a:r>
            <a:r>
              <a:rPr lang="cs-CZ" i="1" dirty="0"/>
              <a:t>: </a:t>
            </a:r>
            <a:r>
              <a:rPr lang="cs-CZ" i="1" dirty="0" err="1"/>
              <a:t>The</a:t>
            </a:r>
            <a:r>
              <a:rPr lang="cs-CZ" i="1" dirty="0"/>
              <a:t> </a:t>
            </a:r>
            <a:r>
              <a:rPr lang="cs-CZ" i="1" dirty="0" err="1"/>
              <a:t>Reception</a:t>
            </a:r>
            <a:r>
              <a:rPr lang="cs-CZ" i="1" dirty="0"/>
              <a:t> </a:t>
            </a:r>
            <a:r>
              <a:rPr lang="cs-CZ" i="1" dirty="0" err="1"/>
              <a:t>of</a:t>
            </a:r>
            <a:r>
              <a:rPr lang="cs-CZ" i="1" dirty="0"/>
              <a:t> Virginia </a:t>
            </a:r>
            <a:r>
              <a:rPr lang="cs-CZ" i="1" dirty="0" err="1"/>
              <a:t>Woolf</a:t>
            </a:r>
            <a:r>
              <a:rPr lang="cs-CZ" i="1" dirty="0"/>
              <a:t>, 1920-2000</a:t>
            </a:r>
          </a:p>
        </p:txBody>
      </p:sp>
      <p:pic>
        <p:nvPicPr>
          <p:cNvPr id="5" name="Zástupný obsah 4" descr="Obsah obrázku objekt, hodiny&#10;&#10;Popis byl vytvořen automaticky">
            <a:extLst>
              <a:ext uri="{FF2B5EF4-FFF2-40B4-BE49-F238E27FC236}">
                <a16:creationId xmlns:a16="http://schemas.microsoft.com/office/drawing/2014/main" id="{7EBB1CF9-3C3A-41DF-9A19-D9EAE358E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410797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EB55EC-2358-467C-80B5-53EB83200C8F}"/>
              </a:ext>
            </a:extLst>
          </p:cNvPr>
          <p:cNvSpPr>
            <a:spLocks noGrp="1"/>
          </p:cNvSpPr>
          <p:nvPr>
            <p:ph type="title"/>
          </p:nvPr>
        </p:nvSpPr>
        <p:spPr/>
        <p:txBody>
          <a:bodyPr/>
          <a:lstStyle/>
          <a:p>
            <a:r>
              <a:rPr lang="cs-CZ" dirty="0"/>
              <a:t>Stěžejní publikace</a:t>
            </a:r>
          </a:p>
        </p:txBody>
      </p:sp>
      <p:sp>
        <p:nvSpPr>
          <p:cNvPr id="3" name="Zástupný obsah 2">
            <a:extLst>
              <a:ext uri="{FF2B5EF4-FFF2-40B4-BE49-F238E27FC236}">
                <a16:creationId xmlns:a16="http://schemas.microsoft.com/office/drawing/2014/main" id="{C2D3A38C-19E3-4132-B555-F461B429EFCF}"/>
              </a:ext>
            </a:extLst>
          </p:cNvPr>
          <p:cNvSpPr>
            <a:spLocks noGrp="1"/>
          </p:cNvSpPr>
          <p:nvPr>
            <p:ph idx="1"/>
          </p:nvPr>
        </p:nvSpPr>
        <p:spPr>
          <a:xfrm>
            <a:off x="838199" y="1633350"/>
            <a:ext cx="8007849" cy="3591300"/>
          </a:xfrm>
        </p:spPr>
        <p:txBody>
          <a:bodyPr>
            <a:normAutofit fontScale="92500"/>
          </a:bodyPr>
          <a:lstStyle/>
          <a:p>
            <a:r>
              <a:rPr lang="nl-NL" dirty="0"/>
              <a:t>Broomans, P.; Linn, S.; Vogel, M.; Voorst S. van; Bay, A. </a:t>
            </a:r>
            <a:r>
              <a:rPr lang="nl-NL" i="1" dirty="0"/>
              <a:t>Object: Nederlandse literatuur in het buitenland. Methode: onbekend</a:t>
            </a:r>
            <a:r>
              <a:rPr lang="nl-NL" dirty="0"/>
              <a:t>. Barkhuis, Groningen 2006.</a:t>
            </a:r>
            <a:endParaRPr lang="cs-CZ" dirty="0"/>
          </a:p>
          <a:p>
            <a:r>
              <a:rPr lang="nl-NL" dirty="0"/>
              <a:t>Brems, E.; Réthelyi, O.; Kalmthout, T. van (ed.). </a:t>
            </a:r>
            <a:r>
              <a:rPr lang="en-US" i="1" dirty="0"/>
              <a:t>Doing Double Dutch. The International Circulation of Literature from the Low Countries</a:t>
            </a:r>
            <a:r>
              <a:rPr lang="en-US" dirty="0"/>
              <a:t>. </a:t>
            </a:r>
            <a:r>
              <a:rPr lang="en-GB" dirty="0"/>
              <a:t>Leuven University Press, Leuven 2017.</a:t>
            </a:r>
            <a:endParaRPr lang="cs-CZ" dirty="0"/>
          </a:p>
          <a:p>
            <a:r>
              <a:rPr lang="cs-CZ" dirty="0"/>
              <a:t>D</a:t>
            </a:r>
            <a:r>
              <a:rPr lang="en-US" dirty="0"/>
              <a:t>’</a:t>
            </a:r>
            <a:r>
              <a:rPr lang="cs-CZ" dirty="0" err="1"/>
              <a:t>haen</a:t>
            </a:r>
            <a:r>
              <a:rPr lang="cs-CZ" dirty="0"/>
              <a:t>, T. (</a:t>
            </a:r>
            <a:r>
              <a:rPr lang="cs-CZ" dirty="0" err="1"/>
              <a:t>ed</a:t>
            </a:r>
            <a:r>
              <a:rPr lang="cs-CZ" dirty="0"/>
              <a:t>.). </a:t>
            </a:r>
            <a:r>
              <a:rPr lang="en-GB" i="1" dirty="0"/>
              <a:t>Dutch and Flemish Literature as World Literature</a:t>
            </a:r>
            <a:r>
              <a:rPr lang="en-GB" dirty="0"/>
              <a:t>. </a:t>
            </a:r>
            <a:r>
              <a:rPr lang="nl-NL" dirty="0"/>
              <a:t>Bloomsbury Academic, New York 2019.</a:t>
            </a:r>
            <a:endParaRPr lang="cs-CZ" dirty="0"/>
          </a:p>
          <a:p>
            <a:endParaRPr lang="cs-CZ" dirty="0"/>
          </a:p>
        </p:txBody>
      </p:sp>
      <p:pic>
        <p:nvPicPr>
          <p:cNvPr id="5" name="Zástupný obsah 4" descr="Obsah obrázku objekt, hodiny&#10;&#10;Popis byl vytvořen automaticky">
            <a:extLst>
              <a:ext uri="{FF2B5EF4-FFF2-40B4-BE49-F238E27FC236}">
                <a16:creationId xmlns:a16="http://schemas.microsoft.com/office/drawing/2014/main" id="{CF76B65B-FDDB-4BFD-BBE4-8419761F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6" name="Obrázek 5" descr="Obsah obrázku text&#10;&#10;Popis byl vytvořen automaticky">
            <a:extLst>
              <a:ext uri="{FF2B5EF4-FFF2-40B4-BE49-F238E27FC236}">
                <a16:creationId xmlns:a16="http://schemas.microsoft.com/office/drawing/2014/main" id="{5C46B807-AD99-4223-A2CB-A24D235FD8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47194" y="1633350"/>
            <a:ext cx="2266509" cy="3591300"/>
          </a:xfrm>
          <a:prstGeom prst="rect">
            <a:avLst/>
          </a:prstGeom>
        </p:spPr>
      </p:pic>
    </p:spTree>
    <p:extLst>
      <p:ext uri="{BB962C8B-B14F-4D97-AF65-F5344CB8AC3E}">
        <p14:creationId xmlns:p14="http://schemas.microsoft.com/office/powerpoint/2010/main" val="358563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1A5B6-5A05-4A2F-ABC5-B1C2FA8B8504}"/>
              </a:ext>
            </a:extLst>
          </p:cNvPr>
          <p:cNvSpPr>
            <a:spLocks noGrp="1"/>
          </p:cNvSpPr>
          <p:nvPr>
            <p:ph type="title"/>
          </p:nvPr>
        </p:nvSpPr>
        <p:spPr/>
        <p:txBody>
          <a:bodyPr/>
          <a:lstStyle/>
          <a:p>
            <a:r>
              <a:rPr lang="cs-CZ" dirty="0"/>
              <a:t>Stěžejní projekty</a:t>
            </a:r>
          </a:p>
        </p:txBody>
      </p:sp>
      <p:sp>
        <p:nvSpPr>
          <p:cNvPr id="3" name="Zástupný obsah 2">
            <a:extLst>
              <a:ext uri="{FF2B5EF4-FFF2-40B4-BE49-F238E27FC236}">
                <a16:creationId xmlns:a16="http://schemas.microsoft.com/office/drawing/2014/main" id="{5437522F-C121-40D1-9E3F-BB521CC14EE2}"/>
              </a:ext>
            </a:extLst>
          </p:cNvPr>
          <p:cNvSpPr>
            <a:spLocks noGrp="1"/>
          </p:cNvSpPr>
          <p:nvPr>
            <p:ph idx="1"/>
          </p:nvPr>
        </p:nvSpPr>
        <p:spPr/>
        <p:txBody>
          <a:bodyPr/>
          <a:lstStyle/>
          <a:p>
            <a:r>
              <a:rPr lang="cs-CZ" dirty="0"/>
              <a:t>CODL (</a:t>
            </a:r>
            <a:r>
              <a:rPr lang="nl-NL" dirty="0"/>
              <a:t>The Circulation of Dutch Literature</a:t>
            </a:r>
            <a:r>
              <a:rPr lang="cs-CZ" dirty="0"/>
              <a:t>): </a:t>
            </a:r>
            <a:r>
              <a:rPr lang="cs-CZ" dirty="0">
                <a:hlinkClick r:id="rId3"/>
              </a:rPr>
              <a:t>https://www.codl.nl/</a:t>
            </a:r>
            <a:endParaRPr lang="cs-CZ" dirty="0"/>
          </a:p>
          <a:p>
            <a:pPr lvl="1"/>
            <a:r>
              <a:rPr lang="cs-CZ" dirty="0" err="1"/>
              <a:t>Eastbound</a:t>
            </a:r>
            <a:r>
              <a:rPr lang="cs-CZ" dirty="0"/>
              <a:t> (</a:t>
            </a:r>
            <a:r>
              <a:rPr lang="cs-CZ" dirty="0">
                <a:hlinkClick r:id="rId4"/>
              </a:rPr>
              <a:t>https://www.codl.nl/</a:t>
            </a:r>
            <a:r>
              <a:rPr lang="cs-CZ" dirty="0" err="1">
                <a:hlinkClick r:id="rId4"/>
              </a:rPr>
              <a:t>codl-eastbound</a:t>
            </a:r>
            <a:r>
              <a:rPr lang="cs-CZ" dirty="0">
                <a:hlinkClick r:id="rId4"/>
              </a:rPr>
              <a:t>/</a:t>
            </a:r>
            <a:r>
              <a:rPr lang="cs-CZ" dirty="0" err="1">
                <a:hlinkClick r:id="rId4"/>
              </a:rPr>
              <a:t>about</a:t>
            </a:r>
            <a:r>
              <a:rPr lang="cs-CZ" dirty="0">
                <a:hlinkClick r:id="rId4"/>
              </a:rPr>
              <a:t>/</a:t>
            </a:r>
            <a:r>
              <a:rPr lang="cs-CZ" dirty="0"/>
              <a:t>)</a:t>
            </a:r>
          </a:p>
          <a:p>
            <a:pPr lvl="1"/>
            <a:r>
              <a:rPr lang="cs-CZ" dirty="0" err="1"/>
              <a:t>Beatrijs</a:t>
            </a:r>
            <a:r>
              <a:rPr lang="cs-CZ" dirty="0"/>
              <a:t> </a:t>
            </a:r>
            <a:r>
              <a:rPr lang="cs-CZ" dirty="0" err="1"/>
              <a:t>internationaal</a:t>
            </a:r>
            <a:r>
              <a:rPr lang="cs-CZ" dirty="0"/>
              <a:t> (</a:t>
            </a:r>
            <a:r>
              <a:rPr lang="cs-CZ" dirty="0">
                <a:hlinkClick r:id="rId5"/>
              </a:rPr>
              <a:t>https://www.codl.nl/</a:t>
            </a:r>
            <a:r>
              <a:rPr lang="cs-CZ" dirty="0" err="1">
                <a:hlinkClick r:id="rId5"/>
              </a:rPr>
              <a:t>beatrijs-internationaal</a:t>
            </a:r>
            <a:r>
              <a:rPr lang="cs-CZ" dirty="0">
                <a:hlinkClick r:id="rId5"/>
              </a:rPr>
              <a:t>/index.html</a:t>
            </a:r>
            <a:r>
              <a:rPr lang="cs-CZ" dirty="0"/>
              <a:t>)</a:t>
            </a:r>
          </a:p>
          <a:p>
            <a:pPr lvl="1"/>
            <a:r>
              <a:rPr lang="cs-CZ" dirty="0" err="1"/>
              <a:t>Boek</a:t>
            </a:r>
            <a:r>
              <a:rPr lang="cs-CZ" dirty="0"/>
              <a:t> to </a:t>
            </a:r>
            <a:r>
              <a:rPr lang="cs-CZ" dirty="0" err="1"/>
              <a:t>Book</a:t>
            </a:r>
            <a:r>
              <a:rPr lang="cs-CZ" dirty="0"/>
              <a:t> (</a:t>
            </a:r>
            <a:r>
              <a:rPr lang="cs-CZ" dirty="0">
                <a:hlinkClick r:id="rId6"/>
              </a:rPr>
              <a:t>https://www.codl.nl/</a:t>
            </a:r>
            <a:r>
              <a:rPr lang="cs-CZ" dirty="0" err="1">
                <a:hlinkClick r:id="rId6"/>
              </a:rPr>
              <a:t>boek</a:t>
            </a:r>
            <a:r>
              <a:rPr lang="cs-CZ" dirty="0">
                <a:hlinkClick r:id="rId6"/>
              </a:rPr>
              <a:t>-to-</a:t>
            </a:r>
            <a:r>
              <a:rPr lang="cs-CZ" dirty="0" err="1">
                <a:hlinkClick r:id="rId6"/>
              </a:rPr>
              <a:t>book</a:t>
            </a:r>
            <a:r>
              <a:rPr lang="cs-CZ" dirty="0">
                <a:hlinkClick r:id="rId6"/>
              </a:rPr>
              <a:t>/index.html</a:t>
            </a:r>
            <a:r>
              <a:rPr lang="cs-CZ" dirty="0"/>
              <a:t>)</a:t>
            </a:r>
          </a:p>
          <a:p>
            <a:r>
              <a:rPr lang="cs-CZ" dirty="0" err="1"/>
              <a:t>Binnenlandse</a:t>
            </a:r>
            <a:r>
              <a:rPr lang="cs-CZ" dirty="0"/>
              <a:t> </a:t>
            </a:r>
            <a:r>
              <a:rPr lang="cs-CZ" dirty="0" err="1"/>
              <a:t>vogels</a:t>
            </a:r>
            <a:r>
              <a:rPr lang="cs-CZ" dirty="0"/>
              <a:t>, </a:t>
            </a:r>
            <a:r>
              <a:rPr lang="cs-CZ" dirty="0" err="1"/>
              <a:t>buitenlandse</a:t>
            </a:r>
            <a:r>
              <a:rPr lang="cs-CZ" dirty="0"/>
              <a:t> </a:t>
            </a:r>
            <a:r>
              <a:rPr lang="cs-CZ" dirty="0" err="1"/>
              <a:t>nesten</a:t>
            </a:r>
            <a:endParaRPr lang="cs-CZ" dirty="0"/>
          </a:p>
        </p:txBody>
      </p:sp>
      <p:pic>
        <p:nvPicPr>
          <p:cNvPr id="5" name="Zástupný obsah 4" descr="Obsah obrázku objekt, hodiny&#10;&#10;Popis byl vytvořen automaticky">
            <a:extLst>
              <a:ext uri="{FF2B5EF4-FFF2-40B4-BE49-F238E27FC236}">
                <a16:creationId xmlns:a16="http://schemas.microsoft.com/office/drawing/2014/main" id="{21A141CB-024D-4699-B1C7-FFA7608769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spTree>
    <p:extLst>
      <p:ext uri="{BB962C8B-B14F-4D97-AF65-F5344CB8AC3E}">
        <p14:creationId xmlns:p14="http://schemas.microsoft.com/office/powerpoint/2010/main" val="175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CCAAE9-2696-4B5A-B05B-2A2723CEBBA9}"/>
              </a:ext>
            </a:extLst>
          </p:cNvPr>
          <p:cNvSpPr>
            <a:spLocks noGrp="1"/>
          </p:cNvSpPr>
          <p:nvPr>
            <p:ph type="title"/>
          </p:nvPr>
        </p:nvSpPr>
        <p:spPr>
          <a:xfrm>
            <a:off x="745733" y="-31342"/>
            <a:ext cx="10515600" cy="1325563"/>
          </a:xfrm>
        </p:spPr>
        <p:txBody>
          <a:bodyPr/>
          <a:lstStyle/>
          <a:p>
            <a:r>
              <a:rPr lang="cs-CZ" dirty="0"/>
              <a:t>Stěžejní organizace</a:t>
            </a:r>
          </a:p>
        </p:txBody>
      </p:sp>
      <p:sp>
        <p:nvSpPr>
          <p:cNvPr id="3" name="Zástupný obsah 2">
            <a:extLst>
              <a:ext uri="{FF2B5EF4-FFF2-40B4-BE49-F238E27FC236}">
                <a16:creationId xmlns:a16="http://schemas.microsoft.com/office/drawing/2014/main" id="{78D59DAD-3652-4DE7-B971-831C44B8ACD3}"/>
              </a:ext>
            </a:extLst>
          </p:cNvPr>
          <p:cNvSpPr>
            <a:spLocks noGrp="1"/>
          </p:cNvSpPr>
          <p:nvPr>
            <p:ph idx="1"/>
          </p:nvPr>
        </p:nvSpPr>
        <p:spPr>
          <a:xfrm>
            <a:off x="745733" y="1048789"/>
            <a:ext cx="6261243" cy="4760421"/>
          </a:xfrm>
        </p:spPr>
        <p:txBody>
          <a:bodyPr>
            <a:normAutofit/>
          </a:bodyPr>
          <a:lstStyle/>
          <a:p>
            <a:r>
              <a:rPr lang="cs-CZ" dirty="0" err="1"/>
              <a:t>Nederlands</a:t>
            </a:r>
            <a:r>
              <a:rPr lang="cs-CZ" dirty="0"/>
              <a:t> </a:t>
            </a:r>
            <a:r>
              <a:rPr lang="cs-CZ" dirty="0" err="1"/>
              <a:t>Letterenfonds</a:t>
            </a:r>
            <a:r>
              <a:rPr lang="cs-CZ" dirty="0"/>
              <a:t> (</a:t>
            </a:r>
            <a:r>
              <a:rPr lang="cs-CZ" dirty="0">
                <a:hlinkClick r:id="rId3"/>
              </a:rPr>
              <a:t>http://www.letterenfonds.nl/</a:t>
            </a:r>
            <a:r>
              <a:rPr lang="cs-CZ" dirty="0"/>
              <a:t>)</a:t>
            </a:r>
          </a:p>
          <a:p>
            <a:r>
              <a:rPr lang="cs-CZ" dirty="0" err="1"/>
              <a:t>Literatuur</a:t>
            </a:r>
            <a:r>
              <a:rPr lang="cs-CZ" dirty="0"/>
              <a:t> </a:t>
            </a:r>
            <a:r>
              <a:rPr lang="cs-CZ" dirty="0" err="1"/>
              <a:t>Vlaanderen</a:t>
            </a:r>
            <a:r>
              <a:rPr lang="cs-CZ" dirty="0"/>
              <a:t> (</a:t>
            </a:r>
            <a:r>
              <a:rPr lang="cs-CZ" dirty="0">
                <a:hlinkClick r:id="rId4"/>
              </a:rPr>
              <a:t>https://www.literatuurvlaanderen.be/</a:t>
            </a:r>
            <a:r>
              <a:rPr lang="cs-CZ" dirty="0"/>
              <a:t>)</a:t>
            </a:r>
          </a:p>
          <a:p>
            <a:r>
              <a:rPr lang="cs-CZ" dirty="0" err="1"/>
              <a:t>Nederlandse</a:t>
            </a:r>
            <a:r>
              <a:rPr lang="cs-CZ" dirty="0"/>
              <a:t> </a:t>
            </a:r>
            <a:r>
              <a:rPr lang="cs-CZ" dirty="0" err="1"/>
              <a:t>Taalunie</a:t>
            </a:r>
            <a:r>
              <a:rPr lang="cs-CZ" dirty="0"/>
              <a:t> (</a:t>
            </a:r>
            <a:r>
              <a:rPr lang="cs-CZ" dirty="0">
                <a:hlinkClick r:id="rId5"/>
              </a:rPr>
              <a:t>https://taalunie.org/</a:t>
            </a:r>
            <a:r>
              <a:rPr lang="cs-CZ" dirty="0" err="1">
                <a:hlinkClick r:id="rId5"/>
              </a:rPr>
              <a:t>home</a:t>
            </a:r>
            <a:r>
              <a:rPr lang="cs-CZ" dirty="0"/>
              <a:t>)</a:t>
            </a:r>
          </a:p>
          <a:p>
            <a:r>
              <a:rPr lang="cs-CZ" dirty="0"/>
              <a:t>CETRA (</a:t>
            </a:r>
            <a:r>
              <a:rPr lang="cs-CZ" dirty="0">
                <a:hlinkClick r:id="rId6"/>
              </a:rPr>
              <a:t>https://www.arts.kuleuven.be/</a:t>
            </a:r>
            <a:r>
              <a:rPr lang="cs-CZ" dirty="0" err="1">
                <a:hlinkClick r:id="rId6"/>
              </a:rPr>
              <a:t>cetra</a:t>
            </a:r>
            <a:r>
              <a:rPr lang="cs-CZ" dirty="0"/>
              <a:t>)</a:t>
            </a:r>
          </a:p>
          <a:p>
            <a:r>
              <a:rPr lang="cs-CZ" dirty="0"/>
              <a:t>ELV (</a:t>
            </a:r>
            <a:r>
              <a:rPr lang="cs-CZ" dirty="0">
                <a:hlinkClick r:id="rId7"/>
              </a:rPr>
              <a:t>https://literairvertalen.org/</a:t>
            </a:r>
            <a:r>
              <a:rPr lang="cs-CZ" dirty="0" err="1">
                <a:hlinkClick r:id="rId7"/>
              </a:rPr>
              <a:t>over-ons</a:t>
            </a:r>
            <a:r>
              <a:rPr lang="cs-CZ" dirty="0"/>
              <a:t>)</a:t>
            </a:r>
          </a:p>
          <a:p>
            <a:endParaRPr lang="cs-CZ" dirty="0"/>
          </a:p>
          <a:p>
            <a:endParaRPr lang="cs-CZ" dirty="0"/>
          </a:p>
          <a:p>
            <a:endParaRPr lang="cs-CZ" dirty="0"/>
          </a:p>
          <a:p>
            <a:endParaRPr lang="cs-CZ" dirty="0"/>
          </a:p>
        </p:txBody>
      </p:sp>
      <p:pic>
        <p:nvPicPr>
          <p:cNvPr id="5" name="Obrázek 4">
            <a:extLst>
              <a:ext uri="{FF2B5EF4-FFF2-40B4-BE49-F238E27FC236}">
                <a16:creationId xmlns:a16="http://schemas.microsoft.com/office/drawing/2014/main" id="{CBA492C7-7778-4341-B3E0-4C54E6BBD41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57910" y="392772"/>
            <a:ext cx="3924132" cy="1871582"/>
          </a:xfrm>
          <a:prstGeom prst="rect">
            <a:avLst/>
          </a:prstGeom>
        </p:spPr>
      </p:pic>
      <p:pic>
        <p:nvPicPr>
          <p:cNvPr id="8" name="Obrázek 7">
            <a:extLst>
              <a:ext uri="{FF2B5EF4-FFF2-40B4-BE49-F238E27FC236}">
                <a16:creationId xmlns:a16="http://schemas.microsoft.com/office/drawing/2014/main" id="{3184C37F-81C4-4D29-B402-E972B4925BD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98628" y="4001294"/>
            <a:ext cx="2543839" cy="2543839"/>
          </a:xfrm>
          <a:prstGeom prst="rect">
            <a:avLst/>
          </a:prstGeom>
        </p:spPr>
      </p:pic>
      <p:pic>
        <p:nvPicPr>
          <p:cNvPr id="10" name="Zástupný obsah 4" descr="Obsah obrázku objekt, hodiny&#10;&#10;Popis byl vytvořen automaticky">
            <a:extLst>
              <a:ext uri="{FF2B5EF4-FFF2-40B4-BE49-F238E27FC236}">
                <a16:creationId xmlns:a16="http://schemas.microsoft.com/office/drawing/2014/main" id="{CB13C42B-49DF-4E45-81AF-5AD5E0F643B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6" name="Obrázek 5">
            <a:extLst>
              <a:ext uri="{FF2B5EF4-FFF2-40B4-BE49-F238E27FC236}">
                <a16:creationId xmlns:a16="http://schemas.microsoft.com/office/drawing/2014/main" id="{567D05B3-CA20-4D10-8E8D-1781143F902E}"/>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416587" y="2757513"/>
            <a:ext cx="4406777" cy="982982"/>
          </a:xfrm>
          <a:prstGeom prst="rect">
            <a:avLst/>
          </a:prstGeom>
        </p:spPr>
      </p:pic>
    </p:spTree>
    <p:extLst>
      <p:ext uri="{BB962C8B-B14F-4D97-AF65-F5344CB8AC3E}">
        <p14:creationId xmlns:p14="http://schemas.microsoft.com/office/powerpoint/2010/main" val="221137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790C8-FE9E-4BF1-BB83-359D4909D27B}"/>
              </a:ext>
            </a:extLst>
          </p:cNvPr>
          <p:cNvSpPr>
            <a:spLocks noGrp="1"/>
          </p:cNvSpPr>
          <p:nvPr>
            <p:ph type="title"/>
          </p:nvPr>
        </p:nvSpPr>
        <p:spPr/>
        <p:txBody>
          <a:bodyPr/>
          <a:lstStyle/>
          <a:p>
            <a:r>
              <a:rPr lang="cs-CZ" dirty="0" err="1"/>
              <a:t>Nizozemskojazyčná</a:t>
            </a:r>
            <a:r>
              <a:rPr lang="cs-CZ" dirty="0"/>
              <a:t> literatura v českém prostředí - publikace</a:t>
            </a:r>
          </a:p>
        </p:txBody>
      </p:sp>
      <p:sp>
        <p:nvSpPr>
          <p:cNvPr id="3" name="Zástupný obsah 2">
            <a:extLst>
              <a:ext uri="{FF2B5EF4-FFF2-40B4-BE49-F238E27FC236}">
                <a16:creationId xmlns:a16="http://schemas.microsoft.com/office/drawing/2014/main" id="{053FF461-78D1-48EE-80B3-0B842739C1A2}"/>
              </a:ext>
            </a:extLst>
          </p:cNvPr>
          <p:cNvSpPr>
            <a:spLocks noGrp="1"/>
          </p:cNvSpPr>
          <p:nvPr>
            <p:ph idx="1"/>
          </p:nvPr>
        </p:nvSpPr>
        <p:spPr>
          <a:xfrm>
            <a:off x="838199" y="1825624"/>
            <a:ext cx="7774173" cy="3906137"/>
          </a:xfrm>
        </p:spPr>
        <p:txBody>
          <a:bodyPr>
            <a:normAutofit fontScale="55000" lnSpcReduction="20000"/>
          </a:bodyPr>
          <a:lstStyle/>
          <a:p>
            <a:r>
              <a:rPr lang="cs-CZ" sz="3800" dirty="0" err="1"/>
              <a:t>Krijtová</a:t>
            </a:r>
            <a:r>
              <a:rPr lang="cs-CZ" sz="3800" dirty="0"/>
              <a:t>, O.; </a:t>
            </a:r>
            <a:r>
              <a:rPr lang="cs-CZ" sz="3800" dirty="0" err="1"/>
              <a:t>Pellar</a:t>
            </a:r>
            <a:r>
              <a:rPr lang="cs-CZ" sz="3800" dirty="0"/>
              <a:t>, R.; </a:t>
            </a:r>
            <a:r>
              <a:rPr lang="cs-CZ" sz="3800" dirty="0" err="1"/>
              <a:t>Schürová</a:t>
            </a:r>
            <a:r>
              <a:rPr lang="cs-CZ" sz="3800" dirty="0"/>
              <a:t>, P. </a:t>
            </a:r>
            <a:r>
              <a:rPr lang="cs-CZ" sz="3800" i="1" dirty="0"/>
              <a:t>Bibliografie překladů z nizozemštiny do češtiny a slovenštiny od roku 1890 do roku 1993. </a:t>
            </a:r>
            <a:r>
              <a:rPr lang="cs-CZ" sz="3800" dirty="0"/>
              <a:t>JTP, Praha 1994.</a:t>
            </a:r>
          </a:p>
          <a:p>
            <a:r>
              <a:rPr lang="de-DE" sz="3800" dirty="0"/>
              <a:t>Smolka </a:t>
            </a:r>
            <a:r>
              <a:rPr lang="de-DE" sz="3800" dirty="0" err="1"/>
              <a:t>Fruhwirtová</a:t>
            </a:r>
            <a:r>
              <a:rPr lang="de-DE" sz="3800" dirty="0"/>
              <a:t>, L. </a:t>
            </a:r>
            <a:r>
              <a:rPr lang="de-DE" sz="3800" i="1" dirty="0" err="1"/>
              <a:t>Recepce</a:t>
            </a:r>
            <a:r>
              <a:rPr lang="de-DE" sz="3800" i="1" dirty="0"/>
              <a:t> </a:t>
            </a:r>
            <a:r>
              <a:rPr lang="de-DE" sz="3800" i="1" dirty="0" err="1"/>
              <a:t>nizozemské</a:t>
            </a:r>
            <a:r>
              <a:rPr lang="de-DE" sz="3800" i="1" dirty="0"/>
              <a:t> </a:t>
            </a:r>
            <a:r>
              <a:rPr lang="de-DE" sz="3800" i="1" dirty="0" err="1"/>
              <a:t>literatury</a:t>
            </a:r>
            <a:r>
              <a:rPr lang="de-DE" sz="3800" i="1" dirty="0"/>
              <a:t> v </a:t>
            </a:r>
            <a:r>
              <a:rPr lang="de-DE" sz="3800" i="1" dirty="0" err="1"/>
              <a:t>českém</a:t>
            </a:r>
            <a:r>
              <a:rPr lang="de-DE" sz="3800" i="1" dirty="0"/>
              <a:t> </a:t>
            </a:r>
            <a:r>
              <a:rPr lang="de-DE" sz="3800" i="1" dirty="0" err="1"/>
              <a:t>literárním</a:t>
            </a:r>
            <a:r>
              <a:rPr lang="de-DE" sz="3800" i="1" dirty="0"/>
              <a:t> </a:t>
            </a:r>
            <a:r>
              <a:rPr lang="de-DE" sz="3800" i="1" dirty="0" err="1"/>
              <a:t>kontextu</a:t>
            </a:r>
            <a:r>
              <a:rPr lang="de-DE" sz="3800" i="1" dirty="0"/>
              <a:t> </a:t>
            </a:r>
            <a:r>
              <a:rPr lang="de-DE" sz="3800" i="1" dirty="0" err="1"/>
              <a:t>let</a:t>
            </a:r>
            <a:r>
              <a:rPr lang="de-DE" sz="3800" i="1" dirty="0"/>
              <a:t> 1945-2010</a:t>
            </a:r>
            <a:r>
              <a:rPr lang="de-DE" sz="3800" dirty="0"/>
              <a:t>. </a:t>
            </a:r>
            <a:r>
              <a:rPr lang="de-DE" sz="3800" dirty="0" err="1"/>
              <a:t>Filozofická</a:t>
            </a:r>
            <a:r>
              <a:rPr lang="de-DE" sz="3800" dirty="0"/>
              <a:t> </a:t>
            </a:r>
            <a:r>
              <a:rPr lang="de-DE" sz="3800" dirty="0" err="1"/>
              <a:t>fakulta</a:t>
            </a:r>
            <a:r>
              <a:rPr lang="de-DE" sz="3800" dirty="0"/>
              <a:t> </a:t>
            </a:r>
            <a:r>
              <a:rPr lang="de-DE" sz="3800" dirty="0" err="1"/>
              <a:t>Univerzity</a:t>
            </a:r>
            <a:r>
              <a:rPr lang="de-DE" sz="3800" dirty="0"/>
              <a:t> </a:t>
            </a:r>
            <a:r>
              <a:rPr lang="de-DE" sz="3800" dirty="0" err="1"/>
              <a:t>Palackého</a:t>
            </a:r>
            <a:r>
              <a:rPr lang="de-DE" sz="3800" dirty="0"/>
              <a:t>, Olomouc 2011</a:t>
            </a:r>
            <a:r>
              <a:rPr lang="cs-CZ" sz="3800" dirty="0"/>
              <a:t>. (</a:t>
            </a:r>
            <a:r>
              <a:rPr lang="cs-CZ" sz="3800" dirty="0">
                <a:hlinkClick r:id="rId3"/>
              </a:rPr>
              <a:t>https://theses.cz/id/85bf7g/</a:t>
            </a:r>
            <a:r>
              <a:rPr lang="cs-CZ" sz="3800" dirty="0"/>
              <a:t>)</a:t>
            </a:r>
          </a:p>
          <a:p>
            <a:r>
              <a:rPr lang="cs-CZ" sz="3800" dirty="0"/>
              <a:t>články W. </a:t>
            </a:r>
            <a:r>
              <a:rPr lang="cs-CZ" sz="3800" dirty="0" err="1"/>
              <a:t>Engelbrechta</a:t>
            </a:r>
            <a:r>
              <a:rPr lang="cs-CZ" sz="3800" dirty="0"/>
              <a:t> + chystaná monografie</a:t>
            </a:r>
          </a:p>
          <a:p>
            <a:r>
              <a:rPr lang="cs-CZ" sz="3800" dirty="0" err="1"/>
              <a:t>Brázdová-Toufarová</a:t>
            </a:r>
            <a:r>
              <a:rPr lang="cs-CZ" sz="3800" dirty="0"/>
              <a:t>, E. </a:t>
            </a:r>
            <a:r>
              <a:rPr lang="cs-CZ" sz="3800" i="1" dirty="0"/>
              <a:t>Nizozemská literatura nejen pro děti a mládež v českém překladu</a:t>
            </a:r>
            <a:r>
              <a:rPr lang="cs-CZ" sz="3800" dirty="0"/>
              <a:t> (</a:t>
            </a:r>
            <a:r>
              <a:rPr lang="cs-CZ" sz="3800" dirty="0">
                <a:hlinkClick r:id="rId4"/>
              </a:rPr>
              <a:t>https://impulsy.kjm.cz/impulsy-</a:t>
            </a:r>
            <a:r>
              <a:rPr lang="cs-CZ" sz="3800" dirty="0" err="1">
                <a:hlinkClick r:id="rId4"/>
              </a:rPr>
              <a:t>pdf</a:t>
            </a:r>
            <a:r>
              <a:rPr lang="cs-CZ" sz="3800" dirty="0">
                <a:hlinkClick r:id="rId4"/>
              </a:rPr>
              <a:t>/?id=166</a:t>
            </a:r>
            <a:r>
              <a:rPr lang="cs-CZ" sz="3800" dirty="0"/>
              <a:t>)</a:t>
            </a:r>
          </a:p>
          <a:p>
            <a:r>
              <a:rPr lang="cs-CZ" sz="3800" dirty="0" err="1"/>
              <a:t>Engelbrecht</a:t>
            </a:r>
            <a:r>
              <a:rPr lang="cs-CZ" sz="3800" dirty="0"/>
              <a:t>, W. </a:t>
            </a:r>
            <a:r>
              <a:rPr lang="cs-CZ" sz="3800" dirty="0" err="1"/>
              <a:t>a.a</a:t>
            </a:r>
            <a:r>
              <a:rPr lang="cs-CZ" sz="3800" dirty="0"/>
              <a:t>. </a:t>
            </a:r>
            <a:r>
              <a:rPr lang="cs-CZ" sz="3800" i="1" dirty="0"/>
              <a:t>Dějiny nizozemské a vlámské literatury</a:t>
            </a:r>
            <a:r>
              <a:rPr lang="cs-CZ" sz="3800" dirty="0"/>
              <a:t>. Academia, Praha 2015.</a:t>
            </a:r>
          </a:p>
        </p:txBody>
      </p:sp>
      <p:pic>
        <p:nvPicPr>
          <p:cNvPr id="4" name="Zástupný obsah 4" descr="Obsah obrázku objekt, hodiny&#10;&#10;Popis byl vytvořen automaticky">
            <a:extLst>
              <a:ext uri="{FF2B5EF4-FFF2-40B4-BE49-F238E27FC236}">
                <a16:creationId xmlns:a16="http://schemas.microsoft.com/office/drawing/2014/main" id="{802D283A-CF97-4E55-8E4B-29A709344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17" y="5509893"/>
            <a:ext cx="1286259" cy="982982"/>
          </a:xfrm>
          <a:prstGeom prst="rect">
            <a:avLst/>
          </a:prstGeom>
        </p:spPr>
      </p:pic>
      <p:pic>
        <p:nvPicPr>
          <p:cNvPr id="8" name="Obrázek 7" descr="Obsah obrázku text&#10;&#10;Popis byl vytvořen automaticky">
            <a:extLst>
              <a:ext uri="{FF2B5EF4-FFF2-40B4-BE49-F238E27FC236}">
                <a16:creationId xmlns:a16="http://schemas.microsoft.com/office/drawing/2014/main" id="{55609E03-C73A-4347-944D-7291CCD170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07322" y="1603757"/>
            <a:ext cx="2626540" cy="3906136"/>
          </a:xfrm>
          <a:prstGeom prst="rect">
            <a:avLst/>
          </a:prstGeom>
        </p:spPr>
      </p:pic>
    </p:spTree>
    <p:extLst>
      <p:ext uri="{BB962C8B-B14F-4D97-AF65-F5344CB8AC3E}">
        <p14:creationId xmlns:p14="http://schemas.microsoft.com/office/powerpoint/2010/main" val="166789379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2633</Words>
  <Application>Microsoft Office PowerPoint</Application>
  <PresentationFormat>Širokoúhlá obrazovka</PresentationFormat>
  <Paragraphs>192</Paragraphs>
  <Slides>30</Slides>
  <Notes>30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Recepce a cirkulace nizozemskojazyčné literatury</vt:lpstr>
      <vt:lpstr>Co je to recepce? (1)</vt:lpstr>
      <vt:lpstr>Co je to recepce? (2)</vt:lpstr>
      <vt:lpstr>Co je to recepce? (3)</vt:lpstr>
      <vt:lpstr>Příklady statí týkajících se recepce</vt:lpstr>
      <vt:lpstr>Stěžejní publikace</vt:lpstr>
      <vt:lpstr>Stěžejní projekty</vt:lpstr>
      <vt:lpstr>Stěžejní organizace</vt:lpstr>
      <vt:lpstr>Nizozemskojazyčná literatura v českém prostředí - publikace</vt:lpstr>
      <vt:lpstr>Propagace nizozemskojazyčné literatury  v českém prostředí</vt:lpstr>
      <vt:lpstr>Přístupy k recepci</vt:lpstr>
      <vt:lpstr>Field theory – Pierre Bourdieu (1)</vt:lpstr>
      <vt:lpstr>Field theory – Pierre Bourdieu (2)</vt:lpstr>
      <vt:lpstr>Polysystem theory (1)</vt:lpstr>
      <vt:lpstr>Polysystem theory (2)</vt:lpstr>
      <vt:lpstr>Polysystem theory (3)</vt:lpstr>
      <vt:lpstr>Polysystem theory (4)</vt:lpstr>
      <vt:lpstr>Polysystem theory (5)</vt:lpstr>
      <vt:lpstr>Překlady</vt:lpstr>
      <vt:lpstr>Funkce překladu</vt:lpstr>
      <vt:lpstr>Typy překladu</vt:lpstr>
      <vt:lpstr>Výběr literatury na překlad</vt:lpstr>
      <vt:lpstr>Kulturní zprostředkovatelé</vt:lpstr>
      <vt:lpstr>Case study: Felix Timmermans v českém literárním systému (1)</vt:lpstr>
      <vt:lpstr>Case study (2)</vt:lpstr>
      <vt:lpstr>Case study (3)</vt:lpstr>
      <vt:lpstr>Case study (4)</vt:lpstr>
      <vt:lpstr>Užitečné zdroje při recepčním výzkumu</vt:lpstr>
      <vt:lpstr>Použitá literatura</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Recepce a cirkulace nizozemskojazyčné literatury</dc:title>
  <dc:creator>Veronika Horáčková</dc:creator>
  <cp:lastModifiedBy>Veronika Horáčková</cp:lastModifiedBy>
  <cp:revision>270</cp:revision>
  <cp:lastPrinted>2020-10-25T07:49:37Z</cp:lastPrinted>
  <dcterms:created xsi:type="dcterms:W3CDTF">2020-10-21T15:35:42Z</dcterms:created>
  <dcterms:modified xsi:type="dcterms:W3CDTF">2020-10-27T11:24:24Z</dcterms:modified>
</cp:coreProperties>
</file>