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736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47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397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0435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065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56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019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03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57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757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86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cs-CZ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cs-CZ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F435D-B3AC-4E1E-AAEA-11A43653C445}" type="datetimeFigureOut">
              <a:rPr lang="cs-CZ" smtClean="0"/>
              <a:t>7.3.2019</a:t>
            </a:fld>
            <a:endParaRPr lang="cs-CZ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7F955-1296-4D91-8DFC-100E85FE92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912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Nederlandse en Vlaamse literatuur van het interbellum</a:t>
            </a:r>
            <a:endParaRPr lang="cs-CZ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Jaren 10 en 20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2810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Jaren 20: Expressionisme in VL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6707088" cy="499715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In VL: humanitair expressionisme – literatuur moest een (politieke) boodschap hebben</a:t>
            </a:r>
          </a:p>
          <a:p>
            <a:r>
              <a:rPr lang="cs-CZ" dirty="0" smtClean="0"/>
              <a:t>Tijdschrift </a:t>
            </a:r>
            <a:r>
              <a:rPr lang="cs-CZ" i="1" dirty="0" smtClean="0"/>
              <a:t>Ruimte</a:t>
            </a:r>
            <a:r>
              <a:rPr lang="cs-CZ" dirty="0" smtClean="0"/>
              <a:t> (1920-21): het gaat om de gemeenschap, kunst moet een ethisch lading hebben, verband tussen kunst en politiek, vooral de Vlaamse kwestie</a:t>
            </a:r>
          </a:p>
          <a:p>
            <a:r>
              <a:rPr lang="cs-CZ" dirty="0" smtClean="0"/>
              <a:t>Wies Moens – medewerker van de </a:t>
            </a:r>
            <a:r>
              <a:rPr lang="cs-CZ" i="1" dirty="0" smtClean="0"/>
              <a:t>Ruimte</a:t>
            </a:r>
            <a:r>
              <a:rPr lang="cs-CZ" dirty="0" smtClean="0"/>
              <a:t>, zag poëzie als een religieus-politieke roeping</a:t>
            </a:r>
          </a:p>
          <a:p>
            <a:r>
              <a:rPr lang="cs-CZ" dirty="0" smtClean="0"/>
              <a:t>Marnix Gijsen – publiceerde in de </a:t>
            </a:r>
            <a:r>
              <a:rPr lang="cs-CZ" i="1" dirty="0" smtClean="0"/>
              <a:t>Ruimte</a:t>
            </a:r>
            <a:r>
              <a:rPr lang="cs-CZ" dirty="0" smtClean="0"/>
              <a:t>, daarna meer anekdotische verzen met een diepere lading: „de dichter als profeet“, op weg zijn, er moet gewerkt worden aan een betere wereld, eerst nog katholieke invloed, later secularisering, na de Tweede Wereldoorlog werd hij een succesvolle romanschrijver</a:t>
            </a:r>
            <a:endParaRPr lang="cs-CZ" dirty="0"/>
          </a:p>
        </p:txBody>
      </p:sp>
      <p:pic>
        <p:nvPicPr>
          <p:cNvPr id="4098" name="Picture 2" descr="VÃ½sledek obrÃ¡zku pro marnix gijs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256600"/>
            <a:ext cx="152837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VÃ½sledek obrÃ¡zku pro tijdschrift ruim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440" y="1196752"/>
            <a:ext cx="18859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748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6635080" cy="452596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In 1921: tijdschrift </a:t>
            </a:r>
            <a:r>
              <a:rPr lang="cs-CZ" i="1" dirty="0" smtClean="0"/>
              <a:t>´t Fonteintje </a:t>
            </a:r>
            <a:r>
              <a:rPr lang="cs-CZ" dirty="0" smtClean="0"/>
              <a:t>– tegen de hoogdravende express. poëzie van de </a:t>
            </a:r>
            <a:r>
              <a:rPr lang="cs-CZ" i="1" dirty="0" smtClean="0"/>
              <a:t>Ruimte</a:t>
            </a:r>
          </a:p>
          <a:p>
            <a:r>
              <a:rPr lang="cs-CZ" i="1" dirty="0"/>
              <a:t>´t </a:t>
            </a:r>
            <a:r>
              <a:rPr lang="cs-CZ" i="1" dirty="0" smtClean="0"/>
              <a:t>Fonteintje</a:t>
            </a:r>
            <a:r>
              <a:rPr lang="cs-CZ" dirty="0" smtClean="0"/>
              <a:t>:  „down to earth“, traditie van </a:t>
            </a:r>
            <a:r>
              <a:rPr lang="cs-CZ" i="1" dirty="0" smtClean="0"/>
              <a:t>Van Nu en Straks</a:t>
            </a:r>
            <a:r>
              <a:rPr lang="cs-CZ" dirty="0" smtClean="0"/>
              <a:t>, bijv. Richard Minne, Raymond Herreman, Maurice Roelants – niet de boodscchap, maar de literatuur zelf stond centraal, kunst </a:t>
            </a:r>
            <a:r>
              <a:rPr lang="cs-CZ" dirty="0" err="1" smtClean="0"/>
              <a:t>heeft</a:t>
            </a:r>
            <a:r>
              <a:rPr lang="cs-CZ" dirty="0" smtClean="0"/>
              <a:t> </a:t>
            </a:r>
            <a:r>
              <a:rPr lang="cs-CZ" dirty="0" err="1" smtClean="0"/>
              <a:t>niets</a:t>
            </a:r>
            <a:r>
              <a:rPr lang="cs-CZ" dirty="0" smtClean="0"/>
              <a:t> </a:t>
            </a:r>
            <a:r>
              <a:rPr lang="cs-CZ" dirty="0" smtClean="0"/>
              <a:t>te maken met ethiek en politiek, autonomistische literatuuropvatting</a:t>
            </a:r>
          </a:p>
          <a:p>
            <a:r>
              <a:rPr lang="cs-CZ" dirty="0" smtClean="0"/>
              <a:t>Traditionele vorm, eenvoudige, beknopte stijl, alledaagse thematiek, ironie</a:t>
            </a:r>
            <a:endParaRPr lang="cs-CZ" dirty="0"/>
          </a:p>
        </p:txBody>
      </p:sp>
      <p:pic>
        <p:nvPicPr>
          <p:cNvPr id="5122" name="Picture 2" descr="VÃ½sledek obrÃ¡zku pro tijdschrift fonteint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420888"/>
            <a:ext cx="1776413" cy="2381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60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Het expressionisme in NL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1484784"/>
            <a:ext cx="6984776" cy="5184576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In NL: op het individu georiënteerde, vitalistische poëzie</a:t>
            </a:r>
          </a:p>
          <a:p>
            <a:pPr marL="0" indent="0">
              <a:buNone/>
            </a:pPr>
            <a:r>
              <a:rPr lang="cs-CZ" b="1" dirty="0" smtClean="0"/>
              <a:t>Hendrik Marsman </a:t>
            </a:r>
            <a:r>
              <a:rPr lang="cs-CZ" dirty="0" smtClean="0"/>
              <a:t>(1899-1940)</a:t>
            </a:r>
          </a:p>
          <a:p>
            <a:r>
              <a:rPr lang="cs-CZ" dirty="0" smtClean="0"/>
              <a:t>Autonomie: een gedicht moet op zichzelf staan</a:t>
            </a:r>
          </a:p>
          <a:p>
            <a:r>
              <a:rPr lang="cs-CZ" dirty="0" smtClean="0"/>
              <a:t>Ondeelbaarheid van vorm en inhoud</a:t>
            </a:r>
          </a:p>
          <a:p>
            <a:r>
              <a:rPr lang="cs-CZ" dirty="0" smtClean="0"/>
              <a:t>Moderne, expressionistische levensbesef: „</a:t>
            </a:r>
            <a:r>
              <a:rPr lang="nl-NL" dirty="0"/>
              <a:t> Waarlijk: het nieuwe, wijde </a:t>
            </a:r>
            <a:r>
              <a:rPr lang="nl-NL" u="sng" dirty="0"/>
              <a:t>optimisme</a:t>
            </a:r>
            <a:r>
              <a:rPr lang="nl-NL" dirty="0"/>
              <a:t> heeft ons besprongen, wij beleven de </a:t>
            </a:r>
            <a:r>
              <a:rPr lang="nl-NL" u="sng" dirty="0"/>
              <a:t>vitaliteit</a:t>
            </a:r>
            <a:r>
              <a:rPr lang="nl-NL" dirty="0"/>
              <a:t>, de </a:t>
            </a:r>
            <a:r>
              <a:rPr lang="nl-NL" u="sng" dirty="0"/>
              <a:t>dynamiek</a:t>
            </a:r>
            <a:r>
              <a:rPr lang="nl-NL" dirty="0"/>
              <a:t>, de spanning, wij </a:t>
            </a:r>
            <a:r>
              <a:rPr lang="nl-NL" dirty="0" err="1"/>
              <a:t>gelooven</a:t>
            </a:r>
            <a:r>
              <a:rPr lang="nl-NL" dirty="0"/>
              <a:t> in het sap der </a:t>
            </a:r>
            <a:r>
              <a:rPr lang="nl-NL" u="sng" dirty="0"/>
              <a:t>aarde</a:t>
            </a:r>
            <a:r>
              <a:rPr lang="nl-NL" dirty="0"/>
              <a:t>, in de dracht der nachten, in het </a:t>
            </a:r>
            <a:r>
              <a:rPr lang="nl-NL" u="sng" dirty="0"/>
              <a:t>vlammend</a:t>
            </a:r>
            <a:r>
              <a:rPr lang="nl-NL" dirty="0"/>
              <a:t> zaad, en onze </a:t>
            </a:r>
            <a:r>
              <a:rPr lang="nl-NL" u="sng" dirty="0"/>
              <a:t>liefde</a:t>
            </a:r>
            <a:r>
              <a:rPr lang="nl-NL" dirty="0"/>
              <a:t>, </a:t>
            </a:r>
            <a:r>
              <a:rPr lang="nl-NL" u="sng" dirty="0"/>
              <a:t>universeel</a:t>
            </a:r>
            <a:r>
              <a:rPr lang="nl-NL" dirty="0"/>
              <a:t> en </a:t>
            </a:r>
            <a:r>
              <a:rPr lang="nl-NL" u="sng" dirty="0"/>
              <a:t>scheppend</a:t>
            </a:r>
            <a:r>
              <a:rPr lang="nl-NL" dirty="0"/>
              <a:t>, kan het welkend bloemblad en de tuimeling der </a:t>
            </a:r>
            <a:r>
              <a:rPr lang="nl-NL" dirty="0" err="1"/>
              <a:t>aéroplane</a:t>
            </a:r>
            <a:r>
              <a:rPr lang="nl-NL" dirty="0"/>
              <a:t> gelijkelijk beminnen</a:t>
            </a:r>
            <a:r>
              <a:rPr lang="nl-NL" dirty="0" smtClean="0"/>
              <a:t>.</a:t>
            </a:r>
            <a:r>
              <a:rPr lang="cs-CZ" dirty="0" smtClean="0"/>
              <a:t>“</a:t>
            </a:r>
          </a:p>
          <a:p>
            <a:r>
              <a:rPr lang="cs-CZ" i="1" dirty="0" smtClean="0"/>
              <a:t>Verzen</a:t>
            </a:r>
            <a:r>
              <a:rPr lang="cs-CZ" dirty="0" smtClean="0"/>
              <a:t> (1924) – vitalistische, kosmische gedichten, bijzonder kleurgebruik, geen klassieke verzen; kosmische zelfvergroting en vitale levensdrift, maar ook doodsangst</a:t>
            </a:r>
          </a:p>
          <a:p>
            <a:r>
              <a:rPr lang="cs-CZ" dirty="0" smtClean="0"/>
              <a:t>Tijdschrift </a:t>
            </a:r>
            <a:r>
              <a:rPr lang="cs-CZ" i="1" dirty="0" smtClean="0"/>
              <a:t>De vrije bladen </a:t>
            </a:r>
            <a:r>
              <a:rPr lang="cs-CZ" dirty="0" smtClean="0"/>
              <a:t>– leidende rol tot 1931</a:t>
            </a:r>
            <a:endParaRPr lang="cs-CZ" dirty="0"/>
          </a:p>
        </p:txBody>
      </p:sp>
      <p:sp>
        <p:nvSpPr>
          <p:cNvPr id="4" name="AutoShape 2" descr="VÃ½sledek obrÃ¡zku pro hendrik marsm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148" name="Picture 4" descr="VÃ½sledek obrÃ¡zku pro hendrik marsm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700" y="1424637"/>
            <a:ext cx="163830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VÃ½sledek obrÃ¡zku pro de vrije blad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632" y="4149079"/>
            <a:ext cx="1630368" cy="2497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960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Jan Jacob Slauerhoff (1898-1936)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4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Samen met Marsman een icoon van zijn generatie</a:t>
            </a:r>
          </a:p>
          <a:p>
            <a:r>
              <a:rPr lang="cs-CZ" dirty="0" smtClean="0"/>
              <a:t>Publiceerde in </a:t>
            </a:r>
            <a:r>
              <a:rPr lang="cs-CZ" i="1" dirty="0" smtClean="0"/>
              <a:t>Het getij, De vrije bladen </a:t>
            </a:r>
            <a:r>
              <a:rPr lang="cs-CZ" dirty="0" smtClean="0"/>
              <a:t>en later</a:t>
            </a:r>
            <a:r>
              <a:rPr lang="cs-CZ" i="1" dirty="0" smtClean="0"/>
              <a:t> Forum</a:t>
            </a:r>
          </a:p>
          <a:p>
            <a:r>
              <a:rPr lang="cs-CZ" dirty="0" smtClean="0"/>
              <a:t>Romanticus</a:t>
            </a:r>
          </a:p>
          <a:p>
            <a:r>
              <a:rPr lang="cs-CZ" dirty="0" smtClean="0"/>
              <a:t>Exotische, niet-Nederlandse wereld</a:t>
            </a:r>
          </a:p>
          <a:p>
            <a:r>
              <a:rPr lang="cs-CZ" dirty="0" smtClean="0"/>
              <a:t>Poëzie: </a:t>
            </a:r>
            <a:r>
              <a:rPr lang="cs-CZ" i="1" dirty="0" smtClean="0"/>
              <a:t>Archipel</a:t>
            </a:r>
            <a:r>
              <a:rPr lang="cs-CZ" dirty="0" smtClean="0"/>
              <a:t> (1923), </a:t>
            </a:r>
            <a:r>
              <a:rPr lang="cs-CZ" i="1" dirty="0" smtClean="0"/>
              <a:t>Clair-obscur</a:t>
            </a:r>
            <a:r>
              <a:rPr lang="cs-CZ" dirty="0" smtClean="0"/>
              <a:t> (1927), </a:t>
            </a:r>
            <a:r>
              <a:rPr lang="cs-CZ" i="1" dirty="0" smtClean="0"/>
              <a:t>Eldorado</a:t>
            </a:r>
            <a:r>
              <a:rPr lang="cs-CZ" dirty="0" smtClean="0"/>
              <a:t> (1928)…</a:t>
            </a:r>
          </a:p>
          <a:p>
            <a:r>
              <a:rPr lang="cs-CZ" dirty="0" smtClean="0"/>
              <a:t>Proza: </a:t>
            </a:r>
            <a:r>
              <a:rPr lang="cs-CZ" i="1" dirty="0" smtClean="0"/>
              <a:t>Schuim en asch </a:t>
            </a:r>
            <a:r>
              <a:rPr lang="cs-CZ" dirty="0" smtClean="0"/>
              <a:t>(1930), </a:t>
            </a:r>
            <a:r>
              <a:rPr lang="cs-CZ" i="1" dirty="0" smtClean="0"/>
              <a:t>Het verboden rijk </a:t>
            </a:r>
            <a:r>
              <a:rPr lang="cs-CZ" dirty="0" smtClean="0"/>
              <a:t>(1932)</a:t>
            </a:r>
            <a:endParaRPr lang="cs-CZ" dirty="0"/>
          </a:p>
          <a:p>
            <a:r>
              <a:rPr lang="cs-CZ" dirty="0" smtClean="0"/>
              <a:t>„slordigheid“</a:t>
            </a:r>
            <a:endParaRPr lang="cs-CZ" dirty="0"/>
          </a:p>
        </p:txBody>
      </p:sp>
      <p:pic>
        <p:nvPicPr>
          <p:cNvPr id="7170" name="Picture 2" descr="VÃ½sledek obrÃ¡zku pro j slauerho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778525"/>
            <a:ext cx="2880320" cy="2043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877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Nijhoff – </a:t>
            </a:r>
            <a:r>
              <a:rPr lang="cs-CZ" i="1" dirty="0" smtClean="0"/>
              <a:t>Vormen</a:t>
            </a:r>
            <a:r>
              <a:rPr lang="cs-CZ" dirty="0" smtClean="0"/>
              <a:t> en het Perzisch tapijt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556792"/>
            <a:ext cx="6984776" cy="5112568"/>
          </a:xfrm>
        </p:spPr>
        <p:txBody>
          <a:bodyPr>
            <a:normAutofit fontScale="70000" lnSpcReduction="20000"/>
          </a:bodyPr>
          <a:lstStyle/>
          <a:p>
            <a:r>
              <a:rPr lang="cs-CZ" i="1" dirty="0" smtClean="0"/>
              <a:t>Vormen</a:t>
            </a:r>
            <a:r>
              <a:rPr lang="cs-CZ" dirty="0" smtClean="0"/>
              <a:t> (1924) – 2e dichtbundel, afstandelijke, autonome poëzie, de dichter moet vooral een vakman zijn („poeta faber“), tegenstander van het vrije vers, vooral sonnetten en kwatrijnen; instabiel en versplinterd wereldbeeld</a:t>
            </a:r>
          </a:p>
          <a:p>
            <a:r>
              <a:rPr lang="cs-CZ" i="1" dirty="0" smtClean="0"/>
              <a:t>Nieuwe gedichten </a:t>
            </a:r>
            <a:r>
              <a:rPr lang="cs-CZ" dirty="0" smtClean="0"/>
              <a:t>(1934): bekende gedichten „Het lied der dwaze bijen“, „De moeder de vrouw“, „Awater“ – de dichter moet zich niet richten op een bovennatuurlijke werkelijkheid, maar op de realiteit, </a:t>
            </a:r>
            <a:r>
              <a:rPr lang="cs-CZ" dirty="0" err="1" smtClean="0"/>
              <a:t>want</a:t>
            </a:r>
            <a:r>
              <a:rPr lang="cs-CZ" dirty="0" smtClean="0"/>
              <a:t> </a:t>
            </a:r>
            <a:r>
              <a:rPr lang="cs-CZ" dirty="0" err="1" smtClean="0"/>
              <a:t>daarin</a:t>
            </a:r>
            <a:r>
              <a:rPr lang="cs-CZ" dirty="0" smtClean="0"/>
              <a:t> </a:t>
            </a:r>
            <a:r>
              <a:rPr lang="cs-CZ" dirty="0" smtClean="0"/>
              <a:t>manifesteert zich het „hogere“, de schrijver als de dichter van de stad en het leven; gebruik van niet-poëtische woorden (moderniteit: auto´s, bruggen, locomotief, bioscoop…)</a:t>
            </a:r>
          </a:p>
          <a:p>
            <a:r>
              <a:rPr lang="cs-CZ" dirty="0" smtClean="0"/>
              <a:t>„theorie“ van Perzisch tapijt: poëzie los van de dichter, net als men geniet van de schoonheid van een Perzisch tapijt </a:t>
            </a:r>
            <a:r>
              <a:rPr lang="cs-CZ" dirty="0" err="1" smtClean="0"/>
              <a:t>zonder</a:t>
            </a:r>
            <a:r>
              <a:rPr lang="cs-CZ" dirty="0" smtClean="0"/>
              <a:t> </a:t>
            </a:r>
            <a:r>
              <a:rPr lang="cs-CZ" dirty="0" err="1" smtClean="0"/>
              <a:t>kennis</a:t>
            </a:r>
            <a:r>
              <a:rPr lang="cs-CZ" dirty="0" smtClean="0"/>
              <a:t> </a:t>
            </a:r>
            <a:r>
              <a:rPr lang="cs-CZ" dirty="0" smtClean="0"/>
              <a:t>van de maker</a:t>
            </a:r>
            <a:endParaRPr lang="cs-CZ" dirty="0"/>
          </a:p>
        </p:txBody>
      </p:sp>
      <p:pic>
        <p:nvPicPr>
          <p:cNvPr id="8194" name="Picture 2" descr="VÃ½sledek obrÃ¡zku pro martinus nijho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852936"/>
            <a:ext cx="1530943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3637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Van Ostaijen: autonome poëzie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6563072" cy="4525963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Gedicht moet los van de maker functioneren</a:t>
            </a:r>
          </a:p>
          <a:p>
            <a:r>
              <a:rPr lang="cs-CZ" dirty="0" smtClean="0"/>
              <a:t>Organisch expressionisme</a:t>
            </a:r>
          </a:p>
          <a:p>
            <a:r>
              <a:rPr lang="cs-CZ" dirty="0" smtClean="0"/>
              <a:t>Schijnbaar eenvoudige, vrolijke en liedjesachtige verzen</a:t>
            </a:r>
          </a:p>
          <a:p>
            <a:r>
              <a:rPr lang="cs-CZ" dirty="0" smtClean="0"/>
              <a:t>Speels, ritmisch, herhalingen</a:t>
            </a:r>
          </a:p>
          <a:p>
            <a:r>
              <a:rPr lang="cs-CZ" dirty="0" smtClean="0"/>
              <a:t>„Marc groet ´s morgens de dingen“, „Melopee“</a:t>
            </a:r>
          </a:p>
          <a:p>
            <a:r>
              <a:rPr lang="cs-CZ" dirty="0" smtClean="0"/>
              <a:t>Minder experiment, meer normale typografie en syntaxis</a:t>
            </a:r>
          </a:p>
          <a:p>
            <a:r>
              <a:rPr lang="cs-CZ" dirty="0" smtClean="0"/>
              <a:t>Muziek belangrijk, ook thema in gedichten (verwijzingen naar jazz, charleston, polka)</a:t>
            </a:r>
          </a:p>
          <a:p>
            <a:r>
              <a:rPr lang="cs-CZ" dirty="0" smtClean="0"/>
              <a:t>Een gedicht heeft een eigen logica en is opgebouwd uit associaties</a:t>
            </a:r>
          </a:p>
          <a:p>
            <a:r>
              <a:rPr lang="cs-CZ" dirty="0" smtClean="0"/>
              <a:t>Ritme, klank, intertekstualiteit</a:t>
            </a:r>
            <a:endParaRPr lang="cs-CZ" dirty="0"/>
          </a:p>
        </p:txBody>
      </p:sp>
      <p:pic>
        <p:nvPicPr>
          <p:cNvPr id="9218" name="Picture 2" descr="VÃ½sledek obrÃ¡zku pro paul van ostaij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36912"/>
            <a:ext cx="2007116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26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 generatie van 1910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Een nieuwe generatie dichters</a:t>
            </a:r>
          </a:p>
          <a:p>
            <a:r>
              <a:rPr lang="cs-CZ" dirty="0" smtClean="0"/>
              <a:t>Rond tijdschrift </a:t>
            </a:r>
            <a:r>
              <a:rPr lang="cs-CZ" i="1" dirty="0" smtClean="0"/>
              <a:t>De Beweging </a:t>
            </a:r>
            <a:r>
              <a:rPr lang="cs-CZ" dirty="0" smtClean="0"/>
              <a:t>(van A. Verwey), geen eigen periodiek</a:t>
            </a:r>
            <a:endParaRPr lang="cs-CZ" i="1" dirty="0" smtClean="0"/>
          </a:p>
          <a:p>
            <a:r>
              <a:rPr lang="cs-CZ" dirty="0" smtClean="0"/>
              <a:t>Niet innovatie, wel traditie</a:t>
            </a:r>
          </a:p>
          <a:p>
            <a:r>
              <a:rPr lang="cs-CZ" dirty="0" smtClean="0"/>
              <a:t>Klassieke vorm, traditionele beelden</a:t>
            </a:r>
          </a:p>
          <a:p>
            <a:r>
              <a:rPr lang="cs-CZ" dirty="0" smtClean="0"/>
              <a:t>Waardering voor symbolistische dichters en schilders</a:t>
            </a:r>
          </a:p>
          <a:p>
            <a:r>
              <a:rPr lang="cs-CZ" dirty="0" smtClean="0"/>
              <a:t>„laatsymbolisten“, „neoclassicisten“</a:t>
            </a:r>
          </a:p>
          <a:p>
            <a:r>
              <a:rPr lang="cs-CZ" dirty="0" smtClean="0"/>
              <a:t>Geerten Gossaert, P. N. van Eyck, J.C. Bloem, Jan Greshoff, A. Roland Holst, J.I. </a:t>
            </a:r>
            <a:r>
              <a:rPr lang="cs-CZ" dirty="0" smtClean="0"/>
              <a:t>de </a:t>
            </a:r>
            <a:r>
              <a:rPr lang="cs-CZ" dirty="0" smtClean="0"/>
              <a:t>Haan</a:t>
            </a:r>
          </a:p>
          <a:p>
            <a:r>
              <a:rPr lang="cs-CZ" dirty="0" smtClean="0"/>
              <a:t>Later meest gewaardeerd: Roland Holst en Bloem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794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Adriaan Roland Holst (1888-1976)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6419056" cy="5069160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Debuteerde in 1911 (met </a:t>
            </a:r>
            <a:r>
              <a:rPr lang="cs-CZ" i="1" dirty="0" smtClean="0"/>
              <a:t>Verzen</a:t>
            </a:r>
            <a:r>
              <a:rPr lang="cs-CZ" dirty="0" smtClean="0"/>
              <a:t>): sommige gedichten licht erotisch, sommige sombere overpeinzingen</a:t>
            </a:r>
          </a:p>
          <a:p>
            <a:r>
              <a:rPr lang="cs-CZ" dirty="0" smtClean="0"/>
              <a:t>Later: een eigen poëtisch universum, Elysium – in de klassieke mythologie de eeuwige plaats voor helden en dichters</a:t>
            </a:r>
          </a:p>
          <a:p>
            <a:r>
              <a:rPr lang="cs-CZ" dirty="0" smtClean="0"/>
              <a:t>Gedichten vaak gesitueerd aan zee, de dichter zoekt naar een rijk achter de horizon, gesymboliseerd in een eiland</a:t>
            </a:r>
          </a:p>
          <a:p>
            <a:r>
              <a:rPr lang="cs-CZ" dirty="0" smtClean="0"/>
              <a:t>Andere inspiratie: Keltische wereld (hij had in Oxford Keltische literatuur gestudeerd); de zgn. Ierse Renaissance (vooral W.B. Yeats)</a:t>
            </a:r>
          </a:p>
          <a:p>
            <a:r>
              <a:rPr lang="cs-CZ" dirty="0" smtClean="0"/>
              <a:t>Tegen de moderniteit (cultuurpessimisme)</a:t>
            </a:r>
          </a:p>
          <a:p>
            <a:r>
              <a:rPr lang="cs-CZ" dirty="0" smtClean="0"/>
              <a:t>Veel waardering, „de prins der dichters“</a:t>
            </a:r>
          </a:p>
        </p:txBody>
      </p:sp>
      <p:pic>
        <p:nvPicPr>
          <p:cNvPr id="2050" name="Picture 2" descr="VÃ½sledek obrÃ¡zku pro adriaan roland hol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573016"/>
            <a:ext cx="1990261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2312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J. C. Bloem (1887-1966)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3" y="1600200"/>
            <a:ext cx="6866366" cy="5069160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Hij werd niet meteen bekend, eerste dichtbundel pas in 1921</a:t>
            </a:r>
          </a:p>
          <a:p>
            <a:r>
              <a:rPr lang="cs-CZ" dirty="0" smtClean="0"/>
              <a:t>„belijdenispoëzie“: niet persoonlijke of individuele ervaring, maar emotionele, algemeen-menselijke inzichten</a:t>
            </a:r>
          </a:p>
          <a:p>
            <a:r>
              <a:rPr lang="cs-CZ" dirty="0" smtClean="0"/>
              <a:t>Inspiratie: Franse symbolisten, K. van de Woestijne</a:t>
            </a:r>
          </a:p>
          <a:p>
            <a:r>
              <a:rPr lang="cs-CZ" i="1" dirty="0" smtClean="0"/>
              <a:t>Het verlangen </a:t>
            </a:r>
            <a:r>
              <a:rPr lang="cs-CZ" dirty="0" smtClean="0"/>
              <a:t>(1921): lange gedichten met uitgebreide zinnen, archaïsmen, allegorische figuren (de zwerver, de bedelaar, de stervende), vooral het kwatrijn</a:t>
            </a:r>
          </a:p>
          <a:p>
            <a:r>
              <a:rPr lang="cs-CZ" i="1" dirty="0" smtClean="0"/>
              <a:t>Media vita </a:t>
            </a:r>
            <a:r>
              <a:rPr lang="cs-CZ" dirty="0" smtClean="0"/>
              <a:t>(1931): gedichten korter, soberder, maar zeer technisch (zonder dat het opvalt); iemand die in het midden van zijn leven is, maakt de balans op: somber, de dood is op de achtergrond altijd aanwezig; individuele zaken komen niet aan de orde; eenvoudige indruk, meestal kwatrijnen</a:t>
            </a:r>
          </a:p>
          <a:p>
            <a:r>
              <a:rPr lang="cs-CZ" i="1" dirty="0" smtClean="0"/>
              <a:t>Media vita</a:t>
            </a:r>
            <a:r>
              <a:rPr lang="cs-CZ" dirty="0" smtClean="0"/>
              <a:t>: veel gedichten zijn bekend geworden – „November“, „Ademen“, „Spiegeling“</a:t>
            </a:r>
          </a:p>
          <a:p>
            <a:r>
              <a:rPr lang="cs-CZ" dirty="0" smtClean="0"/>
              <a:t>Een zeer pessimistische levenshouding</a:t>
            </a:r>
          </a:p>
          <a:p>
            <a:r>
              <a:rPr lang="cs-CZ" dirty="0" smtClean="0"/>
              <a:t>Ander beroemd gedicht (in de </a:t>
            </a:r>
            <a:r>
              <a:rPr lang="cs-CZ" dirty="0" err="1" smtClean="0"/>
              <a:t>canon</a:t>
            </a:r>
            <a:r>
              <a:rPr lang="cs-CZ" dirty="0" smtClean="0"/>
              <a:t>): „De Dapperstraat“ (sonnet uit 1945)</a:t>
            </a:r>
          </a:p>
          <a:p>
            <a:endParaRPr lang="cs-CZ" dirty="0"/>
          </a:p>
        </p:txBody>
      </p:sp>
      <p:pic>
        <p:nvPicPr>
          <p:cNvPr id="3074" name="Picture 2" descr="VÃ½sledek obrÃ¡zku pro j.c.blo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879" y="2348880"/>
            <a:ext cx="2020388" cy="2876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33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Neoromantiek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Rond 1910: naturalisme in proza nog steeds dominant</a:t>
            </a:r>
          </a:p>
          <a:p>
            <a:r>
              <a:rPr lang="cs-CZ" dirty="0" smtClean="0"/>
              <a:t>Nieuwe richting: neoromantiek – neiging naar het spookachtige en geheimzinnige, tegen het „platte“ realisme, afkeer van de realiteit</a:t>
            </a:r>
          </a:p>
          <a:p>
            <a:r>
              <a:rPr lang="cs-CZ" dirty="0" smtClean="0"/>
              <a:t>Ook nieuw soort historische roman – woeste gebeurtenissen in een vaag (middeleeuws) verleden</a:t>
            </a:r>
          </a:p>
          <a:p>
            <a:r>
              <a:rPr lang="cs-CZ" dirty="0" smtClean="0"/>
              <a:t>Arthur van Schendel: </a:t>
            </a:r>
            <a:r>
              <a:rPr lang="cs-CZ" i="1" dirty="0" smtClean="0"/>
              <a:t>Een zwerver verliefd </a:t>
            </a:r>
            <a:r>
              <a:rPr lang="cs-CZ" dirty="0" smtClean="0"/>
              <a:t>(1904) – middeleeuws Italië, driehoeksrelatie; later Holandse romans – </a:t>
            </a:r>
            <a:r>
              <a:rPr lang="cs-CZ" i="1" dirty="0" smtClean="0"/>
              <a:t>Een Hollands drama </a:t>
            </a:r>
            <a:r>
              <a:rPr lang="cs-CZ" dirty="0" smtClean="0"/>
              <a:t>(1933), </a:t>
            </a:r>
            <a:r>
              <a:rPr lang="cs-CZ" i="1" dirty="0" smtClean="0"/>
              <a:t>Het fregatschip Johanna Maria</a:t>
            </a:r>
            <a:r>
              <a:rPr lang="cs-CZ" dirty="0" smtClean="0"/>
              <a:t> (1930)</a:t>
            </a:r>
          </a:p>
        </p:txBody>
      </p:sp>
    </p:spTree>
    <p:extLst>
      <p:ext uri="{BB962C8B-B14F-4D97-AF65-F5344CB8AC3E}">
        <p14:creationId xmlns:p14="http://schemas.microsoft.com/office/powerpoint/2010/main" val="3792557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Buiten de stromingen: Nescio (NL) en Elsschot (VL)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2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Nescio (J. F. Grönloh), debuut </a:t>
            </a:r>
            <a:r>
              <a:rPr lang="cs-CZ" i="1" dirty="0" smtClean="0"/>
              <a:t>De uitvreter </a:t>
            </a:r>
            <a:r>
              <a:rPr lang="cs-CZ" dirty="0" smtClean="0"/>
              <a:t>(1911)</a:t>
            </a:r>
          </a:p>
          <a:p>
            <a:r>
              <a:rPr lang="cs-CZ" dirty="0" smtClean="0"/>
              <a:t>Willem Elsschot (A. de Ridder), debuut </a:t>
            </a:r>
            <a:r>
              <a:rPr lang="cs-CZ" i="1" dirty="0" smtClean="0"/>
              <a:t>Villa des Roses</a:t>
            </a:r>
            <a:r>
              <a:rPr lang="cs-CZ" dirty="0" smtClean="0"/>
              <a:t> (1913)</a:t>
            </a:r>
          </a:p>
          <a:p>
            <a:r>
              <a:rPr lang="cs-CZ" dirty="0" smtClean="0"/>
              <a:t>In het begin weinig aandacht, doorbraak pas in de jaren 30 (dankzij </a:t>
            </a:r>
            <a:r>
              <a:rPr lang="cs-CZ" i="1" dirty="0" smtClean="0"/>
              <a:t>Forum</a:t>
            </a:r>
            <a:r>
              <a:rPr lang="cs-CZ" dirty="0" smtClean="0"/>
              <a:t>)</a:t>
            </a:r>
          </a:p>
          <a:p>
            <a:r>
              <a:rPr lang="cs-CZ" dirty="0" smtClean="0"/>
              <a:t>Beiden canoniek</a:t>
            </a:r>
          </a:p>
          <a:p>
            <a:r>
              <a:rPr lang="cs-CZ" dirty="0" smtClean="0"/>
              <a:t>Bijzonder aan hun werk: gebruik van ironie (poëzie en proza na 1880 was doodserieus)</a:t>
            </a:r>
          </a:p>
          <a:p>
            <a:r>
              <a:rPr lang="cs-CZ" dirty="0" smtClean="0"/>
              <a:t>Ironische toon + realistische visie + romantisch, soms tragisch verlangen</a:t>
            </a:r>
            <a:endParaRPr lang="cs-CZ" dirty="0"/>
          </a:p>
        </p:txBody>
      </p:sp>
      <p:pic>
        <p:nvPicPr>
          <p:cNvPr id="1026" name="Picture 2" descr="VÃ½sledek obrÃ¡zku pro nesc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0515" y="4389515"/>
            <a:ext cx="1570670" cy="239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Ã½sledek obrÃ¡zku pro willem elssch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383172"/>
            <a:ext cx="1804291" cy="239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0791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1916: doorbraak van de avantgarde in Vlaanderen en Nederland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Grote Oorlog (1914-18): verwoestend voor België (NL was neutraal)</a:t>
            </a:r>
          </a:p>
          <a:p>
            <a:r>
              <a:rPr lang="cs-CZ" dirty="0" smtClean="0"/>
              <a:t>Paul van Ostaijen: radicaal nieuwe poëtische taal (oorlog, ironie, humor en nihilisme; ongewone beelden, nieuwe woorden, revolutionaire typografie) – </a:t>
            </a:r>
            <a:r>
              <a:rPr lang="cs-CZ" i="1" dirty="0" smtClean="0"/>
              <a:t>Bezette stad </a:t>
            </a:r>
            <a:r>
              <a:rPr lang="cs-CZ" dirty="0" smtClean="0"/>
              <a:t>(1921) over de Duitse inval in België</a:t>
            </a:r>
          </a:p>
          <a:p>
            <a:r>
              <a:rPr lang="cs-CZ" i="1" dirty="0" smtClean="0"/>
              <a:t>Music Hall </a:t>
            </a:r>
            <a:r>
              <a:rPr lang="cs-CZ" dirty="0" smtClean="0"/>
              <a:t>(1916) – eerste stappen naar de avantgarde (inspiratie uit FR en DE)</a:t>
            </a:r>
          </a:p>
          <a:p>
            <a:r>
              <a:rPr lang="cs-CZ" dirty="0" smtClean="0"/>
              <a:t>In NL: oprichting van tijdschrift </a:t>
            </a:r>
            <a:r>
              <a:rPr lang="cs-CZ" i="1" dirty="0" smtClean="0"/>
              <a:t>Het getij </a:t>
            </a:r>
            <a:r>
              <a:rPr lang="cs-CZ" dirty="0" smtClean="0"/>
              <a:t>(1916) en </a:t>
            </a:r>
            <a:r>
              <a:rPr lang="cs-CZ" i="1" dirty="0" smtClean="0"/>
              <a:t>De Stijl </a:t>
            </a:r>
            <a:r>
              <a:rPr lang="cs-CZ" dirty="0" smtClean="0"/>
              <a:t>(1917)</a:t>
            </a:r>
          </a:p>
        </p:txBody>
      </p:sp>
    </p:spTree>
    <p:extLst>
      <p:ext uri="{BB962C8B-B14F-4D97-AF65-F5344CB8AC3E}">
        <p14:creationId xmlns:p14="http://schemas.microsoft.com/office/powerpoint/2010/main" val="1518643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Paul van Ostaijen (1896-1928)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cs-CZ" i="1" dirty="0" smtClean="0"/>
              <a:t>Music Hall </a:t>
            </a:r>
            <a:r>
              <a:rPr lang="cs-CZ" dirty="0" smtClean="0"/>
              <a:t>(1916) – dynamiek in de stad, echo´s van futurisme en expressionisme; nachtclub, prostituees, moderne muziek</a:t>
            </a:r>
          </a:p>
          <a:p>
            <a:r>
              <a:rPr lang="cs-CZ" i="1" dirty="0" smtClean="0"/>
              <a:t>Het sienjaal </a:t>
            </a:r>
            <a:r>
              <a:rPr lang="cs-CZ" dirty="0" smtClean="0"/>
              <a:t>(1918) – humanitair-expressionistisch, sociaal geëngageerde verzen, algemene menselijkheid, internationale broederschap, liefde voor de gemeenschap, inspiratie door Walt Whitman</a:t>
            </a:r>
          </a:p>
          <a:p>
            <a:r>
              <a:rPr lang="cs-CZ" i="1" dirty="0" smtClean="0"/>
              <a:t>Bezette stad </a:t>
            </a:r>
            <a:r>
              <a:rPr lang="cs-CZ" dirty="0" smtClean="0"/>
              <a:t>(1921) – val van Antwerpen, het beeld is versplinterd en chaotisch, groteske, dadaïstische manier, geweld, maar ook dagelijks leven tijdens oorlog, nihilistische visie</a:t>
            </a:r>
          </a:p>
          <a:p>
            <a:r>
              <a:rPr lang="cs-CZ" i="1" dirty="0" smtClean="0"/>
              <a:t>Feesten van angst en pijn </a:t>
            </a:r>
            <a:r>
              <a:rPr lang="cs-CZ" dirty="0" smtClean="0"/>
              <a:t>(ontstond tussen 1918 en 1921) – „ritmiese typografie“, opvallend kleurgebruik (inspiratie door Kandinsky´s kleurentheorie), nihilistische en destructieve thematiek, meer over het eigen ik</a:t>
            </a:r>
          </a:p>
          <a:p>
            <a:r>
              <a:rPr lang="cs-CZ" dirty="0" smtClean="0"/>
              <a:t>Later werk: zuivere lyriek (poésie </a:t>
            </a:r>
            <a:r>
              <a:rPr lang="cs-CZ" dirty="0" err="1" smtClean="0"/>
              <a:t>pure</a:t>
            </a:r>
            <a:r>
              <a:rPr lang="cs-CZ" smtClean="0"/>
              <a:t>)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29302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Literaire vernieuwing in NL</a:t>
            </a:r>
            <a:endParaRPr lang="cs-CZ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Martinus Nijhoff, Herman van den Bergh, Hendrik de Vries</a:t>
            </a:r>
          </a:p>
          <a:p>
            <a:r>
              <a:rPr lang="cs-CZ" dirty="0" smtClean="0"/>
              <a:t>Nijhoff: debuut </a:t>
            </a:r>
            <a:r>
              <a:rPr lang="cs-CZ" i="1" dirty="0" smtClean="0"/>
              <a:t>De wandelaar </a:t>
            </a:r>
            <a:r>
              <a:rPr lang="cs-CZ" dirty="0" smtClean="0"/>
              <a:t>(1916) – geen avant-garde, verschillende soorten poëzie: over angst, waanzin, eenzaamheid; veel intertekstuele passages, christelijke thematiek – maar met een bittere toon, levensangst, een nieuw levensgevoel; expressionistische elementen (gebruik van kleuren in attributen, b.v de nacht is geel), ook symbolistische en decadentistische trekken; modernisme: problematiseert de relatie tot de werkelijkheid</a:t>
            </a:r>
          </a:p>
          <a:p>
            <a:r>
              <a:rPr lang="cs-CZ" dirty="0" smtClean="0"/>
              <a:t>Herman van den Bergh + tijdschrift </a:t>
            </a:r>
            <a:r>
              <a:rPr lang="cs-CZ" i="1" dirty="0" smtClean="0"/>
              <a:t>Het getij</a:t>
            </a:r>
            <a:r>
              <a:rPr lang="cs-CZ" dirty="0" smtClean="0"/>
              <a:t> (1916-24)</a:t>
            </a:r>
          </a:p>
          <a:p>
            <a:r>
              <a:rPr lang="cs-CZ" dirty="0" smtClean="0"/>
              <a:t>Theo van Doesburg + tijdschrift </a:t>
            </a:r>
            <a:r>
              <a:rPr lang="cs-CZ" i="1" dirty="0" smtClean="0"/>
              <a:t>De Stijl </a:t>
            </a:r>
            <a:r>
              <a:rPr lang="cs-CZ" dirty="0" smtClean="0"/>
              <a:t>– vooral over beeldende kunsten, literatuur marginaal, maar het tweede manifest ging helemaal over literatuur („HET WOORD IS DOOD“ – het woord moet een nieuwe uitdrukkingskracht krijgen), pseudoniem I.K.Bonset, steeds verder van de taal naar abstracte kunst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53470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1520</Words>
  <Application>Microsoft Office PowerPoint</Application>
  <PresentationFormat>Předvádění na obrazovce (4:3)</PresentationFormat>
  <Paragraphs>93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Kantoorthema</vt:lpstr>
      <vt:lpstr>Nederlandse en Vlaamse literatuur van het interbellum</vt:lpstr>
      <vt:lpstr>De generatie van 1910</vt:lpstr>
      <vt:lpstr>Adriaan Roland Holst (1888-1976)</vt:lpstr>
      <vt:lpstr>J. C. Bloem (1887-1966)</vt:lpstr>
      <vt:lpstr>Neoromantiek</vt:lpstr>
      <vt:lpstr>Buiten de stromingen: Nescio (NL) en Elsschot (VL)</vt:lpstr>
      <vt:lpstr>1916: doorbraak van de avantgarde in Vlaanderen en Nederland</vt:lpstr>
      <vt:lpstr>Paul van Ostaijen (1896-1928)</vt:lpstr>
      <vt:lpstr>Literaire vernieuwing in NL</vt:lpstr>
      <vt:lpstr>Jaren 20: Expressionisme in VL</vt:lpstr>
      <vt:lpstr>Prezentace aplikace PowerPoint</vt:lpstr>
      <vt:lpstr>Het expressionisme in NL</vt:lpstr>
      <vt:lpstr>Jan Jacob Slauerhoff (1898-1936)</vt:lpstr>
      <vt:lpstr>Nijhoff – Vormen en het Perzisch tapijt</vt:lpstr>
      <vt:lpstr>Van Ostaijen: autonome poëzie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Nederlandse en Vlaamse literatuur van het interbellum</dc:title>
  <dc:creator>Gebruiker-internet</dc:creator>
  <cp:lastModifiedBy>Sedláčková, Lucie</cp:lastModifiedBy>
  <cp:revision>34</cp:revision>
  <dcterms:created xsi:type="dcterms:W3CDTF">2019-03-05T13:15:50Z</dcterms:created>
  <dcterms:modified xsi:type="dcterms:W3CDTF">2019-03-07T07:35:14Z</dcterms:modified>
</cp:coreProperties>
</file>