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5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5757A26-36C1-4944-89A0-349406422EB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0A526C2-9DE7-4B1D-BCBF-813EBB8AD10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3C6D4E-47DE-4513-A8EE-2AB8986A653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93D3739-E765-4134-A645-5E601D84AEB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B267F84-787F-40FE-80C1-D312B2715E0B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7532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FED12C6-1150-4B68-B384-45A8C5ADFB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D0735A4-1FDF-498E-A6EF-41243CFB8C9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4" name="Zástupný symbol pro záhlaví 3">
            <a:extLst>
              <a:ext uri="{FF2B5EF4-FFF2-40B4-BE49-F238E27FC236}">
                <a16:creationId xmlns:a16="http://schemas.microsoft.com/office/drawing/2014/main" id="{A9D8D126-4D2B-47DC-822A-1C220DCFABB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65FCDB-A734-494A-AA6C-0EFE6279ADB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9C4999-5D45-42E4-AA84-BF2D9DEF68B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D4CF0F-7C9D-4C09-BB4B-E9338467023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9085864F-8852-40EC-A347-2104116E303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59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cs-CZ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F22EC5BE-20D1-4F51-8891-AF953A224CD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9245A6-E072-42CF-A530-01CDB6DBD688}" type="slidenum">
              <a:t>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932D75D4-01FA-4D0A-8C99-5689EDA2A60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8FEB3A1-3AAC-4523-A445-D503FD59733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6B79FCDC-4080-4714-9FC9-97179D54000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78B759D-0C91-4B0A-A8C5-439C14928C5E}" type="slidenum">
              <a:t>10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61BB8885-C8FD-414C-B485-EA52676A28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900D91C7-7B7C-4900-9B0A-DF8F3245D35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894DCE2A-1EF2-4512-B77A-5CBE6745863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D54B7DC-EEC9-4FAB-BA7B-8EF8DE76AC4A}" type="slidenum">
              <a:t>11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D4AF53B0-8385-43E5-8805-7CD32682F4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BBD081D0-9819-472C-B2AF-68DCDB1558A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D3B0C26-DF0A-4BE3-938B-61387853C2D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33C8977-E371-4882-89D2-FD573BFE3067}" type="slidenum">
              <a:t>12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CF8BEF56-AA94-4A7E-BFB9-D04018735A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1D192592-B04E-4BCF-9AD3-BD7691CD89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929435CB-610B-4421-9515-BF925FDE4FF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A7E1778-9824-47BE-A26B-5BE16594B105}" type="slidenum">
              <a:t>2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553641E3-3554-40EA-BBF7-8D38075C3B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AB7491E4-1989-42A3-A505-1EE1AF5A72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738F8C7E-0741-4698-8CBC-E6620ACCE1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CB5298-66C9-4B91-8C63-1ED064641233}" type="slidenum">
              <a:t>3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CE6D23AD-8199-4F77-A852-65B84DAC8B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D7DD89A9-1A92-4A19-B3DA-87B102567E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4737D1D-6FFE-4348-8F9B-14F41894B11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108A29A-AF68-453E-890A-BF46943D5760}" type="slidenum">
              <a:t>4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BA04A26-45CB-42EE-9CDC-F4DEB55704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8F082AD-476E-4F54-898E-9D73043498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94FF2546-A824-40A2-ADBC-26643B395B4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FA2246-6D1D-4AE3-AF06-3DF85A5E690F}" type="slidenum">
              <a:t>5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AB8F177D-5FA4-41E8-8FB4-D5F6D5594A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BA74FBCA-71FF-4ECD-B305-A6CAA7CC8B1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EA829677-A0A4-49FE-B57A-CF4542E43FD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E4A0CA-0853-4496-9624-EECEC812AAA7}" type="slidenum">
              <a:t>6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4DBC1744-9639-4738-9BDA-D5D2D576F3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6F13DF00-562C-4748-8C1E-F5F3065177B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C8A3EEC5-C453-4150-962A-C7E1E3ECA3E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5DA5C43-9B5A-4F28-945C-4703CAE43D41}" type="slidenum">
              <a:t>7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74807B9A-2878-486F-A5A0-D490D0B946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C7FE9D4A-07F3-4C27-9235-4C60193AFA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D0F2F305-A6E5-4EF8-8FE2-44796805BC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D76FEF-C110-44C9-AC52-8D484D74BA7F}" type="slidenum">
              <a:t>8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0E831AAE-4DA9-4A11-95F1-6526CBAED1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88F3CEB-B406-4774-BB0B-987F8C8F81D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6">
            <a:extLst>
              <a:ext uri="{FF2B5EF4-FFF2-40B4-BE49-F238E27FC236}">
                <a16:creationId xmlns:a16="http://schemas.microsoft.com/office/drawing/2014/main" id="{06FB9ACF-16B6-4E06-A6B3-46792081238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79C072-9627-44C2-883E-DF5C440D0DCB}" type="slidenum">
              <a:t>9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obrázek snímku 1">
            <a:extLst>
              <a:ext uri="{FF2B5EF4-FFF2-40B4-BE49-F238E27FC236}">
                <a16:creationId xmlns:a16="http://schemas.microsoft.com/office/drawing/2014/main" id="{7814615E-5E31-4A37-81FB-2466843A60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2">
            <a:solidFill>
              <a:srgbClr val="3465A4"/>
            </a:solidFill>
            <a:prstDash val="solid"/>
          </a:ln>
        </p:spPr>
      </p:sp>
      <p:sp>
        <p:nvSpPr>
          <p:cNvPr id="4" name="Zástupný symbol pro poznámky 2">
            <a:extLst>
              <a:ext uri="{FF2B5EF4-FFF2-40B4-BE49-F238E27FC236}">
                <a16:creationId xmlns:a16="http://schemas.microsoft.com/office/drawing/2014/main" id="{F3736BB8-A9C8-4063-90F9-74BFB83477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C6D1CA-1F0D-4B09-84F2-3CE65A35A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3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0662C5-37AB-439B-91CD-7553715D8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82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0662C5-37AB-439B-91CD-7553715D848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36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0662C5-37AB-439B-91CD-7553715D8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806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0662C5-37AB-439B-91CD-7553715D848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036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0662C5-37AB-439B-91CD-7553715D8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554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904E1C-208C-4264-B9FA-292424A60E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32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E475A1-6EDD-4030-AD3F-8EEBEEEC91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71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E634A2-E1A1-4F03-B65D-F79A7D976E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A99D56-6388-42DC-8656-91DDFF7B29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3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72A21AA-3CB2-41F3-933B-588E701C9A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39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739492-3D9B-4274-9A6B-C1C632911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98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9B16C5-F05C-4975-B88F-8EA6C04843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82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2AC61B-F5A6-4B21-8FDD-56AB18354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1536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A6A4D7-E704-4FD9-8FB6-DA938693D4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57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5F0ED8-C59A-4DD0-BA0F-673718128A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58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lvl="0"/>
            <a:fld id="{A60662C5-37AB-439B-91CD-7553715D84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90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530983-88B0-4E6C-9B87-00E9D3F1357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754063"/>
            <a:ext cx="7777779" cy="1262062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 dirty="0"/>
              <a:t>Kontaminující látky</a:t>
            </a:r>
            <a:br>
              <a:rPr lang="cs-CZ" dirty="0"/>
            </a:br>
            <a:r>
              <a:rPr lang="cs-CZ" dirty="0"/>
              <a:t>technologické kontaminanty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E7B289-0103-4DFC-B214-E0FA707B0C0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59398" y="754063"/>
            <a:ext cx="7508838" cy="8637588"/>
          </a:xfrm>
        </p:spPr>
        <p:txBody>
          <a:bodyPr anchor="ctr" anchorCtr="1"/>
          <a:lstStyle/>
          <a:p>
            <a:pPr marL="0" lvl="0" indent="0" algn="ctr">
              <a:buNone/>
            </a:pPr>
            <a:r>
              <a:rPr lang="cs-CZ" dirty="0"/>
              <a:t>Zdroje v zemědělské prvovýrobě, při skladování, dopravě, prodeji, během technologického a kulinárního zpracování</a:t>
            </a:r>
          </a:p>
          <a:p>
            <a:pPr lvl="0" algn="ctr"/>
            <a:endParaRPr lang="cs-CZ" dirty="0"/>
          </a:p>
          <a:p>
            <a:pPr marL="0" lvl="0" indent="0" algn="ctr">
              <a:buNone/>
            </a:pPr>
            <a:r>
              <a:rPr lang="cs-CZ" dirty="0"/>
              <a:t>zemědělská produkce používání pesticidů, hnojení, znečištění životního prostředí, použití zálivkové vody, napadení mikroorganismy(plísně),</a:t>
            </a:r>
          </a:p>
          <a:p>
            <a:pPr marL="0" lvl="0" indent="0" algn="ctr">
              <a:buNone/>
            </a:pPr>
            <a:r>
              <a:rPr lang="cs-CZ" dirty="0"/>
              <a:t>veterinární ošetření(léčiva, hormony)</a:t>
            </a:r>
          </a:p>
          <a:p>
            <a:pPr lvl="0" algn="ctr"/>
            <a:endParaRPr lang="cs-CZ" dirty="0"/>
          </a:p>
          <a:p>
            <a:pPr lvl="0" algn="ctr"/>
            <a:endParaRPr lang="cs-CZ" dirty="0"/>
          </a:p>
          <a:p>
            <a:pPr lvl="0" algn="ctr"/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50AC1-BD8A-40B6-A64A-AF362C69B9D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153" y="301625"/>
            <a:ext cx="7541112" cy="1262063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 dirty="0"/>
              <a:t>Technologické kontaminanty</a:t>
            </a:r>
            <a:br>
              <a:rPr lang="cs-CZ" dirty="0"/>
            </a:br>
            <a:r>
              <a:rPr lang="cs-CZ" dirty="0"/>
              <a:t>Polycyklické aromatické uhlovodíky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6B0110-1791-45AA-9452-B4602E2B06C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4701" y="1768475"/>
            <a:ext cx="6949440" cy="56086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/>
              <a:t>Technologické </a:t>
            </a:r>
            <a:r>
              <a:rPr lang="cs-CZ" sz="2400" dirty="0" err="1"/>
              <a:t>procesy_nárůst</a:t>
            </a:r>
            <a:r>
              <a:rPr lang="cs-CZ" sz="2400" dirty="0"/>
              <a:t> PAU</a:t>
            </a:r>
          </a:p>
          <a:p>
            <a:r>
              <a:rPr lang="cs-CZ" sz="2400" dirty="0"/>
              <a:t>	uzení, grilování, sušení, pražení</a:t>
            </a:r>
          </a:p>
          <a:p>
            <a:r>
              <a:rPr lang="cs-CZ" sz="2400" dirty="0"/>
              <a:t>vznik: nejdůležitější procesy spalování (pyrolýza) organické 	hmoty za nepřístupu kyslíku při 500-900°C</a:t>
            </a:r>
          </a:p>
          <a:p>
            <a:r>
              <a:rPr lang="cs-CZ" sz="2400" dirty="0"/>
              <a:t>možnosti snížení rizika</a:t>
            </a:r>
          </a:p>
          <a:p>
            <a:r>
              <a:rPr lang="cs-CZ" sz="2400" dirty="0"/>
              <a:t>volba méně rizikových způsobů kulinární 	úpravy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F44F8-6604-4A65-8E18-633D239464B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" y="301625"/>
            <a:ext cx="7756264" cy="1262063"/>
          </a:xfrm>
        </p:spPr>
        <p:txBody>
          <a:bodyPr>
            <a:normAutofit fontScale="90000"/>
          </a:bodyPr>
          <a:lstStyle/>
          <a:p>
            <a:pPr lvl="0" algn="ctr"/>
            <a:r>
              <a:rPr lang="cs-CZ" dirty="0"/>
              <a:t>Technologické kontaminanty</a:t>
            </a:r>
            <a:br>
              <a:rPr lang="cs-CZ" dirty="0"/>
            </a:br>
            <a:r>
              <a:rPr lang="cs-CZ" dirty="0" err="1"/>
              <a:t>Nitrososloučeniny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57EE4F-60B2-43B1-B7DA-3494D0DD48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34701" y="1768475"/>
            <a:ext cx="6927925" cy="5489575"/>
          </a:xfrm>
        </p:spPr>
        <p:txBody>
          <a:bodyPr/>
          <a:lstStyle/>
          <a:p>
            <a:r>
              <a:rPr lang="cs-CZ" sz="2400" dirty="0" err="1"/>
              <a:t>Nitrosaminy</a:t>
            </a:r>
            <a:endParaRPr lang="cs-CZ" sz="2400" dirty="0"/>
          </a:p>
          <a:p>
            <a:pPr lvl="1"/>
            <a:r>
              <a:rPr lang="cs-CZ" sz="2180" dirty="0"/>
              <a:t>sekundární aminy, primární a terciární aminy</a:t>
            </a:r>
          </a:p>
          <a:p>
            <a:r>
              <a:rPr lang="cs-CZ" sz="2400" dirty="0" err="1"/>
              <a:t>nitrosamidy</a:t>
            </a:r>
            <a:endParaRPr lang="cs-CZ" sz="2400" dirty="0"/>
          </a:p>
          <a:p>
            <a:pPr lvl="1"/>
            <a:r>
              <a:rPr lang="cs-CZ" sz="2180" dirty="0"/>
              <a:t>	S-, O-, C-</a:t>
            </a:r>
            <a:r>
              <a:rPr lang="cs-CZ" sz="2180" dirty="0" err="1"/>
              <a:t>nitrososloučeniny</a:t>
            </a:r>
            <a:endParaRPr lang="cs-CZ" sz="2180" dirty="0"/>
          </a:p>
          <a:p>
            <a:r>
              <a:rPr lang="cs-CZ" sz="2400" dirty="0"/>
              <a:t>možnosti snížení rizika</a:t>
            </a:r>
          </a:p>
          <a:p>
            <a:r>
              <a:rPr lang="cs-CZ" sz="2400" dirty="0"/>
              <a:t>regulace snižováním koncentrace přidávaných dusitanů</a:t>
            </a:r>
          </a:p>
          <a:p>
            <a:r>
              <a:rPr lang="cs-CZ" sz="2400" dirty="0"/>
              <a:t>sušení potravin nepřímým ohřevem</a:t>
            </a:r>
          </a:p>
          <a:p>
            <a:r>
              <a:rPr lang="cs-CZ" sz="2400" dirty="0"/>
              <a:t>přídavek látek inhibující </a:t>
            </a:r>
            <a:r>
              <a:rPr lang="cs-CZ" sz="2400" dirty="0" err="1"/>
              <a:t>nitrosaci</a:t>
            </a:r>
            <a:r>
              <a:rPr lang="cs-CZ" sz="2400" dirty="0"/>
              <a:t> (</a:t>
            </a:r>
            <a:r>
              <a:rPr lang="cs-CZ" sz="2400" dirty="0" err="1"/>
              <a:t>kys.askorbová</a:t>
            </a:r>
            <a:r>
              <a:rPr lang="cs-CZ" sz="2400" dirty="0"/>
              <a:t>, tokoferoly)</a:t>
            </a:r>
          </a:p>
          <a:p>
            <a:r>
              <a:rPr lang="cs-CZ" sz="2400" dirty="0"/>
              <a:t>snížení teploty při technologických úpravách</a:t>
            </a:r>
          </a:p>
          <a:p>
            <a:pPr lvl="0">
              <a:buSzPct val="45000"/>
              <a:buFont typeface="StarSymbol"/>
              <a:buChar char="●"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572D7-3881-487E-A8F7-222FC5CF59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" y="301625"/>
            <a:ext cx="7508838" cy="1262063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 dirty="0"/>
              <a:t>Technologické kontaminanty</a:t>
            </a:r>
            <a:br>
              <a:rPr lang="cs-CZ" dirty="0"/>
            </a:br>
            <a:r>
              <a:rPr lang="cs-CZ" dirty="0" err="1"/>
              <a:t>Ethyl</a:t>
            </a:r>
            <a:r>
              <a:rPr lang="cs-CZ" dirty="0"/>
              <a:t>-karbamát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D6B619-C346-442E-B546-D45CDB73A0E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3186" y="1779233"/>
            <a:ext cx="7723991" cy="6754813"/>
          </a:xfrm>
        </p:spPr>
        <p:txBody>
          <a:bodyPr/>
          <a:lstStyle/>
          <a:p>
            <a:r>
              <a:rPr lang="cs-CZ" sz="2400" dirty="0"/>
              <a:t>Prekurzory vzniku </a:t>
            </a:r>
            <a:r>
              <a:rPr lang="cs-CZ" sz="2400" dirty="0" err="1"/>
              <a:t>ethyl</a:t>
            </a:r>
            <a:r>
              <a:rPr lang="cs-CZ" sz="2400" dirty="0"/>
              <a:t>-karbamátu ve fermentovaných potravinách:</a:t>
            </a:r>
          </a:p>
          <a:p>
            <a:r>
              <a:rPr lang="cs-CZ" sz="2400" dirty="0"/>
              <a:t>kyanidy, močovina, citrulin, </a:t>
            </a:r>
            <a:r>
              <a:rPr lang="cs-CZ" sz="2400" dirty="0" err="1"/>
              <a:t>karbamoyl</a:t>
            </a:r>
            <a:r>
              <a:rPr lang="cs-CZ" sz="2400" dirty="0"/>
              <a:t>-fosfát</a:t>
            </a:r>
          </a:p>
          <a:p>
            <a:pPr lvl="0">
              <a:buSzPct val="45000"/>
              <a:buFont typeface="StarSymbol"/>
              <a:buChar char="●"/>
            </a:pPr>
            <a:endParaRPr lang="cs-CZ" sz="2400" dirty="0"/>
          </a:p>
          <a:p>
            <a:r>
              <a:rPr lang="cs-CZ" sz="2400" dirty="0"/>
              <a:t>možnosti snížení rizika</a:t>
            </a:r>
          </a:p>
          <a:p>
            <a:r>
              <a:rPr lang="cs-CZ" sz="2400" dirty="0"/>
              <a:t>	při výrobě destilátů snížení obsahu 	prekurzorů,</a:t>
            </a:r>
          </a:p>
          <a:p>
            <a:r>
              <a:rPr lang="cs-CZ" sz="2400" dirty="0"/>
              <a:t>	odpeckování ovoce</a:t>
            </a:r>
          </a:p>
          <a:p>
            <a:r>
              <a:rPr lang="cs-CZ" sz="2400" dirty="0"/>
              <a:t>	použití geneticky modifikovaných kvasinek s 	nízkou aktivitou </a:t>
            </a:r>
            <a:r>
              <a:rPr lang="cs-CZ" sz="2400" dirty="0" err="1"/>
              <a:t>arginasy</a:t>
            </a:r>
            <a:endParaRPr lang="cs-CZ" sz="2400" dirty="0"/>
          </a:p>
          <a:p>
            <a:r>
              <a:rPr lang="cs-CZ" sz="2400" dirty="0"/>
              <a:t>	teplota kvašení 18-25°C, snížení hodnoty pH</a:t>
            </a:r>
          </a:p>
          <a:p>
            <a:pPr lvl="0">
              <a:buSzPct val="45000"/>
              <a:buFont typeface="StarSymbol"/>
              <a:buChar char="●"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8489B-E885-47AA-AB1E-6DFAB849DEE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7637929" cy="1262063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 dirty="0"/>
              <a:t>Kontaminující látky</a:t>
            </a:r>
            <a:br>
              <a:rPr lang="cs-CZ" dirty="0"/>
            </a:br>
            <a:r>
              <a:rPr lang="cs-CZ" dirty="0"/>
              <a:t>technologické kontaminanty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A69FEC-94BE-42E2-B83E-6F66AE1E7B3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45460" y="1757717"/>
            <a:ext cx="6992470" cy="4384675"/>
          </a:xfrm>
        </p:spPr>
        <p:txBody>
          <a:bodyPr/>
          <a:lstStyle/>
          <a:p>
            <a:pPr lvl="0"/>
            <a:r>
              <a:rPr lang="cs-CZ" sz="2400" dirty="0"/>
              <a:t>skladování a </a:t>
            </a:r>
            <a:r>
              <a:rPr lang="cs-CZ" sz="2400" dirty="0" err="1"/>
              <a:t>zpracování_posklizňová</a:t>
            </a:r>
            <a:r>
              <a:rPr lang="cs-CZ" sz="2400" dirty="0"/>
              <a:t> aplikace pesticidů, vznik toxických degradačních produktů, technologické úpravy, napadení mikroorganismy, penetrace aditiv z plastů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akutní a chronická toxicita zjištěná v toxikologických studiích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D7BEC-2D44-4B23-B418-832061CB0E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79413"/>
            <a:ext cx="7584141" cy="2500312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 dirty="0"/>
              <a:t>Technologické kontaminanty</a:t>
            </a:r>
            <a:br>
              <a:rPr lang="cs-CZ" dirty="0"/>
            </a:br>
            <a:r>
              <a:rPr lang="cs-CZ" dirty="0"/>
              <a:t>Heterocyklické aminy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aminoimidazoazaareny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E73DE-75CC-4112-9EDA-30927C4229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63793" y="2293938"/>
            <a:ext cx="7035501" cy="4618037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sz="2400" dirty="0"/>
              <a:t>vznik při tepelném zpracování masa teplokrevných živočichů i masa ryb reakcí kreatininu s některými produkty </a:t>
            </a:r>
            <a:r>
              <a:rPr lang="cs-CZ" sz="2400" dirty="0" err="1"/>
              <a:t>Maillardovy</a:t>
            </a:r>
            <a:r>
              <a:rPr lang="cs-CZ" sz="2400" dirty="0"/>
              <a:t> reakce (</a:t>
            </a:r>
            <a:r>
              <a:rPr lang="cs-CZ" sz="2400" dirty="0" err="1"/>
              <a:t>Streckerovy</a:t>
            </a:r>
            <a:r>
              <a:rPr lang="cs-CZ" sz="2400" dirty="0"/>
              <a:t> aldehydy, pyridiny, </a:t>
            </a:r>
            <a:r>
              <a:rPr lang="cs-CZ" sz="2400" dirty="0" err="1"/>
              <a:t>pyraziny</a:t>
            </a:r>
            <a:r>
              <a:rPr lang="cs-CZ" sz="2400" dirty="0"/>
              <a:t>)</a:t>
            </a:r>
          </a:p>
          <a:p>
            <a:pPr lvl="0">
              <a:buSzPct val="45000"/>
              <a:buFont typeface="StarSymbol"/>
              <a:buChar char="●"/>
            </a:pPr>
            <a:endParaRPr lang="cs-CZ" sz="2400" dirty="0">
              <a:latin typeface="Arial Narrow" pitchFamily="34"/>
            </a:endParaRPr>
          </a:p>
          <a:p>
            <a:pPr lvl="0">
              <a:buSzPct val="45000"/>
              <a:buFont typeface="StarSymbol"/>
              <a:buChar char="●"/>
            </a:pPr>
            <a:endParaRPr lang="cs-CZ" dirty="0"/>
          </a:p>
          <a:p>
            <a:pPr lvl="0">
              <a:buSzPct val="45000"/>
              <a:buFont typeface="StarSymbol"/>
              <a:buChar char="●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684BE-2161-4E20-86CC-B92BED272E6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596900"/>
            <a:ext cx="7777779" cy="1419225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 sz="3200" dirty="0"/>
              <a:t>Technologické kontaminanty</a:t>
            </a:r>
            <a:br>
              <a:rPr lang="cs-CZ" sz="3200" dirty="0"/>
            </a:br>
            <a:r>
              <a:rPr lang="cs-CZ" sz="3200" dirty="0"/>
              <a:t>Heterocyklické aminy 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B1F31A-FFAD-4EF7-A127-8D198647E74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3943" y="2016125"/>
            <a:ext cx="7293685" cy="5543550"/>
          </a:xfrm>
        </p:spPr>
        <p:txBody>
          <a:bodyPr>
            <a:normAutofit/>
          </a:bodyPr>
          <a:lstStyle/>
          <a:p>
            <a:r>
              <a:rPr lang="cs-CZ" sz="2400" dirty="0"/>
              <a:t>možnosti snížení rizika</a:t>
            </a:r>
          </a:p>
          <a:p>
            <a:r>
              <a:rPr lang="cs-CZ" sz="2400" dirty="0"/>
              <a:t>obsah v potravinách závisí na	teplotě, době tepelného zpracování, obsahu vody, pH, koncentraci prekurzorů, způsobu tepelného zpracování</a:t>
            </a:r>
          </a:p>
          <a:p>
            <a:r>
              <a:rPr lang="cs-CZ" sz="2400" dirty="0"/>
              <a:t>vyšší teplota  a delší doba zpracování a přímý ohřev, účinný přestup tepla (grilování) --- vyšší množství </a:t>
            </a:r>
            <a:r>
              <a:rPr lang="cs-CZ" sz="2400" dirty="0" err="1"/>
              <a:t>aminoimidazoazaarenů</a:t>
            </a:r>
            <a:endParaRPr lang="cs-CZ" sz="2400" dirty="0"/>
          </a:p>
          <a:p>
            <a:r>
              <a:rPr lang="cs-CZ" sz="2400" dirty="0"/>
              <a:t>účinná inhibice vzniku </a:t>
            </a:r>
            <a:r>
              <a:rPr lang="cs-CZ" sz="2400" dirty="0" err="1"/>
              <a:t>aminoimidazoazaarenů</a:t>
            </a:r>
            <a:r>
              <a:rPr lang="cs-CZ" sz="2400" dirty="0"/>
              <a:t> antioxidanty (fenolové látky)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A4AFC-B7E6-4F98-A228-1A3AED00018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/>
              <a:t>Technologické kontaminanty</a:t>
            </a:r>
            <a:br>
              <a:rPr lang="cs-CZ"/>
            </a:br>
            <a:r>
              <a:rPr lang="cs-CZ"/>
              <a:t>akrylamid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B7901B-8B5F-4F31-A488-B82DB14B897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6825" y="1714295"/>
            <a:ext cx="6798832" cy="5995987"/>
          </a:xfrm>
        </p:spPr>
        <p:txBody>
          <a:bodyPr/>
          <a:lstStyle/>
          <a:p>
            <a:r>
              <a:rPr lang="cs-CZ" sz="2400" dirty="0"/>
              <a:t>vznik v </a:t>
            </a:r>
            <a:r>
              <a:rPr lang="cs-CZ" sz="2400" dirty="0" err="1"/>
              <a:t>Maillardově</a:t>
            </a:r>
            <a:r>
              <a:rPr lang="cs-CZ" sz="2400" dirty="0"/>
              <a:t> reakci, prekurzor asparagin a redukující cukr nebo karbonylové kyseliny</a:t>
            </a:r>
          </a:p>
          <a:p>
            <a:pPr lvl="0">
              <a:buSzPct val="45000"/>
              <a:buFont typeface="StarSymbol"/>
              <a:buChar char="●"/>
            </a:pPr>
            <a:endParaRPr lang="cs-CZ" sz="2400" dirty="0"/>
          </a:p>
          <a:p>
            <a:r>
              <a:rPr lang="cs-CZ" sz="2400" dirty="0"/>
              <a:t>možnosti snížení rizika</a:t>
            </a:r>
          </a:p>
          <a:p>
            <a:r>
              <a:rPr lang="cs-CZ" sz="2400" dirty="0"/>
              <a:t>obsah redukujících cukrů, asparaginu a dalších volných aminokyselin ve výchozí surovině</a:t>
            </a:r>
          </a:p>
          <a:p>
            <a:r>
              <a:rPr lang="cs-CZ" sz="2400" dirty="0"/>
              <a:t>teplotní profil ve výrobě</a:t>
            </a:r>
          </a:p>
          <a:p>
            <a:r>
              <a:rPr lang="cs-CZ" sz="2400" dirty="0"/>
              <a:t>hodnota pH, obsah vody</a:t>
            </a:r>
          </a:p>
          <a:p>
            <a:r>
              <a:rPr lang="cs-CZ" sz="2400" dirty="0"/>
              <a:t>použití aditivních látek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50D5C-C52C-47E8-A896-C89CDC0ED8D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/>
              <a:t>Technologické kontaminanty</a:t>
            </a:r>
            <a:br>
              <a:rPr lang="cs-CZ"/>
            </a:br>
            <a:r>
              <a:rPr lang="cs-CZ"/>
              <a:t>akrylamid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0AA613-E388-4C9E-82BB-2D54F24ACD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49855" y="1768475"/>
            <a:ext cx="6831106" cy="5267325"/>
          </a:xfrm>
        </p:spPr>
        <p:txBody>
          <a:bodyPr/>
          <a:lstStyle/>
          <a:p>
            <a:r>
              <a:rPr lang="cs-CZ" sz="2400" dirty="0"/>
              <a:t>poměr asparaginu a cukrů u brambor lze ovlivnit skladováním (při teplotách vyšších než 6°C nedochází ke zvyšování obsahu redukujících cukrů)</a:t>
            </a:r>
          </a:p>
          <a:p>
            <a:r>
              <a:rPr lang="cs-CZ" sz="2400" dirty="0"/>
              <a:t>fermentační procesy při výrobě chleba a pečiva snižují hodnotu pH těsta</a:t>
            </a:r>
          </a:p>
          <a:p>
            <a:r>
              <a:rPr lang="cs-CZ" sz="2400" dirty="0"/>
              <a:t>při pražení kávy dochází k poklesu koncentrace akrylamidu, stejně skladováním mleté kávy</a:t>
            </a:r>
          </a:p>
          <a:p>
            <a:pPr lvl="0">
              <a:buSzPct val="45000"/>
              <a:buFont typeface="StarSymbol"/>
              <a:buChar char="●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005DE-7FD6-44BC-AEB2-AFE12335F88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/>
              <a:t>Technologické kontaminanty</a:t>
            </a:r>
            <a:br>
              <a:rPr lang="cs-CZ"/>
            </a:br>
            <a:r>
              <a:rPr lang="cs-CZ"/>
              <a:t>furan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5C2602-17CD-4E56-BCFA-EEA06ED36B6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054249" y="1768475"/>
            <a:ext cx="6745045" cy="5237163"/>
          </a:xfrm>
        </p:spPr>
        <p:txBody>
          <a:bodyPr/>
          <a:lstStyle/>
          <a:p>
            <a:r>
              <a:rPr lang="cs-CZ" sz="2400" dirty="0"/>
              <a:t>vznik z </a:t>
            </a:r>
            <a:r>
              <a:rPr lang="cs-CZ" sz="2400" dirty="0" err="1"/>
              <a:t>prekurzorů_aminokyseliny</a:t>
            </a:r>
            <a:r>
              <a:rPr lang="cs-CZ" sz="2400" dirty="0"/>
              <a:t>, sacharidy, </a:t>
            </a:r>
            <a:r>
              <a:rPr lang="cs-CZ" sz="2400" dirty="0" err="1"/>
              <a:t>nenasycenné</a:t>
            </a:r>
            <a:r>
              <a:rPr lang="cs-CZ" sz="2400" dirty="0"/>
              <a:t> mastné kyseliny, kyselina askorbová, karotenoidy</a:t>
            </a:r>
          </a:p>
          <a:p>
            <a:pPr lvl="0">
              <a:buSzPct val="45000"/>
              <a:buFont typeface="StarSymbol"/>
              <a:buChar char="●"/>
            </a:pPr>
            <a:endParaRPr lang="cs-CZ" sz="2400" dirty="0"/>
          </a:p>
          <a:p>
            <a:r>
              <a:rPr lang="cs-CZ" sz="2400" dirty="0"/>
              <a:t>možnosti snížení rizika</a:t>
            </a:r>
          </a:p>
          <a:p>
            <a:r>
              <a:rPr lang="cs-CZ" sz="2400" dirty="0"/>
              <a:t>způsob tepelného zpracování</a:t>
            </a:r>
          </a:p>
          <a:p>
            <a:r>
              <a:rPr lang="cs-CZ" sz="2400" dirty="0"/>
              <a:t>sledování obsahu prekurzorů</a:t>
            </a:r>
          </a:p>
          <a:p>
            <a:pPr lvl="0">
              <a:buSzPct val="45000"/>
              <a:buFont typeface="StarSymbol"/>
              <a:buChar char="●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9D5CD-28CD-4D3D-8DB1-D799014D302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25"/>
            <a:ext cx="9072563" cy="1262063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/>
              <a:t>Technologické kontaminanty chlorpropanoly a jejich estery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0522D8-1ABA-4541-BF88-605E076F21F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78947" y="1768475"/>
            <a:ext cx="6766560" cy="5489575"/>
          </a:xfrm>
        </p:spPr>
        <p:txBody>
          <a:bodyPr/>
          <a:lstStyle/>
          <a:p>
            <a:r>
              <a:rPr lang="cs-CZ" sz="2400" dirty="0"/>
              <a:t>Vznik prekurzor v kyselých hydrolyzátech </a:t>
            </a:r>
            <a:r>
              <a:rPr lang="cs-CZ" sz="2400" dirty="0" err="1"/>
              <a:t>HCl</a:t>
            </a:r>
            <a:r>
              <a:rPr lang="cs-CZ" sz="2400" dirty="0"/>
              <a:t>, reziduální lipidy a glycerol, fosfolipidy, triacylglyceroly</a:t>
            </a:r>
          </a:p>
          <a:p>
            <a:pPr lvl="0">
              <a:buSzPct val="45000"/>
              <a:buFont typeface="StarSymbol"/>
              <a:buChar char="●"/>
            </a:pPr>
            <a:endParaRPr lang="cs-CZ" sz="2400" dirty="0"/>
          </a:p>
          <a:p>
            <a:r>
              <a:rPr lang="cs-CZ" sz="2400" dirty="0"/>
              <a:t>možnosti snížení rizika</a:t>
            </a:r>
          </a:p>
          <a:p>
            <a:r>
              <a:rPr lang="cs-CZ" sz="2400" dirty="0"/>
              <a:t>	</a:t>
            </a:r>
            <a:r>
              <a:rPr lang="cs-CZ" sz="2400" dirty="0" err="1"/>
              <a:t>stripování</a:t>
            </a:r>
            <a:r>
              <a:rPr lang="cs-CZ" sz="2400" dirty="0"/>
              <a:t> surových hydrolyzátů vodní parou 	(odstranění těkavých </a:t>
            </a:r>
            <a:r>
              <a:rPr lang="cs-CZ" sz="2400" dirty="0" err="1"/>
              <a:t>chlorpropanolů</a:t>
            </a:r>
            <a:r>
              <a:rPr lang="cs-CZ" sz="2400" dirty="0"/>
              <a:t>)</a:t>
            </a:r>
          </a:p>
          <a:p>
            <a:r>
              <a:rPr lang="cs-CZ" sz="2400" dirty="0"/>
              <a:t>	účinnější </a:t>
            </a:r>
            <a:r>
              <a:rPr lang="cs-CZ" sz="2400" dirty="0" err="1"/>
              <a:t>způsob_zahřívání</a:t>
            </a:r>
            <a:r>
              <a:rPr lang="cs-CZ" sz="2400" dirty="0"/>
              <a:t> surového hydrolyzátu v slabě alkalickém prostředí až 3 hodiny</a:t>
            </a:r>
          </a:p>
          <a:p>
            <a:pPr lvl="0">
              <a:buSzPct val="45000"/>
              <a:buFont typeface="StarSymbol"/>
              <a:buChar char="●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4F23E-8CC5-420D-811D-5FC2AAD4818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38137"/>
            <a:ext cx="7702475" cy="1531938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cs-CZ" dirty="0"/>
              <a:t>Technologické kontaminanty</a:t>
            </a:r>
            <a:br>
              <a:rPr lang="cs-CZ" dirty="0"/>
            </a:br>
            <a:r>
              <a:rPr lang="cs-CZ" dirty="0"/>
              <a:t>Polycyklické aromatické uhlovodíky(PAU)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A853F58-7548-4D40-B473-C478F046FB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48641" y="2355925"/>
            <a:ext cx="7067774" cy="4967213"/>
          </a:xfrm>
        </p:spPr>
        <p:txBody>
          <a:bodyPr/>
          <a:lstStyle/>
          <a:p>
            <a:pPr marL="0" lvl="0" indent="0">
              <a:buNone/>
            </a:pPr>
            <a:r>
              <a:rPr lang="cs-CZ" sz="2400" dirty="0"/>
              <a:t>Zdroje:</a:t>
            </a:r>
          </a:p>
          <a:p>
            <a:pPr marL="0" lvl="0" indent="0">
              <a:buNone/>
            </a:pPr>
            <a:r>
              <a:rPr lang="cs-CZ" sz="2400" dirty="0"/>
              <a:t>	průmyslové, neprůmyslové</a:t>
            </a:r>
          </a:p>
          <a:p>
            <a:pPr marL="0" lvl="0" indent="0">
              <a:buNone/>
            </a:pPr>
            <a:r>
              <a:rPr lang="cs-CZ" sz="2400" dirty="0"/>
              <a:t>	geochemické, biologické</a:t>
            </a:r>
          </a:p>
          <a:p>
            <a:pPr lvl="0">
              <a:buSzPct val="45000"/>
              <a:buFont typeface="StarSymbol"/>
              <a:buChar char="●"/>
            </a:pPr>
            <a:endParaRPr lang="cs-CZ" sz="2400" dirty="0"/>
          </a:p>
          <a:p>
            <a:pPr marL="0" lvl="0" indent="0">
              <a:buNone/>
            </a:pPr>
            <a:r>
              <a:rPr lang="cs-CZ" sz="2400" dirty="0"/>
              <a:t>	Transportní médium ovzduší</a:t>
            </a:r>
          </a:p>
          <a:p>
            <a:pPr lvl="1" hangingPunct="0">
              <a:spcBef>
                <a:spcPts val="1415"/>
              </a:spcBef>
              <a:buNone/>
            </a:pPr>
            <a:r>
              <a:rPr lang="cs-CZ" sz="2400" dirty="0"/>
              <a:t>	kontaminace vegetace, živočichů kontaminace potravin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545</Words>
  <Application>Microsoft Office PowerPoint</Application>
  <PresentationFormat>Širokoúhlá obrazovka</PresentationFormat>
  <Paragraphs>87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Arial Narrow</vt:lpstr>
      <vt:lpstr>Liberation Sans</vt:lpstr>
      <vt:lpstr>Liberation Serif</vt:lpstr>
      <vt:lpstr>StarSymbol</vt:lpstr>
      <vt:lpstr>Trebuchet MS</vt:lpstr>
      <vt:lpstr>Wingdings 3</vt:lpstr>
      <vt:lpstr>Fazeta</vt:lpstr>
      <vt:lpstr>Kontaminující látky technologické kontaminanty</vt:lpstr>
      <vt:lpstr>Kontaminující látky technologické kontaminanty</vt:lpstr>
      <vt:lpstr>Technologické kontaminanty Heterocyklické aminy (aminoimidazoazaareny) </vt:lpstr>
      <vt:lpstr>Technologické kontaminanty Heterocyklické aminy  </vt:lpstr>
      <vt:lpstr>Technologické kontaminanty akrylamid</vt:lpstr>
      <vt:lpstr>Technologické kontaminanty akrylamid</vt:lpstr>
      <vt:lpstr>Technologické kontaminanty furan</vt:lpstr>
      <vt:lpstr>Technologické kontaminanty chlorpropanoly a jejich estery</vt:lpstr>
      <vt:lpstr>Technologické kontaminanty Polycyklické aromatické uhlovodíky(PAU)</vt:lpstr>
      <vt:lpstr>Technologické kontaminanty Polycyklické aromatické uhlovodíky</vt:lpstr>
      <vt:lpstr>Technologické kontaminanty Nitrososloučeniny</vt:lpstr>
      <vt:lpstr>Technologické kontaminanty Ethyl-karbamát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Kontaminující látky technologické kontaminanty</dc:title>
  <dc:creator>LENOVO</dc:creator>
  <cp:lastModifiedBy>Kateřina Chroustová</cp:lastModifiedBy>
  <cp:revision>12</cp:revision>
  <dcterms:created xsi:type="dcterms:W3CDTF">2020-04-16T10:40:54Z</dcterms:created>
  <dcterms:modified xsi:type="dcterms:W3CDTF">2021-12-01T18:52:35Z</dcterms:modified>
</cp:coreProperties>
</file>