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98" r:id="rId3"/>
    <p:sldId id="257" r:id="rId4"/>
    <p:sldId id="258" r:id="rId5"/>
    <p:sldId id="259" r:id="rId6"/>
    <p:sldId id="260" r:id="rId7"/>
    <p:sldId id="261" r:id="rId8"/>
    <p:sldId id="262" r:id="rId9"/>
    <p:sldId id="263" r:id="rId10"/>
    <p:sldId id="266" r:id="rId11"/>
    <p:sldId id="267" r:id="rId12"/>
    <p:sldId id="268" r:id="rId13"/>
    <p:sldId id="264" r:id="rId14"/>
    <p:sldId id="269" r:id="rId15"/>
    <p:sldId id="270" r:id="rId16"/>
    <p:sldId id="265"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2" r:id="rId31"/>
    <p:sldId id="285" r:id="rId32"/>
    <p:sldId id="286" r:id="rId33"/>
    <p:sldId id="287" r:id="rId34"/>
    <p:sldId id="288" r:id="rId35"/>
    <p:sldId id="289" r:id="rId36"/>
    <p:sldId id="290" r:id="rId37"/>
    <p:sldId id="292" r:id="rId38"/>
    <p:sldId id="293" r:id="rId39"/>
    <p:sldId id="294" r:id="rId40"/>
    <p:sldId id="291" r:id="rId41"/>
    <p:sldId id="295" r:id="rId42"/>
    <p:sldId id="299" r:id="rId43"/>
    <p:sldId id="296" r:id="rId44"/>
    <p:sldId id="300" r:id="rId45"/>
    <p:sldId id="306" r:id="rId46"/>
    <p:sldId id="307" r:id="rId47"/>
    <p:sldId id="301" r:id="rId48"/>
    <p:sldId id="302" r:id="rId49"/>
    <p:sldId id="303" r:id="rId50"/>
    <p:sldId id="304" r:id="rId51"/>
    <p:sldId id="305" r:id="rId52"/>
    <p:sldId id="297" r:id="rId53"/>
    <p:sldId id="308" r:id="rId54"/>
    <p:sldId id="309" r:id="rId55"/>
    <p:sldId id="310" r:id="rId56"/>
    <p:sldId id="311"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86" d="100"/>
          <a:sy n="86" d="100"/>
        </p:scale>
        <p:origin x="4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1/28/2021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1/28/2021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CF131DD-A141-4471-BCF9-C6073EDD7E20}" type="datetimeFigureOut">
              <a:rPr lang="en-US" dirty="0"/>
              <a:t>1/28/2021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1/28/2021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1/28/2021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CBEAA5-9374-48E4-BB1F-F521806A0534}"/>
              </a:ext>
            </a:extLst>
          </p:cNvPr>
          <p:cNvSpPr>
            <a:spLocks noGrp="1"/>
          </p:cNvSpPr>
          <p:nvPr>
            <p:ph type="ctrTitle"/>
          </p:nvPr>
        </p:nvSpPr>
        <p:spPr/>
        <p:txBody>
          <a:bodyPr/>
          <a:lstStyle/>
          <a:p>
            <a:r>
              <a:rPr lang="ru-RU" sz="4800" dirty="0"/>
              <a:t>СИСТЕМА ФОРМ ГЛАГОЛА</a:t>
            </a:r>
            <a:br>
              <a:rPr lang="cs-CZ" sz="4800" dirty="0"/>
            </a:br>
            <a:r>
              <a:rPr lang="ru-RU" sz="4000" dirty="0"/>
              <a:t>Лицо, число, время</a:t>
            </a:r>
            <a:br>
              <a:rPr lang="cs-CZ" sz="4800" dirty="0"/>
            </a:br>
            <a:endParaRPr lang="cs-CZ" sz="4800" dirty="0"/>
          </a:p>
        </p:txBody>
      </p:sp>
    </p:spTree>
    <p:extLst>
      <p:ext uri="{BB962C8B-B14F-4D97-AF65-F5344CB8AC3E}">
        <p14:creationId xmlns:p14="http://schemas.microsoft.com/office/powerpoint/2010/main" val="2902513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E306015-E655-4909-956C-BDD23ADEC34A}"/>
              </a:ext>
            </a:extLst>
          </p:cNvPr>
          <p:cNvSpPr txBox="1"/>
          <p:nvPr/>
        </p:nvSpPr>
        <p:spPr>
          <a:xfrm>
            <a:off x="1133382" y="1053613"/>
            <a:ext cx="9925235" cy="4708981"/>
          </a:xfrm>
          <a:prstGeom prst="rect">
            <a:avLst/>
          </a:prstGeom>
          <a:noFill/>
        </p:spPr>
        <p:txBody>
          <a:bodyPr wrap="square">
            <a:spAutoFit/>
          </a:bodyPr>
          <a:lstStyle/>
          <a:p>
            <a:pPr algn="just"/>
            <a:r>
              <a:rPr lang="ru-RU" sz="2000" b="1" dirty="0">
                <a:solidFill>
                  <a:prstClr val="black"/>
                </a:solidFill>
                <a:latin typeface="Arial" panose="020B0604020202020204" pitchFamily="34" charset="0"/>
                <a:cs typeface="Arial" panose="020B0604020202020204" pitchFamily="34" charset="0"/>
              </a:rPr>
              <a:t>Не все глаголы имеют формы лица.</a:t>
            </a:r>
          </a:p>
          <a:p>
            <a:pPr algn="just"/>
            <a:endParaRPr lang="ru-RU" sz="2000" b="1" dirty="0">
              <a:solidFill>
                <a:prstClr val="black"/>
              </a:solidFill>
              <a:latin typeface="Arial" panose="020B0604020202020204" pitchFamily="34" charset="0"/>
              <a:cs typeface="Arial" panose="020B0604020202020204" pitchFamily="34" charset="0"/>
            </a:endParaRPr>
          </a:p>
          <a:p>
            <a:pPr algn="just"/>
            <a:r>
              <a:rPr lang="ru-RU" sz="2000" dirty="0">
                <a:solidFill>
                  <a:prstClr val="black"/>
                </a:solidFill>
                <a:latin typeface="Arial" panose="020B0604020202020204" pitchFamily="34" charset="0"/>
                <a:cs typeface="Arial" panose="020B0604020202020204" pitchFamily="34" charset="0"/>
              </a:rPr>
              <a:t>Глаголы, не имеющие форм лица и обозначающие действия или состояния, протекающие бессубъектно, называются </a:t>
            </a:r>
            <a:r>
              <a:rPr lang="ru-RU" sz="2000" b="1" dirty="0">
                <a:solidFill>
                  <a:prstClr val="black"/>
                </a:solidFill>
                <a:latin typeface="Arial" panose="020B0604020202020204" pitchFamily="34" charset="0"/>
                <a:cs typeface="Arial" panose="020B0604020202020204" pitchFamily="34" charset="0"/>
              </a:rPr>
              <a:t>безличными</a:t>
            </a:r>
            <a:r>
              <a:rPr lang="ru-RU" sz="2000" dirty="0">
                <a:solidFill>
                  <a:prstClr val="black"/>
                </a:solidFill>
                <a:latin typeface="Arial" panose="020B0604020202020204" pitchFamily="34" charset="0"/>
                <a:cs typeface="Arial" panose="020B0604020202020204" pitchFamily="34" charset="0"/>
              </a:rPr>
              <a:t>. </a:t>
            </a:r>
            <a:r>
              <a:rPr lang="ru-RU" sz="2000" i="1" dirty="0">
                <a:solidFill>
                  <a:prstClr val="black"/>
                </a:solidFill>
                <a:latin typeface="Arial" panose="020B0604020202020204" pitchFamily="34" charset="0"/>
                <a:cs typeface="Arial" panose="020B0604020202020204" pitchFamily="34" charset="0"/>
              </a:rPr>
              <a:t>Меня знобит.</a:t>
            </a:r>
          </a:p>
          <a:p>
            <a:pPr algn="just"/>
            <a:endParaRPr lang="ru-RU" sz="2000" i="1" dirty="0">
              <a:solidFill>
                <a:prstClr val="black"/>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Безличные глаголы не изменяются по лицам, числам и родам. </a:t>
            </a:r>
          </a:p>
          <a:p>
            <a:pPr marL="285750" indent="-285750" algn="just">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При них не может быть употреблено подлежащее.</a:t>
            </a:r>
          </a:p>
          <a:p>
            <a:pPr marL="285750" indent="-285750" algn="just">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Некоторые личные глаголы могут быть употреблены в значении безличных. </a:t>
            </a:r>
            <a:r>
              <a:rPr lang="ru-RU" sz="2000" i="1" dirty="0">
                <a:solidFill>
                  <a:prstClr val="black"/>
                </a:solidFill>
                <a:latin typeface="Arial" panose="020B0604020202020204" pitchFamily="34" charset="0"/>
                <a:cs typeface="Arial" panose="020B0604020202020204" pitchFamily="34" charset="0"/>
              </a:rPr>
              <a:t>Зимой темнеет рано. </a:t>
            </a:r>
            <a:r>
              <a:rPr lang="ru-RU" sz="2000" dirty="0">
                <a:solidFill>
                  <a:prstClr val="black"/>
                </a:solidFill>
                <a:latin typeface="Arial" panose="020B0604020202020204" pitchFamily="34" charset="0"/>
                <a:cs typeface="Arial" panose="020B0604020202020204" pitchFamily="34" charset="0"/>
              </a:rPr>
              <a:t>х</a:t>
            </a:r>
            <a:r>
              <a:rPr lang="ru-RU" sz="2000" i="1" dirty="0">
                <a:solidFill>
                  <a:prstClr val="black"/>
                </a:solidFill>
                <a:latin typeface="Arial" panose="020B0604020202020204" pitchFamily="34" charset="0"/>
                <a:cs typeface="Arial" panose="020B0604020202020204" pitchFamily="34" charset="0"/>
              </a:rPr>
              <a:t> Вдали темнеет лес.</a:t>
            </a:r>
          </a:p>
          <a:p>
            <a:pPr algn="just"/>
            <a:endParaRPr lang="ru-RU" sz="2000" i="1" dirty="0">
              <a:solidFill>
                <a:prstClr val="black"/>
              </a:solidFill>
              <a:latin typeface="Arial" panose="020B0604020202020204" pitchFamily="34" charset="0"/>
              <a:cs typeface="Arial" panose="020B0604020202020204" pitchFamily="34" charset="0"/>
            </a:endParaRPr>
          </a:p>
          <a:p>
            <a:pPr marL="285750" indent="-285750" algn="just">
              <a:buFont typeface="Courier New" panose="02070309020205020404" pitchFamily="49" charset="0"/>
              <a:buChar char="o"/>
            </a:pPr>
            <a:r>
              <a:rPr lang="ru-RU" sz="2000" i="1" dirty="0">
                <a:latin typeface="Arial" panose="020B0604020202020204" pitchFamily="34" charset="0"/>
                <a:cs typeface="Arial" panose="020B0604020202020204" pitchFamily="34" charset="0"/>
              </a:rPr>
              <a:t>Скоро начнет светать. Меня знобит. Вечерело. Смеркается. Его бы тошнило. Мне не везет. У него ничего не выходит. Лодку сносит к берегу. Мне не спалось. Нельзя откладывать эксперименты. У меня не прибрано! Деревню замело снегом. У нас плохо с бензином. Уже пора вставать, семь часов. Ему совсем холодно. Нам не работается.</a:t>
            </a:r>
          </a:p>
        </p:txBody>
      </p:sp>
    </p:spTree>
    <p:extLst>
      <p:ext uri="{BB962C8B-B14F-4D97-AF65-F5344CB8AC3E}">
        <p14:creationId xmlns:p14="http://schemas.microsoft.com/office/powerpoint/2010/main" val="2545678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F0ED93B-0124-4263-8855-0C742A807D40}"/>
              </a:ext>
            </a:extLst>
          </p:cNvPr>
          <p:cNvSpPr txBox="1"/>
          <p:nvPr/>
        </p:nvSpPr>
        <p:spPr>
          <a:xfrm>
            <a:off x="232299" y="133226"/>
            <a:ext cx="11727402" cy="6591548"/>
          </a:xfrm>
          <a:prstGeom prst="rect">
            <a:avLst/>
          </a:prstGeom>
          <a:noFill/>
        </p:spPr>
        <p:txBody>
          <a:bodyPr wrap="square">
            <a:spAutoFit/>
          </a:bodyPr>
          <a:lstStyle/>
          <a:p>
            <a:pPr lvl="0" algn="just">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Недостаточность парадигмы</a:t>
            </a:r>
          </a:p>
          <a:p>
            <a:pPr lvl="0" algn="just">
              <a:lnSpc>
                <a:spcPct val="115000"/>
              </a:lnSpc>
              <a:spcAft>
                <a:spcPts val="1000"/>
              </a:spcAft>
            </a:pPr>
            <a:r>
              <a:rPr lang="ru-RU" sz="2000" dirty="0">
                <a:solidFill>
                  <a:prstClr val="black"/>
                </a:solidFill>
                <a:latin typeface="Arial" panose="020B0604020202020204" pitchFamily="34" charset="0"/>
                <a:ea typeface="Calibri"/>
                <a:cs typeface="Arial" panose="020B0604020202020204" pitchFamily="34" charset="0"/>
              </a:rPr>
              <a:t>Для РЯ характерно наличие н</a:t>
            </a:r>
            <a:r>
              <a:rPr lang="cs-CZ" sz="2000" dirty="0" err="1">
                <a:solidFill>
                  <a:prstClr val="black"/>
                </a:solidFill>
                <a:latin typeface="Arial" panose="020B0604020202020204" pitchFamily="34" charset="0"/>
                <a:ea typeface="Calibri"/>
                <a:cs typeface="Arial" panose="020B0604020202020204" pitchFamily="34" charset="0"/>
              </a:rPr>
              <a:t>едостаточны</a:t>
            </a:r>
            <a:r>
              <a:rPr lang="ru-RU" sz="2000" dirty="0">
                <a:solidFill>
                  <a:prstClr val="black"/>
                </a:solidFill>
                <a:latin typeface="Arial" panose="020B0604020202020204" pitchFamily="34" charset="0"/>
                <a:ea typeface="Calibri"/>
                <a:cs typeface="Arial" panose="020B0604020202020204" pitchFamily="34" charset="0"/>
              </a:rPr>
              <a:t>х</a:t>
            </a:r>
            <a:r>
              <a:rPr lang="cs-CZ" sz="2000" dirty="0">
                <a:solidFill>
                  <a:prstClr val="black"/>
                </a:solidFill>
                <a:latin typeface="Arial" panose="020B0604020202020204" pitchFamily="34" charset="0"/>
                <a:ea typeface="Calibri"/>
                <a:cs typeface="Arial" panose="020B0604020202020204" pitchFamily="34" charset="0"/>
              </a:rPr>
              <a:t> </a:t>
            </a:r>
            <a:r>
              <a:rPr lang="cs-CZ" sz="2000" dirty="0" err="1">
                <a:solidFill>
                  <a:prstClr val="black"/>
                </a:solidFill>
                <a:latin typeface="Arial" panose="020B0604020202020204" pitchFamily="34" charset="0"/>
                <a:ea typeface="Calibri"/>
                <a:cs typeface="Arial" panose="020B0604020202020204" pitchFamily="34" charset="0"/>
              </a:rPr>
              <a:t>глагол</a:t>
            </a:r>
            <a:r>
              <a:rPr lang="ru-RU" sz="2000" dirty="0" err="1">
                <a:solidFill>
                  <a:prstClr val="black"/>
                </a:solidFill>
                <a:latin typeface="Arial" panose="020B0604020202020204" pitchFamily="34" charset="0"/>
                <a:ea typeface="Calibri"/>
                <a:cs typeface="Arial" panose="020B0604020202020204" pitchFamily="34" charset="0"/>
              </a:rPr>
              <a:t>ов</a:t>
            </a:r>
            <a:r>
              <a:rPr lang="cs-CZ" sz="2000" dirty="0">
                <a:solidFill>
                  <a:prstClr val="black"/>
                </a:solidFill>
                <a:latin typeface="Arial" panose="020B0604020202020204" pitchFamily="34" charset="0"/>
                <a:ea typeface="Calibri"/>
                <a:cs typeface="Arial" panose="020B0604020202020204" pitchFamily="34" charset="0"/>
              </a:rPr>
              <a:t> – </a:t>
            </a:r>
            <a:r>
              <a:rPr lang="ru-RU" sz="2000" dirty="0">
                <a:solidFill>
                  <a:prstClr val="black"/>
                </a:solidFill>
                <a:latin typeface="Arial" panose="020B0604020202020204" pitchFamily="34" charset="0"/>
                <a:ea typeface="Calibri"/>
                <a:cs typeface="Arial" panose="020B0604020202020204" pitchFamily="34" charset="0"/>
              </a:rPr>
              <a:t>у них </a:t>
            </a:r>
            <a:r>
              <a:rPr lang="cs-CZ" sz="2000" dirty="0" err="1">
                <a:solidFill>
                  <a:prstClr val="black"/>
                </a:solidFill>
                <a:latin typeface="Arial" panose="020B0604020202020204" pitchFamily="34" charset="0"/>
                <a:ea typeface="Calibri"/>
                <a:cs typeface="Arial" panose="020B0604020202020204" pitchFamily="34" charset="0"/>
              </a:rPr>
              <a:t>нет</a:t>
            </a:r>
            <a:r>
              <a:rPr lang="cs-CZ" sz="2000" dirty="0">
                <a:solidFill>
                  <a:prstClr val="black"/>
                </a:solidFill>
                <a:latin typeface="Arial" panose="020B0604020202020204" pitchFamily="34" charset="0"/>
                <a:ea typeface="Calibri"/>
                <a:cs typeface="Arial" panose="020B0604020202020204" pitchFamily="34" charset="0"/>
              </a:rPr>
              <a:t> </a:t>
            </a:r>
            <a:r>
              <a:rPr lang="cs-CZ" sz="2000" dirty="0" err="1">
                <a:solidFill>
                  <a:prstClr val="black"/>
                </a:solidFill>
                <a:latin typeface="Arial" panose="020B0604020202020204" pitchFamily="34" charset="0"/>
                <a:ea typeface="Calibri"/>
                <a:cs typeface="Arial" panose="020B0604020202020204" pitchFamily="34" charset="0"/>
              </a:rPr>
              <a:t>форм</a:t>
            </a:r>
            <a:r>
              <a:rPr lang="cs-CZ" sz="2000" dirty="0">
                <a:solidFill>
                  <a:prstClr val="black"/>
                </a:solidFill>
                <a:latin typeface="Arial" panose="020B0604020202020204" pitchFamily="34" charset="0"/>
                <a:ea typeface="Calibri"/>
                <a:cs typeface="Arial" panose="020B0604020202020204" pitchFamily="34" charset="0"/>
              </a:rPr>
              <a:t> 1 и(</a:t>
            </a:r>
            <a:r>
              <a:rPr lang="cs-CZ" sz="2000" dirty="0" err="1">
                <a:solidFill>
                  <a:prstClr val="black"/>
                </a:solidFill>
                <a:latin typeface="Arial" panose="020B0604020202020204" pitchFamily="34" charset="0"/>
                <a:ea typeface="Calibri"/>
                <a:cs typeface="Arial" panose="020B0604020202020204" pitchFamily="34" charset="0"/>
              </a:rPr>
              <a:t>ли</a:t>
            </a:r>
            <a:r>
              <a:rPr lang="cs-CZ" sz="2000" dirty="0">
                <a:solidFill>
                  <a:prstClr val="black"/>
                </a:solidFill>
                <a:latin typeface="Arial" panose="020B0604020202020204" pitchFamily="34" charset="0"/>
                <a:ea typeface="Calibri"/>
                <a:cs typeface="Arial" panose="020B0604020202020204" pitchFamily="34" charset="0"/>
              </a:rPr>
              <a:t>) 2 л. </a:t>
            </a:r>
            <a:r>
              <a:rPr lang="ru-RU" sz="2000" dirty="0">
                <a:solidFill>
                  <a:prstClr val="black"/>
                </a:solidFill>
                <a:latin typeface="Arial" panose="020B0604020202020204" pitchFamily="34" charset="0"/>
                <a:ea typeface="Calibri"/>
                <a:cs typeface="Arial" panose="020B0604020202020204" pitchFamily="34" charset="0"/>
              </a:rPr>
              <a:t>е</a:t>
            </a:r>
            <a:r>
              <a:rPr lang="cs-CZ" sz="2000" dirty="0">
                <a:solidFill>
                  <a:prstClr val="black"/>
                </a:solidFill>
                <a:latin typeface="Arial" panose="020B0604020202020204" pitchFamily="34" charset="0"/>
                <a:ea typeface="Calibri"/>
                <a:cs typeface="Arial" panose="020B0604020202020204" pitchFamily="34" charset="0"/>
              </a:rPr>
              <a:t>д. </a:t>
            </a:r>
            <a:r>
              <a:rPr lang="ru-RU" sz="2000" dirty="0">
                <a:solidFill>
                  <a:prstClr val="black"/>
                </a:solidFill>
                <a:latin typeface="Arial" panose="020B0604020202020204" pitchFamily="34" charset="0"/>
                <a:ea typeface="Calibri"/>
                <a:cs typeface="Arial" panose="020B0604020202020204" pitchFamily="34" charset="0"/>
              </a:rPr>
              <a:t>ч</a:t>
            </a:r>
            <a:r>
              <a:rPr lang="cs-CZ" sz="2000" dirty="0">
                <a:solidFill>
                  <a:prstClr val="black"/>
                </a:solidFill>
                <a:latin typeface="Arial" panose="020B0604020202020204" pitchFamily="34" charset="0"/>
                <a:ea typeface="Calibri"/>
                <a:cs typeface="Arial" panose="020B0604020202020204" pitchFamily="34" charset="0"/>
              </a:rPr>
              <a:t>. (</a:t>
            </a:r>
            <a:r>
              <a:rPr lang="cs-CZ" sz="2000" i="1" dirty="0" err="1">
                <a:solidFill>
                  <a:prstClr val="black"/>
                </a:solidFill>
                <a:latin typeface="Arial" panose="020B0604020202020204" pitchFamily="34" charset="0"/>
                <a:ea typeface="Calibri"/>
                <a:cs typeface="Arial" panose="020B0604020202020204" pitchFamily="34" charset="0"/>
              </a:rPr>
              <a:t>победить</a:t>
            </a:r>
            <a:r>
              <a:rPr lang="cs-CZ" sz="2000" i="1" dirty="0">
                <a:solidFill>
                  <a:prstClr val="black"/>
                </a:solidFill>
                <a:latin typeface="Arial" panose="020B0604020202020204" pitchFamily="34" charset="0"/>
                <a:ea typeface="Calibri"/>
                <a:cs typeface="Arial" panose="020B0604020202020204" pitchFamily="34" charset="0"/>
              </a:rPr>
              <a:t>, </a:t>
            </a:r>
            <a:r>
              <a:rPr lang="cs-CZ" sz="2000" i="1" dirty="0" err="1">
                <a:solidFill>
                  <a:prstClr val="black"/>
                </a:solidFill>
                <a:latin typeface="Arial" panose="020B0604020202020204" pitchFamily="34" charset="0"/>
                <a:ea typeface="Calibri"/>
                <a:cs typeface="Arial" panose="020B0604020202020204" pitchFamily="34" charset="0"/>
              </a:rPr>
              <a:t>ощутить</a:t>
            </a:r>
            <a:r>
              <a:rPr lang="cs-CZ" sz="2000" i="1" dirty="0">
                <a:solidFill>
                  <a:prstClr val="black"/>
                </a:solidFill>
                <a:latin typeface="Arial" panose="020B0604020202020204" pitchFamily="34" charset="0"/>
                <a:ea typeface="Calibri"/>
                <a:cs typeface="Arial" panose="020B0604020202020204" pitchFamily="34" charset="0"/>
              </a:rPr>
              <a:t>, </a:t>
            </a:r>
            <a:r>
              <a:rPr lang="cs-CZ" sz="2000" i="1" dirty="0" err="1">
                <a:solidFill>
                  <a:prstClr val="black"/>
                </a:solidFill>
                <a:latin typeface="Arial" panose="020B0604020202020204" pitchFamily="34" charset="0"/>
                <a:ea typeface="Calibri"/>
                <a:cs typeface="Arial" panose="020B0604020202020204" pitchFamily="34" charset="0"/>
              </a:rPr>
              <a:t>убедить</a:t>
            </a:r>
            <a:r>
              <a:rPr lang="ru-RU" sz="2000" i="1" dirty="0">
                <a:solidFill>
                  <a:prstClr val="black"/>
                </a:solidFill>
                <a:latin typeface="Arial" panose="020B0604020202020204" pitchFamily="34" charset="0"/>
                <a:ea typeface="Calibri"/>
                <a:cs typeface="Arial" panose="020B0604020202020204" pitchFamily="34" charset="0"/>
              </a:rPr>
              <a:t>, дерзить, чудить, дудеть, очутиться</a:t>
            </a:r>
            <a:r>
              <a:rPr lang="cs-CZ" sz="2000" dirty="0">
                <a:solidFill>
                  <a:prstClr val="black"/>
                </a:solidFill>
                <a:latin typeface="Arial" panose="020B0604020202020204" pitchFamily="34" charset="0"/>
                <a:ea typeface="Calibri"/>
                <a:cs typeface="Arial" panose="020B0604020202020204" pitchFamily="34" charset="0"/>
              </a:rPr>
              <a:t>)</a:t>
            </a:r>
            <a:endParaRPr lang="ru-RU" sz="2000" dirty="0">
              <a:solidFill>
                <a:prstClr val="black"/>
              </a:solidFill>
              <a:latin typeface="Arial" panose="020B0604020202020204" pitchFamily="34" charset="0"/>
              <a:ea typeface="Calibri"/>
              <a:cs typeface="Arial" panose="020B0604020202020204" pitchFamily="34" charset="0"/>
            </a:endParaRPr>
          </a:p>
          <a:p>
            <a:pPr marL="285750" lvl="0" indent="-285750" algn="just">
              <a:lnSpc>
                <a:spcPct val="115000"/>
              </a:lnSpc>
              <a:spcAft>
                <a:spcPts val="1000"/>
              </a:spcAft>
              <a:buFont typeface="Courier New" panose="02070309020205020404" pitchFamily="49" charset="0"/>
              <a:buChar char="o"/>
            </a:pPr>
            <a:r>
              <a:rPr lang="ru-RU" sz="2000" dirty="0">
                <a:solidFill>
                  <a:prstClr val="black"/>
                </a:solidFill>
                <a:latin typeface="Arial" panose="020B0604020202020204" pitchFamily="34" charset="0"/>
                <a:ea typeface="Calibri"/>
                <a:cs typeface="Arial" panose="020B0604020202020204" pitchFamily="34" charset="0"/>
              </a:rPr>
              <a:t>Что делать в таком случае при переводе</a:t>
            </a:r>
            <a:r>
              <a:rPr lang="cs-CZ" sz="2000" dirty="0">
                <a:solidFill>
                  <a:prstClr val="black"/>
                </a:solidFill>
                <a:latin typeface="Arial" panose="020B0604020202020204" pitchFamily="34" charset="0"/>
                <a:ea typeface="Calibri"/>
                <a:cs typeface="Arial" panose="020B0604020202020204" pitchFamily="34" charset="0"/>
              </a:rPr>
              <a:t> </a:t>
            </a:r>
            <a:r>
              <a:rPr lang="ru-RU" sz="2000" dirty="0">
                <a:solidFill>
                  <a:prstClr val="black"/>
                </a:solidFill>
                <a:latin typeface="Arial" panose="020B0604020202020204" pitchFamily="34" charset="0"/>
                <a:ea typeface="Calibri"/>
                <a:cs typeface="Arial" panose="020B0604020202020204" pitchFamily="34" charset="0"/>
              </a:rPr>
              <a:t>на РЯ?</a:t>
            </a:r>
          </a:p>
          <a:p>
            <a:pPr lvl="0" algn="just">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Прочие случаи недостаточности парадигмы.</a:t>
            </a:r>
          </a:p>
          <a:p>
            <a:pPr marL="171450" lvl="0" indent="-171450" algn="just">
              <a:lnSpc>
                <a:spcPct val="115000"/>
              </a:lnSpc>
              <a:spcAft>
                <a:spcPts val="1000"/>
              </a:spcAf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не изменяется по лицам и не имеет формы будущего времени глагол </a:t>
            </a:r>
            <a:r>
              <a:rPr lang="ru-RU" sz="2000" b="1" dirty="0">
                <a:solidFill>
                  <a:srgbClr val="000000"/>
                </a:solidFill>
                <a:latin typeface="Arial" panose="020B0604020202020204" pitchFamily="34" charset="0"/>
                <a:cs typeface="Arial" panose="020B0604020202020204" pitchFamily="34" charset="0"/>
              </a:rPr>
              <a:t>объять</a:t>
            </a:r>
            <a:r>
              <a:rPr lang="ru-RU" sz="2000" dirty="0">
                <a:solidFill>
                  <a:srgbClr val="000000"/>
                </a:solidFill>
                <a:latin typeface="Arial" panose="020B0604020202020204" pitchFamily="34" charset="0"/>
                <a:cs typeface="Arial" panose="020B0604020202020204" pitchFamily="34" charset="0"/>
              </a:rPr>
              <a:t>;</a:t>
            </a:r>
            <a:endParaRPr lang="cs-CZ" sz="2000" dirty="0">
              <a:solidFill>
                <a:prstClr val="black"/>
              </a:solidFill>
              <a:latin typeface="Arial" panose="020B0604020202020204" pitchFamily="34" charset="0"/>
              <a:ea typeface="Calibri"/>
              <a:cs typeface="Arial" panose="020B0604020202020204" pitchFamily="34" charset="0"/>
            </a:endParaRPr>
          </a:p>
          <a:p>
            <a:pPr marL="171450" lvl="0" indent="-171450" algn="just">
              <a:lnSpc>
                <a:spcPct val="115000"/>
              </a:lnSpc>
              <a:spcAft>
                <a:spcPts val="1000"/>
              </a:spcAf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глагол </a:t>
            </a:r>
            <a:r>
              <a:rPr lang="ru-RU" sz="2000" b="1" dirty="0">
                <a:solidFill>
                  <a:srgbClr val="000000"/>
                </a:solidFill>
                <a:latin typeface="Arial" panose="020B0604020202020204" pitchFamily="34" charset="0"/>
                <a:cs typeface="Arial" panose="020B0604020202020204" pitchFamily="34" charset="0"/>
              </a:rPr>
              <a:t>несдобровать</a:t>
            </a:r>
            <a:r>
              <a:rPr lang="ru-RU" sz="2000" dirty="0">
                <a:solidFill>
                  <a:srgbClr val="000000"/>
                </a:solidFill>
                <a:latin typeface="Arial" panose="020B0604020202020204" pitchFamily="34" charset="0"/>
                <a:cs typeface="Arial" panose="020B0604020202020204" pitchFamily="34" charset="0"/>
              </a:rPr>
              <a:t> имеет только форму инфинитива;</a:t>
            </a:r>
            <a:endParaRPr lang="cs-CZ" sz="2000" dirty="0">
              <a:solidFill>
                <a:prstClr val="black"/>
              </a:solidFill>
              <a:latin typeface="Arial" panose="020B0604020202020204" pitchFamily="34" charset="0"/>
              <a:ea typeface="Calibri"/>
              <a:cs typeface="Arial" panose="020B0604020202020204" pitchFamily="34" charset="0"/>
            </a:endParaRPr>
          </a:p>
          <a:p>
            <a:pPr marL="171450" indent="-171450" algn="just">
              <a:lnSpc>
                <a:spcPct val="115000"/>
              </a:lnSpc>
              <a:spcAft>
                <a:spcPts val="1000"/>
              </a:spcAf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у </a:t>
            </a:r>
            <a:r>
              <a:rPr lang="ru-RU" sz="2000" b="1" dirty="0">
                <a:solidFill>
                  <a:srgbClr val="000000"/>
                </a:solidFill>
                <a:latin typeface="Arial" panose="020B0604020202020204" pitchFamily="34" charset="0"/>
                <a:cs typeface="Arial" panose="020B0604020202020204" pitchFamily="34" charset="0"/>
              </a:rPr>
              <a:t>безличных глаголов</a:t>
            </a:r>
            <a:r>
              <a:rPr lang="ru-RU" sz="2000" dirty="0">
                <a:solidFill>
                  <a:srgbClr val="000000"/>
                </a:solidFill>
                <a:latin typeface="Arial" panose="020B0604020202020204" pitchFamily="34" charset="0"/>
                <a:cs typeface="Arial" panose="020B0604020202020204" pitchFamily="34" charset="0"/>
              </a:rPr>
              <a:t> парадигмы лица, числа и рода представлены одним членом: </a:t>
            </a:r>
            <a:r>
              <a:rPr lang="ru-RU" sz="2000" i="1" dirty="0">
                <a:solidFill>
                  <a:srgbClr val="000000"/>
                </a:solidFill>
                <a:latin typeface="Arial" panose="020B0604020202020204" pitchFamily="34" charset="0"/>
                <a:cs typeface="Arial" panose="020B0604020202020204" pitchFamily="34" charset="0"/>
              </a:rPr>
              <a:t>светает, светало</a:t>
            </a:r>
            <a:r>
              <a:rPr lang="ru-RU" sz="2000" dirty="0">
                <a:solidFill>
                  <a:srgbClr val="000000"/>
                </a:solidFill>
                <a:latin typeface="Arial" panose="020B0604020202020204" pitchFamily="34" charset="0"/>
                <a:cs typeface="Arial" panose="020B0604020202020204" pitchFamily="34" charset="0"/>
              </a:rPr>
              <a:t> (инф. – </a:t>
            </a:r>
            <a:r>
              <a:rPr lang="ru-RU" sz="2000" i="1" dirty="0">
                <a:solidFill>
                  <a:srgbClr val="000000"/>
                </a:solidFill>
                <a:latin typeface="Arial" panose="020B0604020202020204" pitchFamily="34" charset="0"/>
                <a:cs typeface="Arial" panose="020B0604020202020204" pitchFamily="34" charset="0"/>
              </a:rPr>
              <a:t>светать</a:t>
            </a:r>
            <a:r>
              <a:rPr lang="ru-RU" sz="2000" dirty="0">
                <a:solidFill>
                  <a:srgbClr val="000000"/>
                </a:solidFill>
                <a:latin typeface="Arial" panose="020B0604020202020204" pitchFamily="34" charset="0"/>
                <a:cs typeface="Arial" panose="020B0604020202020204" pitchFamily="34" charset="0"/>
              </a:rPr>
              <a:t>);</a:t>
            </a:r>
            <a:r>
              <a:rPr lang="ru-RU" sz="2000" b="1" dirty="0">
                <a:solidFill>
                  <a:srgbClr val="000000"/>
                </a:solidFill>
                <a:latin typeface="Arial" panose="020B0604020202020204" pitchFamily="34" charset="0"/>
                <a:cs typeface="Arial" panose="020B0604020202020204" pitchFamily="34" charset="0"/>
              </a:rPr>
              <a:t> безличные глаголы</a:t>
            </a:r>
            <a:r>
              <a:rPr lang="ru-RU" sz="2000" dirty="0">
                <a:solidFill>
                  <a:srgbClr val="000000"/>
                </a:solidFill>
                <a:latin typeface="Arial" panose="020B0604020202020204" pitchFamily="34" charset="0"/>
                <a:cs typeface="Arial" panose="020B0604020202020204" pitchFamily="34" charset="0"/>
              </a:rPr>
              <a:t> не имеют повелительного наклонения;</a:t>
            </a:r>
            <a:endParaRPr lang="cs-CZ" sz="2000" dirty="0">
              <a:solidFill>
                <a:prstClr val="black"/>
              </a:solidFill>
              <a:latin typeface="Arial" panose="020B0604020202020204" pitchFamily="34" charset="0"/>
              <a:ea typeface="Calibri"/>
              <a:cs typeface="Arial" panose="020B0604020202020204" pitchFamily="34" charset="0"/>
            </a:endParaRPr>
          </a:p>
          <a:p>
            <a:pPr marL="171450" lvl="0" indent="-171450" algn="just">
              <a:lnSpc>
                <a:spcPct val="115000"/>
              </a:lnSpc>
              <a:spcAft>
                <a:spcPts val="1000"/>
              </a:spcAf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у глагола </a:t>
            </a:r>
            <a:r>
              <a:rPr lang="ru-RU" sz="2000" b="1" dirty="0">
                <a:solidFill>
                  <a:srgbClr val="000000"/>
                </a:solidFill>
                <a:latin typeface="Arial" panose="020B0604020202020204" pitchFamily="34" charset="0"/>
                <a:cs typeface="Arial" panose="020B0604020202020204" pitchFamily="34" charset="0"/>
              </a:rPr>
              <a:t>неймется</a:t>
            </a:r>
            <a:r>
              <a:rPr lang="ru-RU" sz="2000" dirty="0">
                <a:solidFill>
                  <a:srgbClr val="000000"/>
                </a:solidFill>
                <a:latin typeface="Arial" panose="020B0604020202020204" pitchFamily="34" charset="0"/>
                <a:cs typeface="Arial" panose="020B0604020202020204" pitchFamily="34" charset="0"/>
              </a:rPr>
              <a:t> нет форм прошедшего времени и инфинитива;</a:t>
            </a:r>
            <a:endParaRPr lang="cs-CZ" sz="2000" dirty="0">
              <a:solidFill>
                <a:prstClr val="black"/>
              </a:solidFill>
              <a:latin typeface="Arial" panose="020B0604020202020204" pitchFamily="34" charset="0"/>
              <a:ea typeface="Calibri"/>
              <a:cs typeface="Arial" panose="020B0604020202020204" pitchFamily="34" charset="0"/>
            </a:endParaRPr>
          </a:p>
          <a:p>
            <a:pPr marL="171450" lvl="0" indent="-171450" algn="just">
              <a:lnSpc>
                <a:spcPct val="115000"/>
              </a:lnSpc>
              <a:spcAft>
                <a:spcPts val="1000"/>
              </a:spcAf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глаголы </a:t>
            </a:r>
            <a:r>
              <a:rPr lang="ru-RU" sz="2000" b="1" dirty="0">
                <a:solidFill>
                  <a:srgbClr val="000000"/>
                </a:solidFill>
                <a:latin typeface="Arial" panose="020B0604020202020204" pitchFamily="34" charset="0"/>
                <a:cs typeface="Arial" panose="020B0604020202020204" pitchFamily="34" charset="0"/>
              </a:rPr>
              <a:t>слыхать и видать </a:t>
            </a:r>
            <a:r>
              <a:rPr lang="ru-RU" sz="2000" dirty="0">
                <a:solidFill>
                  <a:srgbClr val="000000"/>
                </a:solidFill>
                <a:latin typeface="Arial" panose="020B0604020202020204" pitchFamily="34" charset="0"/>
                <a:cs typeface="Arial" panose="020B0604020202020204" pitchFamily="34" charset="0"/>
              </a:rPr>
              <a:t>употребляются только в формах прошедшего времени;</a:t>
            </a:r>
            <a:endParaRPr lang="cs-CZ" sz="2000" dirty="0">
              <a:solidFill>
                <a:prstClr val="black"/>
              </a:solidFill>
              <a:latin typeface="Arial" panose="020B0604020202020204" pitchFamily="34" charset="0"/>
              <a:ea typeface="Calibri"/>
              <a:cs typeface="Arial" panose="020B0604020202020204" pitchFamily="34" charset="0"/>
            </a:endParaRPr>
          </a:p>
          <a:p>
            <a:pPr marL="171450" lvl="0" indent="-171450" algn="just">
              <a:lnSpc>
                <a:spcPct val="115000"/>
              </a:lnSpc>
              <a:spcAft>
                <a:spcPts val="1000"/>
              </a:spcAf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глаголы </a:t>
            </a:r>
            <a:r>
              <a:rPr lang="ru-RU" sz="2000" b="1" dirty="0">
                <a:solidFill>
                  <a:srgbClr val="000000"/>
                </a:solidFill>
                <a:latin typeface="Arial" panose="020B0604020202020204" pitchFamily="34" charset="0"/>
                <a:cs typeface="Arial" panose="020B0604020202020204" pitchFamily="34" charset="0"/>
              </a:rPr>
              <a:t>стлать и стелить, настигнуть и настичь</a:t>
            </a:r>
            <a:r>
              <a:rPr lang="ru-RU" sz="2000" dirty="0">
                <a:solidFill>
                  <a:srgbClr val="000000"/>
                </a:solidFill>
                <a:latin typeface="Arial" panose="020B0604020202020204" pitchFamily="34" charset="0"/>
                <a:cs typeface="Arial" panose="020B0604020202020204" pitchFamily="34" charset="0"/>
              </a:rPr>
              <a:t> имеют общую для обоих глаголов парадигму спряжения по лицам и числам;</a:t>
            </a:r>
            <a:endParaRPr lang="cs-CZ" sz="2000" dirty="0">
              <a:solidFill>
                <a:prstClr val="black"/>
              </a:solidFill>
              <a:latin typeface="Arial" panose="020B0604020202020204" pitchFamily="34" charset="0"/>
              <a:ea typeface="Calibri"/>
              <a:cs typeface="Arial" panose="020B0604020202020204" pitchFamily="34" charset="0"/>
            </a:endParaRPr>
          </a:p>
          <a:p>
            <a:pPr marL="171450" lvl="0" indent="-171450" algn="just">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глаголы </a:t>
            </a:r>
            <a:r>
              <a:rPr lang="ru-RU" sz="2000" b="1" dirty="0">
                <a:solidFill>
                  <a:srgbClr val="000000"/>
                </a:solidFill>
                <a:latin typeface="Arial" panose="020B0604020202020204" pitchFamily="34" charset="0"/>
                <a:cs typeface="Arial" panose="020B0604020202020204" pitchFamily="34" charset="0"/>
              </a:rPr>
              <a:t>хотеть, мочь, видеть, слышать </a:t>
            </a:r>
            <a:r>
              <a:rPr lang="ru-RU" sz="2000" dirty="0">
                <a:solidFill>
                  <a:srgbClr val="000000"/>
                </a:solidFill>
                <a:latin typeface="Arial" panose="020B0604020202020204" pitchFamily="34" charset="0"/>
                <a:cs typeface="Arial" panose="020B0604020202020204" pitchFamily="34" charset="0"/>
              </a:rPr>
              <a:t>и др. не имеют синтетических форм повелительного наклонения.</a:t>
            </a:r>
            <a:endParaRPr lang="ru-RU" sz="20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02421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1024465-1581-4B83-AA7F-D6A8C6EDF6B6}"/>
              </a:ext>
            </a:extLst>
          </p:cNvPr>
          <p:cNvSpPr txBox="1"/>
          <p:nvPr/>
        </p:nvSpPr>
        <p:spPr>
          <a:xfrm>
            <a:off x="836720" y="980002"/>
            <a:ext cx="10722005" cy="4371133"/>
          </a:xfrm>
          <a:prstGeom prst="rect">
            <a:avLst/>
          </a:prstGeom>
          <a:noFill/>
        </p:spPr>
        <p:txBody>
          <a:bodyPr wrap="square">
            <a:spAutoFit/>
          </a:bodyPr>
          <a:lstStyle/>
          <a:p>
            <a:pPr lvl="0" algn="just">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Избыточность парадигмы</a:t>
            </a:r>
            <a:endParaRPr lang="cs-CZ" sz="2000" b="1" dirty="0">
              <a:solidFill>
                <a:prstClr val="black"/>
              </a:solidFill>
              <a:latin typeface="Arial" panose="020B0604020202020204" pitchFamily="34" charset="0"/>
              <a:ea typeface="Calibri"/>
              <a:cs typeface="Arial" panose="020B0604020202020204" pitchFamily="34" charset="0"/>
            </a:endParaRPr>
          </a:p>
          <a:p>
            <a:pPr lvl="0" algn="just">
              <a:lnSpc>
                <a:spcPct val="115000"/>
              </a:lnSpc>
              <a:spcAft>
                <a:spcPts val="1000"/>
              </a:spcAft>
            </a:pPr>
            <a:r>
              <a:rPr lang="ru-RU" sz="2000" dirty="0">
                <a:solidFill>
                  <a:prstClr val="black"/>
                </a:solidFill>
                <a:latin typeface="Arial" panose="020B0604020202020204" pitchFamily="34" charset="0"/>
                <a:ea typeface="Calibri"/>
                <a:cs typeface="Arial" panose="020B0604020202020204" pitchFamily="34" charset="0"/>
              </a:rPr>
              <a:t>Нормативное использование личных местоимений  в РЯ приводит к тому, что категории лица и числа выражены дважды.</a:t>
            </a:r>
          </a:p>
          <a:p>
            <a:pPr marL="285750" lvl="0" indent="-285750" algn="just">
              <a:lnSpc>
                <a:spcPct val="115000"/>
              </a:lnSpc>
              <a:spcAft>
                <a:spcPts val="1000"/>
              </a:spcAft>
              <a:buFont typeface="Courier New" panose="02070309020205020404" pitchFamily="49" charset="0"/>
              <a:buChar char="o"/>
            </a:pPr>
            <a:r>
              <a:rPr lang="ru-RU" sz="2000" i="1" dirty="0">
                <a:solidFill>
                  <a:prstClr val="black"/>
                </a:solidFill>
                <a:latin typeface="Arial" panose="020B0604020202020204" pitchFamily="34" charset="0"/>
                <a:ea typeface="Calibri"/>
                <a:cs typeface="Arial" panose="020B0604020202020204" pitchFamily="34" charset="0"/>
              </a:rPr>
              <a:t>Я туда ни за что не пойду. Ты лучше молчи. Он ведет себя коварно. Мы всю неделю только и делаем, что восхищаемся достопримечательностями.  Да что вы себе позволяете?  Они об этом знать не знают.</a:t>
            </a:r>
          </a:p>
          <a:p>
            <a:pPr marL="285750" lvl="0" indent="-285750" algn="just">
              <a:lnSpc>
                <a:spcPct val="115000"/>
              </a:lnSpc>
              <a:spcAft>
                <a:spcPts val="1000"/>
              </a:spcAft>
              <a:buFont typeface="Courier New" panose="02070309020205020404" pitchFamily="49" charset="0"/>
              <a:buChar char="o"/>
            </a:pPr>
            <a:endParaRPr lang="ru-RU" sz="2000" i="1" dirty="0">
              <a:solidFill>
                <a:prstClr val="black"/>
              </a:solidFill>
              <a:latin typeface="Arial" panose="020B0604020202020204" pitchFamily="34" charset="0"/>
              <a:ea typeface="Calibri"/>
              <a:cs typeface="Arial" panose="020B0604020202020204" pitchFamily="34" charset="0"/>
            </a:endParaRPr>
          </a:p>
          <a:p>
            <a:pPr lvl="0" algn="just">
              <a:lnSpc>
                <a:spcPct val="115000"/>
              </a:lnSpc>
              <a:spcAft>
                <a:spcPts val="1000"/>
              </a:spcAft>
            </a:pPr>
            <a:r>
              <a:rPr lang="ru-RU" sz="2000" b="1" dirty="0">
                <a:solidFill>
                  <a:prstClr val="black"/>
                </a:solidFill>
                <a:latin typeface="Arial" panose="020B0604020202020204" pitchFamily="34" charset="0"/>
                <a:ea typeface="Calibri"/>
                <a:cs typeface="Arial" panose="020B0604020202020204" pitchFamily="34" charset="0"/>
              </a:rPr>
              <a:t>Прочие случаи избыточности парадигмы</a:t>
            </a:r>
          </a:p>
          <a:p>
            <a:pPr lvl="0" algn="just">
              <a:lnSpc>
                <a:spcPct val="115000"/>
              </a:lnSpc>
              <a:spcAft>
                <a:spcPts val="1000"/>
              </a:spcAft>
            </a:pPr>
            <a:r>
              <a:rPr lang="ru-RU" sz="2000" dirty="0">
                <a:solidFill>
                  <a:prstClr val="black"/>
                </a:solidFill>
                <a:latin typeface="Arial" panose="020B0604020202020204" pitchFamily="34" charset="0"/>
                <a:ea typeface="Calibri"/>
                <a:cs typeface="Arial" panose="020B0604020202020204" pitchFamily="34" charset="0"/>
              </a:rPr>
              <a:t>Попробуйте образовать предложения со следующими глаголами и перевести их.</a:t>
            </a:r>
          </a:p>
          <a:p>
            <a:pPr marL="285750" lvl="0" indent="-285750" algn="just">
              <a:lnSpc>
                <a:spcPct val="115000"/>
              </a:lnSpc>
              <a:spcAft>
                <a:spcPts val="1000"/>
              </a:spcAft>
              <a:buFont typeface="Courier New" panose="02070309020205020404" pitchFamily="49" charset="0"/>
              <a:buChar char="o"/>
            </a:pPr>
            <a:r>
              <a:rPr lang="ru-RU" sz="2000" i="1" dirty="0">
                <a:latin typeface="Arial" panose="020B0604020202020204" pitchFamily="34" charset="0"/>
                <a:cs typeface="Arial" panose="020B0604020202020204" pitchFamily="34" charset="0"/>
              </a:rPr>
              <a:t>капать, двигать, мяукать, брызгать, мучать</a:t>
            </a:r>
            <a:endParaRPr lang="ru-RU" sz="2000" i="1"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7513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94C6F39-614B-4478-AA26-084658BFA12C}"/>
              </a:ext>
            </a:extLst>
          </p:cNvPr>
          <p:cNvSpPr txBox="1"/>
          <p:nvPr/>
        </p:nvSpPr>
        <p:spPr>
          <a:xfrm>
            <a:off x="923278" y="292963"/>
            <a:ext cx="10777490" cy="1323439"/>
          </a:xfrm>
          <a:prstGeom prst="rect">
            <a:avLst/>
          </a:prstGeom>
          <a:noFill/>
        </p:spPr>
        <p:txBody>
          <a:bodyPr wrap="square">
            <a:spAutoFit/>
          </a:bodyPr>
          <a:lstStyle/>
          <a:p>
            <a:pPr indent="4495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При </a:t>
            </a:r>
            <a:r>
              <a:rPr lang="ru-RU" sz="2000" b="1" u="sng" dirty="0">
                <a:effectLst/>
                <a:latin typeface="Arial" panose="020B0604020202020204" pitchFamily="34" charset="0"/>
                <a:ea typeface="Times New Roman" panose="02020603050405020304" pitchFamily="18" charset="0"/>
                <a:cs typeface="Arial" panose="020B0604020202020204" pitchFamily="34" charset="0"/>
              </a:rPr>
              <a:t>транспозиции</a:t>
            </a:r>
            <a:r>
              <a:rPr lang="ru-RU" sz="2000" b="1" dirty="0">
                <a:effectLst/>
                <a:latin typeface="Arial" panose="020B0604020202020204" pitchFamily="34" charset="0"/>
                <a:ea typeface="Times New Roman" panose="02020603050405020304" pitchFamily="18" charset="0"/>
                <a:cs typeface="Arial" panose="020B0604020202020204" pitchFamily="34" charset="0"/>
              </a:rPr>
              <a:t> грамматическая форма лица может приобретать переносное или расширенное значение. </a:t>
            </a:r>
            <a:endParaRPr lang="cs-CZ" sz="2000" b="1" dirty="0">
              <a:effectLst/>
              <a:latin typeface="Arial" panose="020B0604020202020204" pitchFamily="34" charset="0"/>
              <a:ea typeface="Times New Roman" panose="02020603050405020304" pitchFamily="18" charset="0"/>
              <a:cs typeface="Arial" panose="020B0604020202020204" pitchFamily="34" charset="0"/>
            </a:endParaRPr>
          </a:p>
          <a:p>
            <a:r>
              <a:rPr lang="ru-RU" sz="2000" dirty="0">
                <a:effectLst/>
                <a:latin typeface="Arial" panose="020B0604020202020204" pitchFamily="34" charset="0"/>
                <a:ea typeface="Calibri" panose="020F0502020204030204" pitchFamily="34" charset="0"/>
                <a:cs typeface="Arial" panose="020B0604020202020204" pitchFamily="34" charset="0"/>
              </a:rPr>
              <a:t>Категории лица и числа тесно взаимосвязаны, поэтому транспозиции, касающиеся данных категорий, рассматриваются совместно. </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9801A91A-9FA7-4712-BF6C-51346CA6B1B9}"/>
              </a:ext>
            </a:extLst>
          </p:cNvPr>
          <p:cNvSpPr txBox="1"/>
          <p:nvPr/>
        </p:nvSpPr>
        <p:spPr>
          <a:xfrm>
            <a:off x="497150" y="1772142"/>
            <a:ext cx="11114842" cy="4401205"/>
          </a:xfrm>
          <a:prstGeom prst="rect">
            <a:avLst/>
          </a:prstGeom>
          <a:noFill/>
        </p:spPr>
        <p:txBody>
          <a:bodyPr wrap="square">
            <a:spAutoFit/>
          </a:bodyPr>
          <a:lstStyle/>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1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 обобщенное значение (</a:t>
            </a:r>
            <a:r>
              <a:rPr lang="ru-RU" sz="2000" i="1" dirty="0">
                <a:effectLst/>
                <a:latin typeface="Arial" panose="020B0604020202020204" pitchFamily="34" charset="0"/>
                <a:ea typeface="Times New Roman" panose="02020603050405020304" pitchFamily="18" charset="0"/>
                <a:cs typeface="Arial" panose="020B0604020202020204" pitchFamily="34" charset="0"/>
              </a:rPr>
              <a:t>Мыслю – следовательно, существую</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1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 1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 авторское мы – выражение научной скромности (</a:t>
            </a:r>
            <a:r>
              <a:rPr lang="ru-RU" sz="2000" i="1" dirty="0">
                <a:effectLst/>
                <a:latin typeface="Arial" panose="020B0604020202020204" pitchFamily="34" charset="0"/>
                <a:ea typeface="Times New Roman" panose="02020603050405020304" pitchFamily="18" charset="0"/>
                <a:cs typeface="Arial" panose="020B0604020202020204" pitchFamily="34" charset="0"/>
              </a:rPr>
              <a:t>В данной статье мы рассмотрим…</a:t>
            </a:r>
            <a:r>
              <a:rPr lang="ru-RU" sz="2000" dirty="0">
                <a:effectLst/>
                <a:latin typeface="Arial" panose="020B0604020202020204" pitchFamily="34" charset="0"/>
                <a:ea typeface="Times New Roman" panose="02020603050405020304" pitchFamily="18" charset="0"/>
                <a:cs typeface="Arial" panose="020B0604020202020204" pitchFamily="34" charset="0"/>
              </a:rPr>
              <a:t>), оно также может показывать вовлеченность читателя в описываемое действие (</a:t>
            </a:r>
            <a:r>
              <a:rPr lang="ru-RU" sz="2000" i="1" dirty="0">
                <a:effectLst/>
                <a:latin typeface="Arial" panose="020B0604020202020204" pitchFamily="34" charset="0"/>
                <a:ea typeface="Times New Roman" panose="02020603050405020304" pitchFamily="18" charset="0"/>
                <a:cs typeface="Arial" panose="020B0604020202020204" pitchFamily="34" charset="0"/>
              </a:rPr>
              <a:t>Если мы обратим внимание на…</a:t>
            </a:r>
            <a:r>
              <a:rPr lang="ru-RU" sz="2000" dirty="0">
                <a:effectLst/>
                <a:latin typeface="Arial" panose="020B0604020202020204" pitchFamily="34" charset="0"/>
                <a:ea typeface="Times New Roman" panose="02020603050405020304" pitchFamily="18" charset="0"/>
                <a:cs typeface="Arial" panose="020B0604020202020204" pitchFamily="34" charset="0"/>
              </a:rPr>
              <a:t>). Но в разговорной речи те же формы употребляются вместо форм ед. ч. с оттенком непринужденности или фамильярной уверенности (</a:t>
            </a:r>
            <a:r>
              <a:rPr lang="ru-RU" sz="2000" i="1" dirty="0">
                <a:effectLst/>
                <a:latin typeface="Arial" panose="020B0604020202020204" pitchFamily="34" charset="0"/>
                <a:ea typeface="Times New Roman" panose="02020603050405020304" pitchFamily="18" charset="0"/>
                <a:cs typeface="Arial" panose="020B0604020202020204" pitchFamily="34" charset="0"/>
              </a:rPr>
              <a:t>Сделаешь к сроку? – Сделаем</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1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 2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 докторское мы, здесь выражается участливая заботливость (</a:t>
            </a:r>
            <a:r>
              <a:rPr lang="ru-RU" sz="2000" i="1" dirty="0">
                <a:effectLst/>
                <a:latin typeface="Arial" panose="020B0604020202020204" pitchFamily="34" charset="0"/>
                <a:ea typeface="Times New Roman" panose="02020603050405020304" pitchFamily="18" charset="0"/>
                <a:cs typeface="Arial" panose="020B0604020202020204" pitchFamily="34" charset="0"/>
              </a:rPr>
              <a:t>Ну, как мы себя сегодня чувствуем?</a:t>
            </a:r>
            <a:r>
              <a:rPr lang="ru-RU" sz="2000" dirty="0">
                <a:effectLst/>
                <a:latin typeface="Arial" panose="020B0604020202020204" pitchFamily="34" charset="0"/>
                <a:ea typeface="Times New Roman" panose="02020603050405020304" pitchFamily="18" charset="0"/>
                <a:cs typeface="Arial" panose="020B0604020202020204" pitchFamily="34" charset="0"/>
              </a:rPr>
              <a:t>), но те же формы могут выражать и ироничную снисходительность (</a:t>
            </a:r>
            <a:r>
              <a:rPr lang="ru-RU" sz="2000" i="1" dirty="0">
                <a:effectLst/>
                <a:latin typeface="Arial" panose="020B0604020202020204" pitchFamily="34" charset="0"/>
                <a:ea typeface="Times New Roman" panose="02020603050405020304" pitchFamily="18" charset="0"/>
                <a:cs typeface="Arial" panose="020B0604020202020204" pitchFamily="34" charset="0"/>
              </a:rPr>
              <a:t>Отлично. Мы, кажется, улыбаемся!</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1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также используется для выражения смягченного побуждения к действию (</a:t>
            </a:r>
            <a:r>
              <a:rPr lang="ru-RU" sz="2000" i="1" dirty="0">
                <a:effectLst/>
                <a:latin typeface="Arial" panose="020B0604020202020204" pitchFamily="34" charset="0"/>
                <a:ea typeface="Times New Roman" panose="02020603050405020304" pitchFamily="18" charset="0"/>
                <a:cs typeface="Arial" panose="020B0604020202020204" pitchFamily="34" charset="0"/>
              </a:rPr>
              <a:t>Выходим, выходим, не задерживаем</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9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72971FC-6386-4539-9D8A-DA9654D6D7E1}"/>
              </a:ext>
            </a:extLst>
          </p:cNvPr>
          <p:cNvSpPr txBox="1"/>
          <p:nvPr/>
        </p:nvSpPr>
        <p:spPr>
          <a:xfrm>
            <a:off x="523783" y="1843950"/>
            <a:ext cx="10715347" cy="3170099"/>
          </a:xfrm>
          <a:prstGeom prst="rect">
            <a:avLst/>
          </a:prstGeom>
          <a:noFill/>
        </p:spPr>
        <p:txBody>
          <a:bodyPr wrap="square">
            <a:spAutoFit/>
          </a:bodyPr>
          <a:lstStyle/>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2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 обобщенное значение (</a:t>
            </a:r>
            <a:r>
              <a:rPr lang="ru-RU" sz="2000" i="1" dirty="0">
                <a:effectLst/>
                <a:latin typeface="Arial" panose="020B0604020202020204" pitchFamily="34" charset="0"/>
                <a:ea typeface="Times New Roman" panose="02020603050405020304" pitchFamily="18" charset="0"/>
                <a:cs typeface="Arial" panose="020B0604020202020204" pitchFamily="34" charset="0"/>
              </a:rPr>
              <a:t>На одном энтузиазме далеко не уедешь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2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 значение повторяющегося действия говорящего – его обобщенный опыт (</a:t>
            </a:r>
            <a:r>
              <a:rPr lang="ru-RU" sz="2000" i="1" dirty="0">
                <a:effectLst/>
                <a:latin typeface="Arial" panose="020B0604020202020204" pitchFamily="34" charset="0"/>
                <a:ea typeface="Times New Roman" panose="02020603050405020304" pitchFamily="18" charset="0"/>
                <a:cs typeface="Arial" panose="020B0604020202020204" pitchFamily="34" charset="0"/>
              </a:rPr>
              <a:t>Бывает устанешь как собака, но все же идешь, помогаешь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2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традиционно используется при вежливом обращении к одному лицу (</a:t>
            </a:r>
            <a:r>
              <a:rPr lang="ru-RU" sz="2000" i="1" dirty="0">
                <a:effectLst/>
                <a:latin typeface="Arial" panose="020B0604020202020204" pitchFamily="34" charset="0"/>
                <a:ea typeface="Times New Roman" panose="02020603050405020304" pitchFamily="18" charset="0"/>
                <a:cs typeface="Arial" panose="020B0604020202020204" pitchFamily="34" charset="0"/>
              </a:rPr>
              <a:t>Что Вы говорите?</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u="sng" dirty="0">
                <a:effectLst/>
                <a:latin typeface="Arial" panose="020B0604020202020204" pitchFamily="34" charset="0"/>
                <a:ea typeface="Times New Roman" panose="02020603050405020304" pitchFamily="18" charset="0"/>
                <a:cs typeface="Arial" panose="020B0604020202020204" pitchFamily="34" charset="0"/>
              </a:rPr>
              <a:t>+ прошедшее время! (Что Вы сказали?) </a:t>
            </a:r>
          </a:p>
          <a:p>
            <a:pPr marL="342900" indent="-342900" algn="just">
              <a:buFont typeface="Arial" panose="020B0604020202020204" pitchFamily="34" charset="0"/>
              <a:buChar char="•"/>
            </a:pPr>
            <a:endParaRPr lang="ru-RU" sz="2000" u="sng"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2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средством обобщения (</a:t>
            </a:r>
            <a:r>
              <a:rPr lang="ru-RU" sz="2000" i="1" dirty="0">
                <a:effectLst/>
                <a:latin typeface="Arial" panose="020B0604020202020204" pitchFamily="34" charset="0"/>
                <a:ea typeface="Times New Roman" panose="02020603050405020304" pitchFamily="18" charset="0"/>
                <a:cs typeface="Arial" panose="020B0604020202020204" pitchFamily="34" charset="0"/>
              </a:rPr>
              <a:t>Пойдете в баню, отдохнете, успокоитесь, и перестанете все видеть в черном свете</a:t>
            </a:r>
            <a:r>
              <a:rPr lang="ru-RU" sz="2000" dirty="0">
                <a:effectLst/>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88205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ACE117D-6FF6-4ADC-A06F-8E46E39BA5E9}"/>
              </a:ext>
            </a:extLst>
          </p:cNvPr>
          <p:cNvSpPr txBox="1"/>
          <p:nvPr/>
        </p:nvSpPr>
        <p:spPr>
          <a:xfrm>
            <a:off x="843379" y="1169062"/>
            <a:ext cx="10360240" cy="4247317"/>
          </a:xfrm>
          <a:prstGeom prst="rect">
            <a:avLst/>
          </a:prstGeom>
          <a:noFill/>
        </p:spPr>
        <p:txBody>
          <a:bodyPr wrap="square">
            <a:spAutoFit/>
          </a:bodyPr>
          <a:lstStyle/>
          <a:p>
            <a:pPr marL="285750" indent="-285750" algn="jus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Arial" panose="020B0604020202020204" pitchFamily="34" charset="0"/>
              </a:rPr>
              <a:t>3.л. </a:t>
            </a:r>
            <a:r>
              <a:rPr lang="ru-RU" sz="18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1800" dirty="0">
                <a:effectLst/>
                <a:latin typeface="Arial" panose="020B0604020202020204" pitchFamily="34" charset="0"/>
                <a:ea typeface="Times New Roman" panose="02020603050405020304" pitchFamily="18" charset="0"/>
                <a:cs typeface="Arial" panose="020B0604020202020204" pitchFamily="34" charset="0"/>
              </a:rPr>
              <a:t>. в безличном значении представляет действие как происходящее независимо от деятеля (</a:t>
            </a:r>
            <a:r>
              <a:rPr lang="ru-RU" sz="1800" i="1" dirty="0">
                <a:effectLst/>
                <a:latin typeface="Arial" panose="020B0604020202020204" pitchFamily="34" charset="0"/>
                <a:ea typeface="Times New Roman" panose="02020603050405020304" pitchFamily="18" charset="0"/>
                <a:cs typeface="Arial" panose="020B0604020202020204" pitchFamily="34" charset="0"/>
              </a:rPr>
              <a:t>От окна дует</a:t>
            </a:r>
            <a:r>
              <a:rPr lang="ru-RU" sz="18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buFont typeface="Arial" panose="020B0604020202020204" pitchFamily="34" charset="0"/>
              <a:buChar char="•"/>
            </a:pP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Arial" panose="020B0604020202020204" pitchFamily="34" charset="0"/>
              </a:rPr>
              <a:t>3.л. </a:t>
            </a:r>
            <a:r>
              <a:rPr lang="ru-RU" sz="18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1800" dirty="0">
                <a:effectLst/>
                <a:latin typeface="Arial" panose="020B0604020202020204" pitchFamily="34" charset="0"/>
                <a:ea typeface="Times New Roman" panose="02020603050405020304" pitchFamily="18" charset="0"/>
                <a:cs typeface="Arial" panose="020B0604020202020204" pitchFamily="34" charset="0"/>
              </a:rPr>
              <a:t>. может использоваться и при общении с маленькими детьми в значении 1 л. </a:t>
            </a:r>
            <a:r>
              <a:rPr lang="ru-RU" sz="18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1800" dirty="0">
                <a:effectLst/>
                <a:latin typeface="Arial" panose="020B0604020202020204" pitchFamily="34" charset="0"/>
                <a:ea typeface="Times New Roman" panose="02020603050405020304" pitchFamily="18" charset="0"/>
                <a:cs typeface="Arial" panose="020B0604020202020204" pitchFamily="34" charset="0"/>
              </a:rPr>
              <a:t>. (</a:t>
            </a:r>
            <a:r>
              <a:rPr lang="ru-RU" sz="1800" i="1" dirty="0">
                <a:effectLst/>
                <a:latin typeface="Arial" panose="020B0604020202020204" pitchFamily="34" charset="0"/>
                <a:ea typeface="Times New Roman" panose="02020603050405020304" pitchFamily="18" charset="0"/>
                <a:cs typeface="Arial" panose="020B0604020202020204" pitchFamily="34" charset="0"/>
              </a:rPr>
              <a:t>Мама тебе поможет</a:t>
            </a:r>
            <a:r>
              <a:rPr lang="ru-RU" sz="18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Arial" panose="020B0604020202020204" pitchFamily="34" charset="0"/>
              </a:rPr>
              <a:t> </a:t>
            </a:r>
          </a:p>
          <a:p>
            <a:pPr marL="285750" indent="-285750" algn="jus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Arial" panose="020B0604020202020204" pitchFamily="34" charset="0"/>
              </a:rPr>
              <a:t>3.л. </a:t>
            </a:r>
            <a:r>
              <a:rPr lang="ru-RU" sz="18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1800" dirty="0">
                <a:effectLst/>
                <a:latin typeface="Arial" panose="020B0604020202020204" pitchFamily="34" charset="0"/>
                <a:ea typeface="Times New Roman" panose="02020603050405020304" pitchFamily="18" charset="0"/>
                <a:cs typeface="Arial" panose="020B0604020202020204" pitchFamily="34" charset="0"/>
              </a:rPr>
              <a:t>. в неопределенно-личном значении (</a:t>
            </a:r>
            <a:r>
              <a:rPr lang="ru-RU" sz="1800" i="1" dirty="0">
                <a:effectLst/>
                <a:latin typeface="Arial" panose="020B0604020202020204" pitchFamily="34" charset="0"/>
                <a:ea typeface="Times New Roman" panose="02020603050405020304" pitchFamily="18" charset="0"/>
                <a:cs typeface="Arial" panose="020B0604020202020204" pitchFamily="34" charset="0"/>
              </a:rPr>
              <a:t>В соседней аудитории шумят</a:t>
            </a:r>
            <a:r>
              <a:rPr lang="ru-RU" sz="1800" dirty="0">
                <a:effectLst/>
                <a:latin typeface="Arial" panose="020B0604020202020204" pitchFamily="34" charset="0"/>
                <a:ea typeface="Times New Roman" panose="02020603050405020304" pitchFamily="18" charset="0"/>
                <a:cs typeface="Arial" panose="020B0604020202020204" pitchFamily="34" charset="0"/>
              </a:rPr>
              <a:t>.) или в обобщенно-личном значении (</a:t>
            </a:r>
            <a:r>
              <a:rPr lang="ru-RU" sz="1800" i="1" dirty="0">
                <a:effectLst/>
                <a:latin typeface="Arial" panose="020B0604020202020204" pitchFamily="34" charset="0"/>
                <a:ea typeface="Times New Roman" panose="02020603050405020304" pitchFamily="18" charset="0"/>
                <a:cs typeface="Arial" panose="020B0604020202020204" pitchFamily="34" charset="0"/>
              </a:rPr>
              <a:t>Рыбу подают с белым вином.</a:t>
            </a:r>
            <a:r>
              <a:rPr lang="ru-RU" sz="1800" dirty="0">
                <a:effectLst/>
                <a:latin typeface="Arial" panose="020B0604020202020204" pitchFamily="34" charset="0"/>
                <a:ea typeface="Times New Roman" panose="02020603050405020304" pitchFamily="18" charset="0"/>
                <a:cs typeface="Arial" panose="020B0604020202020204" pitchFamily="34" charset="0"/>
              </a:rPr>
              <a:t>). </a:t>
            </a:r>
          </a:p>
          <a:p>
            <a:pPr marL="285750" indent="-285750" algn="just">
              <a:buFont typeface="Arial" panose="020B0604020202020204" pitchFamily="34" charset="0"/>
              <a:buChar char="•"/>
            </a:pP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Arial" panose="020B0604020202020204" pitchFamily="34" charset="0"/>
              </a:rPr>
              <a:t>Формы 3 л. </a:t>
            </a:r>
            <a:r>
              <a:rPr lang="ru-RU" sz="18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1800" dirty="0">
                <a:effectLst/>
                <a:latin typeface="Arial" panose="020B0604020202020204" pitchFamily="34" charset="0"/>
                <a:ea typeface="Times New Roman" panose="02020603050405020304" pitchFamily="18" charset="0"/>
                <a:cs typeface="Arial" panose="020B0604020202020204" pitchFamily="34" charset="0"/>
              </a:rPr>
              <a:t>. и формы </a:t>
            </a:r>
            <a:r>
              <a:rPr lang="ru-RU" sz="18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1800" dirty="0">
                <a:effectLst/>
                <a:latin typeface="Arial" panose="020B0604020202020204" pitchFamily="34" charset="0"/>
                <a:ea typeface="Times New Roman" panose="02020603050405020304" pitchFamily="18" charset="0"/>
                <a:cs typeface="Arial" panose="020B0604020202020204" pitchFamily="34" charset="0"/>
              </a:rPr>
              <a:t>. </a:t>
            </a:r>
            <a:r>
              <a:rPr lang="ru-RU" sz="1800" dirty="0" err="1">
                <a:effectLst/>
                <a:latin typeface="Arial" panose="020B0604020202020204" pitchFamily="34" charset="0"/>
                <a:ea typeface="Times New Roman" panose="02020603050405020304" pitchFamily="18" charset="0"/>
                <a:cs typeface="Arial" panose="020B0604020202020204" pitchFamily="34" charset="0"/>
              </a:rPr>
              <a:t>прош</a:t>
            </a:r>
            <a:r>
              <a:rPr lang="ru-RU" sz="1800" dirty="0">
                <a:effectLst/>
                <a:latin typeface="Arial" panose="020B0604020202020204" pitchFamily="34" charset="0"/>
                <a:ea typeface="Times New Roman" panose="02020603050405020304" pitchFamily="18" charset="0"/>
                <a:cs typeface="Arial" panose="020B0604020202020204" pitchFamily="34" charset="0"/>
              </a:rPr>
              <a:t>. </a:t>
            </a:r>
            <a:r>
              <a:rPr lang="ru-RU" sz="1800" dirty="0" err="1">
                <a:effectLst/>
                <a:latin typeface="Arial" panose="020B0604020202020204" pitchFamily="34" charset="0"/>
                <a:ea typeface="Times New Roman" panose="02020603050405020304" pitchFamily="18" charset="0"/>
                <a:cs typeface="Arial" panose="020B0604020202020204" pitchFamily="34" charset="0"/>
              </a:rPr>
              <a:t>вр</a:t>
            </a:r>
            <a:r>
              <a:rPr lang="ru-RU" sz="1800" dirty="0">
                <a:effectLst/>
                <a:latin typeface="Arial" panose="020B0604020202020204" pitchFamily="34" charset="0"/>
                <a:ea typeface="Times New Roman" panose="02020603050405020304" pitchFamily="18" charset="0"/>
                <a:cs typeface="Arial" panose="020B0604020202020204" pitchFamily="34" charset="0"/>
              </a:rPr>
              <a:t>. могут относить действие к одному лицу в тех случаях, когда субъект действия – говорящий (</a:t>
            </a:r>
            <a:r>
              <a:rPr lang="ru-RU" sz="1800" i="1" dirty="0">
                <a:effectLst/>
                <a:latin typeface="Arial" panose="020B0604020202020204" pitchFamily="34" charset="0"/>
                <a:ea typeface="Times New Roman" panose="02020603050405020304" pitchFamily="18" charset="0"/>
                <a:cs typeface="Arial" panose="020B0604020202020204" pitchFamily="34" charset="0"/>
              </a:rPr>
              <a:t>Говорят тебе / вам, поторапливайся / поторапливайтесь!</a:t>
            </a:r>
            <a:r>
              <a:rPr lang="ru-RU" sz="18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buFont typeface="Arial" panose="020B0604020202020204" pitchFamily="34" charset="0"/>
              <a:buChar char="•"/>
            </a:pPr>
            <a:endParaRPr lang="cs-CZ"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Arial" panose="020B0604020202020204" pitchFamily="34" charset="0"/>
              </a:rPr>
              <a:t>В повелительном наклонении 2 л. </a:t>
            </a:r>
            <a:r>
              <a:rPr lang="ru-RU" sz="18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1800" dirty="0">
                <a:effectLst/>
                <a:latin typeface="Arial" panose="020B0604020202020204" pitchFamily="34" charset="0"/>
                <a:ea typeface="Times New Roman" panose="02020603050405020304" pitchFamily="18" charset="0"/>
                <a:cs typeface="Arial" panose="020B0604020202020204" pitchFamily="34" charset="0"/>
              </a:rPr>
              <a:t> или </a:t>
            </a:r>
            <a:r>
              <a:rPr lang="ru-RU" sz="18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1800" dirty="0">
                <a:effectLst/>
                <a:latin typeface="Arial" panose="020B0604020202020204" pitchFamily="34" charset="0"/>
                <a:ea typeface="Times New Roman" panose="02020603050405020304" pitchFamily="18" charset="0"/>
                <a:cs typeface="Arial" panose="020B0604020202020204" pitchFamily="34" charset="0"/>
              </a:rPr>
              <a:t>. может иметь обобщающее значение (</a:t>
            </a:r>
            <a:r>
              <a:rPr lang="ru-RU" sz="1800" i="1" dirty="0">
                <a:effectLst/>
                <a:latin typeface="Arial" panose="020B0604020202020204" pitchFamily="34" charset="0"/>
                <a:ea typeface="Times New Roman" panose="02020603050405020304" pitchFamily="18" charset="0"/>
                <a:cs typeface="Arial" panose="020B0604020202020204" pitchFamily="34" charset="0"/>
              </a:rPr>
              <a:t>Такая ситуация, хоть плачь</a:t>
            </a:r>
            <a:r>
              <a:rPr lang="ru-RU" sz="1800" dirty="0">
                <a:effectLst/>
                <a:latin typeface="Arial" panose="020B0604020202020204" pitchFamily="34" charset="0"/>
                <a:ea typeface="Times New Roman" panose="02020603050405020304" pitchFamily="18" charset="0"/>
                <a:cs typeface="Arial" panose="020B0604020202020204" pitchFamily="34" charset="0"/>
              </a:rPr>
              <a:t>.).</a:t>
            </a:r>
            <a:r>
              <a:rPr lang="cs-CZ" sz="1800" dirty="0">
                <a:effectLst/>
                <a:latin typeface="Arial" panose="020B0604020202020204" pitchFamily="34" charset="0"/>
                <a:cs typeface="Arial" panose="020B0604020202020204" pitchFamily="34" charset="0"/>
              </a:rPr>
              <a:t> </a:t>
            </a:r>
            <a:endParaRPr lang="cs-CZ"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342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4461DC2B-DC79-4E00-8BA8-EAC0573004E4}"/>
              </a:ext>
            </a:extLst>
          </p:cNvPr>
          <p:cNvGraphicFramePr>
            <a:graphicFrameLocks noGrp="1"/>
          </p:cNvGraphicFramePr>
          <p:nvPr>
            <p:extLst>
              <p:ext uri="{D42A27DB-BD31-4B8C-83A1-F6EECF244321}">
                <p14:modId xmlns:p14="http://schemas.microsoft.com/office/powerpoint/2010/main" val="1635176313"/>
              </p:ext>
            </p:extLst>
          </p:nvPr>
        </p:nvGraphicFramePr>
        <p:xfrm>
          <a:off x="1722267" y="2158295"/>
          <a:ext cx="8575829" cy="2291592"/>
        </p:xfrm>
        <a:graphic>
          <a:graphicData uri="http://schemas.openxmlformats.org/drawingml/2006/table">
            <a:tbl>
              <a:tblPr firstRow="1" firstCol="1" lastRow="1" lastCol="1" bandRow="1" bandCol="1"/>
              <a:tblGrid>
                <a:gridCol w="4191855">
                  <a:extLst>
                    <a:ext uri="{9D8B030D-6E8A-4147-A177-3AD203B41FA5}">
                      <a16:colId xmlns:a16="http://schemas.microsoft.com/office/drawing/2014/main" val="20000"/>
                    </a:ext>
                  </a:extLst>
                </a:gridCol>
                <a:gridCol w="4383974">
                  <a:extLst>
                    <a:ext uri="{9D8B030D-6E8A-4147-A177-3AD203B41FA5}">
                      <a16:colId xmlns:a16="http://schemas.microsoft.com/office/drawing/2014/main" val="20001"/>
                    </a:ext>
                  </a:extLst>
                </a:gridCol>
              </a:tblGrid>
              <a:tr h="0">
                <a:tc>
                  <a:txBody>
                    <a:bodyPr/>
                    <a:lstStyle/>
                    <a:p>
                      <a:pPr algn="just">
                        <a:lnSpc>
                          <a:spcPct val="115000"/>
                        </a:lnSpc>
                        <a:spcAft>
                          <a:spcPts val="1000"/>
                        </a:spcAft>
                      </a:pPr>
                      <a:r>
                        <a:rPr lang="cs-CZ" sz="1800" b="1" dirty="0">
                          <a:effectLst/>
                          <a:latin typeface="+mn-lt"/>
                          <a:ea typeface="Calibri"/>
                          <a:cs typeface="Times New Roman"/>
                        </a:rPr>
                        <a:t>Maso nakrájíme na plátky.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Мясо нарезают ломтиками.</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1000"/>
                        </a:spcAft>
                      </a:pPr>
                      <a:r>
                        <a:rPr lang="cs-CZ" sz="1800" b="1" dirty="0">
                          <a:effectLst/>
                          <a:latin typeface="+mn-lt"/>
                          <a:ea typeface="Calibri"/>
                          <a:cs typeface="Times New Roman"/>
                        </a:rPr>
                        <a:t>Tebe člověk neošidí.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Тебя не проведешь.</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1000"/>
                        </a:spcAft>
                      </a:pPr>
                      <a:r>
                        <a:rPr lang="cs-CZ" sz="1800" b="1" dirty="0">
                          <a:effectLst/>
                          <a:latin typeface="+mn-lt"/>
                          <a:ea typeface="Calibri"/>
                          <a:cs typeface="Times New Roman"/>
                        </a:rPr>
                        <a:t>Lže jako když tiskne.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 </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1000"/>
                        </a:spcAft>
                      </a:pPr>
                      <a:r>
                        <a:rPr lang="cs-CZ" sz="1800" b="1" dirty="0">
                          <a:effectLst/>
                          <a:latin typeface="+mn-lt"/>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Чувство, как будто грязью облили.</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1000"/>
                        </a:spcAft>
                      </a:pPr>
                      <a:r>
                        <a:rPr lang="cs-CZ" sz="1800" b="1" dirty="0">
                          <a:effectLst/>
                          <a:latin typeface="+mn-lt"/>
                          <a:ea typeface="Calibri"/>
                          <a:cs typeface="Times New Roman"/>
                        </a:rPr>
                        <a:t>Tento dezert se podává s ovocem.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Этот десерт подают с фруктами.</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1000"/>
                        </a:spcAft>
                      </a:pPr>
                      <a:r>
                        <a:rPr lang="cs-CZ" sz="1800" b="1" dirty="0">
                          <a:effectLst/>
                          <a:latin typeface="+mn-lt"/>
                          <a:ea typeface="Calibri"/>
                          <a:cs typeface="Times New Roman"/>
                        </a:rPr>
                        <a:t>Někdo zaklepal na dveře.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В дверь постучали.</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a:lnSpc>
                          <a:spcPct val="115000"/>
                        </a:lnSpc>
                        <a:spcAft>
                          <a:spcPts val="1000"/>
                        </a:spcAft>
                      </a:pPr>
                      <a:r>
                        <a:rPr lang="cs-CZ" sz="1800" b="1" dirty="0">
                          <a:effectLst/>
                          <a:latin typeface="+mn-lt"/>
                          <a:ea typeface="Calibri"/>
                          <a:cs typeface="Times New Roman"/>
                        </a:rPr>
                        <a:t>Jde se tam lesem.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 </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a:lnSpc>
                          <a:spcPct val="115000"/>
                        </a:lnSpc>
                        <a:spcAft>
                          <a:spcPts val="1000"/>
                        </a:spcAft>
                      </a:pPr>
                      <a:r>
                        <a:rPr lang="cs-CZ" sz="1800" b="1" dirty="0">
                          <a:effectLst/>
                          <a:latin typeface="+mn-lt"/>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800" b="1" dirty="0">
                          <a:effectLst/>
                          <a:latin typeface="+mn-lt"/>
                          <a:ea typeface="Calibri"/>
                          <a:cs typeface="Times New Roman"/>
                        </a:rPr>
                        <a:t>Мне не спится.</a:t>
                      </a:r>
                      <a:endParaRPr lang="cs-CZ" sz="18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40995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FEA434B-20D9-4472-929F-745092EA3466}"/>
              </a:ext>
            </a:extLst>
          </p:cNvPr>
          <p:cNvSpPr txBox="1"/>
          <p:nvPr/>
        </p:nvSpPr>
        <p:spPr>
          <a:xfrm>
            <a:off x="907002" y="612844"/>
            <a:ext cx="10377996" cy="5632311"/>
          </a:xfrm>
          <a:prstGeom prst="rect">
            <a:avLst/>
          </a:prstGeom>
          <a:noFill/>
        </p:spPr>
        <p:txBody>
          <a:bodyPr wrap="square">
            <a:spAutoFit/>
          </a:bodyPr>
          <a:lstStyle/>
          <a:p>
            <a:pPr algn="just"/>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Число глагола</a:t>
            </a:r>
            <a:r>
              <a:rPr lang="ru-RU"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ru-RU" sz="2000" dirty="0">
                <a:effectLst/>
                <a:latin typeface="Arial" panose="020B0604020202020204" pitchFamily="34" charset="0"/>
                <a:ea typeface="Times New Roman" panose="02020603050405020304" pitchFamily="18" charset="0"/>
                <a:cs typeface="Arial" panose="020B0604020202020204" pitchFamily="34" charset="0"/>
              </a:rPr>
              <a:t>относится к </a:t>
            </a:r>
            <a:r>
              <a:rPr lang="ru-RU" sz="2000" dirty="0" err="1">
                <a:effectLst/>
                <a:latin typeface="Arial" panose="020B0604020202020204" pitchFamily="34" charset="0"/>
                <a:ea typeface="Times New Roman" panose="02020603050405020304" pitchFamily="18" charset="0"/>
                <a:cs typeface="Arial" panose="020B0604020202020204" pitchFamily="34" charset="0"/>
              </a:rPr>
              <a:t>неспецифически</a:t>
            </a:r>
            <a:r>
              <a:rPr lang="ru-RU" sz="2000" dirty="0">
                <a:effectLst/>
                <a:latin typeface="Arial" panose="020B0604020202020204" pitchFamily="34" charset="0"/>
                <a:ea typeface="Times New Roman" panose="02020603050405020304" pitchFamily="18" charset="0"/>
                <a:cs typeface="Arial" panose="020B0604020202020204" pitchFamily="34" charset="0"/>
              </a:rPr>
              <a:t> глагольным словоизменительным согласуемым категориям. </a:t>
            </a:r>
          </a:p>
          <a:p>
            <a:pPr algn="just"/>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Оно характеризует личные формы и причастия и обозначает единичность или </a:t>
            </a:r>
            <a:r>
              <a:rPr lang="ru-RU" sz="2000" dirty="0" err="1">
                <a:effectLst/>
                <a:latin typeface="Arial" panose="020B0604020202020204" pitchFamily="34" charset="0"/>
                <a:ea typeface="Times New Roman" panose="02020603050405020304" pitchFamily="18" charset="0"/>
                <a:cs typeface="Arial" panose="020B0604020202020204" pitchFamily="34" charset="0"/>
              </a:rPr>
              <a:t>неединичность</a:t>
            </a:r>
            <a:r>
              <a:rPr lang="ru-RU" sz="2000" dirty="0">
                <a:effectLst/>
                <a:latin typeface="Arial" panose="020B0604020202020204" pitchFamily="34" charset="0"/>
                <a:ea typeface="Times New Roman" panose="02020603050405020304" pitchFamily="18" charset="0"/>
                <a:cs typeface="Arial" panose="020B0604020202020204" pitchFamily="34" charset="0"/>
              </a:rPr>
              <a:t> носителей процессуального признака, причем выражается это значение в спрягаемых формах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 единичность,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 </a:t>
            </a:r>
            <a:r>
              <a:rPr lang="ru-RU" sz="2000" dirty="0" err="1">
                <a:effectLst/>
                <a:latin typeface="Arial" panose="020B0604020202020204" pitchFamily="34" charset="0"/>
                <a:ea typeface="Times New Roman" panose="02020603050405020304" pitchFamily="18" charset="0"/>
                <a:cs typeface="Arial" panose="020B0604020202020204" pitchFamily="34" charset="0"/>
              </a:rPr>
              <a:t>неединичность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Как и категория лица, категория числа морфологически выражается флексией, в которой значение лица совмещается со значением числа (</a:t>
            </a:r>
            <a:r>
              <a:rPr lang="ru-RU" sz="2000" i="1" dirty="0">
                <a:effectLst/>
                <a:latin typeface="Arial" panose="020B0604020202020204" pitchFamily="34" charset="0"/>
                <a:ea typeface="Times New Roman" panose="02020603050405020304" pitchFamily="18" charset="0"/>
                <a:cs typeface="Arial" panose="020B0604020202020204" pitchFamily="34" charset="0"/>
              </a:rPr>
              <a:t>они игра</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ют</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В прошедшем времени и в сослагательном наклонении формы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образуются с помощью окончания </a:t>
            </a:r>
            <a:r>
              <a:rPr lang="ru-RU" sz="2000" i="1" dirty="0">
                <a:effectLst/>
                <a:latin typeface="Arial" panose="020B0604020202020204" pitchFamily="34" charset="0"/>
                <a:ea typeface="Times New Roman" panose="02020603050405020304" pitchFamily="18" charset="0"/>
                <a:cs typeface="Arial" panose="020B0604020202020204" pitchFamily="34" charset="0"/>
              </a:rPr>
              <a:t>-и</a:t>
            </a:r>
            <a:r>
              <a:rPr lang="ru-RU" sz="2000" dirty="0">
                <a:effectLst/>
                <a:latin typeface="Arial" panose="020B0604020202020204" pitchFamily="34" charset="0"/>
                <a:ea typeface="Times New Roman" panose="02020603050405020304" pitchFamily="18" charset="0"/>
                <a:cs typeface="Arial" panose="020B0604020202020204" pitchFamily="34" charset="0"/>
              </a:rPr>
              <a:t> (играл</a:t>
            </a:r>
            <a:r>
              <a:rPr lang="ru-RU" sz="2000"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dirty="0">
                <a:effectLst/>
                <a:latin typeface="Arial" panose="020B0604020202020204" pitchFamily="34" charset="0"/>
                <a:ea typeface="Times New Roman" panose="02020603050405020304" pitchFamily="18" charset="0"/>
                <a:cs typeface="Arial" panose="020B0604020202020204" pitchFamily="34" charset="0"/>
              </a:rPr>
              <a:t>, играл</a:t>
            </a:r>
            <a:r>
              <a:rPr lang="ru-RU" sz="2000"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dirty="0">
                <a:effectLst/>
                <a:latin typeface="Arial" panose="020B0604020202020204" pitchFamily="34" charset="0"/>
                <a:ea typeface="Times New Roman" panose="02020603050405020304" pitchFamily="18" charset="0"/>
                <a:cs typeface="Arial" panose="020B0604020202020204" pitchFamily="34" charset="0"/>
              </a:rPr>
              <a:t> бы), а значение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выражено родовыми окончаниями </a:t>
            </a:r>
            <a:r>
              <a:rPr lang="ru-RU" sz="2000" i="1" dirty="0">
                <a:effectLst/>
                <a:latin typeface="Arial" panose="020B0604020202020204" pitchFamily="34" charset="0"/>
                <a:ea typeface="Times New Roman" panose="02020603050405020304" pitchFamily="18" charset="0"/>
                <a:cs typeface="Arial" panose="020B0604020202020204" pitchFamily="34" charset="0"/>
              </a:rPr>
              <a:t>0 / -а / -о</a:t>
            </a:r>
            <a:r>
              <a:rPr lang="ru-RU" sz="2000" dirty="0">
                <a:effectLst/>
                <a:latin typeface="Arial" panose="020B0604020202020204" pitchFamily="34" charset="0"/>
                <a:ea typeface="Times New Roman" panose="02020603050405020304" pitchFamily="18" charset="0"/>
                <a:cs typeface="Arial" panose="020B0604020202020204" pitchFamily="34" charset="0"/>
              </a:rPr>
              <a:t> (играл, играл</a:t>
            </a:r>
            <a:r>
              <a:rPr lang="ru-RU" sz="2000" u="sng" dirty="0">
                <a:effectLst/>
                <a:latin typeface="Arial" panose="020B0604020202020204" pitchFamily="34" charset="0"/>
                <a:ea typeface="Times New Roman" panose="02020603050405020304" pitchFamily="18" charset="0"/>
                <a:cs typeface="Arial" panose="020B0604020202020204" pitchFamily="34" charset="0"/>
              </a:rPr>
              <a:t>а</a:t>
            </a:r>
            <a:r>
              <a:rPr lang="ru-RU" sz="2000" dirty="0">
                <a:effectLst/>
                <a:latin typeface="Arial" panose="020B0604020202020204" pitchFamily="34" charset="0"/>
                <a:ea typeface="Times New Roman" panose="02020603050405020304" pitchFamily="18" charset="0"/>
                <a:cs typeface="Arial" panose="020B0604020202020204" pitchFamily="34" charset="0"/>
              </a:rPr>
              <a:t>, играл</a:t>
            </a:r>
            <a:r>
              <a:rPr lang="ru-RU" sz="2000" u="sng" dirty="0">
                <a:effectLst/>
                <a:latin typeface="Arial" panose="020B0604020202020204" pitchFamily="34" charset="0"/>
                <a:ea typeface="Times New Roman" panose="02020603050405020304" pitchFamily="18" charset="0"/>
                <a:cs typeface="Arial" panose="020B0604020202020204" pitchFamily="34" charset="0"/>
              </a:rPr>
              <a:t>о</a:t>
            </a:r>
            <a:r>
              <a:rPr lang="ru-RU" sz="2000" dirty="0">
                <a:effectLst/>
                <a:latin typeface="Arial" panose="020B0604020202020204" pitchFamily="34" charset="0"/>
                <a:ea typeface="Times New Roman" panose="02020603050405020304" pitchFamily="18" charset="0"/>
                <a:cs typeface="Arial" panose="020B0604020202020204" pitchFamily="34" charset="0"/>
              </a:rPr>
              <a:t>). Повелительное наклонение имеет особую систему форм числа.</a:t>
            </a:r>
          </a:p>
          <a:p>
            <a:pPr marL="342900" indent="-34290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При транспозиции грамматических форм числа в односоставном предложении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может указывать на безличность (</a:t>
            </a:r>
            <a:r>
              <a:rPr lang="ru-RU" sz="2000" i="1" dirty="0">
                <a:effectLst/>
                <a:latin typeface="Arial" panose="020B0604020202020204" pitchFamily="34" charset="0"/>
                <a:ea typeface="Times New Roman" panose="02020603050405020304" pitchFamily="18" charset="0"/>
                <a:cs typeface="Arial" panose="020B0604020202020204" pitchFamily="34" charset="0"/>
              </a:rPr>
              <a:t>Меня тошнит</a:t>
            </a:r>
            <a:r>
              <a:rPr lang="ru-RU" sz="2000" dirty="0">
                <a:effectLst/>
                <a:latin typeface="Arial" panose="020B0604020202020204" pitchFamily="34" charset="0"/>
                <a:ea typeface="Times New Roman" panose="02020603050405020304" pitchFamily="18" charset="0"/>
                <a:cs typeface="Arial" panose="020B0604020202020204" pitchFamily="34" charset="0"/>
              </a:rPr>
              <a:t>.), а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на неопределенность субъекта (</a:t>
            </a:r>
            <a:r>
              <a:rPr lang="ru-RU" sz="2000" i="1" dirty="0">
                <a:effectLst/>
                <a:latin typeface="Arial" panose="020B0604020202020204" pitchFamily="34" charset="0"/>
                <a:ea typeface="Times New Roman" panose="02020603050405020304" pitchFamily="18" charset="0"/>
                <a:cs typeface="Arial" panose="020B0604020202020204" pitchFamily="34" charset="0"/>
              </a:rPr>
              <a:t>К Вам пришли</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36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DA64F90-4408-45B2-930F-62EAE25FD599}"/>
              </a:ext>
            </a:extLst>
          </p:cNvPr>
          <p:cNvSpPr txBox="1"/>
          <p:nvPr/>
        </p:nvSpPr>
        <p:spPr>
          <a:xfrm>
            <a:off x="239697" y="255812"/>
            <a:ext cx="11683014" cy="6247864"/>
          </a:xfrm>
          <a:prstGeom prst="rect">
            <a:avLst/>
          </a:prstGeom>
          <a:noFill/>
        </p:spPr>
        <p:txBody>
          <a:bodyPr wrap="square">
            <a:spAutoFit/>
          </a:bodyPr>
          <a:lstStyle/>
          <a:p>
            <a:pPr algn="just"/>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Род глагола</a:t>
            </a:r>
            <a:r>
              <a:rPr lang="ru-RU" sz="2000" b="1" dirty="0">
                <a:effectLst/>
                <a:latin typeface="Arial" panose="020B0604020202020204" pitchFamily="34" charset="0"/>
                <a:ea typeface="Times New Roman" panose="02020603050405020304" pitchFamily="18" charset="0"/>
                <a:cs typeface="Arial" panose="020B0604020202020204" pitchFamily="34" charset="0"/>
              </a:rPr>
              <a:t>,</a:t>
            </a:r>
            <a:r>
              <a:rPr lang="ru-RU" sz="2000" dirty="0">
                <a:effectLst/>
                <a:latin typeface="Arial" panose="020B0604020202020204" pitchFamily="34" charset="0"/>
                <a:ea typeface="Times New Roman" panose="02020603050405020304" pitchFamily="18" charset="0"/>
                <a:cs typeface="Arial" panose="020B0604020202020204" pitchFamily="34" charset="0"/>
              </a:rPr>
              <a:t> так же как и число, относится к </a:t>
            </a:r>
            <a:r>
              <a:rPr lang="ru-RU" sz="2000" dirty="0" err="1">
                <a:effectLst/>
                <a:latin typeface="Arial" panose="020B0604020202020204" pitchFamily="34" charset="0"/>
                <a:ea typeface="Times New Roman" panose="02020603050405020304" pitchFamily="18" charset="0"/>
                <a:cs typeface="Arial" panose="020B0604020202020204" pitchFamily="34" charset="0"/>
              </a:rPr>
              <a:t>неспецифически</a:t>
            </a:r>
            <a:r>
              <a:rPr lang="ru-RU" sz="2000" dirty="0">
                <a:effectLst/>
                <a:latin typeface="Arial" panose="020B0604020202020204" pitchFamily="34" charset="0"/>
                <a:ea typeface="Times New Roman" panose="02020603050405020304" pitchFamily="18" charset="0"/>
                <a:cs typeface="Arial" panose="020B0604020202020204" pitchFamily="34" charset="0"/>
              </a:rPr>
              <a:t> глагольным словоизменительным согласуемым категориям. </a:t>
            </a:r>
            <a:endParaRPr lang="ru-RU" sz="2000" dirty="0">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Он характеризует формы прошедшего времени, сослагательного наклонения и причастия. </a:t>
            </a:r>
            <a:endParaRPr lang="ru-RU" sz="2000" dirty="0">
              <a:latin typeface="Arial" panose="020B0604020202020204" pitchFamily="34" charset="0"/>
              <a:ea typeface="Times New Roman" panose="02020603050405020304" pitchFamily="18" charset="0"/>
              <a:cs typeface="Arial" panose="020B0604020202020204" pitchFamily="34" charset="0"/>
            </a:endParaRPr>
          </a:p>
          <a:p>
            <a:pPr algn="just"/>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Род глагола (в </a:t>
            </a:r>
            <a:r>
              <a:rPr lang="ru-RU" sz="2000" dirty="0" err="1">
                <a:effectLst/>
                <a:latin typeface="Arial" panose="020B0604020202020204" pitchFamily="34" charset="0"/>
                <a:ea typeface="Times New Roman" panose="02020603050405020304" pitchFamily="18" charset="0"/>
                <a:cs typeface="Arial" panose="020B0604020202020204" pitchFamily="34" charset="0"/>
              </a:rPr>
              <a:t>прош.вр</a:t>
            </a:r>
            <a:r>
              <a:rPr lang="ru-RU" sz="2000" dirty="0">
                <a:effectLst/>
                <a:latin typeface="Arial" panose="020B0604020202020204" pitchFamily="34" charset="0"/>
                <a:ea typeface="Times New Roman" panose="02020603050405020304" pitchFamily="18" charset="0"/>
                <a:cs typeface="Arial" panose="020B0604020202020204" pitchFamily="34" charset="0"/>
              </a:rPr>
              <a:t>. или </a:t>
            </a:r>
            <a:r>
              <a:rPr lang="ru-RU" sz="2000" dirty="0" err="1">
                <a:effectLst/>
                <a:latin typeface="Arial" panose="020B0604020202020204" pitchFamily="34" charset="0"/>
                <a:ea typeface="Times New Roman" panose="02020603050405020304" pitchFamily="18" charset="0"/>
                <a:cs typeface="Arial" panose="020B0604020202020204" pitchFamily="34" charset="0"/>
              </a:rPr>
              <a:t>сосл.накл</a:t>
            </a:r>
            <a:r>
              <a:rPr lang="ru-RU" sz="2000" dirty="0">
                <a:effectLst/>
                <a:latin typeface="Arial" panose="020B0604020202020204" pitchFamily="34" charset="0"/>
                <a:ea typeface="Times New Roman" panose="02020603050405020304" pitchFamily="18" charset="0"/>
                <a:cs typeface="Arial" panose="020B0604020202020204" pitchFamily="34" charset="0"/>
              </a:rPr>
              <a:t>.) может: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указывать на грамматический род существительного, с которым глагол координируется (</a:t>
            </a:r>
            <a:r>
              <a:rPr lang="ru-RU" sz="2000" i="1" dirty="0">
                <a:effectLst/>
                <a:latin typeface="Arial" panose="020B0604020202020204" pitchFamily="34" charset="0"/>
                <a:ea typeface="Times New Roman" panose="02020603050405020304" pitchFamily="18" charset="0"/>
                <a:cs typeface="Arial" panose="020B0604020202020204" pitchFamily="34" charset="0"/>
              </a:rPr>
              <a:t>стол стоял </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м.р</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 лампа висела - </a:t>
            </a:r>
            <a:r>
              <a:rPr lang="ru-RU" sz="2000" dirty="0" err="1">
                <a:effectLst/>
                <a:latin typeface="Arial" panose="020B0604020202020204" pitchFamily="34" charset="0"/>
                <a:ea typeface="Times New Roman" panose="02020603050405020304" pitchFamily="18" charset="0"/>
                <a:cs typeface="Arial" panose="020B0604020202020204" pitchFamily="34" charset="0"/>
              </a:rPr>
              <a:t>ж.р</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 зеркало лежало</a:t>
            </a:r>
            <a:r>
              <a:rPr lang="ru-RU" sz="2000" dirty="0">
                <a:effectLst/>
                <a:latin typeface="Arial" panose="020B0604020202020204" pitchFamily="34" charset="0"/>
                <a:ea typeface="Times New Roman" panose="02020603050405020304" pitchFamily="18" charset="0"/>
                <a:cs typeface="Arial" panose="020B0604020202020204" pitchFamily="34" charset="0"/>
              </a:rPr>
              <a:t> - </a:t>
            </a:r>
            <a:r>
              <a:rPr lang="ru-RU" sz="2000"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обозначать пол лица — носителя процессуального признака (</a:t>
            </a:r>
            <a:r>
              <a:rPr lang="ru-RU" sz="2000" i="1" dirty="0">
                <a:effectLst/>
                <a:latin typeface="Arial" panose="020B0604020202020204" pitchFamily="34" charset="0"/>
                <a:ea typeface="Times New Roman" panose="02020603050405020304" pitchFamily="18" charset="0"/>
                <a:cs typeface="Arial" panose="020B0604020202020204" pitchFamily="34" charset="0"/>
              </a:rPr>
              <a:t>доктор пришел, я читал </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м.р</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 доктор пришла, я читала</a:t>
            </a:r>
            <a:r>
              <a:rPr lang="ru-RU" sz="2000" dirty="0">
                <a:effectLst/>
                <a:latin typeface="Arial" panose="020B0604020202020204" pitchFamily="34" charset="0"/>
                <a:ea typeface="Times New Roman" panose="02020603050405020304" pitchFamily="18" charset="0"/>
                <a:cs typeface="Arial" panose="020B0604020202020204" pitchFamily="34" charset="0"/>
              </a:rPr>
              <a:t> — </a:t>
            </a:r>
            <a:r>
              <a:rPr lang="ru-RU" sz="2000" dirty="0" err="1">
                <a:effectLst/>
                <a:latin typeface="Arial" panose="020B0604020202020204" pitchFamily="34" charset="0"/>
                <a:ea typeface="Times New Roman" panose="02020603050405020304" pitchFamily="18" charset="0"/>
                <a:cs typeface="Arial" panose="020B0604020202020204" pitchFamily="34" charset="0"/>
              </a:rPr>
              <a:t>ж.р</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представлять процессуальный признак как безличный (</a:t>
            </a:r>
            <a:r>
              <a:rPr lang="ru-RU" sz="2000" i="1" dirty="0">
                <a:effectLst/>
                <a:latin typeface="Arial" panose="020B0604020202020204" pitchFamily="34" charset="0"/>
                <a:ea typeface="Times New Roman" panose="02020603050405020304" pitchFamily="18" charset="0"/>
                <a:cs typeface="Arial" panose="020B0604020202020204" pitchFamily="34" charset="0"/>
              </a:rPr>
              <a:t>Светало. - </a:t>
            </a:r>
            <a:r>
              <a:rPr lang="ru-RU" sz="2000"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Wingdings" panose="05000000000000000000" pitchFamily="2" charset="2"/>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Средством выражения для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м.р</a:t>
            </a:r>
            <a:r>
              <a:rPr lang="ru-RU" sz="2000" dirty="0">
                <a:effectLst/>
                <a:latin typeface="Arial" panose="020B0604020202020204" pitchFamily="34" charset="0"/>
                <a:ea typeface="Times New Roman" panose="02020603050405020304" pitchFamily="18" charset="0"/>
                <a:cs typeface="Arial" panose="020B0604020202020204" pitchFamily="34" charset="0"/>
              </a:rPr>
              <a:t>. является нулевое окончание, для </a:t>
            </a:r>
            <a:r>
              <a:rPr lang="ru-RU" sz="2000" dirty="0" err="1">
                <a:effectLst/>
                <a:latin typeface="Arial" panose="020B0604020202020204" pitchFamily="34" charset="0"/>
                <a:ea typeface="Times New Roman" panose="02020603050405020304" pitchFamily="18" charset="0"/>
                <a:cs typeface="Arial" panose="020B0604020202020204" pitchFamily="34" charset="0"/>
              </a:rPr>
              <a:t>ж.р</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-а</a:t>
            </a:r>
            <a:r>
              <a:rPr lang="ru-RU" sz="2000" dirty="0">
                <a:effectLst/>
                <a:latin typeface="Arial" panose="020B0604020202020204" pitchFamily="34" charset="0"/>
                <a:ea typeface="Times New Roman" panose="02020603050405020304" pitchFamily="18" charset="0"/>
                <a:cs typeface="Arial" panose="020B0604020202020204" pitchFamily="34" charset="0"/>
              </a:rPr>
              <a:t>, для </a:t>
            </a:r>
            <a:r>
              <a:rPr lang="ru-RU" sz="2000"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-о</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замерз / замерз бы, замерзла / замерзла бы, замерзло / замерзло бы</a:t>
            </a:r>
            <a:r>
              <a:rPr lang="ru-RU" sz="2000" dirty="0">
                <a:effectLst/>
                <a:latin typeface="Arial" panose="020B0604020202020204" pitchFamily="34" charset="0"/>
                <a:ea typeface="Times New Roman" panose="02020603050405020304" pitchFamily="18" charset="0"/>
                <a:cs typeface="Arial" panose="020B0604020202020204" pitchFamily="34" charset="0"/>
              </a:rPr>
              <a:t>), в то время как во </a:t>
            </a:r>
            <a:r>
              <a:rPr lang="ru-RU" sz="2000"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dirty="0">
                <a:effectLst/>
                <a:latin typeface="Arial" panose="020B0604020202020204" pitchFamily="34" charset="0"/>
                <a:ea typeface="Times New Roman" panose="02020603050405020304" pitchFamily="18" charset="0"/>
                <a:cs typeface="Arial" panose="020B0604020202020204" pitchFamily="34" charset="0"/>
              </a:rPr>
              <a:t>. глагольные формы не характеризуются по признаку рода (</a:t>
            </a:r>
            <a:r>
              <a:rPr lang="ru-RU" sz="2000" i="1" dirty="0">
                <a:effectLst/>
                <a:latin typeface="Arial" panose="020B0604020202020204" pitchFamily="34" charset="0"/>
                <a:ea typeface="Times New Roman" panose="02020603050405020304" pitchFamily="18" charset="0"/>
                <a:cs typeface="Arial" panose="020B0604020202020204" pitchFamily="34" charset="0"/>
              </a:rPr>
              <a:t>мужчины / женщины / должностные лица читали</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cs-CZ" sz="2000" dirty="0">
                <a:effectLst/>
                <a:latin typeface="Arial" panose="020B0604020202020204" pitchFamily="34" charset="0"/>
                <a:cs typeface="Arial" panose="020B0604020202020204" pitchFamily="34" charset="0"/>
              </a:rPr>
              <a:t> </a:t>
            </a:r>
            <a:endParaRPr lang="ru-RU" sz="2000" dirty="0">
              <a:effectLst/>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Сочетания типа </a:t>
            </a:r>
            <a:r>
              <a:rPr lang="ru-RU" sz="2000" i="1" dirty="0">
                <a:effectLst/>
                <a:latin typeface="Arial" panose="020B0604020202020204" pitchFamily="34" charset="0"/>
                <a:ea typeface="Calibri" panose="020F0502020204030204" pitchFamily="34" charset="0"/>
                <a:cs typeface="Arial" panose="020B0604020202020204" pitchFamily="34" charset="0"/>
              </a:rPr>
              <a:t>чудовище вернулось, одна влиятельная персона сказала</a:t>
            </a:r>
            <a:r>
              <a:rPr lang="ru-RU" sz="2000" dirty="0">
                <a:effectLst/>
                <a:latin typeface="Arial" panose="020B0604020202020204" pitchFamily="34" charset="0"/>
                <a:ea typeface="Calibri" panose="020F0502020204030204" pitchFamily="34" charset="0"/>
                <a:cs typeface="Arial" panose="020B0604020202020204" pitchFamily="34" charset="0"/>
              </a:rPr>
              <a:t> отражают синтаксическую связь глагольной формы с именем и не сигнализируют о поле лица.</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endParaRPr lang="ru-RU"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Формы среднего рода также могут иметь значение неопределенности (</a:t>
            </a:r>
            <a:r>
              <a:rPr lang="cs-CZ" sz="2000" i="1" dirty="0" err="1">
                <a:effectLst/>
                <a:latin typeface="Arial" panose="020B0604020202020204" pitchFamily="34" charset="0"/>
                <a:ea typeface="Calibri" panose="020F0502020204030204" pitchFamily="34" charset="0"/>
                <a:cs typeface="Arial" panose="020B0604020202020204" pitchFamily="34" charset="0"/>
              </a:rPr>
              <a:t>Засветилось</a:t>
            </a:r>
            <a:r>
              <a:rPr lang="cs-CZ" sz="2000" i="1" dirty="0">
                <a:effectLst/>
                <a:latin typeface="Arial" panose="020B0604020202020204" pitchFamily="34" charset="0"/>
                <a:ea typeface="Calibri" panose="020F0502020204030204" pitchFamily="34" charset="0"/>
                <a:cs typeface="Arial" panose="020B0604020202020204" pitchFamily="34" charset="0"/>
              </a:rPr>
              <a:t> </a:t>
            </a:r>
            <a:r>
              <a:rPr lang="cs-CZ" sz="2000" i="1" dirty="0" err="1">
                <a:effectLst/>
                <a:latin typeface="Arial" panose="020B0604020202020204" pitchFamily="34" charset="0"/>
                <a:ea typeface="Calibri" panose="020F0502020204030204" pitchFamily="34" charset="0"/>
                <a:cs typeface="Arial" panose="020B0604020202020204" pitchFamily="34" charset="0"/>
              </a:rPr>
              <a:t>на</a:t>
            </a:r>
            <a:r>
              <a:rPr lang="cs-CZ" sz="2000" i="1" dirty="0">
                <a:effectLst/>
                <a:latin typeface="Arial" panose="020B0604020202020204" pitchFamily="34" charset="0"/>
                <a:ea typeface="Calibri" panose="020F0502020204030204" pitchFamily="34" charset="0"/>
                <a:cs typeface="Arial" panose="020B0604020202020204" pitchFamily="34" charset="0"/>
              </a:rPr>
              <a:t> </a:t>
            </a:r>
            <a:r>
              <a:rPr lang="cs-CZ" sz="2000" i="1" dirty="0" err="1">
                <a:effectLst/>
                <a:latin typeface="Arial" panose="020B0604020202020204" pitchFamily="34" charset="0"/>
                <a:ea typeface="Calibri" panose="020F0502020204030204" pitchFamily="34" charset="0"/>
                <a:cs typeface="Arial" panose="020B0604020202020204" pitchFamily="34" charset="0"/>
              </a:rPr>
              <a:t>том</a:t>
            </a:r>
            <a:r>
              <a:rPr lang="cs-CZ" sz="2000" i="1" dirty="0">
                <a:effectLst/>
                <a:latin typeface="Arial" panose="020B0604020202020204" pitchFamily="34" charset="0"/>
                <a:ea typeface="Calibri" panose="020F0502020204030204" pitchFamily="34" charset="0"/>
                <a:cs typeface="Arial" panose="020B0604020202020204" pitchFamily="34" charset="0"/>
              </a:rPr>
              <a:t> </a:t>
            </a:r>
            <a:r>
              <a:rPr lang="cs-CZ" sz="2000" i="1" dirty="0" err="1">
                <a:effectLst/>
                <a:latin typeface="Arial" panose="020B0604020202020204" pitchFamily="34" charset="0"/>
                <a:ea typeface="Calibri" panose="020F0502020204030204" pitchFamily="34" charset="0"/>
                <a:cs typeface="Arial" panose="020B0604020202020204" pitchFamily="34" charset="0"/>
              </a:rPr>
              <a:t>берегу</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6476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D48B6F4-BFEF-400F-8DEE-878AD4A0B5CA}"/>
              </a:ext>
            </a:extLst>
          </p:cNvPr>
          <p:cNvSpPr txBox="1"/>
          <p:nvPr/>
        </p:nvSpPr>
        <p:spPr>
          <a:xfrm>
            <a:off x="1038688" y="1591685"/>
            <a:ext cx="9507984" cy="3477875"/>
          </a:xfrm>
          <a:prstGeom prst="rect">
            <a:avLst/>
          </a:prstGeom>
          <a:noFill/>
        </p:spPr>
        <p:txBody>
          <a:bodyPr wrap="square">
            <a:spAutoFit/>
          </a:bodyPr>
          <a:lstStyle/>
          <a:p>
            <a:pPr indent="449580" algn="just"/>
            <a:r>
              <a:rPr lang="ru-RU" sz="2000" dirty="0">
                <a:effectLst/>
                <a:latin typeface="Arial" panose="020B0604020202020204" pitchFamily="34" charset="0"/>
                <a:ea typeface="Times New Roman" panose="02020603050405020304" pitchFamily="18" charset="0"/>
                <a:cs typeface="Arial" panose="020B0604020202020204" pitchFamily="34" charset="0"/>
              </a:rPr>
              <a:t>Глагол также характеризует такой лексико-синтаксический признак как </a:t>
            </a:r>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переходность / непереходность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indent="449580"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indent="449580" algn="just"/>
            <a:r>
              <a:rPr lang="ru-RU" sz="2000" dirty="0">
                <a:effectLst/>
                <a:latin typeface="Arial" panose="020B0604020202020204" pitchFamily="34" charset="0"/>
                <a:ea typeface="Times New Roman" panose="02020603050405020304" pitchFamily="18" charset="0"/>
                <a:cs typeface="Arial" panose="020B0604020202020204" pitchFamily="34" charset="0"/>
              </a:rPr>
              <a:t>Переходность это способность глагола присоединять прямое дополнение (дополнение в </a:t>
            </a:r>
            <a:r>
              <a:rPr lang="ru-RU" sz="2000" dirty="0" err="1">
                <a:effectLst/>
                <a:latin typeface="Arial" panose="020B0604020202020204" pitchFamily="34" charset="0"/>
                <a:ea typeface="Times New Roman" panose="02020603050405020304" pitchFamily="18" charset="0"/>
                <a:cs typeface="Arial" panose="020B0604020202020204" pitchFamily="34" charset="0"/>
              </a:rPr>
              <a:t>вин.п</a:t>
            </a:r>
            <a:r>
              <a:rPr lang="ru-RU" sz="2000" dirty="0">
                <a:effectLst/>
                <a:latin typeface="Arial" panose="020B0604020202020204" pitchFamily="34" charset="0"/>
                <a:ea typeface="Times New Roman" panose="02020603050405020304" pitchFamily="18" charset="0"/>
                <a:cs typeface="Arial" panose="020B0604020202020204" pitchFamily="34" charset="0"/>
              </a:rPr>
              <a:t>. без предлога). </a:t>
            </a:r>
          </a:p>
          <a:p>
            <a:pPr indent="449580"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indent="449580" algn="just"/>
            <a:r>
              <a:rPr lang="ru-RU" sz="2000" dirty="0">
                <a:effectLst/>
                <a:latin typeface="Arial" panose="020B0604020202020204" pitchFamily="34" charset="0"/>
                <a:ea typeface="Times New Roman" panose="02020603050405020304" pitchFamily="18" charset="0"/>
                <a:cs typeface="Arial" panose="020B0604020202020204" pitchFamily="34" charset="0"/>
              </a:rPr>
              <a:t>Различают </a:t>
            </a:r>
            <a:r>
              <a:rPr lang="ru-RU" sz="2000" u="sng" dirty="0">
                <a:effectLst/>
                <a:latin typeface="Arial" panose="020B0604020202020204" pitchFamily="34" charset="0"/>
                <a:ea typeface="Times New Roman" panose="02020603050405020304" pitchFamily="18" charset="0"/>
                <a:cs typeface="Arial" panose="020B0604020202020204" pitchFamily="34" charset="0"/>
              </a:rPr>
              <a:t>переходные</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Он предпочитает </a:t>
            </a:r>
            <a:r>
              <a:rPr lang="ru-RU" sz="2000" dirty="0">
                <a:effectLst/>
                <a:latin typeface="Arial" panose="020B0604020202020204" pitchFamily="34" charset="0"/>
                <a:ea typeface="Times New Roman" panose="02020603050405020304" pitchFamily="18" charset="0"/>
                <a:cs typeface="Arial" panose="020B0604020202020204" pitchFamily="34" charset="0"/>
              </a:rPr>
              <a:t>(что?) </a:t>
            </a:r>
            <a:r>
              <a:rPr lang="ru-RU" sz="2000" i="1" dirty="0">
                <a:effectLst/>
                <a:latin typeface="Arial" panose="020B0604020202020204" pitchFamily="34" charset="0"/>
                <a:ea typeface="Times New Roman" panose="02020603050405020304" pitchFamily="18" charset="0"/>
                <a:cs typeface="Arial" panose="020B0604020202020204" pitchFamily="34" charset="0"/>
              </a:rPr>
              <a:t>кофе</a:t>
            </a:r>
            <a:r>
              <a:rPr lang="ru-RU" sz="2000" dirty="0">
                <a:effectLst/>
                <a:latin typeface="Arial" panose="020B0604020202020204" pitchFamily="34" charset="0"/>
                <a:ea typeface="Times New Roman" panose="02020603050405020304" pitchFamily="18" charset="0"/>
                <a:cs typeface="Arial" panose="020B0604020202020204" pitchFamily="34" charset="0"/>
              </a:rPr>
              <a:t>.), и </a:t>
            </a:r>
            <a:r>
              <a:rPr lang="ru-RU" sz="2000" u="sng" dirty="0">
                <a:effectLst/>
                <a:latin typeface="Arial" panose="020B0604020202020204" pitchFamily="34" charset="0"/>
                <a:ea typeface="Times New Roman" panose="02020603050405020304" pitchFamily="18" charset="0"/>
                <a:cs typeface="Arial" panose="020B0604020202020204" pitchFamily="34" charset="0"/>
              </a:rPr>
              <a:t>непереходные</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Ваня в последнее время грустит</a:t>
            </a:r>
            <a:r>
              <a:rPr lang="ru-RU" sz="2000" dirty="0">
                <a:effectLst/>
                <a:latin typeface="Arial" panose="020B0604020202020204" pitchFamily="34" charset="0"/>
                <a:ea typeface="Times New Roman" panose="02020603050405020304" pitchFamily="18" charset="0"/>
                <a:cs typeface="Arial" panose="020B0604020202020204" pitchFamily="34" charset="0"/>
              </a:rPr>
              <a:t>.) глаголы. Кроме того, существуют и так называемые </a:t>
            </a:r>
            <a:r>
              <a:rPr lang="ru-RU" sz="2000" u="sng" dirty="0">
                <a:effectLst/>
                <a:latin typeface="Arial" panose="020B0604020202020204" pitchFamily="34" charset="0"/>
                <a:ea typeface="Times New Roman" panose="02020603050405020304" pitchFamily="18" charset="0"/>
                <a:cs typeface="Arial" panose="020B0604020202020204" pitchFamily="34" charset="0"/>
              </a:rPr>
              <a:t>лабильные</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Мальчик льет воду. </a:t>
            </a:r>
            <a:r>
              <a:rPr lang="ru-RU" sz="2000" dirty="0">
                <a:effectLst/>
                <a:latin typeface="Arial" panose="020B0604020202020204" pitchFamily="34" charset="0"/>
                <a:ea typeface="Times New Roman" panose="02020603050405020304" pitchFamily="18" charset="0"/>
                <a:cs typeface="Arial" panose="020B0604020202020204" pitchFamily="34" charset="0"/>
              </a:rPr>
              <a:t>х</a:t>
            </a:r>
            <a:r>
              <a:rPr lang="ru-RU" sz="2000" i="1" dirty="0">
                <a:effectLst/>
                <a:latin typeface="Arial" panose="020B0604020202020204" pitchFamily="34" charset="0"/>
                <a:ea typeface="Times New Roman" panose="02020603050405020304" pitchFamily="18" charset="0"/>
                <a:cs typeface="Arial" panose="020B0604020202020204" pitchFamily="34" charset="0"/>
              </a:rPr>
              <a:t> Льет дождь.</a:t>
            </a:r>
            <a:r>
              <a:rPr lang="ru-RU" sz="2000" dirty="0">
                <a:effectLst/>
                <a:latin typeface="Arial" panose="020B0604020202020204" pitchFamily="34" charset="0"/>
                <a:ea typeface="Times New Roman" panose="02020603050405020304" pitchFamily="18" charset="0"/>
                <a:cs typeface="Arial" panose="020B0604020202020204" pitchFamily="34" charset="0"/>
              </a:rPr>
              <a:t>) глаголы, которые могут быль как переходными, так и непереходными в зависимости от контекста.</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618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FFAA273-C291-425D-B142-9126E7213675}"/>
              </a:ext>
            </a:extLst>
          </p:cNvPr>
          <p:cNvSpPr>
            <a:spLocks noGrp="1"/>
          </p:cNvSpPr>
          <p:nvPr>
            <p:ph type="title"/>
          </p:nvPr>
        </p:nvSpPr>
        <p:spPr/>
        <p:txBody>
          <a:bodyPr/>
          <a:lstStyle/>
          <a:p>
            <a:pPr algn="ctr"/>
            <a:r>
              <a:rPr lang="ru-RU" dirty="0"/>
              <a:t>Система форм глагола</a:t>
            </a:r>
            <a:endParaRPr lang="cs-CZ" dirty="0"/>
          </a:p>
        </p:txBody>
      </p:sp>
    </p:spTree>
    <p:extLst>
      <p:ext uri="{BB962C8B-B14F-4D97-AF65-F5344CB8AC3E}">
        <p14:creationId xmlns:p14="http://schemas.microsoft.com/office/powerpoint/2010/main" val="2795853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DAAF5C-5522-4C9A-BAAC-415FB1D8A749}"/>
              </a:ext>
            </a:extLst>
          </p:cNvPr>
          <p:cNvSpPr txBox="1"/>
          <p:nvPr/>
        </p:nvSpPr>
        <p:spPr>
          <a:xfrm>
            <a:off x="1615735" y="1456729"/>
            <a:ext cx="9392575" cy="4093428"/>
          </a:xfrm>
          <a:prstGeom prst="rect">
            <a:avLst/>
          </a:prstGeom>
          <a:noFill/>
        </p:spPr>
        <p:txBody>
          <a:bodyPr wrap="square">
            <a:spAutoFit/>
          </a:bodyPr>
          <a:lstStyle/>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Глагол может характеризовать лексический признак </a:t>
            </a:r>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безличности</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Глагол в безличной конструкции (конструкции без подлежащего) может выступать в форме:</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3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настоящего или будущего времени (</a:t>
            </a:r>
            <a:r>
              <a:rPr lang="ru-RU" sz="2000" i="1" dirty="0">
                <a:effectLst/>
                <a:latin typeface="Arial" panose="020B0604020202020204" pitchFamily="34" charset="0"/>
                <a:ea typeface="Times New Roman" panose="02020603050405020304" pitchFamily="18" charset="0"/>
                <a:cs typeface="Arial" panose="020B0604020202020204" pitchFamily="34" charset="0"/>
              </a:rPr>
              <a:t>Темнеет</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r>
              <a:rPr lang="ru-RU" sz="2000"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000" dirty="0">
                <a:effectLst/>
                <a:latin typeface="Arial" panose="020B0604020202020204" pitchFamily="34" charset="0"/>
                <a:ea typeface="Times New Roman" panose="02020603050405020304" pitchFamily="18" charset="0"/>
                <a:cs typeface="Arial" panose="020B0604020202020204" pitchFamily="34" charset="0"/>
              </a:rPr>
              <a:t>. прошедшего времени (</a:t>
            </a:r>
            <a:r>
              <a:rPr lang="ru-RU" sz="2000" i="1" dirty="0">
                <a:effectLst/>
                <a:latin typeface="Arial" panose="020B0604020202020204" pitchFamily="34" charset="0"/>
                <a:ea typeface="Times New Roman" panose="02020603050405020304" pitchFamily="18" charset="0"/>
                <a:cs typeface="Arial" panose="020B0604020202020204" pitchFamily="34" charset="0"/>
              </a:rPr>
              <a:t>Темнело</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инфинитива и причастия (</a:t>
            </a:r>
            <a:r>
              <a:rPr lang="ru-RU" sz="2000" i="1" dirty="0">
                <a:effectLst/>
                <a:latin typeface="Arial" panose="020B0604020202020204" pitchFamily="34" charset="0"/>
                <a:ea typeface="Times New Roman" panose="02020603050405020304" pitchFamily="18" charset="0"/>
                <a:cs typeface="Arial" panose="020B0604020202020204" pitchFamily="34" charset="0"/>
              </a:rPr>
              <a:t>Было накурено</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Необходимо различать </a:t>
            </a:r>
            <a:r>
              <a:rPr lang="ru-RU" sz="2000" b="1" dirty="0">
                <a:effectLst/>
                <a:latin typeface="Arial" panose="020B0604020202020204" pitchFamily="34" charset="0"/>
                <a:ea typeface="Times New Roman" panose="02020603050405020304" pitchFamily="18" charset="0"/>
                <a:cs typeface="Arial" panose="020B0604020202020204" pitchFamily="34" charset="0"/>
              </a:rPr>
              <a:t>безличные глаголы</a:t>
            </a:r>
            <a:r>
              <a:rPr lang="ru-RU" sz="2000" dirty="0">
                <a:effectLst/>
                <a:latin typeface="Arial" panose="020B0604020202020204" pitchFamily="34" charset="0"/>
                <a:ea typeface="Times New Roman" panose="02020603050405020304" pitchFamily="18" charset="0"/>
                <a:cs typeface="Arial" panose="020B0604020202020204" pitchFamily="34" charset="0"/>
              </a:rPr>
              <a:t>, имеющие только формы 3л.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настоящего или будущего времени,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000" dirty="0">
                <a:effectLst/>
                <a:latin typeface="Arial" panose="020B0604020202020204" pitchFamily="34" charset="0"/>
                <a:ea typeface="Times New Roman" panose="02020603050405020304" pitchFamily="18" charset="0"/>
                <a:cs typeface="Arial" panose="020B0604020202020204" pitchFamily="34" charset="0"/>
              </a:rPr>
              <a:t>. прошедшего времени и инфинитива и обозначающие действия или состояния, протекающие бессубъектно (</a:t>
            </a:r>
            <a:r>
              <a:rPr lang="ru-RU" sz="2000" i="1" dirty="0">
                <a:effectLst/>
                <a:latin typeface="Arial" panose="020B0604020202020204" pitchFamily="34" charset="0"/>
                <a:ea typeface="Times New Roman" panose="02020603050405020304" pitchFamily="18" charset="0"/>
                <a:cs typeface="Arial" panose="020B0604020202020204" pitchFamily="34" charset="0"/>
              </a:rPr>
              <a:t>Меня знобит.</a:t>
            </a:r>
            <a:r>
              <a:rPr lang="ru-RU" sz="2000" dirty="0">
                <a:effectLst/>
                <a:latin typeface="Arial" panose="020B0604020202020204" pitchFamily="34" charset="0"/>
                <a:ea typeface="Times New Roman" panose="02020603050405020304" pitchFamily="18" charset="0"/>
                <a:cs typeface="Arial" panose="020B0604020202020204" pitchFamily="34" charset="0"/>
              </a:rPr>
              <a:t>) и </a:t>
            </a:r>
            <a:r>
              <a:rPr lang="ru-RU" sz="2000" b="1" dirty="0">
                <a:effectLst/>
                <a:latin typeface="Arial" panose="020B0604020202020204" pitchFamily="34" charset="0"/>
                <a:ea typeface="Times New Roman" panose="02020603050405020304" pitchFamily="18" charset="0"/>
                <a:cs typeface="Arial" panose="020B0604020202020204" pitchFamily="34" charset="0"/>
              </a:rPr>
              <a:t>личные глаголы в безличном употреблении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Зимой темнеет рано</a:t>
            </a:r>
            <a:r>
              <a:rPr lang="ru-RU" sz="2000" dirty="0">
                <a:effectLst/>
                <a:latin typeface="Arial" panose="020B0604020202020204" pitchFamily="34" charset="0"/>
                <a:ea typeface="Times New Roman" panose="02020603050405020304" pitchFamily="18" charset="0"/>
                <a:cs typeface="Arial" panose="020B0604020202020204" pitchFamily="34" charset="0"/>
              </a:rPr>
              <a:t>. х </a:t>
            </a:r>
            <a:r>
              <a:rPr lang="ru-RU" sz="2000" i="1" dirty="0">
                <a:effectLst/>
                <a:latin typeface="Arial" panose="020B0604020202020204" pitchFamily="34" charset="0"/>
                <a:ea typeface="Times New Roman" panose="02020603050405020304" pitchFamily="18" charset="0"/>
                <a:cs typeface="Arial" panose="020B0604020202020204" pitchFamily="34" charset="0"/>
              </a:rPr>
              <a:t>Вдали темнеет лес</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42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6E5D7E-FFB6-4707-B559-1B03C7433AB7}"/>
              </a:ext>
            </a:extLst>
          </p:cNvPr>
          <p:cNvSpPr txBox="1"/>
          <p:nvPr/>
        </p:nvSpPr>
        <p:spPr>
          <a:xfrm>
            <a:off x="1216240" y="949670"/>
            <a:ext cx="9436963" cy="4771243"/>
          </a:xfrm>
          <a:prstGeom prst="rect">
            <a:avLst/>
          </a:prstGeom>
          <a:noFill/>
        </p:spPr>
        <p:txBody>
          <a:bodyPr wrap="square">
            <a:spAutoFit/>
          </a:bodyPr>
          <a:lstStyle/>
          <a:p>
            <a:pPr algn="just"/>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Класс глагола </a:t>
            </a:r>
          </a:p>
          <a:p>
            <a:pPr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indent="449580" algn="just"/>
            <a:r>
              <a:rPr lang="ru-RU" sz="2000" dirty="0">
                <a:effectLst/>
                <a:latin typeface="Arial" panose="020B0604020202020204" pitchFamily="34" charset="0"/>
                <a:ea typeface="Times New Roman" panose="02020603050405020304" pitchFamily="18" charset="0"/>
                <a:cs typeface="Arial" panose="020B0604020202020204" pitchFamily="34" charset="0"/>
              </a:rPr>
              <a:t>Для формообразования глагола определяющее значение имеет его класс (продуктивный x непродуктивный).</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Класс глагола определяется соотношением тематических суффиксов основы настоящего времени (ОН) и основы прошедшего времени (ОП).</a:t>
            </a:r>
          </a:p>
          <a:p>
            <a:pPr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Основу настоящего времени </a:t>
            </a:r>
            <a:r>
              <a:rPr lang="ru-RU" sz="2000" dirty="0">
                <a:effectLst/>
                <a:latin typeface="Arial" panose="020B0604020202020204" pitchFamily="34" charset="0"/>
                <a:ea typeface="Times New Roman" panose="02020603050405020304" pitchFamily="18" charset="0"/>
                <a:cs typeface="Arial" panose="020B0604020202020204" pitchFamily="34" charset="0"/>
              </a:rPr>
              <a:t>можно выявить в 3л.мн.ч.: вернут → </a:t>
            </a:r>
            <a:r>
              <a:rPr lang="ru-RU" sz="2000" dirty="0" err="1">
                <a:effectLst/>
                <a:latin typeface="Arial" panose="020B0604020202020204" pitchFamily="34" charset="0"/>
                <a:ea typeface="Times New Roman" panose="02020603050405020304" pitchFamily="18" charset="0"/>
                <a:cs typeface="Arial" panose="020B0604020202020204" pitchFamily="34" charset="0"/>
              </a:rPr>
              <a:t>верн</a:t>
            </a:r>
            <a:r>
              <a:rPr lang="ru-RU" sz="2000" dirty="0">
                <a:effectLst/>
                <a:latin typeface="Arial" panose="020B0604020202020204" pitchFamily="34" charset="0"/>
                <a:ea typeface="Times New Roman" panose="02020603050405020304" pitchFamily="18" charset="0"/>
                <a:cs typeface="Arial" panose="020B0604020202020204" pitchFamily="34" charset="0"/>
              </a:rPr>
              <a:t> → исход основы </a:t>
            </a:r>
            <a:r>
              <a:rPr lang="ru-RU" sz="2000" b="1" dirty="0">
                <a:effectLst/>
                <a:latin typeface="Arial" panose="020B0604020202020204" pitchFamily="34" charset="0"/>
                <a:ea typeface="Times New Roman" panose="02020603050405020304" pitchFamily="18" charset="0"/>
                <a:cs typeface="Arial" panose="020B0604020202020204" pitchFamily="34" charset="0"/>
              </a:rPr>
              <a:t>Ø</a:t>
            </a:r>
            <a:r>
              <a:rPr lang="ru-RU" sz="2000" dirty="0">
                <a:effectLst/>
                <a:latin typeface="Arial" panose="020B0604020202020204" pitchFamily="34" charset="0"/>
                <a:ea typeface="Times New Roman" panose="02020603050405020304" pitchFamily="18" charset="0"/>
                <a:cs typeface="Arial" panose="020B0604020202020204" pitchFamily="34" charset="0"/>
              </a:rPr>
              <a:t>, рисуют → рисуй → исход основы </a:t>
            </a:r>
            <a:r>
              <a:rPr lang="ru-RU" sz="2000" b="1" dirty="0">
                <a:effectLst/>
                <a:latin typeface="Arial" panose="020B0604020202020204" pitchFamily="34" charset="0"/>
                <a:ea typeface="Times New Roman" panose="02020603050405020304" pitchFamily="18" charset="0"/>
                <a:cs typeface="Arial" panose="020B0604020202020204" pitchFamily="34" charset="0"/>
              </a:rPr>
              <a:t>UJ</a:t>
            </a:r>
            <a:r>
              <a:rPr lang="cs-CZ" sz="2000" dirty="0">
                <a:effectLst/>
                <a:latin typeface="Arial" panose="020B0604020202020204" pitchFamily="34" charset="0"/>
                <a:ea typeface="Times New Roman" panose="02020603050405020304" pitchFamily="18" charset="0"/>
                <a:cs typeface="Arial" panose="020B0604020202020204" pitchFamily="34" charset="0"/>
              </a:rPr>
              <a:t>. </a:t>
            </a: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От основы настоящего времени образуются формы:</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настоящего времени (</a:t>
            </a:r>
            <a:r>
              <a:rPr lang="ru-RU" sz="2000" i="1" dirty="0">
                <a:effectLst/>
                <a:latin typeface="Arial" panose="020B0604020202020204" pitchFamily="34" charset="0"/>
                <a:ea typeface="Calibri" panose="020F0502020204030204" pitchFamily="34" charset="0"/>
                <a:cs typeface="Arial" panose="020B0604020202020204" pitchFamily="34" charset="0"/>
              </a:rPr>
              <a:t>смотрю</a:t>
            </a:r>
            <a:r>
              <a:rPr lang="ru-RU" sz="2000" dirty="0">
                <a:effectLst/>
                <a:latin typeface="Arial" panose="020B0604020202020204" pitchFamily="34" charset="0"/>
                <a:ea typeface="Calibri" panose="020F0502020204030204" pitchFamily="34" charset="0"/>
                <a:cs typeface="Arial" panose="020B0604020202020204" pitchFamily="34" charset="0"/>
              </a:rPr>
              <a:t>) и будущего времени СВ (</a:t>
            </a:r>
            <a:r>
              <a:rPr lang="ru-RU" sz="2000" i="1" dirty="0">
                <a:effectLst/>
                <a:latin typeface="Arial" panose="020B0604020202020204" pitchFamily="34" charset="0"/>
                <a:ea typeface="Calibri" panose="020F0502020204030204" pitchFamily="34" charset="0"/>
                <a:cs typeface="Arial" panose="020B0604020202020204" pitchFamily="34" charset="0"/>
              </a:rPr>
              <a:t>посмотрю</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повелительного наклонения (</a:t>
            </a:r>
            <a:r>
              <a:rPr lang="ru-RU" sz="2000" i="1" dirty="0">
                <a:effectLst/>
                <a:latin typeface="Arial" panose="020B0604020202020204" pitchFamily="34" charset="0"/>
                <a:ea typeface="Calibri" panose="020F0502020204030204" pitchFamily="34" charset="0"/>
                <a:cs typeface="Arial" panose="020B0604020202020204" pitchFamily="34" charset="0"/>
              </a:rPr>
              <a:t>смотри</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причастия настоящего времени (</a:t>
            </a:r>
            <a:r>
              <a:rPr lang="ru-RU" sz="2000" i="1" dirty="0">
                <a:effectLst/>
                <a:latin typeface="Arial" panose="020B0604020202020204" pitchFamily="34" charset="0"/>
                <a:ea typeface="Calibri" panose="020F0502020204030204" pitchFamily="34" charset="0"/>
                <a:cs typeface="Arial" panose="020B0604020202020204" pitchFamily="34" charset="0"/>
              </a:rPr>
              <a:t>смотрящий</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деепричастия с суффиксом -а (</a:t>
            </a:r>
            <a:r>
              <a:rPr lang="ru-RU" sz="2000" i="1" dirty="0">
                <a:effectLst/>
                <a:latin typeface="Arial" panose="020B0604020202020204" pitchFamily="34" charset="0"/>
                <a:ea typeface="Calibri" panose="020F0502020204030204" pitchFamily="34" charset="0"/>
                <a:cs typeface="Arial" panose="020B0604020202020204" pitchFamily="34" charset="0"/>
              </a:rPr>
              <a:t>смотря</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2449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1EC01F1-D6B5-427D-9430-CD536E1797CA}"/>
              </a:ext>
            </a:extLst>
          </p:cNvPr>
          <p:cNvSpPr txBox="1"/>
          <p:nvPr/>
        </p:nvSpPr>
        <p:spPr>
          <a:xfrm>
            <a:off x="1420427" y="1636785"/>
            <a:ext cx="8922058" cy="3275448"/>
          </a:xfrm>
          <a:prstGeom prst="rect">
            <a:avLst/>
          </a:prstGeom>
          <a:noFill/>
        </p:spPr>
        <p:txBody>
          <a:bodyPr wrap="square">
            <a:spAutoFit/>
          </a:bodyPr>
          <a:lstStyle/>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Основу прошедшего времени можно выявить в инфинитиве: беседовать → </a:t>
            </a:r>
            <a:r>
              <a:rPr lang="ru-RU" sz="2000" dirty="0" err="1">
                <a:effectLst/>
                <a:latin typeface="Arial" panose="020B0604020202020204" pitchFamily="34" charset="0"/>
                <a:ea typeface="Times New Roman" panose="02020603050405020304" pitchFamily="18" charset="0"/>
                <a:cs typeface="Arial" panose="020B0604020202020204" pitchFamily="34" charset="0"/>
              </a:rPr>
              <a:t>беседова</a:t>
            </a:r>
            <a:r>
              <a:rPr lang="ru-RU" sz="2000" dirty="0">
                <a:effectLst/>
                <a:latin typeface="Arial" panose="020B0604020202020204" pitchFamily="34" charset="0"/>
                <a:ea typeface="Times New Roman" panose="02020603050405020304" pitchFamily="18" charset="0"/>
                <a:cs typeface="Arial" panose="020B0604020202020204" pitchFamily="34" charset="0"/>
              </a:rPr>
              <a:t> → исход основы </a:t>
            </a:r>
            <a:r>
              <a:rPr lang="cs-CZ" sz="2000" b="1" dirty="0">
                <a:effectLst/>
                <a:latin typeface="Arial" panose="020B0604020202020204" pitchFamily="34" charset="0"/>
                <a:ea typeface="Times New Roman" panose="02020603050405020304" pitchFamily="18" charset="0"/>
                <a:cs typeface="Arial" panose="020B0604020202020204" pitchFamily="34" charset="0"/>
              </a:rPr>
              <a:t>OVA</a:t>
            </a:r>
            <a:r>
              <a:rPr lang="ru-RU" sz="2000" dirty="0">
                <a:effectLst/>
                <a:latin typeface="Arial" panose="020B0604020202020204" pitchFamily="34" charset="0"/>
                <a:ea typeface="Times New Roman" panose="02020603050405020304" pitchFamily="18" charset="0"/>
                <a:cs typeface="Arial" panose="020B0604020202020204" pitchFamily="34" charset="0"/>
              </a:rPr>
              <a:t>, думать → дума </a:t>
            </a:r>
            <a:r>
              <a:rPr lang="cs-CZ" sz="2000" dirty="0">
                <a:effectLst/>
                <a:latin typeface="Arial" panose="020B0604020202020204" pitchFamily="34" charset="0"/>
                <a:ea typeface="Times New Roman" panose="02020603050405020304" pitchFamily="18" charset="0"/>
                <a:cs typeface="Arial" panose="020B0604020202020204" pitchFamily="34" charset="0"/>
              </a:rPr>
              <a:t>→ </a:t>
            </a:r>
            <a:r>
              <a:rPr lang="cs-CZ" sz="2000" dirty="0" err="1">
                <a:effectLst/>
                <a:latin typeface="Arial" panose="020B0604020202020204" pitchFamily="34" charset="0"/>
                <a:ea typeface="Times New Roman" panose="02020603050405020304" pitchFamily="18" charset="0"/>
                <a:cs typeface="Arial" panose="020B0604020202020204" pitchFamily="34" charset="0"/>
              </a:rPr>
              <a:t>исход</a:t>
            </a:r>
            <a:r>
              <a:rPr lang="cs-CZ" sz="2000" dirty="0">
                <a:effectLst/>
                <a:latin typeface="Arial" panose="020B0604020202020204" pitchFamily="34" charset="0"/>
                <a:ea typeface="Times New Roman" panose="02020603050405020304" pitchFamily="18" charset="0"/>
                <a:cs typeface="Arial" panose="020B0604020202020204" pitchFamily="34" charset="0"/>
              </a:rPr>
              <a:t> </a:t>
            </a:r>
            <a:r>
              <a:rPr lang="cs-CZ" sz="2000" dirty="0" err="1">
                <a:effectLst/>
                <a:latin typeface="Arial" panose="020B0604020202020204" pitchFamily="34" charset="0"/>
                <a:ea typeface="Times New Roman" panose="02020603050405020304" pitchFamily="18" charset="0"/>
                <a:cs typeface="Arial" panose="020B0604020202020204" pitchFamily="34" charset="0"/>
              </a:rPr>
              <a:t>основы</a:t>
            </a:r>
            <a:r>
              <a:rPr lang="cs-CZ" sz="2000" dirty="0">
                <a:effectLst/>
                <a:latin typeface="Arial" panose="020B0604020202020204" pitchFamily="34" charset="0"/>
                <a:ea typeface="Times New Roman" panose="02020603050405020304" pitchFamily="18" charset="0"/>
                <a:cs typeface="Arial" panose="020B0604020202020204" pitchFamily="34" charset="0"/>
              </a:rPr>
              <a:t> </a:t>
            </a:r>
            <a:r>
              <a:rPr lang="cs-CZ" sz="2000" b="1" dirty="0">
                <a:effectLst/>
                <a:latin typeface="Arial" panose="020B0604020202020204" pitchFamily="34" charset="0"/>
                <a:ea typeface="Times New Roman" panose="02020603050405020304" pitchFamily="18" charset="0"/>
                <a:cs typeface="Arial" panose="020B0604020202020204" pitchFamily="34" charset="0"/>
              </a:rPr>
              <a:t>A</a:t>
            </a:r>
            <a:r>
              <a:rPr lang="ru-RU" sz="2000" b="1"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ru-RU" sz="2000" b="1" dirty="0">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От основы прошедшего времени образуются формы:</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прошедшего времени (</a:t>
            </a:r>
            <a:r>
              <a:rPr lang="ru-RU" sz="2000" i="1" dirty="0">
                <a:effectLst/>
                <a:latin typeface="Arial" panose="020B0604020202020204" pitchFamily="34" charset="0"/>
                <a:ea typeface="Calibri" panose="020F0502020204030204" pitchFamily="34" charset="0"/>
                <a:cs typeface="Arial" panose="020B0604020202020204" pitchFamily="34" charset="0"/>
              </a:rPr>
              <a:t>смотрел</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сослагательного наклонения (</a:t>
            </a:r>
            <a:r>
              <a:rPr lang="ru-RU" sz="2000" i="1" dirty="0">
                <a:effectLst/>
                <a:latin typeface="Arial" panose="020B0604020202020204" pitchFamily="34" charset="0"/>
                <a:ea typeface="Calibri" panose="020F0502020204030204" pitchFamily="34" charset="0"/>
                <a:cs typeface="Arial" panose="020B0604020202020204" pitchFamily="34" charset="0"/>
              </a:rPr>
              <a:t>смотрел бы</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инфинитива (</a:t>
            </a:r>
            <a:r>
              <a:rPr lang="ru-RU" sz="2000" i="1" dirty="0">
                <a:effectLst/>
                <a:latin typeface="Arial" panose="020B0604020202020204" pitchFamily="34" charset="0"/>
                <a:ea typeface="Calibri" panose="020F0502020204030204" pitchFamily="34" charset="0"/>
                <a:cs typeface="Arial" panose="020B0604020202020204" pitchFamily="34" charset="0"/>
              </a:rPr>
              <a:t>смотреть</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настоящего времени НСВ (</a:t>
            </a:r>
            <a:r>
              <a:rPr lang="ru-RU" sz="2000" i="1" dirty="0">
                <a:effectLst/>
                <a:latin typeface="Arial" panose="020B0604020202020204" pitchFamily="34" charset="0"/>
                <a:ea typeface="Calibri" panose="020F0502020204030204" pitchFamily="34" charset="0"/>
                <a:cs typeface="Arial" panose="020B0604020202020204" pitchFamily="34" charset="0"/>
              </a:rPr>
              <a:t>буду смотреть</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причастия прошедшего времени (</a:t>
            </a:r>
            <a:r>
              <a:rPr lang="ru-RU" sz="2000" i="1" dirty="0">
                <a:effectLst/>
                <a:latin typeface="Arial" panose="020B0604020202020204" pitchFamily="34" charset="0"/>
                <a:ea typeface="Calibri" panose="020F0502020204030204" pitchFamily="34" charset="0"/>
                <a:cs typeface="Arial" panose="020B0604020202020204" pitchFamily="34" charset="0"/>
              </a:rPr>
              <a:t>смотревший, осмотренный</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деепричастия с суффиксами </a:t>
            </a:r>
            <a:r>
              <a:rPr lang="ru-RU" sz="2000" i="1" dirty="0">
                <a:effectLst/>
                <a:latin typeface="Arial" panose="020B0604020202020204" pitchFamily="34" charset="0"/>
                <a:ea typeface="Calibri" panose="020F0502020204030204" pitchFamily="34" charset="0"/>
                <a:cs typeface="Arial" panose="020B0604020202020204" pitchFamily="34" charset="0"/>
              </a:rPr>
              <a:t>-в, -</a:t>
            </a:r>
            <a:r>
              <a:rPr lang="ru-RU" sz="2000" i="1" dirty="0" err="1">
                <a:effectLst/>
                <a:latin typeface="Arial" panose="020B0604020202020204" pitchFamily="34" charset="0"/>
                <a:ea typeface="Calibri" panose="020F0502020204030204" pitchFamily="34" charset="0"/>
                <a:cs typeface="Arial" panose="020B0604020202020204" pitchFamily="34" charset="0"/>
              </a:rPr>
              <a:t>вш</a:t>
            </a:r>
            <a:r>
              <a:rPr lang="ru-RU" sz="2000" dirty="0">
                <a:effectLst/>
                <a:latin typeface="Arial" panose="020B0604020202020204" pitchFamily="34" charset="0"/>
                <a:ea typeface="Calibri" panose="020F0502020204030204" pitchFamily="34" charset="0"/>
                <a:cs typeface="Arial" panose="020B0604020202020204" pitchFamily="34" charset="0"/>
              </a:rPr>
              <a:t> (</a:t>
            </a:r>
            <a:r>
              <a:rPr lang="ru-RU" sz="2000" i="1" dirty="0">
                <a:effectLst/>
                <a:latin typeface="Arial" panose="020B0604020202020204" pitchFamily="34" charset="0"/>
                <a:ea typeface="Calibri" panose="020F0502020204030204" pitchFamily="34" charset="0"/>
                <a:cs typeface="Arial" panose="020B0604020202020204" pitchFamily="34" charset="0"/>
              </a:rPr>
              <a:t>посмотрев, осмотревшись</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351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422E80A-351B-4947-B06B-1A23C0AE6125}"/>
              </a:ext>
            </a:extLst>
          </p:cNvPr>
          <p:cNvSpPr txBox="1"/>
          <p:nvPr/>
        </p:nvSpPr>
        <p:spPr>
          <a:xfrm>
            <a:off x="1065320" y="1646115"/>
            <a:ext cx="9694416" cy="3477875"/>
          </a:xfrm>
          <a:prstGeom prst="rect">
            <a:avLst/>
          </a:prstGeom>
          <a:noFill/>
        </p:spPr>
        <p:txBody>
          <a:bodyPr wrap="square">
            <a:spAutoFit/>
          </a:bodyPr>
          <a:lstStyle/>
          <a:p>
            <a:pPr marL="342900" indent="-342900" algn="just">
              <a:buFont typeface="Arial" panose="020B0604020202020204" pitchFamily="34" charset="0"/>
              <a:buChar char="•"/>
            </a:pPr>
            <a:r>
              <a:rPr lang="ru-RU" sz="2000" u="sng" dirty="0">
                <a:effectLst/>
                <a:latin typeface="Arial" panose="020B0604020202020204" pitchFamily="34" charset="0"/>
                <a:ea typeface="Times New Roman" panose="02020603050405020304" pitchFamily="18" charset="0"/>
                <a:cs typeface="Arial" panose="020B0604020202020204" pitchFamily="34" charset="0"/>
              </a:rPr>
              <a:t>Основа инфинитива и основа прошедшего времени в большинстве случаев совпадают</a:t>
            </a:r>
            <a:r>
              <a:rPr lang="ru-RU" sz="2000" dirty="0">
                <a:effectLst/>
                <a:latin typeface="Arial" panose="020B0604020202020204" pitchFamily="34" charset="0"/>
                <a:ea typeface="Times New Roman" panose="02020603050405020304" pitchFamily="18" charset="0"/>
                <a:cs typeface="Arial" panose="020B0604020202020204" pitchFamily="34" charset="0"/>
              </a:rPr>
              <a:t>, однако, у 4 непродуктивного класса и некоторых других непродуктивных глаголов это не так.</a:t>
            </a:r>
          </a:p>
          <a:p>
            <a:pPr marL="342900" indent="-342900" algn="just">
              <a:buFont typeface="Arial" panose="020B0604020202020204" pitchFamily="34" charset="0"/>
              <a:buChar char="•"/>
            </a:pP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b="1" dirty="0">
                <a:effectLst/>
                <a:latin typeface="Arial" panose="020B0604020202020204" pitchFamily="34" charset="0"/>
                <a:ea typeface="Times New Roman" panose="02020603050405020304" pitchFamily="18" charset="0"/>
                <a:cs typeface="Arial" panose="020B0604020202020204" pitchFamily="34" charset="0"/>
              </a:rPr>
              <a:t>Глагольные классы делятся на продуктивные (ПГ) и непродуктивные (НГ).</a:t>
            </a:r>
          </a:p>
          <a:p>
            <a:pPr marL="342900" indent="-342900">
              <a:buFont typeface="Arial" panose="020B0604020202020204" pitchFamily="34" charset="0"/>
              <a:buChar char="•"/>
            </a:pPr>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u="sng" dirty="0">
                <a:effectLst/>
                <a:latin typeface="Arial" panose="020B0604020202020204" pitchFamily="34" charset="0"/>
                <a:ea typeface="Times New Roman" panose="02020603050405020304" pitchFamily="18" charset="0"/>
                <a:cs typeface="Arial" panose="020B0604020202020204" pitchFamily="34" charset="0"/>
              </a:rPr>
              <a:t>Продуктивные классы </a:t>
            </a:r>
            <a:r>
              <a:rPr lang="ru-RU" sz="2000" dirty="0">
                <a:effectLst/>
                <a:latin typeface="Arial" panose="020B0604020202020204" pitchFamily="34" charset="0"/>
                <a:ea typeface="Times New Roman" panose="02020603050405020304" pitchFamily="18" charset="0"/>
                <a:cs typeface="Arial" panose="020B0604020202020204" pitchFamily="34" charset="0"/>
              </a:rPr>
              <a:t>— это классы с таким соотношением основ, которые характерны и для вновь образующихся в языке глаголов, в то время как непродуктивные — это классы с соотношением основ, по образцу которых новые глаголы не создаются.</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53524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symbol pro obsah 4">
            <a:extLst>
              <a:ext uri="{FF2B5EF4-FFF2-40B4-BE49-F238E27FC236}">
                <a16:creationId xmlns:a16="http://schemas.microsoft.com/office/drawing/2014/main" id="{31519305-5025-4D4D-9A95-A6F8B6CF2FC8}"/>
              </a:ext>
            </a:extLst>
          </p:cNvPr>
          <p:cNvGraphicFramePr>
            <a:graphicFrameLocks/>
          </p:cNvGraphicFramePr>
          <p:nvPr>
            <p:extLst>
              <p:ext uri="{D42A27DB-BD31-4B8C-83A1-F6EECF244321}">
                <p14:modId xmlns:p14="http://schemas.microsoft.com/office/powerpoint/2010/main" val="3823498756"/>
              </p:ext>
            </p:extLst>
          </p:nvPr>
        </p:nvGraphicFramePr>
        <p:xfrm>
          <a:off x="257452" y="230819"/>
          <a:ext cx="7004483" cy="6416554"/>
        </p:xfrm>
        <a:graphic>
          <a:graphicData uri="http://schemas.openxmlformats.org/drawingml/2006/table">
            <a:tbl>
              <a:tblPr firstRow="1" firstCol="1" bandRow="1"/>
              <a:tblGrid>
                <a:gridCol w="1164217">
                  <a:extLst>
                    <a:ext uri="{9D8B030D-6E8A-4147-A177-3AD203B41FA5}">
                      <a16:colId xmlns:a16="http://schemas.microsoft.com/office/drawing/2014/main" val="20000"/>
                    </a:ext>
                  </a:extLst>
                </a:gridCol>
                <a:gridCol w="1358711">
                  <a:extLst>
                    <a:ext uri="{9D8B030D-6E8A-4147-A177-3AD203B41FA5}">
                      <a16:colId xmlns:a16="http://schemas.microsoft.com/office/drawing/2014/main" val="20001"/>
                    </a:ext>
                  </a:extLst>
                </a:gridCol>
                <a:gridCol w="1358711">
                  <a:extLst>
                    <a:ext uri="{9D8B030D-6E8A-4147-A177-3AD203B41FA5}">
                      <a16:colId xmlns:a16="http://schemas.microsoft.com/office/drawing/2014/main" val="20002"/>
                    </a:ext>
                  </a:extLst>
                </a:gridCol>
                <a:gridCol w="970726">
                  <a:extLst>
                    <a:ext uri="{9D8B030D-6E8A-4147-A177-3AD203B41FA5}">
                      <a16:colId xmlns:a16="http://schemas.microsoft.com/office/drawing/2014/main" val="20003"/>
                    </a:ext>
                  </a:extLst>
                </a:gridCol>
                <a:gridCol w="2152118">
                  <a:extLst>
                    <a:ext uri="{9D8B030D-6E8A-4147-A177-3AD203B41FA5}">
                      <a16:colId xmlns:a16="http://schemas.microsoft.com/office/drawing/2014/main" val="20004"/>
                    </a:ext>
                  </a:extLst>
                </a:gridCol>
              </a:tblGrid>
              <a:tr h="225526">
                <a:tc gridSpan="5">
                  <a:txBody>
                    <a:bodyPr/>
                    <a:lstStyle/>
                    <a:p>
                      <a:pPr algn="ct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Таблица классов глаголов</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5526">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 </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Класс</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ОП/ОН</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Тип спр.</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Пример</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1538">
                <a:tc rowSpan="5">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ПГ</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А/</a:t>
                      </a:r>
                      <a:r>
                        <a:rPr lang="cs-CZ" sz="1500" b="1" dirty="0">
                          <a:effectLst/>
                          <a:latin typeface="Arial" panose="020B0604020202020204" pitchFamily="34" charset="0"/>
                          <a:ea typeface="Times New Roman"/>
                          <a:cs typeface="Arial" panose="020B0604020202020204" pitchFamily="34" charset="0"/>
                        </a:rPr>
                        <a:t>AJ</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дума- / дума</a:t>
                      </a:r>
                      <a:r>
                        <a:rPr lang="cs-CZ" sz="1500" b="1" dirty="0">
                          <a:effectLst/>
                          <a:latin typeface="Arial" panose="020B0604020202020204" pitchFamily="34" charset="0"/>
                          <a:ea typeface="Times New Roman"/>
                          <a:cs typeface="Arial" panose="020B0604020202020204" pitchFamily="34" charset="0"/>
                        </a:rPr>
                        <a:t>j</a:t>
                      </a:r>
                      <a:r>
                        <a:rPr lang="ru-RU" sz="1500" b="1" dirty="0">
                          <a:effectLst/>
                          <a:latin typeface="Arial" panose="020B0604020202020204" pitchFamily="34" charset="0"/>
                          <a:ea typeface="Times New Roman"/>
                          <a:cs typeface="Arial" panose="020B0604020202020204" pitchFamily="34" charset="0"/>
                        </a:rPr>
                        <a:t>-</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24904">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2</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Е/Е</a:t>
                      </a:r>
                      <a:r>
                        <a:rPr lang="cs-CZ" sz="1500" b="1" dirty="0">
                          <a:effectLst/>
                          <a:latin typeface="Arial" panose="020B0604020202020204" pitchFamily="34" charset="0"/>
                          <a:ea typeface="Times New Roman"/>
                          <a:cs typeface="Arial" panose="020B0604020202020204" pitchFamily="34" charset="0"/>
                        </a:rPr>
                        <a:t>J</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красне- / красне</a:t>
                      </a:r>
                      <a:r>
                        <a:rPr lang="cs-CZ" sz="1500" b="1" dirty="0">
                          <a:effectLst/>
                          <a:latin typeface="Arial" panose="020B0604020202020204" pitchFamily="34" charset="0"/>
                          <a:ea typeface="Times New Roman"/>
                          <a:cs typeface="Arial" panose="020B0604020202020204" pitchFamily="34" charset="0"/>
                        </a:rPr>
                        <a:t>j</a:t>
                      </a:r>
                      <a:r>
                        <a:rPr lang="ru-RU" sz="1500" b="1" dirty="0">
                          <a:effectLst/>
                          <a:latin typeface="Arial" panose="020B0604020202020204" pitchFamily="34" charset="0"/>
                          <a:ea typeface="Times New Roman"/>
                          <a:cs typeface="Arial" panose="020B0604020202020204" pitchFamily="34" charset="0"/>
                        </a:rPr>
                        <a:t>-</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24904">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3</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500" b="1" dirty="0">
                          <a:effectLst/>
                          <a:latin typeface="Arial" panose="020B0604020202020204" pitchFamily="34" charset="0"/>
                          <a:ea typeface="Times New Roman"/>
                          <a:cs typeface="Arial" panose="020B0604020202020204" pitchFamily="34" charset="0"/>
                        </a:rPr>
                        <a:t>OVA/UJ</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беседова- / беседу</a:t>
                      </a:r>
                      <a:r>
                        <a:rPr lang="cs-CZ" sz="1500" b="1" dirty="0">
                          <a:effectLst/>
                          <a:latin typeface="Arial" panose="020B0604020202020204" pitchFamily="34" charset="0"/>
                          <a:ea typeface="Times New Roman"/>
                          <a:cs typeface="Arial" panose="020B0604020202020204" pitchFamily="34" charset="0"/>
                        </a:rPr>
                        <a:t>j</a:t>
                      </a:r>
                      <a:r>
                        <a:rPr lang="ru-RU" sz="1500" b="1" dirty="0">
                          <a:effectLst/>
                          <a:latin typeface="Arial" panose="020B0604020202020204" pitchFamily="34" charset="0"/>
                          <a:ea typeface="Times New Roman"/>
                          <a:cs typeface="Arial" panose="020B0604020202020204" pitchFamily="34" charset="0"/>
                        </a:rPr>
                        <a:t>-</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1538">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4</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500" b="1" dirty="0">
                          <a:effectLst/>
                          <a:latin typeface="Arial" panose="020B0604020202020204" pitchFamily="34" charset="0"/>
                          <a:ea typeface="Times New Roman"/>
                          <a:cs typeface="Arial" panose="020B0604020202020204" pitchFamily="34" charset="0"/>
                        </a:rPr>
                        <a:t>NU/N</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верну- / верн-</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1538">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5</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500" b="1" dirty="0">
                          <a:effectLst/>
                          <a:latin typeface="Arial" panose="020B0604020202020204" pitchFamily="34" charset="0"/>
                          <a:ea typeface="Times New Roman"/>
                          <a:cs typeface="Arial" panose="020B0604020202020204" pitchFamily="34" charset="0"/>
                        </a:rPr>
                        <a:t>I/0</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500" b="1" dirty="0">
                          <a:effectLst/>
                          <a:latin typeface="Arial" panose="020B0604020202020204" pitchFamily="34" charset="0"/>
                          <a:ea typeface="Times New Roman"/>
                          <a:cs typeface="Arial" panose="020B0604020202020204" pitchFamily="34" charset="0"/>
                        </a:rPr>
                        <a:t>2</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говори- / говор-</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1538">
                <a:tc rowSpan="5">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НГ</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А/0</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писа- / пиш-</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1538">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2</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А/0</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2</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держа- / держ-</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88221">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3</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Е/0</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2</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смотре / смотр-</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88221">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4</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0/ </a:t>
                      </a:r>
                      <a:r>
                        <a:rPr lang="cs-CZ" sz="1500" b="1" dirty="0">
                          <a:effectLst/>
                          <a:latin typeface="Arial" panose="020B0604020202020204" pitchFamily="34" charset="0"/>
                          <a:ea typeface="Times New Roman"/>
                          <a:cs typeface="Arial" panose="020B0604020202020204" pitchFamily="34" charset="0"/>
                        </a:rPr>
                        <a:t>NU/N</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сох- / сохну- / сохн-</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51538">
                <a:tc vMerge="1">
                  <a:txBody>
                    <a:bodyPr/>
                    <a:lstStyle/>
                    <a:p>
                      <a:endParaRPr lang="cs-CZ"/>
                    </a:p>
                  </a:txBody>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5</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0/0</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1</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500" b="1" dirty="0">
                          <a:effectLst/>
                          <a:latin typeface="Arial" panose="020B0604020202020204" pitchFamily="34" charset="0"/>
                          <a:ea typeface="Times New Roman"/>
                          <a:cs typeface="Arial" panose="020B0604020202020204" pitchFamily="34" charset="0"/>
                        </a:rPr>
                        <a:t>нес- / нес-</a:t>
                      </a:r>
                      <a:endParaRPr lang="cs-CZ" sz="15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4" name="Obrázek 3">
            <a:extLst>
              <a:ext uri="{FF2B5EF4-FFF2-40B4-BE49-F238E27FC236}">
                <a16:creationId xmlns:a16="http://schemas.microsoft.com/office/drawing/2014/main" id="{5A31E1FC-F8D9-4B61-AB94-32E7BA1DA0D3}"/>
              </a:ext>
            </a:extLst>
          </p:cNvPr>
          <p:cNvPicPr>
            <a:picLocks noChangeAspect="1"/>
          </p:cNvPicPr>
          <p:nvPr/>
        </p:nvPicPr>
        <p:blipFill>
          <a:blip r:embed="rId2"/>
          <a:stretch>
            <a:fillRect/>
          </a:stretch>
        </p:blipFill>
        <p:spPr>
          <a:xfrm>
            <a:off x="7399896" y="260652"/>
            <a:ext cx="4551433" cy="6335457"/>
          </a:xfrm>
          <a:prstGeom prst="rect">
            <a:avLst/>
          </a:prstGeom>
        </p:spPr>
      </p:pic>
    </p:spTree>
    <p:extLst>
      <p:ext uri="{BB962C8B-B14F-4D97-AF65-F5344CB8AC3E}">
        <p14:creationId xmlns:p14="http://schemas.microsoft.com/office/powerpoint/2010/main" val="2804889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4951942-0F14-42A3-9D7C-B636223797F2}"/>
              </a:ext>
            </a:extLst>
          </p:cNvPr>
          <p:cNvSpPr txBox="1"/>
          <p:nvPr/>
        </p:nvSpPr>
        <p:spPr>
          <a:xfrm>
            <a:off x="2574524" y="347099"/>
            <a:ext cx="8023194" cy="400110"/>
          </a:xfrm>
          <a:prstGeom prst="rect">
            <a:avLst/>
          </a:prstGeom>
          <a:noFill/>
        </p:spPr>
        <p:txBody>
          <a:bodyPr wrap="square">
            <a:spAutoFit/>
          </a:bodyPr>
          <a:lstStyle/>
          <a:p>
            <a:r>
              <a:rPr lang="ru-RU" sz="2000" b="1" dirty="0">
                <a:latin typeface="Calibri" panose="020F0502020204030204" pitchFamily="34" charset="0"/>
                <a:ea typeface="Times New Roman" panose="02020603050405020304" pitchFamily="18" charset="0"/>
              </a:rPr>
              <a:t>Н</a:t>
            </a:r>
            <a:r>
              <a:rPr lang="ru-RU" sz="2000" b="1" dirty="0">
                <a:effectLst/>
                <a:latin typeface="Calibri" panose="020F0502020204030204" pitchFamily="34" charset="0"/>
                <a:ea typeface="Times New Roman" panose="02020603050405020304" pitchFamily="18" charset="0"/>
              </a:rPr>
              <a:t>епродуктивные группы глаголов (все они относятся к I </a:t>
            </a:r>
            <a:r>
              <a:rPr lang="ru-RU" sz="2000" b="1" dirty="0" err="1">
                <a:effectLst/>
                <a:latin typeface="Calibri" panose="020F0502020204030204" pitchFamily="34" charset="0"/>
                <a:ea typeface="Times New Roman" panose="02020603050405020304" pitchFamily="18" charset="0"/>
              </a:rPr>
              <a:t>спр</a:t>
            </a:r>
            <a:r>
              <a:rPr lang="ru-RU" sz="2000" b="1" dirty="0">
                <a:effectLst/>
                <a:latin typeface="Calibri" panose="020F0502020204030204" pitchFamily="34" charset="0"/>
                <a:ea typeface="Times New Roman" panose="02020603050405020304" pitchFamily="18" charset="0"/>
              </a:rPr>
              <a:t>.)</a:t>
            </a:r>
            <a:endParaRPr lang="cs-CZ" sz="2000" b="1" dirty="0"/>
          </a:p>
        </p:txBody>
      </p:sp>
      <p:graphicFrame>
        <p:nvGraphicFramePr>
          <p:cNvPr id="8" name="Tabulka 7">
            <a:extLst>
              <a:ext uri="{FF2B5EF4-FFF2-40B4-BE49-F238E27FC236}">
                <a16:creationId xmlns:a16="http://schemas.microsoft.com/office/drawing/2014/main" id="{7864CF53-CBFF-4C28-927F-5CC7011C1CCD}"/>
              </a:ext>
            </a:extLst>
          </p:cNvPr>
          <p:cNvGraphicFramePr>
            <a:graphicFrameLocks noGrp="1"/>
          </p:cNvGraphicFramePr>
          <p:nvPr>
            <p:extLst>
              <p:ext uri="{D42A27DB-BD31-4B8C-83A1-F6EECF244321}">
                <p14:modId xmlns:p14="http://schemas.microsoft.com/office/powerpoint/2010/main" val="3036211360"/>
              </p:ext>
            </p:extLst>
          </p:nvPr>
        </p:nvGraphicFramePr>
        <p:xfrm>
          <a:off x="507565" y="1400012"/>
          <a:ext cx="10687177" cy="4267200"/>
        </p:xfrm>
        <a:graphic>
          <a:graphicData uri="http://schemas.openxmlformats.org/drawingml/2006/table">
            <a:tbl>
              <a:tblPr firstRow="1" firstCol="1" bandRow="1"/>
              <a:tblGrid>
                <a:gridCol w="286424">
                  <a:extLst>
                    <a:ext uri="{9D8B030D-6E8A-4147-A177-3AD203B41FA5}">
                      <a16:colId xmlns:a16="http://schemas.microsoft.com/office/drawing/2014/main" val="1672466166"/>
                    </a:ext>
                  </a:extLst>
                </a:gridCol>
                <a:gridCol w="2219325">
                  <a:extLst>
                    <a:ext uri="{9D8B030D-6E8A-4147-A177-3AD203B41FA5}">
                      <a16:colId xmlns:a16="http://schemas.microsoft.com/office/drawing/2014/main" val="207566347"/>
                    </a:ext>
                  </a:extLst>
                </a:gridCol>
                <a:gridCol w="8181428">
                  <a:extLst>
                    <a:ext uri="{9D8B030D-6E8A-4147-A177-3AD203B41FA5}">
                      <a16:colId xmlns:a16="http://schemas.microsoft.com/office/drawing/2014/main" val="3908590131"/>
                    </a:ext>
                  </a:extLst>
                </a:gridCol>
              </a:tblGrid>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 </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ОП / ОН</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Пример</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138849"/>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1</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AVA / AJ</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давать: даю, даешь, дает, даем, даете, дают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4023557"/>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2</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ŇA / M, M´</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принять: приму, примешь, примет, примем, примете, примут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369268"/>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3</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A / N, Ň</a:t>
                      </a:r>
                      <a:r>
                        <a:rPr lang="ru-RU" sz="2000" b="1">
                          <a:effectLst/>
                          <a:latin typeface="Arial" panose="020B0604020202020204" pitchFamily="34" charset="0"/>
                          <a:ea typeface="Times New Roman" panose="02020603050405020304" pitchFamily="18" charset="0"/>
                          <a:cs typeface="Arial" panose="020B0604020202020204" pitchFamily="34" charset="0"/>
                        </a:rPr>
                        <a:t>;</a:t>
                      </a:r>
                      <a:r>
                        <a:rPr lang="cs-CZ" sz="2000" b="1">
                          <a:effectLst/>
                          <a:latin typeface="Arial" panose="020B0604020202020204" pitchFamily="34" charset="0"/>
                          <a:ea typeface="Times New Roman" panose="02020603050405020304" pitchFamily="18" charset="0"/>
                          <a:cs typeface="Arial" panose="020B0604020202020204" pitchFamily="34" charset="0"/>
                        </a:rPr>
                        <a:t> M, M´</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dirty="0">
                          <a:effectLst/>
                          <a:latin typeface="Arial" panose="020B0604020202020204" pitchFamily="34" charset="0"/>
                          <a:ea typeface="Times New Roman" panose="02020603050405020304" pitchFamily="18" charset="0"/>
                          <a:cs typeface="Arial" panose="020B0604020202020204" pitchFamily="34" charset="0"/>
                        </a:rPr>
                        <a:t>жать (руку): жму, жмешь, жмет, жмем, жмете, жмут</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r>
                        <a:rPr lang="ru-RU" sz="2000" dirty="0">
                          <a:effectLst/>
                          <a:latin typeface="Arial" panose="020B0604020202020204" pitchFamily="34" charset="0"/>
                          <a:ea typeface="Times New Roman" panose="02020603050405020304" pitchFamily="18" charset="0"/>
                          <a:cs typeface="Arial" panose="020B0604020202020204" pitchFamily="34" charset="0"/>
                        </a:rPr>
                        <a:t>жать (пшеницу): жну, жнешь, жнет, жнем, жнете, жнут</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830849"/>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4</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R´E / R, R´</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тереть: тру, трешь, трет, трем, трете, трут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10527"/>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5</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O / Ľ, R´</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колоть: колю, колешь, колет, колем, колете, колют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p>
                      <a:r>
                        <a:rPr lang="ru-RU" sz="2000">
                          <a:effectLst/>
                          <a:latin typeface="Arial" panose="020B0604020202020204" pitchFamily="34" charset="0"/>
                          <a:ea typeface="Times New Roman" panose="02020603050405020304" pitchFamily="18" charset="0"/>
                          <a:cs typeface="Arial" panose="020B0604020202020204" pitchFamily="34" charset="0"/>
                        </a:rPr>
                        <a:t>бороться: борюсь, борешься, борется, боремся, боретесь, борются</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233176"/>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6</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I </a:t>
                      </a:r>
                      <a:r>
                        <a:rPr lang="ru-RU" sz="2000">
                          <a:effectLst/>
                          <a:latin typeface="Arial" panose="020B0604020202020204" pitchFamily="34" charset="0"/>
                          <a:ea typeface="Times New Roman" panose="02020603050405020304" pitchFamily="18" charset="0"/>
                          <a:cs typeface="Arial" panose="020B0604020202020204" pitchFamily="34" charset="0"/>
                        </a:rPr>
                        <a:t>(после мягкого согласного) </a:t>
                      </a:r>
                      <a:r>
                        <a:rPr lang="cs-CZ" sz="2000" b="1">
                          <a:effectLst/>
                          <a:latin typeface="Arial" panose="020B0604020202020204" pitchFamily="34" charset="0"/>
                          <a:ea typeface="Times New Roman" panose="02020603050405020304" pitchFamily="18" charset="0"/>
                          <a:cs typeface="Arial" panose="020B0604020202020204" pitchFamily="34" charset="0"/>
                        </a:rPr>
                        <a:t>/ J</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бить: бью, бьешь, бьет, бьем, бьете, бьют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644602"/>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7</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I</a:t>
                      </a:r>
                      <a:r>
                        <a:rPr lang="cs-CZ" sz="2000">
                          <a:effectLst/>
                          <a:latin typeface="Arial" panose="020B0604020202020204" pitchFamily="34" charset="0"/>
                          <a:ea typeface="Times New Roman" panose="02020603050405020304" pitchFamily="18" charset="0"/>
                          <a:cs typeface="Arial" panose="020B0604020202020204" pitchFamily="34" charset="0"/>
                        </a:rPr>
                        <a:t> (после </a:t>
                      </a:r>
                      <a:r>
                        <a:rPr lang="ru-RU" sz="2000">
                          <a:effectLst/>
                          <a:latin typeface="Arial" panose="020B0604020202020204" pitchFamily="34" charset="0"/>
                          <a:ea typeface="Times New Roman" panose="02020603050405020304" pitchFamily="18" charset="0"/>
                          <a:cs typeface="Arial" panose="020B0604020202020204" pitchFamily="34" charset="0"/>
                        </a:rPr>
                        <a:t>твердого</a:t>
                      </a:r>
                      <a:r>
                        <a:rPr lang="cs-CZ" sz="2000">
                          <a:effectLst/>
                          <a:latin typeface="Arial" panose="020B0604020202020204" pitchFamily="34" charset="0"/>
                          <a:ea typeface="Times New Roman" panose="02020603050405020304" pitchFamily="18" charset="0"/>
                          <a:cs typeface="Arial" panose="020B0604020202020204" pitchFamily="34" charset="0"/>
                        </a:rPr>
                        <a:t> согласного) </a:t>
                      </a:r>
                      <a:r>
                        <a:rPr lang="cs-CZ" sz="2000" b="1">
                          <a:effectLst/>
                          <a:latin typeface="Arial" panose="020B0604020202020204" pitchFamily="34" charset="0"/>
                          <a:ea typeface="Times New Roman" panose="02020603050405020304" pitchFamily="18" charset="0"/>
                          <a:cs typeface="Arial" panose="020B0604020202020204" pitchFamily="34" charset="0"/>
                        </a:rPr>
                        <a:t>/ OJ</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крыть: крою, кроешь, кроют, кроем, кроете, кроют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368920"/>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8</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I / V</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жить: живу, живешь, живет, живем, живете, живут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7229"/>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9</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cs-CZ" sz="2000" b="1">
                          <a:effectLst/>
                          <a:latin typeface="Arial" panose="020B0604020202020204" pitchFamily="34" charset="0"/>
                          <a:ea typeface="Times New Roman" panose="02020603050405020304" pitchFamily="18" charset="0"/>
                          <a:cs typeface="Arial" panose="020B0604020202020204" pitchFamily="34" charset="0"/>
                        </a:rPr>
                        <a:t>U / J</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dirty="0">
                          <a:effectLst/>
                          <a:latin typeface="Arial" panose="020B0604020202020204" pitchFamily="34" charset="0"/>
                          <a:ea typeface="Times New Roman" panose="02020603050405020304" pitchFamily="18" charset="0"/>
                          <a:cs typeface="Arial" panose="020B0604020202020204" pitchFamily="34" charset="0"/>
                        </a:rPr>
                        <a:t>дуть: дую, дуешь, дует, дуем, дуете, дуют</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78183"/>
                  </a:ext>
                </a:extLst>
              </a:tr>
            </a:tbl>
          </a:graphicData>
        </a:graphic>
      </p:graphicFrame>
    </p:spTree>
    <p:extLst>
      <p:ext uri="{BB962C8B-B14F-4D97-AF65-F5344CB8AC3E}">
        <p14:creationId xmlns:p14="http://schemas.microsoft.com/office/powerpoint/2010/main" val="417494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3F5EBCB-A3A4-484A-B4C4-9638F9B7E67B}"/>
              </a:ext>
            </a:extLst>
          </p:cNvPr>
          <p:cNvSpPr txBox="1"/>
          <p:nvPr/>
        </p:nvSpPr>
        <p:spPr>
          <a:xfrm>
            <a:off x="337352" y="277015"/>
            <a:ext cx="11709646" cy="6303970"/>
          </a:xfrm>
          <a:prstGeom prst="rect">
            <a:avLst/>
          </a:prstGeom>
          <a:noFill/>
        </p:spPr>
        <p:txBody>
          <a:bodyPr wrap="square">
            <a:spAutoFit/>
          </a:bodyPr>
          <a:lstStyle/>
          <a:p>
            <a:r>
              <a:rPr lang="ru-RU" sz="2000" b="1" dirty="0">
                <a:effectLst/>
                <a:latin typeface="Arial" panose="020B0604020202020204" pitchFamily="34" charset="0"/>
                <a:ea typeface="Times New Roman" panose="02020603050405020304" pitchFamily="18" charset="0"/>
                <a:cs typeface="Arial" panose="020B0604020202020204" pitchFamily="34" charset="0"/>
              </a:rPr>
              <a:t>Изолированные непродуктивные глаголы, например:</a:t>
            </a:r>
            <a:endParaRPr lang="cs-CZ"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брить: брею, бреешь, бреет, бреем, бреете, бреют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стелить: стелю, стелешь, стелет, стелем, стелете, стелют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зыбиться: зыблюсь, зыблешься, зыблется, зыблемся, зыблитесь, зыблются</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деть: дену, денешь, денет, денем, денете, денут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дуть: дую, дуешь, дует, дуем, дуете, дуют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идти: уду, идешь, идет, идем, идете, идут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бежать: бегу, бежишь, бежим, бежите, бегут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ушибить: ушибу, ушибешь, ушибет, ушибем, ушибете, ушибут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ошибиться: ошибусь, ошибешься, ошибется, ошибемся, ошибетесь, ошибутся</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реветь: реву, ревешь, ревет, ревем, ревете, ревут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хотеть: хочу, хочешь, хочет, хотим, хотите, хотят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быть: буду, будешь, будет, будем, будете, будут (есть, суть)</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дать: дам, дашь, даст, дадим, дадите, дадут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есть: ем, ешь, ест, едим, едите, едят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петь: пою, поешь, поет, поем, поете, поют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ехать: еду, едешь, едет, едем, едете, едут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войти (как и другие приставочные глаголы, напр. перейти, уйти): войду, войдешь, войдет, войдем, войдете, войдут</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3844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E3DA2B0-FA70-4183-BC66-19B58882E28D}"/>
              </a:ext>
            </a:extLst>
          </p:cNvPr>
          <p:cNvSpPr txBox="1"/>
          <p:nvPr/>
        </p:nvSpPr>
        <p:spPr>
          <a:xfrm>
            <a:off x="507506" y="258901"/>
            <a:ext cx="11176987" cy="3170099"/>
          </a:xfrm>
          <a:prstGeom prst="rect">
            <a:avLst/>
          </a:prstGeom>
          <a:noFill/>
        </p:spPr>
        <p:txBody>
          <a:bodyPr wrap="square">
            <a:spAutoFit/>
          </a:bodyPr>
          <a:lstStyle/>
          <a:p>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Спряжение глагола</a:t>
            </a:r>
            <a:endParaRPr lang="cs-CZ"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indent="4495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Спряжение глагола - это его изменение по лицам и числам</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indent="449580" algn="just"/>
            <a:r>
              <a:rPr lang="ru-RU" sz="2000" u="sng" dirty="0">
                <a:effectLst/>
                <a:latin typeface="Arial" panose="020B0604020202020204" pitchFamily="34" charset="0"/>
                <a:ea typeface="Times New Roman" panose="02020603050405020304" pitchFamily="18" charset="0"/>
                <a:cs typeface="Arial" panose="020B0604020202020204" pitchFamily="34" charset="0"/>
              </a:rPr>
              <a:t>В РЯ различают два типа спряжения глаголов</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indent="4495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Ко второму </a:t>
            </a:r>
            <a:r>
              <a:rPr lang="ru-RU" sz="2000" dirty="0">
                <a:effectLst/>
                <a:latin typeface="Arial" panose="020B0604020202020204" pitchFamily="34" charset="0"/>
                <a:ea typeface="Times New Roman" panose="02020603050405020304" pitchFamily="18" charset="0"/>
                <a:cs typeface="Arial" panose="020B0604020202020204" pitchFamily="34" charset="0"/>
              </a:rPr>
              <a:t>спряжению относятся глаголы в неопределённой форме оканчивающиеся на </a:t>
            </a:r>
            <a:r>
              <a:rPr lang="ru-RU" sz="2000" i="1" dirty="0">
                <a:effectLst/>
                <a:latin typeface="Arial" panose="020B0604020202020204" pitchFamily="34" charset="0"/>
                <a:ea typeface="Times New Roman" panose="02020603050405020304" pitchFamily="18" charset="0"/>
                <a:cs typeface="Arial" panose="020B0604020202020204" pitchFamily="34" charset="0"/>
              </a:rPr>
              <a:t>-ить</a:t>
            </a:r>
            <a:r>
              <a:rPr lang="ru-RU" sz="2000" dirty="0">
                <a:effectLst/>
                <a:latin typeface="Arial" panose="020B0604020202020204" pitchFamily="34" charset="0"/>
                <a:ea typeface="Times New Roman" panose="02020603050405020304" pitchFamily="18" charset="0"/>
                <a:cs typeface="Arial" panose="020B0604020202020204" pitchFamily="34" charset="0"/>
              </a:rPr>
              <a:t> (кроме </a:t>
            </a:r>
            <a:r>
              <a:rPr lang="ru-RU" sz="2000" i="1" dirty="0">
                <a:effectLst/>
                <a:latin typeface="Arial" panose="020B0604020202020204" pitchFamily="34" charset="0"/>
                <a:ea typeface="Times New Roman" panose="02020603050405020304" pitchFamily="18" charset="0"/>
                <a:cs typeface="Arial" panose="020B0604020202020204" pitchFamily="34" charset="0"/>
              </a:rPr>
              <a:t>брить, стелить,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зиждиться, зыбиться</a:t>
            </a:r>
            <a:r>
              <a:rPr lang="ru-RU" sz="2000" dirty="0">
                <a:effectLst/>
                <a:latin typeface="Arial" panose="020B0604020202020204" pitchFamily="34" charset="0"/>
                <a:ea typeface="Times New Roman" panose="02020603050405020304" pitchFamily="18" charset="0"/>
                <a:cs typeface="Arial" panose="020B0604020202020204" pitchFamily="34" charset="0"/>
              </a:rPr>
              <a:t>); 7 глаголов на </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еть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смотреть, видеть, ненавидеть, зависеть, терпеть, обидеть, вертеть</a:t>
            </a:r>
            <a:r>
              <a:rPr lang="ru-RU" sz="2000" dirty="0">
                <a:effectLst/>
                <a:latin typeface="Arial" panose="020B0604020202020204" pitchFamily="34" charset="0"/>
                <a:ea typeface="Times New Roman" panose="02020603050405020304" pitchFamily="18" charset="0"/>
                <a:cs typeface="Arial" panose="020B0604020202020204" pitchFamily="34" charset="0"/>
              </a:rPr>
              <a:t>); 4 глагола на </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ать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слышать, дышать, гнать, держать</a:t>
            </a:r>
            <a:r>
              <a:rPr lang="ru-RU" sz="2000" dirty="0">
                <a:effectLst/>
                <a:latin typeface="Arial" panose="020B0604020202020204" pitchFamily="34" charset="0"/>
                <a:ea typeface="Times New Roman" panose="02020603050405020304" pitchFamily="18" charset="0"/>
                <a:cs typeface="Arial" panose="020B0604020202020204" pitchFamily="34" charset="0"/>
              </a:rPr>
              <a:t>), а также все приставочные глаголы, образованные от них. </a:t>
            </a:r>
          </a:p>
          <a:p>
            <a:pPr indent="4495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К первому </a:t>
            </a:r>
            <a:r>
              <a:rPr lang="ru-RU" sz="2000" dirty="0">
                <a:effectLst/>
                <a:latin typeface="Arial" panose="020B0604020202020204" pitchFamily="34" charset="0"/>
                <a:ea typeface="Times New Roman" panose="02020603050405020304" pitchFamily="18" charset="0"/>
                <a:cs typeface="Arial" panose="020B0604020202020204" pitchFamily="34" charset="0"/>
              </a:rPr>
              <a:t>спряжению относятся все остальные глаголы, оканчивающиеся в неопределённой форме на </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еть</a:t>
            </a:r>
            <a:r>
              <a:rPr lang="ru-RU" sz="2000" i="1"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ать</a:t>
            </a:r>
            <a:r>
              <a:rPr lang="ru-RU" sz="2000" i="1" dirty="0">
                <a:effectLst/>
                <a:latin typeface="Arial" panose="020B0604020202020204" pitchFamily="34" charset="0"/>
                <a:ea typeface="Times New Roman" panose="02020603050405020304" pitchFamily="18" charset="0"/>
                <a:cs typeface="Arial" panose="020B0604020202020204" pitchFamily="34" charset="0"/>
              </a:rPr>
              <a:t>, -ять,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оть</a:t>
            </a:r>
            <a:r>
              <a:rPr lang="ru-RU" sz="2000" i="1"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уть</a:t>
            </a:r>
            <a:r>
              <a:rPr lang="ru-RU" sz="2000" i="1"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ыть</a:t>
            </a:r>
            <a:r>
              <a:rPr lang="ru-RU" sz="2000" i="1"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ть</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4FAD06C0-EEF4-4CAF-B9A5-EB7473D971CE}"/>
              </a:ext>
            </a:extLst>
          </p:cNvPr>
          <p:cNvGraphicFramePr>
            <a:graphicFrameLocks noGrp="1"/>
          </p:cNvGraphicFramePr>
          <p:nvPr>
            <p:extLst>
              <p:ext uri="{D42A27DB-BD31-4B8C-83A1-F6EECF244321}">
                <p14:modId xmlns:p14="http://schemas.microsoft.com/office/powerpoint/2010/main" val="3305499877"/>
              </p:ext>
            </p:extLst>
          </p:nvPr>
        </p:nvGraphicFramePr>
        <p:xfrm>
          <a:off x="1066799" y="3855678"/>
          <a:ext cx="10058400" cy="2133600"/>
        </p:xfrm>
        <a:graphic>
          <a:graphicData uri="http://schemas.openxmlformats.org/drawingml/2006/table">
            <a:tbl>
              <a:tblPr firstRow="1" firstCol="1" bandRow="1"/>
              <a:tblGrid>
                <a:gridCol w="2011680">
                  <a:extLst>
                    <a:ext uri="{9D8B030D-6E8A-4147-A177-3AD203B41FA5}">
                      <a16:colId xmlns:a16="http://schemas.microsoft.com/office/drawing/2014/main" val="3166008697"/>
                    </a:ext>
                  </a:extLst>
                </a:gridCol>
                <a:gridCol w="2011680">
                  <a:extLst>
                    <a:ext uri="{9D8B030D-6E8A-4147-A177-3AD203B41FA5}">
                      <a16:colId xmlns:a16="http://schemas.microsoft.com/office/drawing/2014/main" val="464234767"/>
                    </a:ext>
                  </a:extLst>
                </a:gridCol>
                <a:gridCol w="2011680">
                  <a:extLst>
                    <a:ext uri="{9D8B030D-6E8A-4147-A177-3AD203B41FA5}">
                      <a16:colId xmlns:a16="http://schemas.microsoft.com/office/drawing/2014/main" val="3612153609"/>
                    </a:ext>
                  </a:extLst>
                </a:gridCol>
                <a:gridCol w="2011680">
                  <a:extLst>
                    <a:ext uri="{9D8B030D-6E8A-4147-A177-3AD203B41FA5}">
                      <a16:colId xmlns:a16="http://schemas.microsoft.com/office/drawing/2014/main" val="1789952553"/>
                    </a:ext>
                  </a:extLst>
                </a:gridCol>
                <a:gridCol w="2011680">
                  <a:extLst>
                    <a:ext uri="{9D8B030D-6E8A-4147-A177-3AD203B41FA5}">
                      <a16:colId xmlns:a16="http://schemas.microsoft.com/office/drawing/2014/main" val="3184172583"/>
                    </a:ext>
                  </a:extLst>
                </a:gridCol>
              </a:tblGrid>
              <a:tr h="0">
                <a:tc gridSpan="2">
                  <a:txBody>
                    <a:bodyPr/>
                    <a:lstStyle/>
                    <a:p>
                      <a:pPr algn="ctr"/>
                      <a:r>
                        <a:rPr lang="cs-CZ" sz="2000">
                          <a:effectLst/>
                          <a:latin typeface="Arial" panose="020B0604020202020204" pitchFamily="34" charset="0"/>
                          <a:ea typeface="Times New Roman" panose="02020603050405020304" pitchFamily="18" charset="0"/>
                          <a:cs typeface="Arial" panose="020B0604020202020204" pitchFamily="34" charset="0"/>
                        </a:rPr>
                        <a:t>I</a:t>
                      </a:r>
                      <a:r>
                        <a:rPr lang="ru-RU" sz="2000">
                          <a:effectLst/>
                          <a:latin typeface="Arial" panose="020B0604020202020204" pitchFamily="34" charset="0"/>
                          <a:ea typeface="Times New Roman" panose="02020603050405020304" pitchFamily="18" charset="0"/>
                          <a:cs typeface="Arial" panose="020B0604020202020204" pitchFamily="34" charset="0"/>
                        </a:rPr>
                        <a:t> спряжение</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7">
                  <a:txBody>
                    <a:bodyPr/>
                    <a:lstStyle/>
                    <a:p>
                      <a:r>
                        <a:rPr lang="ru-RU" sz="2000" dirty="0">
                          <a:effectLst/>
                          <a:latin typeface="Arial" panose="020B0604020202020204" pitchFamily="34" charset="0"/>
                          <a:ea typeface="Times New Roman" panose="02020603050405020304" pitchFamily="18" charset="0"/>
                          <a:cs typeface="Arial" panose="020B0604020202020204" pitchFamily="34" charset="0"/>
                        </a:rPr>
                        <a:t>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cs-CZ" sz="2000">
                          <a:effectLst/>
                          <a:latin typeface="Arial" panose="020B0604020202020204" pitchFamily="34" charset="0"/>
                          <a:ea typeface="Times New Roman" panose="02020603050405020304" pitchFamily="18" charset="0"/>
                          <a:cs typeface="Arial" panose="020B0604020202020204" pitchFamily="34" charset="0"/>
                        </a:rPr>
                        <a:t>II</a:t>
                      </a:r>
                      <a:r>
                        <a:rPr lang="ru-RU" sz="2000">
                          <a:effectLst/>
                          <a:latin typeface="Arial" panose="020B0604020202020204" pitchFamily="34" charset="0"/>
                          <a:ea typeface="Times New Roman" panose="02020603050405020304" pitchFamily="18" charset="0"/>
                          <a:cs typeface="Arial" panose="020B0604020202020204" pitchFamily="34" charset="0"/>
                        </a:rPr>
                        <a:t> спряжение</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3122149558"/>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я чита</a:t>
                      </a:r>
                      <a:r>
                        <a:rPr lang="ru-RU" sz="2000" b="1">
                          <a:effectLst/>
                          <a:latin typeface="Arial" panose="020B0604020202020204" pitchFamily="34" charset="0"/>
                          <a:ea typeface="Times New Roman" panose="02020603050405020304" pitchFamily="18" charset="0"/>
                          <a:cs typeface="Arial" panose="020B0604020202020204" pitchFamily="34" charset="0"/>
                        </a:rPr>
                        <a:t>ю</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dirty="0">
                          <a:effectLst/>
                          <a:latin typeface="Arial" panose="020B0604020202020204" pitchFamily="34" charset="0"/>
                          <a:ea typeface="Times New Roman" panose="02020603050405020304" pitchFamily="18" charset="0"/>
                          <a:cs typeface="Arial" panose="020B0604020202020204" pitchFamily="34" charset="0"/>
                        </a:rPr>
                        <a:t>я верн</a:t>
                      </a:r>
                      <a:r>
                        <a:rPr lang="ru-RU" sz="2000" b="1" dirty="0">
                          <a:effectLst/>
                          <a:latin typeface="Arial" panose="020B0604020202020204" pitchFamily="34" charset="0"/>
                          <a:ea typeface="Times New Roman" panose="02020603050405020304" pitchFamily="18" charset="0"/>
                          <a:cs typeface="Arial" panose="020B0604020202020204" pitchFamily="34" charset="0"/>
                        </a:rPr>
                        <a:t>у</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я говор</a:t>
                      </a:r>
                      <a:r>
                        <a:rPr lang="ru-RU" sz="2000" b="1">
                          <a:effectLst/>
                          <a:latin typeface="Arial" panose="020B0604020202020204" pitchFamily="34" charset="0"/>
                          <a:ea typeface="Times New Roman" panose="02020603050405020304" pitchFamily="18" charset="0"/>
                          <a:cs typeface="Arial" panose="020B0604020202020204" pitchFamily="34" charset="0"/>
                        </a:rPr>
                        <a:t>ю</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я молч</a:t>
                      </a:r>
                      <a:r>
                        <a:rPr lang="ru-RU" sz="2000" b="1">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208132"/>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ты чита</a:t>
                      </a:r>
                      <a:r>
                        <a:rPr lang="ru-RU" sz="2000" b="1">
                          <a:effectLst/>
                          <a:latin typeface="Arial" panose="020B0604020202020204" pitchFamily="34" charset="0"/>
                          <a:ea typeface="Times New Roman" panose="02020603050405020304" pitchFamily="18" charset="0"/>
                          <a:cs typeface="Arial" panose="020B0604020202020204" pitchFamily="34" charset="0"/>
                        </a:rPr>
                        <a:t>ешь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ты верн</a:t>
                      </a:r>
                      <a:r>
                        <a:rPr lang="ru-RU" sz="2000" b="1">
                          <a:effectLst/>
                          <a:latin typeface="Arial" panose="020B0604020202020204" pitchFamily="34" charset="0"/>
                          <a:ea typeface="Times New Roman" panose="02020603050405020304" pitchFamily="18" charset="0"/>
                          <a:cs typeface="Arial" panose="020B0604020202020204" pitchFamily="34" charset="0"/>
                        </a:rPr>
                        <a:t>ешь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ты говор</a:t>
                      </a:r>
                      <a:r>
                        <a:rPr lang="ru-RU" sz="2000" b="1">
                          <a:effectLst/>
                          <a:latin typeface="Arial" panose="020B0604020202020204" pitchFamily="34" charset="0"/>
                          <a:ea typeface="Times New Roman" panose="02020603050405020304" pitchFamily="18" charset="0"/>
                          <a:cs typeface="Arial" panose="020B0604020202020204" pitchFamily="34" charset="0"/>
                        </a:rPr>
                        <a:t>ишь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ты молч</a:t>
                      </a:r>
                      <a:r>
                        <a:rPr lang="ru-RU" sz="2000" b="1">
                          <a:effectLst/>
                          <a:latin typeface="Arial" panose="020B0604020202020204" pitchFamily="34" charset="0"/>
                          <a:ea typeface="Times New Roman" panose="02020603050405020304" pitchFamily="18" charset="0"/>
                          <a:cs typeface="Arial" panose="020B0604020202020204" pitchFamily="34" charset="0"/>
                        </a:rPr>
                        <a:t>ишь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493895"/>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 чита</a:t>
                      </a:r>
                      <a:r>
                        <a:rPr lang="ru-RU" sz="2000" b="1">
                          <a:effectLst/>
                          <a:latin typeface="Arial" panose="020B0604020202020204" pitchFamily="34" charset="0"/>
                          <a:ea typeface="Times New Roman" panose="02020603050405020304" pitchFamily="18" charset="0"/>
                          <a:cs typeface="Arial" panose="020B0604020202020204" pitchFamily="34" charset="0"/>
                        </a:rPr>
                        <a:t>ет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 верн</a:t>
                      </a:r>
                      <a:r>
                        <a:rPr lang="ru-RU" sz="2000" b="1">
                          <a:effectLst/>
                          <a:latin typeface="Arial" panose="020B0604020202020204" pitchFamily="34" charset="0"/>
                          <a:ea typeface="Times New Roman" panose="02020603050405020304" pitchFamily="18" charset="0"/>
                          <a:cs typeface="Arial" panose="020B0604020202020204" pitchFamily="34" charset="0"/>
                        </a:rPr>
                        <a:t>ет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 говор</a:t>
                      </a:r>
                      <a:r>
                        <a:rPr lang="ru-RU" sz="2000" b="1">
                          <a:effectLst/>
                          <a:latin typeface="Arial" panose="020B0604020202020204" pitchFamily="34" charset="0"/>
                          <a:ea typeface="Times New Roman" panose="02020603050405020304" pitchFamily="18" charset="0"/>
                          <a:cs typeface="Arial" panose="020B0604020202020204" pitchFamily="34" charset="0"/>
                        </a:rPr>
                        <a:t>ит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 молч</a:t>
                      </a:r>
                      <a:r>
                        <a:rPr lang="ru-RU" sz="2000" b="1">
                          <a:effectLst/>
                          <a:latin typeface="Arial" panose="020B0604020202020204" pitchFamily="34" charset="0"/>
                          <a:ea typeface="Times New Roman" panose="02020603050405020304" pitchFamily="18" charset="0"/>
                          <a:cs typeface="Arial" panose="020B0604020202020204" pitchFamily="34" charset="0"/>
                        </a:rPr>
                        <a:t>ит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19179"/>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мы чита</a:t>
                      </a:r>
                      <a:r>
                        <a:rPr lang="ru-RU" sz="2000" b="1">
                          <a:effectLst/>
                          <a:latin typeface="Arial" panose="020B0604020202020204" pitchFamily="34" charset="0"/>
                          <a:ea typeface="Times New Roman" panose="02020603050405020304" pitchFamily="18" charset="0"/>
                          <a:cs typeface="Arial" panose="020B0604020202020204" pitchFamily="34" charset="0"/>
                        </a:rPr>
                        <a:t>ем</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мы верн</a:t>
                      </a:r>
                      <a:r>
                        <a:rPr lang="ru-RU" sz="2000" b="1">
                          <a:effectLst/>
                          <a:latin typeface="Arial" panose="020B0604020202020204" pitchFamily="34" charset="0"/>
                          <a:ea typeface="Times New Roman" panose="02020603050405020304" pitchFamily="18" charset="0"/>
                          <a:cs typeface="Arial" panose="020B0604020202020204" pitchFamily="34" charset="0"/>
                        </a:rPr>
                        <a:t>ем</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мы говор</a:t>
                      </a:r>
                      <a:r>
                        <a:rPr lang="ru-RU" sz="2000" b="1">
                          <a:effectLst/>
                          <a:latin typeface="Arial" panose="020B0604020202020204" pitchFamily="34" charset="0"/>
                          <a:ea typeface="Times New Roman" panose="02020603050405020304" pitchFamily="18" charset="0"/>
                          <a:cs typeface="Arial" panose="020B0604020202020204" pitchFamily="34" charset="0"/>
                        </a:rPr>
                        <a:t>им</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мы молч</a:t>
                      </a:r>
                      <a:r>
                        <a:rPr lang="ru-RU" sz="2000" b="1">
                          <a:effectLst/>
                          <a:latin typeface="Arial" panose="020B0604020202020204" pitchFamily="34" charset="0"/>
                          <a:ea typeface="Times New Roman" panose="02020603050405020304" pitchFamily="18" charset="0"/>
                          <a:cs typeface="Arial" panose="020B0604020202020204" pitchFamily="34" charset="0"/>
                        </a:rPr>
                        <a:t>им</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9454357"/>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вы чита</a:t>
                      </a:r>
                      <a:r>
                        <a:rPr lang="ru-RU" sz="2000" b="1">
                          <a:effectLst/>
                          <a:latin typeface="Arial" panose="020B0604020202020204" pitchFamily="34" charset="0"/>
                          <a:ea typeface="Times New Roman" panose="02020603050405020304" pitchFamily="18" charset="0"/>
                          <a:cs typeface="Arial" panose="020B0604020202020204" pitchFamily="34" charset="0"/>
                        </a:rPr>
                        <a:t>ете</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вы верн</a:t>
                      </a:r>
                      <a:r>
                        <a:rPr lang="ru-RU" sz="2000" b="1">
                          <a:effectLst/>
                          <a:latin typeface="Arial" panose="020B0604020202020204" pitchFamily="34" charset="0"/>
                          <a:ea typeface="Times New Roman" panose="02020603050405020304" pitchFamily="18" charset="0"/>
                          <a:cs typeface="Arial" panose="020B0604020202020204" pitchFamily="34" charset="0"/>
                        </a:rPr>
                        <a:t>ете</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вы говор</a:t>
                      </a:r>
                      <a:r>
                        <a:rPr lang="ru-RU" sz="2000" b="1">
                          <a:effectLst/>
                          <a:latin typeface="Arial" panose="020B0604020202020204" pitchFamily="34" charset="0"/>
                          <a:ea typeface="Times New Roman" panose="02020603050405020304" pitchFamily="18" charset="0"/>
                          <a:cs typeface="Arial" panose="020B0604020202020204" pitchFamily="34" charset="0"/>
                        </a:rPr>
                        <a:t>ите</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вы молч</a:t>
                      </a:r>
                      <a:r>
                        <a:rPr lang="ru-RU" sz="2000" b="1">
                          <a:effectLst/>
                          <a:latin typeface="Arial" panose="020B0604020202020204" pitchFamily="34" charset="0"/>
                          <a:ea typeface="Times New Roman" panose="02020603050405020304" pitchFamily="18" charset="0"/>
                          <a:cs typeface="Arial" panose="020B0604020202020204" pitchFamily="34" charset="0"/>
                        </a:rPr>
                        <a:t>ите</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85401"/>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они чита</a:t>
                      </a:r>
                      <a:r>
                        <a:rPr lang="ru-RU" sz="2000" b="1">
                          <a:effectLst/>
                          <a:latin typeface="Arial" panose="020B0604020202020204" pitchFamily="34" charset="0"/>
                          <a:ea typeface="Times New Roman" panose="02020603050405020304" pitchFamily="18" charset="0"/>
                          <a:cs typeface="Arial" panose="020B0604020202020204" pitchFamily="34" charset="0"/>
                        </a:rPr>
                        <a:t>ют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они верн</a:t>
                      </a:r>
                      <a:r>
                        <a:rPr lang="ru-RU" sz="2000" b="1">
                          <a:effectLst/>
                          <a:latin typeface="Arial" panose="020B0604020202020204" pitchFamily="34" charset="0"/>
                          <a:ea typeface="Times New Roman" panose="02020603050405020304" pitchFamily="18" charset="0"/>
                          <a:cs typeface="Arial" panose="020B0604020202020204" pitchFamily="34" charset="0"/>
                        </a:rPr>
                        <a:t>ут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они говор</a:t>
                      </a:r>
                      <a:r>
                        <a:rPr lang="ru-RU" sz="2000" b="1">
                          <a:effectLst/>
                          <a:latin typeface="Arial" panose="020B0604020202020204" pitchFamily="34" charset="0"/>
                          <a:ea typeface="Times New Roman" panose="02020603050405020304" pitchFamily="18" charset="0"/>
                          <a:cs typeface="Arial" panose="020B0604020202020204" pitchFamily="34" charset="0"/>
                        </a:rPr>
                        <a:t>ят</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dirty="0">
                          <a:effectLst/>
                          <a:latin typeface="Arial" panose="020B0604020202020204" pitchFamily="34" charset="0"/>
                          <a:ea typeface="Times New Roman" panose="02020603050405020304" pitchFamily="18" charset="0"/>
                          <a:cs typeface="Arial" panose="020B0604020202020204" pitchFamily="34" charset="0"/>
                        </a:rPr>
                        <a:t>они молч</a:t>
                      </a:r>
                      <a:r>
                        <a:rPr lang="ru-RU" sz="2000" b="1" dirty="0">
                          <a:effectLst/>
                          <a:latin typeface="Arial" panose="020B0604020202020204" pitchFamily="34" charset="0"/>
                          <a:ea typeface="Times New Roman" panose="02020603050405020304" pitchFamily="18" charset="0"/>
                          <a:cs typeface="Arial" panose="020B0604020202020204" pitchFamily="34" charset="0"/>
                        </a:rPr>
                        <a:t>ат</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901096"/>
                  </a:ext>
                </a:extLst>
              </a:tr>
            </a:tbl>
          </a:graphicData>
        </a:graphic>
      </p:graphicFrame>
    </p:spTree>
    <p:extLst>
      <p:ext uri="{BB962C8B-B14F-4D97-AF65-F5344CB8AC3E}">
        <p14:creationId xmlns:p14="http://schemas.microsoft.com/office/powerpoint/2010/main" val="205949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Zástupný symbol pro obsah 11">
            <a:extLst>
              <a:ext uri="{FF2B5EF4-FFF2-40B4-BE49-F238E27FC236}">
                <a16:creationId xmlns:a16="http://schemas.microsoft.com/office/drawing/2014/main" id="{5DD24765-1C0B-4111-8158-28FE74D974A0}"/>
              </a:ext>
            </a:extLst>
          </p:cNvPr>
          <p:cNvGraphicFramePr>
            <a:graphicFrameLocks/>
          </p:cNvGraphicFramePr>
          <p:nvPr>
            <p:extLst>
              <p:ext uri="{D42A27DB-BD31-4B8C-83A1-F6EECF244321}">
                <p14:modId xmlns:p14="http://schemas.microsoft.com/office/powerpoint/2010/main" val="1065286825"/>
              </p:ext>
            </p:extLst>
          </p:nvPr>
        </p:nvGraphicFramePr>
        <p:xfrm>
          <a:off x="1837678" y="242896"/>
          <a:ext cx="8025415" cy="2784389"/>
        </p:xfrm>
        <a:graphic>
          <a:graphicData uri="http://schemas.openxmlformats.org/drawingml/2006/table">
            <a:tbl>
              <a:tblPr firstRow="1" firstCol="1" lastRow="1" lastCol="1" bandRow="1" bandCol="1"/>
              <a:tblGrid>
                <a:gridCol w="809904">
                  <a:extLst>
                    <a:ext uri="{9D8B030D-6E8A-4147-A177-3AD203B41FA5}">
                      <a16:colId xmlns:a16="http://schemas.microsoft.com/office/drawing/2014/main" val="20000"/>
                    </a:ext>
                  </a:extLst>
                </a:gridCol>
                <a:gridCol w="532776">
                  <a:extLst>
                    <a:ext uri="{9D8B030D-6E8A-4147-A177-3AD203B41FA5}">
                      <a16:colId xmlns:a16="http://schemas.microsoft.com/office/drawing/2014/main" val="20001"/>
                    </a:ext>
                  </a:extLst>
                </a:gridCol>
                <a:gridCol w="792520">
                  <a:extLst>
                    <a:ext uri="{9D8B030D-6E8A-4147-A177-3AD203B41FA5}">
                      <a16:colId xmlns:a16="http://schemas.microsoft.com/office/drawing/2014/main" val="20002"/>
                    </a:ext>
                  </a:extLst>
                </a:gridCol>
                <a:gridCol w="1104416">
                  <a:extLst>
                    <a:ext uri="{9D8B030D-6E8A-4147-A177-3AD203B41FA5}">
                      <a16:colId xmlns:a16="http://schemas.microsoft.com/office/drawing/2014/main" val="20003"/>
                    </a:ext>
                  </a:extLst>
                </a:gridCol>
                <a:gridCol w="920345">
                  <a:extLst>
                    <a:ext uri="{9D8B030D-6E8A-4147-A177-3AD203B41FA5}">
                      <a16:colId xmlns:a16="http://schemas.microsoft.com/office/drawing/2014/main" val="20004"/>
                    </a:ext>
                  </a:extLst>
                </a:gridCol>
                <a:gridCol w="1104416">
                  <a:extLst>
                    <a:ext uri="{9D8B030D-6E8A-4147-A177-3AD203B41FA5}">
                      <a16:colId xmlns:a16="http://schemas.microsoft.com/office/drawing/2014/main" val="20005"/>
                    </a:ext>
                  </a:extLst>
                </a:gridCol>
                <a:gridCol w="736277">
                  <a:extLst>
                    <a:ext uri="{9D8B030D-6E8A-4147-A177-3AD203B41FA5}">
                      <a16:colId xmlns:a16="http://schemas.microsoft.com/office/drawing/2014/main" val="20006"/>
                    </a:ext>
                  </a:extLst>
                </a:gridCol>
                <a:gridCol w="920345">
                  <a:extLst>
                    <a:ext uri="{9D8B030D-6E8A-4147-A177-3AD203B41FA5}">
                      <a16:colId xmlns:a16="http://schemas.microsoft.com/office/drawing/2014/main" val="20007"/>
                    </a:ext>
                  </a:extLst>
                </a:gridCol>
                <a:gridCol w="1104416">
                  <a:extLst>
                    <a:ext uri="{9D8B030D-6E8A-4147-A177-3AD203B41FA5}">
                      <a16:colId xmlns:a16="http://schemas.microsoft.com/office/drawing/2014/main" val="20008"/>
                    </a:ext>
                  </a:extLst>
                </a:gridCol>
              </a:tblGrid>
              <a:tr h="466679">
                <a:tc gridSpan="2">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инфинитив</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3">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1 спр.</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писать</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идти</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думать</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2 спр.</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верить</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держать</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51172">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ед.ч.</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1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2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3 л.</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пишу</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пишешь</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пишет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иду</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идёшь</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идёт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думаю</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думаешь</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думает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 </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верю</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веришь</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верит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держу</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держишь</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держит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6538">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мн.ч.</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1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2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3 л.</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пишем</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пишете</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пишут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идём</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идёте</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идут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думаем</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думаете</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думают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верим</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верите</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верят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держим</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держите</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Держат</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Tabulka 3">
            <a:extLst>
              <a:ext uri="{FF2B5EF4-FFF2-40B4-BE49-F238E27FC236}">
                <a16:creationId xmlns:a16="http://schemas.microsoft.com/office/drawing/2014/main" id="{16B0C695-E66D-44D7-B700-5BA7951DB08B}"/>
              </a:ext>
            </a:extLst>
          </p:cNvPr>
          <p:cNvGraphicFramePr>
            <a:graphicFrameLocks noGrp="1"/>
          </p:cNvGraphicFramePr>
          <p:nvPr>
            <p:extLst>
              <p:ext uri="{D42A27DB-BD31-4B8C-83A1-F6EECF244321}">
                <p14:modId xmlns:p14="http://schemas.microsoft.com/office/powerpoint/2010/main" val="1998819289"/>
              </p:ext>
            </p:extLst>
          </p:nvPr>
        </p:nvGraphicFramePr>
        <p:xfrm>
          <a:off x="1837678" y="3429000"/>
          <a:ext cx="8025414" cy="3186103"/>
        </p:xfrm>
        <a:graphic>
          <a:graphicData uri="http://schemas.openxmlformats.org/drawingml/2006/table">
            <a:tbl>
              <a:tblPr firstRow="1" firstCol="1" lastRow="1" lastCol="1" bandRow="1" bandCol="1"/>
              <a:tblGrid>
                <a:gridCol w="700611">
                  <a:extLst>
                    <a:ext uri="{9D8B030D-6E8A-4147-A177-3AD203B41FA5}">
                      <a16:colId xmlns:a16="http://schemas.microsoft.com/office/drawing/2014/main" val="20000"/>
                    </a:ext>
                  </a:extLst>
                </a:gridCol>
                <a:gridCol w="580039">
                  <a:extLst>
                    <a:ext uri="{9D8B030D-6E8A-4147-A177-3AD203B41FA5}">
                      <a16:colId xmlns:a16="http://schemas.microsoft.com/office/drawing/2014/main" val="20001"/>
                    </a:ext>
                  </a:extLst>
                </a:gridCol>
                <a:gridCol w="683014">
                  <a:extLst>
                    <a:ext uri="{9D8B030D-6E8A-4147-A177-3AD203B41FA5}">
                      <a16:colId xmlns:a16="http://schemas.microsoft.com/office/drawing/2014/main" val="20002"/>
                    </a:ext>
                  </a:extLst>
                </a:gridCol>
                <a:gridCol w="838779">
                  <a:extLst>
                    <a:ext uri="{9D8B030D-6E8A-4147-A177-3AD203B41FA5}">
                      <a16:colId xmlns:a16="http://schemas.microsoft.com/office/drawing/2014/main" val="20003"/>
                    </a:ext>
                  </a:extLst>
                </a:gridCol>
                <a:gridCol w="954134">
                  <a:extLst>
                    <a:ext uri="{9D8B030D-6E8A-4147-A177-3AD203B41FA5}">
                      <a16:colId xmlns:a16="http://schemas.microsoft.com/office/drawing/2014/main" val="20004"/>
                    </a:ext>
                  </a:extLst>
                </a:gridCol>
                <a:gridCol w="768391">
                  <a:extLst>
                    <a:ext uri="{9D8B030D-6E8A-4147-A177-3AD203B41FA5}">
                      <a16:colId xmlns:a16="http://schemas.microsoft.com/office/drawing/2014/main" val="20005"/>
                    </a:ext>
                  </a:extLst>
                </a:gridCol>
                <a:gridCol w="939144">
                  <a:extLst>
                    <a:ext uri="{9D8B030D-6E8A-4147-A177-3AD203B41FA5}">
                      <a16:colId xmlns:a16="http://schemas.microsoft.com/office/drawing/2014/main" val="20006"/>
                    </a:ext>
                  </a:extLst>
                </a:gridCol>
                <a:gridCol w="853767">
                  <a:extLst>
                    <a:ext uri="{9D8B030D-6E8A-4147-A177-3AD203B41FA5}">
                      <a16:colId xmlns:a16="http://schemas.microsoft.com/office/drawing/2014/main" val="20007"/>
                    </a:ext>
                  </a:extLst>
                </a:gridCol>
                <a:gridCol w="683014">
                  <a:extLst>
                    <a:ext uri="{9D8B030D-6E8A-4147-A177-3AD203B41FA5}">
                      <a16:colId xmlns:a16="http://schemas.microsoft.com/office/drawing/2014/main" val="20008"/>
                    </a:ext>
                  </a:extLst>
                </a:gridCol>
                <a:gridCol w="1024521">
                  <a:extLst>
                    <a:ext uri="{9D8B030D-6E8A-4147-A177-3AD203B41FA5}">
                      <a16:colId xmlns:a16="http://schemas.microsoft.com/office/drawing/2014/main" val="20009"/>
                    </a:ext>
                  </a:extLst>
                </a:gridCol>
              </a:tblGrid>
              <a:tr h="296891">
                <a:tc gridSpan="2">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инфинитив</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3">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1 спр.</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nésti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krýti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2 спр.</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prositi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sázeti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3</a:t>
                      </a:r>
                      <a:r>
                        <a:rPr lang="ru-RU" sz="1400" b="1" dirty="0">
                          <a:effectLst/>
                          <a:latin typeface="Arial" panose="020B0604020202020204" pitchFamily="34" charset="0"/>
                          <a:ea typeface="Calibri"/>
                          <a:cs typeface="Arial" panose="020B0604020202020204" pitchFamily="34" charset="0"/>
                        </a:rPr>
                        <a:t> спр.</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0949">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ед.ч.</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1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2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3 л.</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nesu</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neseš</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kryju</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kryješ</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kryje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 </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prosím</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prosíš</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sázím</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sázíš</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volám</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voláš</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68263">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мн.ч.</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1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2 л.</a:t>
                      </a:r>
                      <a:endParaRPr lang="cs-CZ" sz="14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1400" b="1" dirty="0">
                          <a:effectLst/>
                          <a:latin typeface="Arial" panose="020B0604020202020204" pitchFamily="34" charset="0"/>
                          <a:ea typeface="Calibri"/>
                          <a:cs typeface="Arial" panose="020B0604020202020204" pitchFamily="34" charset="0"/>
                        </a:rPr>
                        <a:t>3 л.</a:t>
                      </a:r>
                      <a:endParaRPr lang="cs-CZ" sz="14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neseme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nesete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nesou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kryjeme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kryjete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kryjou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prosíme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prosíte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prosí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sázíme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sázíte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sázejí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voláme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voláte</a:t>
                      </a:r>
                    </a:p>
                    <a:p>
                      <a:pPr algn="just">
                        <a:lnSpc>
                          <a:spcPct val="115000"/>
                        </a:lnSpc>
                        <a:spcAft>
                          <a:spcPts val="1000"/>
                        </a:spcAft>
                      </a:pPr>
                      <a:r>
                        <a:rPr lang="cs-CZ" sz="1400" b="1" dirty="0">
                          <a:effectLst/>
                          <a:latin typeface="Arial" panose="020B0604020202020204" pitchFamily="34" charset="0"/>
                          <a:ea typeface="Calibri"/>
                          <a:cs typeface="Arial" panose="020B0604020202020204" pitchFamily="34" charset="0"/>
                        </a:rPr>
                        <a:t>volají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8564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956E84-F5A5-4D7E-90A0-43B459CD5427}"/>
              </a:ext>
            </a:extLst>
          </p:cNvPr>
          <p:cNvSpPr txBox="1"/>
          <p:nvPr/>
        </p:nvSpPr>
        <p:spPr>
          <a:xfrm>
            <a:off x="399495" y="612844"/>
            <a:ext cx="11239129" cy="5324535"/>
          </a:xfrm>
          <a:prstGeom prst="rect">
            <a:avLst/>
          </a:prstGeom>
          <a:noFill/>
        </p:spPr>
        <p:txBody>
          <a:bodyPr wrap="square">
            <a:spAutoFit/>
          </a:bodyPr>
          <a:lstStyle/>
          <a:p>
            <a:pPr marL="457200" indent="-457200" algn="just">
              <a:buFont typeface="+mj-lt"/>
              <a:buAutoNum type="arabicPeriod"/>
            </a:pPr>
            <a:r>
              <a:rPr lang="ru-RU" sz="2000" b="1" dirty="0">
                <a:effectLst/>
                <a:latin typeface="Arial" panose="020B0604020202020204" pitchFamily="34" charset="0"/>
                <a:ea typeface="Times New Roman" panose="02020603050405020304" pitchFamily="18" charset="0"/>
                <a:cs typeface="Arial" panose="020B0604020202020204" pitchFamily="34" charset="0"/>
              </a:rPr>
              <a:t>При спряжении возвратных глаголов </a:t>
            </a:r>
            <a:r>
              <a:rPr lang="ru-RU" sz="2000" dirty="0">
                <a:effectLst/>
                <a:latin typeface="Arial" panose="020B0604020202020204" pitchFamily="34" charset="0"/>
                <a:ea typeface="Times New Roman" panose="02020603050405020304" pitchFamily="18" charset="0"/>
                <a:cs typeface="Arial" panose="020B0604020202020204" pitchFamily="34" charset="0"/>
              </a:rPr>
              <a:t>постфикс имеет форму </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ся</a:t>
            </a:r>
            <a:r>
              <a:rPr lang="ru-RU" sz="2000" dirty="0">
                <a:effectLst/>
                <a:latin typeface="Arial" panose="020B0604020202020204" pitchFamily="34" charset="0"/>
                <a:ea typeface="Times New Roman" panose="02020603050405020304" pitchFamily="18" charset="0"/>
                <a:cs typeface="Arial" panose="020B0604020202020204" pitchFamily="34" charset="0"/>
              </a:rPr>
              <a:t> после согласного (</a:t>
            </a:r>
            <a:r>
              <a:rPr lang="ru-RU" sz="2000" i="1" dirty="0">
                <a:effectLst/>
                <a:latin typeface="Arial" panose="020B0604020202020204" pitchFamily="34" charset="0"/>
                <a:ea typeface="Times New Roman" panose="02020603050405020304" pitchFamily="18" charset="0"/>
                <a:cs typeface="Arial" panose="020B0604020202020204" pitchFamily="34" charset="0"/>
              </a:rPr>
              <a:t>учишься, учится, учимся</a:t>
            </a:r>
            <a:r>
              <a:rPr lang="ru-RU" sz="2000" dirty="0">
                <a:effectLst/>
                <a:latin typeface="Arial" panose="020B0604020202020204" pitchFamily="34" charset="0"/>
                <a:ea typeface="Times New Roman" panose="02020603050405020304" pitchFamily="18" charset="0"/>
                <a:cs typeface="Arial" panose="020B0604020202020204" pitchFamily="34" charset="0"/>
              </a:rPr>
              <a:t>, учатся) и </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сь</a:t>
            </a:r>
            <a:r>
              <a:rPr lang="ru-RU" sz="2000" dirty="0">
                <a:effectLst/>
                <a:latin typeface="Arial" panose="020B0604020202020204" pitchFamily="34" charset="0"/>
                <a:ea typeface="Times New Roman" panose="02020603050405020304" pitchFamily="18" charset="0"/>
                <a:cs typeface="Arial" panose="020B0604020202020204" pitchFamily="34" charset="0"/>
              </a:rPr>
              <a:t> после гласного (</a:t>
            </a:r>
            <a:r>
              <a:rPr lang="ru-RU" sz="2000" i="1" dirty="0">
                <a:effectLst/>
                <a:latin typeface="Arial" panose="020B0604020202020204" pitchFamily="34" charset="0"/>
                <a:ea typeface="Times New Roman" panose="02020603050405020304" pitchFamily="18" charset="0"/>
                <a:cs typeface="Arial" panose="020B0604020202020204" pitchFamily="34" charset="0"/>
              </a:rPr>
              <a:t>учусь, учитесь</a:t>
            </a:r>
            <a:r>
              <a:rPr lang="ru-RU" sz="2000" dirty="0">
                <a:effectLst/>
                <a:latin typeface="Arial" panose="020B0604020202020204" pitchFamily="34" charset="0"/>
                <a:ea typeface="Times New Roman" panose="02020603050405020304" pitchFamily="18" charset="0"/>
                <a:cs typeface="Arial" panose="020B0604020202020204" pitchFamily="34" charset="0"/>
              </a:rPr>
              <a:t>).</a:t>
            </a:r>
          </a:p>
          <a:p>
            <a:pPr marL="457200" indent="-457200" algn="just">
              <a:buFont typeface="+mj-lt"/>
              <a:buAutoNum type="arabicPeriod"/>
            </a:pP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mj-lt"/>
              <a:buAutoNum type="arabicPeriod"/>
            </a:pPr>
            <a:r>
              <a:rPr lang="ru-RU" sz="2000" b="1" dirty="0">
                <a:effectLst/>
                <a:latin typeface="Arial" panose="020B0604020202020204" pitchFamily="34" charset="0"/>
                <a:ea typeface="Times New Roman" panose="02020603050405020304" pitchFamily="18" charset="0"/>
                <a:cs typeface="Arial" panose="020B0604020202020204" pitchFamily="34" charset="0"/>
              </a:rPr>
              <a:t>Большинство глаголов относится к типам с неподвижным ударением на корне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мать: 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маю, 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маешь, 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мает, 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маем, 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маете, 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мают</a:t>
            </a:r>
            <a:r>
              <a:rPr lang="ru-RU" sz="2000" dirty="0">
                <a:effectLst/>
                <a:latin typeface="Arial" panose="020B0604020202020204" pitchFamily="34" charset="0"/>
                <a:ea typeface="Times New Roman" panose="02020603050405020304" pitchFamily="18" charset="0"/>
                <a:cs typeface="Arial" panose="020B0604020202020204" pitchFamily="34" charset="0"/>
              </a:rPr>
              <a:t>) или </a:t>
            </a:r>
            <a:r>
              <a:rPr lang="ru-RU" sz="2000" b="1" dirty="0">
                <a:effectLst/>
                <a:latin typeface="Arial" panose="020B0604020202020204" pitchFamily="34" charset="0"/>
                <a:ea typeface="Times New Roman" panose="02020603050405020304" pitchFamily="18" charset="0"/>
                <a:cs typeface="Arial" panose="020B0604020202020204" pitchFamily="34" charset="0"/>
              </a:rPr>
              <a:t>на окончании</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идт</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i="1" dirty="0">
                <a:effectLst/>
                <a:latin typeface="Arial" panose="020B0604020202020204" pitchFamily="34" charset="0"/>
                <a:ea typeface="Times New Roman" panose="02020603050405020304" pitchFamily="18" charset="0"/>
                <a:cs typeface="Arial" panose="020B0604020202020204" pitchFamily="34" charset="0"/>
              </a:rPr>
              <a:t>: уд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 идёшь, идёт, идём, идёте, ид</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 Однако </a:t>
            </a:r>
            <a:r>
              <a:rPr lang="ru-RU" sz="2000" b="1" dirty="0">
                <a:effectLst/>
                <a:latin typeface="Arial" panose="020B0604020202020204" pitchFamily="34" charset="0"/>
                <a:ea typeface="Times New Roman" panose="02020603050405020304" pitchFamily="18" charset="0"/>
                <a:cs typeface="Arial" panose="020B0604020202020204" pitchFamily="34" charset="0"/>
              </a:rPr>
              <a:t>у некоторых глаголов происходит изменение ударения при спряжении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пис</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а</a:t>
            </a:r>
            <a:r>
              <a:rPr lang="ru-RU" sz="2000" i="1" dirty="0">
                <a:effectLst/>
                <a:latin typeface="Arial" panose="020B0604020202020204" pitchFamily="34" charset="0"/>
                <a:ea typeface="Times New Roman" panose="02020603050405020304" pitchFamily="18" charset="0"/>
                <a:cs typeface="Arial" panose="020B0604020202020204" pitchFamily="34" charset="0"/>
              </a:rPr>
              <a:t>ть: пиш</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у</a:t>
            </a:r>
            <a:r>
              <a:rPr lang="ru-RU" sz="2000" i="1" dirty="0">
                <a:effectLst/>
                <a:latin typeface="Arial" panose="020B0604020202020204" pitchFamily="34" charset="0"/>
                <a:ea typeface="Times New Roman" panose="02020603050405020304" pitchFamily="18" charset="0"/>
                <a:cs typeface="Arial" panose="020B0604020202020204" pitchFamily="34" charset="0"/>
              </a:rPr>
              <a:t>, п</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i="1" dirty="0">
                <a:effectLst/>
                <a:latin typeface="Arial" panose="020B0604020202020204" pitchFamily="34" charset="0"/>
                <a:ea typeface="Times New Roman" panose="02020603050405020304" pitchFamily="18" charset="0"/>
                <a:cs typeface="Arial" panose="020B0604020202020204" pitchFamily="34" charset="0"/>
              </a:rPr>
              <a:t>шешь, п</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i="1" dirty="0">
                <a:effectLst/>
                <a:latin typeface="Arial" panose="020B0604020202020204" pitchFamily="34" charset="0"/>
                <a:ea typeface="Times New Roman" panose="02020603050405020304" pitchFamily="18" charset="0"/>
                <a:cs typeface="Arial" panose="020B0604020202020204" pitchFamily="34" charset="0"/>
              </a:rPr>
              <a:t>шет, п</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i="1" dirty="0">
                <a:effectLst/>
                <a:latin typeface="Arial" panose="020B0604020202020204" pitchFamily="34" charset="0"/>
                <a:ea typeface="Times New Roman" panose="02020603050405020304" pitchFamily="18" charset="0"/>
                <a:cs typeface="Arial" panose="020B0604020202020204" pitchFamily="34" charset="0"/>
              </a:rPr>
              <a:t>шем, п</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i="1" dirty="0">
                <a:effectLst/>
                <a:latin typeface="Arial" panose="020B0604020202020204" pitchFamily="34" charset="0"/>
                <a:ea typeface="Times New Roman" panose="02020603050405020304" pitchFamily="18" charset="0"/>
                <a:cs typeface="Arial" panose="020B0604020202020204" pitchFamily="34" charset="0"/>
              </a:rPr>
              <a:t>шете, п</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a:t>
            </a:r>
            <a:r>
              <a:rPr lang="ru-RU" sz="2000" i="1" dirty="0">
                <a:effectLst/>
                <a:latin typeface="Arial" panose="020B0604020202020204" pitchFamily="34" charset="0"/>
                <a:ea typeface="Times New Roman" panose="02020603050405020304" pitchFamily="18" charset="0"/>
                <a:cs typeface="Arial" panose="020B0604020202020204" pitchFamily="34" charset="0"/>
              </a:rPr>
              <a:t>шут</a:t>
            </a:r>
            <a:r>
              <a:rPr lang="ru-RU" sz="2000" dirty="0">
                <a:effectLst/>
                <a:latin typeface="Arial" panose="020B0604020202020204" pitchFamily="34" charset="0"/>
                <a:ea typeface="Times New Roman" panose="02020603050405020304" pitchFamily="18" charset="0"/>
                <a:cs typeface="Arial" panose="020B0604020202020204" pitchFamily="34" charset="0"/>
              </a:rPr>
              <a:t>). Причем, ударение в инфинитиве и ударение в 1 л.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совпадает; оно также всегда совпадает во всех формах настоящего времени кроме 1 лица. Ударение может (но не должно) быть подвижным только у глаголов, у которых ударение на последнем слоге в инфинитиве.</a:t>
            </a:r>
          </a:p>
          <a:p>
            <a:pPr marL="457200" indent="-457200" algn="just">
              <a:buFont typeface="+mj-lt"/>
              <a:buAutoNum type="arabicPeriod"/>
            </a:pP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rabicPeriod"/>
            </a:pPr>
            <a:r>
              <a:rPr lang="ru-RU" sz="2000" dirty="0">
                <a:effectLst/>
                <a:latin typeface="Arial" panose="020B0604020202020204" pitchFamily="34" charset="0"/>
                <a:ea typeface="Times New Roman" panose="02020603050405020304" pitchFamily="18" charset="0"/>
                <a:cs typeface="Arial" panose="020B0604020202020204" pitchFamily="34" charset="0"/>
              </a:rPr>
              <a:t>	У некоторых глаголов при спряжении происходит </a:t>
            </a:r>
            <a:r>
              <a:rPr lang="ru-RU" sz="2000" b="1" u="sng" dirty="0">
                <a:effectLst/>
                <a:latin typeface="Arial" panose="020B0604020202020204" pitchFamily="34" charset="0"/>
                <a:ea typeface="Times New Roman" panose="02020603050405020304" pitchFamily="18" charset="0"/>
                <a:cs typeface="Arial" panose="020B0604020202020204" pitchFamily="34" charset="0"/>
              </a:rPr>
              <a:t>чередование в исходе основы</a:t>
            </a:r>
            <a:r>
              <a:rPr lang="ru-RU" sz="2000" dirty="0">
                <a:effectLst/>
                <a:latin typeface="Arial" panose="020B0604020202020204" pitchFamily="34" charset="0"/>
                <a:ea typeface="Times New Roman" panose="02020603050405020304" pitchFamily="18" charset="0"/>
                <a:cs typeface="Arial" panose="020B0604020202020204" pitchFamily="34" charset="0"/>
              </a:rPr>
              <a:t>, причем </a:t>
            </a:r>
            <a:r>
              <a:rPr lang="ru-RU" sz="2000" b="1" dirty="0">
                <a:effectLst/>
                <a:latin typeface="Arial" panose="020B0604020202020204" pitchFamily="34" charset="0"/>
                <a:ea typeface="Times New Roman" panose="02020603050405020304" pitchFamily="18" charset="0"/>
                <a:cs typeface="Arial" panose="020B0604020202020204" pitchFamily="34" charset="0"/>
              </a:rPr>
              <a:t>у глаголов первого спряжения чередование происходит во всех формах настоящего времени </a:t>
            </a:r>
            <a:r>
              <a:rPr lang="ru-RU" sz="2000" dirty="0">
                <a:effectLst/>
                <a:latin typeface="Arial" panose="020B0604020202020204" pitchFamily="34" charset="0"/>
                <a:ea typeface="Times New Roman" panose="02020603050405020304" pitchFamily="18" charset="0"/>
                <a:cs typeface="Arial" panose="020B0604020202020204" pitchFamily="34" charset="0"/>
              </a:rPr>
              <a:t>(пла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к</a:t>
            </a:r>
            <a:r>
              <a:rPr lang="ru-RU" sz="2000" dirty="0">
                <a:effectLst/>
                <a:latin typeface="Arial" panose="020B0604020202020204" pitchFamily="34" charset="0"/>
                <a:ea typeface="Times New Roman" panose="02020603050405020304" pitchFamily="18" charset="0"/>
                <a:cs typeface="Arial" panose="020B0604020202020204" pitchFamily="34" charset="0"/>
              </a:rPr>
              <a:t>ать: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у,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ешь,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ет,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ем,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ете,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ут), а </a:t>
            </a:r>
            <a:r>
              <a:rPr lang="ru-RU" sz="2000" b="1" dirty="0">
                <a:effectLst/>
                <a:latin typeface="Arial" panose="020B0604020202020204" pitchFamily="34" charset="0"/>
                <a:ea typeface="Times New Roman" panose="02020603050405020304" pitchFamily="18" charset="0"/>
                <a:cs typeface="Arial" panose="020B0604020202020204" pitchFamily="34" charset="0"/>
              </a:rPr>
              <a:t>у глаголов второго спряжения только в 1 л. </a:t>
            </a:r>
            <a:r>
              <a:rPr lang="ru-RU" sz="2000" b="1"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b="1" dirty="0">
                <a:effectLst/>
                <a:latin typeface="Arial" panose="020B0604020202020204" pitchFamily="34" charset="0"/>
                <a:ea typeface="Times New Roman" panose="02020603050405020304" pitchFamily="18" charset="0"/>
                <a:cs typeface="Arial" panose="020B0604020202020204" pitchFamily="34" charset="0"/>
              </a:rPr>
              <a:t>. </a:t>
            </a:r>
            <a:r>
              <a:rPr lang="ru-RU" sz="2000" dirty="0">
                <a:effectLst/>
                <a:latin typeface="Arial" panose="020B0604020202020204" pitchFamily="34" charset="0"/>
                <a:ea typeface="Times New Roman" panose="02020603050405020304" pitchFamily="18" charset="0"/>
                <a:cs typeface="Arial" panose="020B0604020202020204" pitchFamily="34" charset="0"/>
              </a:rPr>
              <a:t>(пла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ить: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ч</a:t>
            </a:r>
            <a:r>
              <a:rPr lang="ru-RU" sz="2000" dirty="0">
                <a:effectLst/>
                <a:latin typeface="Arial" panose="020B0604020202020204" pitchFamily="34" charset="0"/>
                <a:ea typeface="Times New Roman" panose="02020603050405020304" pitchFamily="18" charset="0"/>
                <a:cs typeface="Arial" panose="020B0604020202020204" pitchFamily="34" charset="0"/>
              </a:rPr>
              <a:t>у,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ишь,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ит,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им,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ите, пла</a:t>
            </a:r>
            <a:r>
              <a:rPr lang="ru-RU" sz="2000" b="1" dirty="0">
                <a:effectLst/>
                <a:latin typeface="Arial" panose="020B0604020202020204" pitchFamily="34" charset="0"/>
                <a:ea typeface="Times New Roman" panose="02020603050405020304" pitchFamily="18" charset="0"/>
                <a:cs typeface="Arial" panose="020B0604020202020204" pitchFamily="34" charset="0"/>
              </a:rPr>
              <a:t>т</a:t>
            </a:r>
            <a:r>
              <a:rPr lang="ru-RU" sz="2000" dirty="0">
                <a:effectLst/>
                <a:latin typeface="Arial" panose="020B0604020202020204" pitchFamily="34" charset="0"/>
                <a:ea typeface="Times New Roman" panose="02020603050405020304" pitchFamily="18" charset="0"/>
                <a:cs typeface="Arial" panose="020B0604020202020204" pitchFamily="34" charset="0"/>
              </a:rPr>
              <a:t>ят).</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71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10FCDBA1-D578-402D-93D7-F54C20E9AB64}"/>
              </a:ext>
            </a:extLst>
          </p:cNvPr>
          <p:cNvSpPr txBox="1"/>
          <p:nvPr/>
        </p:nvSpPr>
        <p:spPr>
          <a:xfrm>
            <a:off x="1349406" y="1200336"/>
            <a:ext cx="9729926" cy="4616648"/>
          </a:xfrm>
          <a:prstGeom prst="rect">
            <a:avLst/>
          </a:prstGeom>
          <a:noFill/>
        </p:spPr>
        <p:txBody>
          <a:bodyPr wrap="square">
            <a:spAutoFit/>
          </a:bodyPr>
          <a:lstStyle/>
          <a:p>
            <a:pPr indent="228600" algn="just">
              <a:lnSpc>
                <a:spcPct val="107000"/>
              </a:lnSpc>
              <a:spcAft>
                <a:spcPts val="800"/>
              </a:spcAft>
            </a:pPr>
            <a:r>
              <a:rPr lang="ru-RU" sz="2000" b="1" dirty="0">
                <a:effectLst/>
                <a:latin typeface="Arial" panose="020B0604020202020204" pitchFamily="34" charset="0"/>
                <a:ea typeface="Calibri" panose="020F0502020204030204" pitchFamily="34" charset="0"/>
                <a:cs typeface="Arial" panose="020B0604020202020204" pitchFamily="34" charset="0"/>
              </a:rPr>
              <a:t>Глагол</a:t>
            </a:r>
            <a:r>
              <a:rPr lang="ru-RU" sz="2000" dirty="0">
                <a:effectLst/>
                <a:latin typeface="Arial" panose="020B0604020202020204" pitchFamily="34" charset="0"/>
                <a:ea typeface="Calibri" panose="020F0502020204030204" pitchFamily="34" charset="0"/>
                <a:cs typeface="Arial" panose="020B0604020202020204" pitchFamily="34" charset="0"/>
              </a:rPr>
              <a:t> - это часть речи, категориальным значением которой является процесс, разворачивающийся во времени. Т.е. процесс в широком смысле слова:</a:t>
            </a:r>
          </a:p>
          <a:p>
            <a:pPr indent="228600" algn="just">
              <a:lnSpc>
                <a:spcPct val="107000"/>
              </a:lnSpc>
              <a:spcAft>
                <a:spcPts val="800"/>
              </a:spcAft>
            </a:pPr>
            <a:r>
              <a:rPr lang="ru-RU" sz="2000" dirty="0">
                <a:effectLst/>
                <a:latin typeface="Arial" panose="020B0604020202020204" pitchFamily="34" charset="0"/>
                <a:ea typeface="Calibri" panose="020F0502020204030204" pitchFamily="34" charset="0"/>
                <a:cs typeface="Arial" panose="020B0604020202020204" pitchFamily="34" charset="0"/>
              </a:rPr>
              <a:t>действие, состояние, изменение состояния.</a:t>
            </a:r>
          </a:p>
          <a:p>
            <a:pPr indent="228600" algn="just">
              <a:lnSpc>
                <a:spcPct val="107000"/>
              </a:lnSpc>
              <a:spcAft>
                <a:spcPts val="800"/>
              </a:spcAft>
            </a:pPr>
            <a:endParaRPr lang="ru-RU" sz="2000" dirty="0">
              <a:latin typeface="Arial" panose="020B0604020202020204" pitchFamily="34" charset="0"/>
              <a:ea typeface="Calibri" panose="020F0502020204030204" pitchFamily="34" charset="0"/>
              <a:cs typeface="Arial" panose="020B0604020202020204" pitchFamily="34" charset="0"/>
            </a:endParaRPr>
          </a:p>
          <a:p>
            <a:pPr indent="228600" algn="just">
              <a:lnSpc>
                <a:spcPct val="107000"/>
              </a:lnSpc>
              <a:spcAft>
                <a:spcPts val="800"/>
              </a:spcAft>
            </a:pPr>
            <a:r>
              <a:rPr lang="ru-RU" sz="2000" b="1" dirty="0">
                <a:effectLst/>
                <a:latin typeface="Arial" panose="020B0604020202020204" pitchFamily="34" charset="0"/>
                <a:ea typeface="Calibri" panose="020F0502020204030204" pitchFamily="34" charset="0"/>
                <a:cs typeface="Arial" panose="020B0604020202020204" pitchFamily="34" charset="0"/>
              </a:rPr>
              <a:t>Система форм глагола включает:</a:t>
            </a:r>
            <a:endParaRPr lang="cs-CZ" sz="2000" b="1" dirty="0">
              <a:effectLst/>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lnSpc>
                <a:spcPct val="107000"/>
              </a:lnSpc>
              <a:spcAft>
                <a:spcPts val="800"/>
              </a:spcAft>
              <a:buFont typeface="+mj-lt"/>
              <a:buAutoNum type="arabicPeriod"/>
            </a:pPr>
            <a:r>
              <a:rPr lang="ru-RU" sz="2000" b="1" dirty="0">
                <a:effectLst/>
                <a:latin typeface="Arial" panose="020B0604020202020204" pitchFamily="34" charset="0"/>
                <a:ea typeface="Calibri" panose="020F0502020204030204" pitchFamily="34" charset="0"/>
                <a:cs typeface="Arial" panose="020B0604020202020204" pitchFamily="34" charset="0"/>
              </a:rPr>
              <a:t>личные формы</a:t>
            </a:r>
            <a:r>
              <a:rPr lang="ru-RU" sz="2000" dirty="0">
                <a:effectLst/>
                <a:latin typeface="Arial" panose="020B0604020202020204" pitchFamily="34" charset="0"/>
                <a:ea typeface="Calibri" panose="020F0502020204030204" pitchFamily="34" charset="0"/>
                <a:cs typeface="Arial" panose="020B0604020202020204" pitchFamily="34" charset="0"/>
              </a:rPr>
              <a:t>, характерные исключительно для глагола (формы изъявительного, повелительного, сослагательного наклонения и формы страдательного залога),</a:t>
            </a:r>
          </a:p>
          <a:p>
            <a:pPr marL="457200" lvl="0" indent="-457200" algn="just">
              <a:lnSpc>
                <a:spcPct val="107000"/>
              </a:lnSpc>
              <a:spcAft>
                <a:spcPts val="800"/>
              </a:spcAft>
              <a:buFont typeface="+mj-lt"/>
              <a:buAutoNum type="arabicPeriod"/>
            </a:pP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buFont typeface="+mj-lt"/>
              <a:buAutoNum type="arabicPeriod"/>
            </a:pPr>
            <a:r>
              <a:rPr lang="ru-RU" sz="2000" b="1" dirty="0">
                <a:effectLst/>
                <a:latin typeface="Arial" panose="020B0604020202020204" pitchFamily="34" charset="0"/>
                <a:ea typeface="Times New Roman" panose="02020603050405020304" pitchFamily="18" charset="0"/>
                <a:cs typeface="Arial" panose="020B0604020202020204" pitchFamily="34" charset="0"/>
              </a:rPr>
              <a:t>неличные формы</a:t>
            </a:r>
            <a:r>
              <a:rPr lang="ru-RU" sz="2000" dirty="0">
                <a:effectLst/>
                <a:latin typeface="Arial" panose="020B0604020202020204" pitchFamily="34" charset="0"/>
                <a:ea typeface="Times New Roman" panose="02020603050405020304" pitchFamily="18" charset="0"/>
                <a:cs typeface="Arial" panose="020B0604020202020204" pitchFamily="34" charset="0"/>
              </a:rPr>
              <a:t>, которые совмещают черты глагола и черты других частей речи (инфинитив, причастие, деепричастие).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864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DBD0E60-FA12-4B46-A296-C82A6B7CFC6D}"/>
              </a:ext>
            </a:extLst>
          </p:cNvPr>
          <p:cNvSpPr txBox="1"/>
          <p:nvPr/>
        </p:nvSpPr>
        <p:spPr>
          <a:xfrm>
            <a:off x="3349101" y="316922"/>
            <a:ext cx="6094520" cy="400110"/>
          </a:xfrm>
          <a:prstGeom prst="rect">
            <a:avLst/>
          </a:prstGeom>
          <a:noFill/>
        </p:spPr>
        <p:txBody>
          <a:bodyPr wrap="square">
            <a:spAutoFit/>
          </a:bodyPr>
          <a:lstStyle/>
          <a:p>
            <a:pPr indent="4495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Чередования в исходе основы</a:t>
            </a:r>
            <a:endParaRPr lang="cs-CZ" sz="2000" b="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ulka 4">
            <a:extLst>
              <a:ext uri="{FF2B5EF4-FFF2-40B4-BE49-F238E27FC236}">
                <a16:creationId xmlns:a16="http://schemas.microsoft.com/office/drawing/2014/main" id="{2859E167-BB7A-4772-A8AD-465AF102784B}"/>
              </a:ext>
            </a:extLst>
          </p:cNvPr>
          <p:cNvGraphicFramePr>
            <a:graphicFrameLocks noGrp="1"/>
          </p:cNvGraphicFramePr>
          <p:nvPr>
            <p:extLst>
              <p:ext uri="{D42A27DB-BD31-4B8C-83A1-F6EECF244321}">
                <p14:modId xmlns:p14="http://schemas.microsoft.com/office/powerpoint/2010/main" val="3460952116"/>
              </p:ext>
            </p:extLst>
          </p:nvPr>
        </p:nvGraphicFramePr>
        <p:xfrm>
          <a:off x="1279865" y="1311929"/>
          <a:ext cx="10058400" cy="4572000"/>
        </p:xfrm>
        <a:graphic>
          <a:graphicData uri="http://schemas.openxmlformats.org/drawingml/2006/table">
            <a:tbl>
              <a:tblPr firstRow="1" firstCol="1" bandRow="1"/>
              <a:tblGrid>
                <a:gridCol w="3352800">
                  <a:extLst>
                    <a:ext uri="{9D8B030D-6E8A-4147-A177-3AD203B41FA5}">
                      <a16:colId xmlns:a16="http://schemas.microsoft.com/office/drawing/2014/main" val="200538997"/>
                    </a:ext>
                  </a:extLst>
                </a:gridCol>
                <a:gridCol w="3352800">
                  <a:extLst>
                    <a:ext uri="{9D8B030D-6E8A-4147-A177-3AD203B41FA5}">
                      <a16:colId xmlns:a16="http://schemas.microsoft.com/office/drawing/2014/main" val="2130779773"/>
                    </a:ext>
                  </a:extLst>
                </a:gridCol>
                <a:gridCol w="3352800">
                  <a:extLst>
                    <a:ext uri="{9D8B030D-6E8A-4147-A177-3AD203B41FA5}">
                      <a16:colId xmlns:a16="http://schemas.microsoft.com/office/drawing/2014/main" val="4119673821"/>
                    </a:ext>
                  </a:extLst>
                </a:gridCol>
              </a:tblGrid>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 / ч</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пла</a:t>
                      </a:r>
                      <a:r>
                        <a:rPr lang="ru-RU" sz="2000" b="1">
                          <a:effectLst/>
                          <a:latin typeface="Arial" panose="020B0604020202020204" pitchFamily="34" charset="0"/>
                          <a:ea typeface="Times New Roman" panose="02020603050405020304" pitchFamily="18" charset="0"/>
                          <a:cs typeface="Arial" panose="020B0604020202020204" pitchFamily="34" charset="0"/>
                        </a:rPr>
                        <a:t>к</a:t>
                      </a:r>
                      <a:r>
                        <a:rPr lang="ru-RU" sz="2000">
                          <a:effectLst/>
                          <a:latin typeface="Arial" panose="020B0604020202020204" pitchFamily="34" charset="0"/>
                          <a:ea typeface="Times New Roman" panose="02020603050405020304" pitchFamily="18" charset="0"/>
                          <a:cs typeface="Arial" panose="020B0604020202020204" pitchFamily="34" charset="0"/>
                        </a:rPr>
                        <a:t>ать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пла</a:t>
                      </a:r>
                      <a:r>
                        <a:rPr lang="ru-RU" sz="2000" b="1">
                          <a:effectLst/>
                          <a:latin typeface="Arial" panose="020B0604020202020204" pitchFamily="34" charset="0"/>
                          <a:ea typeface="Times New Roman" panose="02020603050405020304" pitchFamily="18" charset="0"/>
                          <a:cs typeface="Arial" panose="020B0604020202020204" pitchFamily="34" charset="0"/>
                        </a:rPr>
                        <a:t>ч</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18762"/>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г / ж</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брыз</a:t>
                      </a:r>
                      <a:r>
                        <a:rPr lang="ru-RU" sz="2000" b="1">
                          <a:effectLst/>
                          <a:latin typeface="Arial" panose="020B0604020202020204" pitchFamily="34" charset="0"/>
                          <a:ea typeface="Times New Roman" panose="02020603050405020304" pitchFamily="18" charset="0"/>
                          <a:cs typeface="Arial" panose="020B0604020202020204" pitchFamily="34" charset="0"/>
                        </a:rPr>
                        <a:t>г</a:t>
                      </a:r>
                      <a:r>
                        <a:rPr lang="ru-RU" sz="2000">
                          <a:effectLst/>
                          <a:latin typeface="Arial" panose="020B0604020202020204" pitchFamily="34" charset="0"/>
                          <a:ea typeface="Times New Roman" panose="02020603050405020304" pitchFamily="18" charset="0"/>
                          <a:cs typeface="Arial" panose="020B0604020202020204" pitchFamily="34" charset="0"/>
                        </a:rPr>
                        <a:t>ать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брыз</a:t>
                      </a:r>
                      <a:r>
                        <a:rPr lang="ru-RU" sz="2000" b="1">
                          <a:effectLst/>
                          <a:latin typeface="Arial" panose="020B0604020202020204" pitchFamily="34" charset="0"/>
                          <a:ea typeface="Times New Roman" panose="02020603050405020304" pitchFamily="18" charset="0"/>
                          <a:cs typeface="Arial" panose="020B0604020202020204" pitchFamily="34" charset="0"/>
                        </a:rPr>
                        <a:t>ж</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808864"/>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х / ш</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ма</a:t>
                      </a:r>
                      <a:r>
                        <a:rPr lang="ru-RU" sz="2000" b="1">
                          <a:effectLst/>
                          <a:latin typeface="Arial" panose="020B0604020202020204" pitchFamily="34" charset="0"/>
                          <a:ea typeface="Times New Roman" panose="02020603050405020304" pitchFamily="18" charset="0"/>
                          <a:cs typeface="Arial" panose="020B0604020202020204" pitchFamily="34" charset="0"/>
                        </a:rPr>
                        <a:t>х</a:t>
                      </a:r>
                      <a:r>
                        <a:rPr lang="ru-RU" sz="2000">
                          <a:effectLst/>
                          <a:latin typeface="Arial" panose="020B0604020202020204" pitchFamily="34" charset="0"/>
                          <a:ea typeface="Times New Roman" panose="02020603050405020304" pitchFamily="18" charset="0"/>
                          <a:cs typeface="Arial" panose="020B0604020202020204" pitchFamily="34" charset="0"/>
                        </a:rPr>
                        <a:t>ать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ма</a:t>
                      </a:r>
                      <a:r>
                        <a:rPr lang="ru-RU" sz="2000" b="1">
                          <a:effectLst/>
                          <a:latin typeface="Arial" panose="020B0604020202020204" pitchFamily="34" charset="0"/>
                          <a:ea typeface="Times New Roman" panose="02020603050405020304" pitchFamily="18" charset="0"/>
                          <a:cs typeface="Arial" panose="020B0604020202020204" pitchFamily="34" charset="0"/>
                        </a:rPr>
                        <a:t>ш</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3162078"/>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д / ж</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бу</a:t>
                      </a:r>
                      <a:r>
                        <a:rPr lang="ru-RU" sz="2000" b="1">
                          <a:effectLst/>
                          <a:latin typeface="Arial" panose="020B0604020202020204" pitchFamily="34" charset="0"/>
                          <a:ea typeface="Times New Roman" panose="02020603050405020304" pitchFamily="18" charset="0"/>
                          <a:cs typeface="Arial" panose="020B0604020202020204" pitchFamily="34" charset="0"/>
                        </a:rPr>
                        <a:t>д</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бу</a:t>
                      </a:r>
                      <a:r>
                        <a:rPr lang="ru-RU" sz="2000" b="1">
                          <a:effectLst/>
                          <a:latin typeface="Arial" panose="020B0604020202020204" pitchFamily="34" charset="0"/>
                          <a:ea typeface="Times New Roman" panose="02020603050405020304" pitchFamily="18" charset="0"/>
                          <a:cs typeface="Arial" panose="020B0604020202020204" pitchFamily="34" charset="0"/>
                        </a:rPr>
                        <a:t>ж</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503283"/>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 / ч</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ка</a:t>
                      </a:r>
                      <a:r>
                        <a:rPr lang="ru-RU" sz="2000" b="1">
                          <a:effectLst/>
                          <a:latin typeface="Arial" panose="020B0604020202020204" pitchFamily="34" charset="0"/>
                          <a:ea typeface="Times New Roman" panose="02020603050405020304" pitchFamily="18" charset="0"/>
                          <a:cs typeface="Arial" panose="020B0604020202020204" pitchFamily="34" charset="0"/>
                        </a:rPr>
                        <a:t>т</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ка</a:t>
                      </a:r>
                      <a:r>
                        <a:rPr lang="ru-RU" sz="2000" b="1">
                          <a:effectLst/>
                          <a:latin typeface="Arial" panose="020B0604020202020204" pitchFamily="34" charset="0"/>
                          <a:ea typeface="Times New Roman" panose="02020603050405020304" pitchFamily="18" charset="0"/>
                          <a:cs typeface="Arial" panose="020B0604020202020204" pitchFamily="34" charset="0"/>
                        </a:rPr>
                        <a:t>ч</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36413"/>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т / щ</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отвра</a:t>
                      </a:r>
                      <a:r>
                        <a:rPr lang="ru-RU" sz="2000" b="1">
                          <a:effectLst/>
                          <a:latin typeface="Arial" panose="020B0604020202020204" pitchFamily="34" charset="0"/>
                          <a:ea typeface="Times New Roman" panose="02020603050405020304" pitchFamily="18" charset="0"/>
                          <a:cs typeface="Arial" panose="020B0604020202020204" pitchFamily="34" charset="0"/>
                        </a:rPr>
                        <a:t>т</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отвра</a:t>
                      </a:r>
                      <a:r>
                        <a:rPr lang="ru-RU" sz="2000" b="1">
                          <a:effectLst/>
                          <a:latin typeface="Arial" panose="020B0604020202020204" pitchFamily="34" charset="0"/>
                          <a:ea typeface="Times New Roman" panose="02020603050405020304" pitchFamily="18" charset="0"/>
                          <a:cs typeface="Arial" panose="020B0604020202020204" pitchFamily="34" charset="0"/>
                        </a:rPr>
                        <a:t>щ</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825506"/>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з / ж</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пока</a:t>
                      </a:r>
                      <a:r>
                        <a:rPr lang="ru-RU" sz="2000" b="1">
                          <a:effectLst/>
                          <a:latin typeface="Arial" panose="020B0604020202020204" pitchFamily="34" charset="0"/>
                          <a:ea typeface="Times New Roman" panose="02020603050405020304" pitchFamily="18" charset="0"/>
                          <a:cs typeface="Arial" panose="020B0604020202020204" pitchFamily="34" charset="0"/>
                        </a:rPr>
                        <a:t>з</a:t>
                      </a:r>
                      <a:r>
                        <a:rPr lang="ru-RU" sz="2000">
                          <a:effectLst/>
                          <a:latin typeface="Arial" panose="020B0604020202020204" pitchFamily="34" charset="0"/>
                          <a:ea typeface="Times New Roman" panose="02020603050405020304" pitchFamily="18" charset="0"/>
                          <a:cs typeface="Arial" panose="020B0604020202020204" pitchFamily="34" charset="0"/>
                        </a:rPr>
                        <a:t>ать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пока</a:t>
                      </a:r>
                      <a:r>
                        <a:rPr lang="ru-RU" sz="2000" b="1">
                          <a:effectLst/>
                          <a:latin typeface="Arial" panose="020B0604020202020204" pitchFamily="34" charset="0"/>
                          <a:ea typeface="Times New Roman" panose="02020603050405020304" pitchFamily="18" charset="0"/>
                          <a:cs typeface="Arial" panose="020B0604020202020204" pitchFamily="34" charset="0"/>
                        </a:rPr>
                        <a:t>ж</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012243"/>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с / ш</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уку</a:t>
                      </a:r>
                      <a:r>
                        <a:rPr lang="ru-RU" sz="2000" b="1">
                          <a:effectLst/>
                          <a:latin typeface="Arial" panose="020B0604020202020204" pitchFamily="34" charset="0"/>
                          <a:ea typeface="Times New Roman" panose="02020603050405020304" pitchFamily="18" charset="0"/>
                          <a:cs typeface="Arial" panose="020B0604020202020204" pitchFamily="34" charset="0"/>
                        </a:rPr>
                        <a:t>с</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уку</a:t>
                      </a:r>
                      <a:r>
                        <a:rPr lang="ru-RU" sz="2000" b="1">
                          <a:effectLst/>
                          <a:latin typeface="Arial" panose="020B0604020202020204" pitchFamily="34" charset="0"/>
                          <a:ea typeface="Times New Roman" panose="02020603050405020304" pitchFamily="18" charset="0"/>
                          <a:cs typeface="Arial" panose="020B0604020202020204" pitchFamily="34" charset="0"/>
                        </a:rPr>
                        <a:t>ш</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8561866"/>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ст / щ</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мо</a:t>
                      </a:r>
                      <a:r>
                        <a:rPr lang="ru-RU" sz="2000" b="1">
                          <a:effectLst/>
                          <a:latin typeface="Arial" panose="020B0604020202020204" pitchFamily="34" charset="0"/>
                          <a:ea typeface="Times New Roman" panose="02020603050405020304" pitchFamily="18" charset="0"/>
                          <a:cs typeface="Arial" panose="020B0604020202020204" pitchFamily="34" charset="0"/>
                        </a:rPr>
                        <a:t>ст</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мо</a:t>
                      </a:r>
                      <a:r>
                        <a:rPr lang="ru-RU" sz="2000" b="1">
                          <a:effectLst/>
                          <a:latin typeface="Arial" panose="020B0604020202020204" pitchFamily="34" charset="0"/>
                          <a:ea typeface="Times New Roman" panose="02020603050405020304" pitchFamily="18" charset="0"/>
                          <a:cs typeface="Arial" panose="020B0604020202020204" pitchFamily="34" charset="0"/>
                        </a:rPr>
                        <a:t>щ</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613673"/>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ск / щ</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и</a:t>
                      </a:r>
                      <a:r>
                        <a:rPr lang="ru-RU" sz="2000" b="1">
                          <a:effectLst/>
                          <a:latin typeface="Arial" panose="020B0604020202020204" pitchFamily="34" charset="0"/>
                          <a:ea typeface="Times New Roman" panose="02020603050405020304" pitchFamily="18" charset="0"/>
                          <a:cs typeface="Arial" panose="020B0604020202020204" pitchFamily="34" charset="0"/>
                        </a:rPr>
                        <a:t>ск</a:t>
                      </a:r>
                      <a:r>
                        <a:rPr lang="ru-RU" sz="2000">
                          <a:effectLst/>
                          <a:latin typeface="Arial" panose="020B0604020202020204" pitchFamily="34" charset="0"/>
                          <a:ea typeface="Times New Roman" panose="02020603050405020304" pitchFamily="18" charset="0"/>
                          <a:cs typeface="Arial" panose="020B0604020202020204" pitchFamily="34" charset="0"/>
                        </a:rPr>
                        <a:t>ать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и</a:t>
                      </a:r>
                      <a:r>
                        <a:rPr lang="ru-RU" sz="2000" b="1">
                          <a:effectLst/>
                          <a:latin typeface="Arial" panose="020B0604020202020204" pitchFamily="34" charset="0"/>
                          <a:ea typeface="Times New Roman" panose="02020603050405020304" pitchFamily="18" charset="0"/>
                          <a:cs typeface="Arial" panose="020B0604020202020204" pitchFamily="34" charset="0"/>
                        </a:rPr>
                        <a:t>щ</a:t>
                      </a:r>
                      <a:r>
                        <a:rPr lang="ru-RU" sz="2000">
                          <a:effectLst/>
                          <a:latin typeface="Arial" panose="020B0604020202020204" pitchFamily="34" charset="0"/>
                          <a:ea typeface="Times New Roman" panose="02020603050405020304" pitchFamily="18" charset="0"/>
                          <a:cs typeface="Arial" panose="020B0604020202020204" pitchFamily="34" charset="0"/>
                        </a:rPr>
                        <a:t>у</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144213"/>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б / бл</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погу</a:t>
                      </a:r>
                      <a:r>
                        <a:rPr lang="ru-RU" sz="2000" b="1">
                          <a:effectLst/>
                          <a:latin typeface="Arial" panose="020B0604020202020204" pitchFamily="34" charset="0"/>
                          <a:ea typeface="Times New Roman" panose="02020603050405020304" pitchFamily="18" charset="0"/>
                          <a:cs typeface="Arial" panose="020B0604020202020204" pitchFamily="34" charset="0"/>
                        </a:rPr>
                        <a:t>б</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погу</a:t>
                      </a:r>
                      <a:r>
                        <a:rPr lang="ru-RU" sz="2000" b="1">
                          <a:effectLst/>
                          <a:latin typeface="Arial" panose="020B0604020202020204" pitchFamily="34" charset="0"/>
                          <a:ea typeface="Times New Roman" panose="02020603050405020304" pitchFamily="18" charset="0"/>
                          <a:cs typeface="Arial" panose="020B0604020202020204" pitchFamily="34" charset="0"/>
                        </a:rPr>
                        <a:t>бл</a:t>
                      </a:r>
                      <a:r>
                        <a:rPr lang="ru-RU" sz="2000">
                          <a:effectLst/>
                          <a:latin typeface="Arial" panose="020B0604020202020204" pitchFamily="34" charset="0"/>
                          <a:ea typeface="Times New Roman" panose="02020603050405020304" pitchFamily="18" charset="0"/>
                          <a:cs typeface="Arial" panose="020B0604020202020204" pitchFamily="34" charset="0"/>
                        </a:rPr>
                        <a:t>ю</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561452"/>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п / пл</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насы</a:t>
                      </a:r>
                      <a:r>
                        <a:rPr lang="ru-RU" sz="2000" b="1">
                          <a:effectLst/>
                          <a:latin typeface="Arial" panose="020B0604020202020204" pitchFamily="34" charset="0"/>
                          <a:ea typeface="Times New Roman" panose="02020603050405020304" pitchFamily="18" charset="0"/>
                          <a:cs typeface="Arial" panose="020B0604020202020204" pitchFamily="34" charset="0"/>
                        </a:rPr>
                        <a:t>п</a:t>
                      </a:r>
                      <a:r>
                        <a:rPr lang="ru-RU" sz="2000">
                          <a:effectLst/>
                          <a:latin typeface="Arial" panose="020B0604020202020204" pitchFamily="34" charset="0"/>
                          <a:ea typeface="Times New Roman" panose="02020603050405020304" pitchFamily="18" charset="0"/>
                          <a:cs typeface="Arial" panose="020B0604020202020204" pitchFamily="34" charset="0"/>
                        </a:rPr>
                        <a:t>ать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насы</a:t>
                      </a:r>
                      <a:r>
                        <a:rPr lang="ru-RU" sz="2000" b="1">
                          <a:effectLst/>
                          <a:latin typeface="Arial" panose="020B0604020202020204" pitchFamily="34" charset="0"/>
                          <a:ea typeface="Times New Roman" panose="02020603050405020304" pitchFamily="18" charset="0"/>
                          <a:cs typeface="Arial" panose="020B0604020202020204" pitchFamily="34" charset="0"/>
                        </a:rPr>
                        <a:t>пл</a:t>
                      </a:r>
                      <a:r>
                        <a:rPr lang="ru-RU" sz="2000">
                          <a:effectLst/>
                          <a:latin typeface="Arial" panose="020B0604020202020204" pitchFamily="34" charset="0"/>
                          <a:ea typeface="Times New Roman" panose="02020603050405020304" pitchFamily="18" charset="0"/>
                          <a:cs typeface="Arial" panose="020B0604020202020204" pitchFamily="34" charset="0"/>
                        </a:rPr>
                        <a:t>ю</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159638"/>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м / мл</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кор</a:t>
                      </a:r>
                      <a:r>
                        <a:rPr lang="ru-RU" sz="2000" b="1">
                          <a:effectLst/>
                          <a:latin typeface="Arial" panose="020B0604020202020204" pitchFamily="34" charset="0"/>
                          <a:ea typeface="Times New Roman" panose="02020603050405020304" pitchFamily="18" charset="0"/>
                          <a:cs typeface="Arial" panose="020B0604020202020204" pitchFamily="34" charset="0"/>
                        </a:rPr>
                        <a:t>м</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кор</a:t>
                      </a:r>
                      <a:r>
                        <a:rPr lang="ru-RU" sz="2000" b="1">
                          <a:effectLst/>
                          <a:latin typeface="Arial" panose="020B0604020202020204" pitchFamily="34" charset="0"/>
                          <a:ea typeface="Times New Roman" panose="02020603050405020304" pitchFamily="18" charset="0"/>
                          <a:cs typeface="Arial" panose="020B0604020202020204" pitchFamily="34" charset="0"/>
                        </a:rPr>
                        <a:t>мл</a:t>
                      </a:r>
                      <a:r>
                        <a:rPr lang="ru-RU" sz="2000">
                          <a:effectLst/>
                          <a:latin typeface="Arial" panose="020B0604020202020204" pitchFamily="34" charset="0"/>
                          <a:ea typeface="Times New Roman" panose="02020603050405020304" pitchFamily="18" charset="0"/>
                          <a:cs typeface="Arial" panose="020B0604020202020204" pitchFamily="34" charset="0"/>
                        </a:rPr>
                        <a:t>ю</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069477"/>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в / вл</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ло</a:t>
                      </a:r>
                      <a:r>
                        <a:rPr lang="ru-RU" sz="2000" b="1">
                          <a:effectLst/>
                          <a:latin typeface="Arial" panose="020B0604020202020204" pitchFamily="34" charset="0"/>
                          <a:ea typeface="Times New Roman" panose="02020603050405020304" pitchFamily="18" charset="0"/>
                          <a:cs typeface="Arial" panose="020B0604020202020204" pitchFamily="34" charset="0"/>
                        </a:rPr>
                        <a:t>в</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ло</a:t>
                      </a:r>
                      <a:r>
                        <a:rPr lang="ru-RU" sz="2000" b="1">
                          <a:effectLst/>
                          <a:latin typeface="Arial" panose="020B0604020202020204" pitchFamily="34" charset="0"/>
                          <a:ea typeface="Times New Roman" panose="02020603050405020304" pitchFamily="18" charset="0"/>
                          <a:cs typeface="Arial" panose="020B0604020202020204" pitchFamily="34" charset="0"/>
                        </a:rPr>
                        <a:t>вл</a:t>
                      </a:r>
                      <a:r>
                        <a:rPr lang="ru-RU" sz="2000">
                          <a:effectLst/>
                          <a:latin typeface="Arial" panose="020B0604020202020204" pitchFamily="34" charset="0"/>
                          <a:ea typeface="Times New Roman" panose="02020603050405020304" pitchFamily="18" charset="0"/>
                          <a:cs typeface="Arial" panose="020B0604020202020204" pitchFamily="34" charset="0"/>
                        </a:rPr>
                        <a:t>ю</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635269"/>
                  </a:ext>
                </a:extLst>
              </a:tr>
              <a:tr h="0">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ф / фл</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a:effectLst/>
                          <a:latin typeface="Arial" panose="020B0604020202020204" pitchFamily="34" charset="0"/>
                          <a:ea typeface="Times New Roman" panose="02020603050405020304" pitchFamily="18" charset="0"/>
                          <a:cs typeface="Arial" panose="020B0604020202020204" pitchFamily="34" charset="0"/>
                        </a:rPr>
                        <a:t>гра</a:t>
                      </a:r>
                      <a:r>
                        <a:rPr lang="ru-RU" sz="2000" b="1">
                          <a:effectLst/>
                          <a:latin typeface="Arial" panose="020B0604020202020204" pitchFamily="34" charset="0"/>
                          <a:ea typeface="Times New Roman" panose="02020603050405020304" pitchFamily="18" charset="0"/>
                          <a:cs typeface="Arial" panose="020B0604020202020204" pitchFamily="34" charset="0"/>
                        </a:rPr>
                        <a:t>ф</a:t>
                      </a:r>
                      <a:r>
                        <a:rPr lang="ru-RU" sz="2000">
                          <a:effectLst/>
                          <a:latin typeface="Arial" panose="020B0604020202020204" pitchFamily="34" charset="0"/>
                          <a:ea typeface="Times New Roman" panose="02020603050405020304" pitchFamily="18" charset="0"/>
                          <a:cs typeface="Arial" panose="020B0604020202020204" pitchFamily="34" charset="0"/>
                        </a:rPr>
                        <a:t>ить</a:t>
                      </a:r>
                      <a:endParaRPr lang="cs-CZ"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dirty="0">
                          <a:effectLst/>
                          <a:latin typeface="Arial" panose="020B0604020202020204" pitchFamily="34" charset="0"/>
                          <a:ea typeface="Times New Roman" panose="02020603050405020304" pitchFamily="18" charset="0"/>
                          <a:cs typeface="Arial" panose="020B0604020202020204" pitchFamily="34" charset="0"/>
                        </a:rPr>
                        <a:t>гра</a:t>
                      </a:r>
                      <a:r>
                        <a:rPr lang="ru-RU" sz="2000" b="1" dirty="0">
                          <a:effectLst/>
                          <a:latin typeface="Arial" panose="020B0604020202020204" pitchFamily="34" charset="0"/>
                          <a:ea typeface="Times New Roman" panose="02020603050405020304" pitchFamily="18" charset="0"/>
                          <a:cs typeface="Arial" panose="020B0604020202020204" pitchFamily="34" charset="0"/>
                        </a:rPr>
                        <a:t>фл</a:t>
                      </a:r>
                      <a:r>
                        <a:rPr lang="ru-RU" sz="2000" dirty="0">
                          <a:effectLst/>
                          <a:latin typeface="Arial" panose="020B0604020202020204" pitchFamily="34" charset="0"/>
                          <a:ea typeface="Times New Roman" panose="02020603050405020304" pitchFamily="18" charset="0"/>
                          <a:cs typeface="Arial" panose="020B0604020202020204" pitchFamily="34" charset="0"/>
                        </a:rPr>
                        <a:t>ю</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543772"/>
                  </a:ext>
                </a:extLst>
              </a:tr>
            </a:tbl>
          </a:graphicData>
        </a:graphic>
      </p:graphicFrame>
    </p:spTree>
    <p:extLst>
      <p:ext uri="{BB962C8B-B14F-4D97-AF65-F5344CB8AC3E}">
        <p14:creationId xmlns:p14="http://schemas.microsoft.com/office/powerpoint/2010/main" val="2082946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06C6479-5394-4F5E-8D3E-7A96B53D5B34}"/>
              </a:ext>
            </a:extLst>
          </p:cNvPr>
          <p:cNvSpPr txBox="1"/>
          <p:nvPr/>
        </p:nvSpPr>
        <p:spPr>
          <a:xfrm>
            <a:off x="1154097" y="1303938"/>
            <a:ext cx="10324730" cy="4401205"/>
          </a:xfrm>
          <a:prstGeom prst="rect">
            <a:avLst/>
          </a:prstGeom>
          <a:noFill/>
        </p:spPr>
        <p:txBody>
          <a:bodyPr wrap="square">
            <a:spAutoFit/>
          </a:bodyPr>
          <a:lstStyle/>
          <a:p>
            <a:pPr algn="just"/>
            <a:r>
              <a:rPr lang="ru-RU" sz="2000" dirty="0">
                <a:latin typeface="Arial" panose="020B0604020202020204" pitchFamily="34" charset="0"/>
                <a:cs typeface="Arial" panose="020B0604020202020204" pitchFamily="34" charset="0"/>
              </a:rPr>
              <a:t>1. Если вы будете нам мешать, мы (ошибиться)				. 2. Что ты (одеть)				на вечеринку? 3. Людмила сегодня (спеть)			нам русский романс. 4. Ты (обуть)			 не те туфли. 5. Родители не (есть)				мясо, приготовлю что-нибудь из овощей. 6. Как ты (думать)				, кто (прибежать)				первым? 7. Ты и правда (верить)					, что он (дать)				тебе взаймы? 8. Пока не (доесть)				шпинат, не вздумай вставать из-за стола! 9. Где (жить)				твои тесть и теща? 10,11. Мы отправимся, как только Михаил (умыться и побриться)									. 12,13. Я не (хотеть)				 и не (быть)				уже ничего подобного слушать! 14. Кто (организовать)				беседу? 15,16. В моей семье все (играть)				на музыкальных инструментах и (говорить)					по-японски. 17. Многие в этой стране не (верить)				в Бога. 18. Маленькие дети часто (болеть)				. 19,20. Катя сейчас (пойти и выключить)									воду.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558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0E35F86-F9E6-48E7-BCF3-B882C3FE8887}"/>
              </a:ext>
            </a:extLst>
          </p:cNvPr>
          <p:cNvSpPr txBox="1"/>
          <p:nvPr/>
        </p:nvSpPr>
        <p:spPr>
          <a:xfrm>
            <a:off x="440924" y="1382286"/>
            <a:ext cx="11310152" cy="4093428"/>
          </a:xfrm>
          <a:prstGeom prst="rect">
            <a:avLst/>
          </a:prstGeom>
          <a:noFill/>
        </p:spPr>
        <p:txBody>
          <a:bodyPr wrap="square">
            <a:spAutoFit/>
          </a:bodyPr>
          <a:lstStyle/>
          <a:p>
            <a:pPr algn="just"/>
            <a:r>
              <a:rPr lang="ru-RU" sz="2000" dirty="0">
                <a:latin typeface="Arial" panose="020B0604020202020204" pitchFamily="34" charset="0"/>
                <a:cs typeface="Arial" panose="020B0604020202020204" pitchFamily="34" charset="0"/>
              </a:rPr>
              <a:t>21. Сегодня вечером мы (упаковать)				чемодан. 22,23. Мы (выучит)					стихотворение, как только (позавтракать)				. 24. Когда вы уже (найти)				ключи? 25. Рыжие люди легко (краснеть)				. 26. Давайте (побеседовать)					о смертной казни. 27. Когда ты (вернуть)				свой долг процентщикам? 28. Фильм (обещать)				быть интересным. 29. Я (бояться)				опоздать на поезд. 30. После сессии вы  (освободиться)				от обязанностей. 31. Хорошо, я сам (исправить)				ошибку. 32. Можно, я (погладить)				вашу собаку? 33. Да, я всегда (ходить)				на работу пешком. 34. Статья (содержать)				некоторые интересные факты. 35. Они (смотреть)				на него так удивленно, как будто впервые увидели. 36. Цветы без воды (завянуть)				. 37. Вася опять (вести)				себя глупо. 38. После ужина я (подняться)				наверх. 39. Если ты будешь говорить так тихо, они тебя просто не (понять)				. 40. Вы (вытереть)				ноги о коврик? 41.</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1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A8F4D48-1DE1-4B85-B8F2-1424798A0592}"/>
              </a:ext>
            </a:extLst>
          </p:cNvPr>
          <p:cNvSpPr txBox="1"/>
          <p:nvPr/>
        </p:nvSpPr>
        <p:spPr>
          <a:xfrm>
            <a:off x="788263" y="1261420"/>
            <a:ext cx="10615474" cy="2523768"/>
          </a:xfrm>
          <a:prstGeom prst="rect">
            <a:avLst/>
          </a:prstGeom>
          <a:noFill/>
        </p:spPr>
        <p:txBody>
          <a:bodyPr wrap="square">
            <a:spAutoFit/>
          </a:bodyPr>
          <a:lstStyle/>
          <a:p>
            <a:pPr marL="342900" indent="-342900" algn="just">
              <a:buAutoNum type="arabicPeriod"/>
            </a:pPr>
            <a:r>
              <a:rPr lang="cs-CZ" sz="2000" dirty="0">
                <a:latin typeface="Arial" panose="020B0604020202020204" pitchFamily="34" charset="0"/>
                <a:cs typeface="Arial" panose="020B0604020202020204" pitchFamily="34" charset="0"/>
              </a:rPr>
              <a:t>Spletl jste si číslo, tady je ministerstvo zdravotnictví. 2. Vlak přijede s malým zpožděním. 3. Sotva se ti podaří koupit tu knihu, je už vyprodaná. 4. Prosím vás, podejte mi cukr. 5. Vše, co zde vidíte, vytvořily děti vlastníma rukama. 6. Zazpívejte nám ten refrén ještě jednou. 7. Záznamník vám prodají i na splátky. 8. Knihovna se příští rok přestěhuje do nové budovy. 9. Autobus přijede až před vchod do hotelu. 10. Ustupte trochu stranou, jede sem vůz záchranné služby. 11. Kde k tomu došlo? 12. Ohol si ty vousy, budeš vypadat mladší. 13. Boris se všem brzy zprotivil. 14. Běžte, už vás nebudu zdržovat.</a:t>
            </a:r>
            <a:endParaRPr lang="ru-RU" sz="2000" dirty="0">
              <a:latin typeface="Arial" panose="020B0604020202020204" pitchFamily="34" charset="0"/>
              <a:cs typeface="Arial" panose="020B0604020202020204" pitchFamily="34" charset="0"/>
            </a:endParaRPr>
          </a:p>
          <a:p>
            <a:pPr algn="just"/>
            <a:endParaRPr lang="cs-CZ" dirty="0"/>
          </a:p>
        </p:txBody>
      </p:sp>
      <p:pic>
        <p:nvPicPr>
          <p:cNvPr id="5" name="Obrázek 4">
            <a:extLst>
              <a:ext uri="{FF2B5EF4-FFF2-40B4-BE49-F238E27FC236}">
                <a16:creationId xmlns:a16="http://schemas.microsoft.com/office/drawing/2014/main" id="{6B0D18F6-2600-45B4-A15F-84C9A5A9935D}"/>
              </a:ext>
            </a:extLst>
          </p:cNvPr>
          <p:cNvPicPr>
            <a:picLocks noChangeAspect="1"/>
          </p:cNvPicPr>
          <p:nvPr/>
        </p:nvPicPr>
        <p:blipFill>
          <a:blip r:embed="rId2"/>
          <a:stretch>
            <a:fillRect/>
          </a:stretch>
        </p:blipFill>
        <p:spPr>
          <a:xfrm>
            <a:off x="1067384" y="3917755"/>
            <a:ext cx="10493251" cy="2454844"/>
          </a:xfrm>
          <a:prstGeom prst="rect">
            <a:avLst/>
          </a:prstGeom>
        </p:spPr>
      </p:pic>
    </p:spTree>
    <p:extLst>
      <p:ext uri="{BB962C8B-B14F-4D97-AF65-F5344CB8AC3E}">
        <p14:creationId xmlns:p14="http://schemas.microsoft.com/office/powerpoint/2010/main" val="3894483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80B85FD-380A-4E71-ACC3-5C5FA395EAD9}"/>
              </a:ext>
            </a:extLst>
          </p:cNvPr>
          <p:cNvSpPr txBox="1"/>
          <p:nvPr/>
        </p:nvSpPr>
        <p:spPr>
          <a:xfrm>
            <a:off x="924757" y="1158470"/>
            <a:ext cx="10342485" cy="4678204"/>
          </a:xfrm>
          <a:prstGeom prst="rect">
            <a:avLst/>
          </a:prstGeom>
          <a:noFill/>
        </p:spPr>
        <p:txBody>
          <a:bodyPr wrap="square">
            <a:spAutoFit/>
          </a:bodyPr>
          <a:lstStyle/>
          <a:p>
            <a:pPr marL="342900" indent="-342900" algn="just">
              <a:buAutoNum type="arabicPeriod"/>
            </a:pPr>
            <a:r>
              <a:rPr lang="cs-CZ" sz="2000" dirty="0">
                <a:latin typeface="Arial" panose="020B0604020202020204" pitchFamily="34" charset="0"/>
                <a:cs typeface="Arial" panose="020B0604020202020204" pitchFamily="34" charset="0"/>
              </a:rPr>
              <a:t>Kdo utře nádobí? 2. Sestra vyplela záhony s jahodami. 3. Kávu umeleme později. 4. Pozor, nepíchni se o špendlík! 5. Proč páráš ten svetr, vždyť ti padne dobře. 6. Proč se neopřete o zábradlí? 7. Na co zemřela tvoje teta? 8. Sestra se urazila a zamkla se ve svém pokoji. 9. Bojujte proti násilí. 10. Proč jsi vymazala tu poslední písničku? 11. Ve druhé polovině 20.století vymřelo mnoho druhů zvířat.</a:t>
            </a:r>
            <a:endParaRPr lang="ru-RU" sz="2000" dirty="0">
              <a:latin typeface="Arial" panose="020B0604020202020204" pitchFamily="34" charset="0"/>
              <a:cs typeface="Arial" panose="020B0604020202020204" pitchFamily="34" charset="0"/>
            </a:endParaRPr>
          </a:p>
          <a:p>
            <a:pPr marL="342900" indent="-342900" algn="just">
              <a:buAutoNum type="arabicPeriod"/>
            </a:pPr>
            <a:endParaRPr lang="ru-RU" sz="2000" dirty="0">
              <a:latin typeface="Arial" panose="020B0604020202020204" pitchFamily="34" charset="0"/>
              <a:cs typeface="Arial" panose="020B0604020202020204" pitchFamily="34" charset="0"/>
            </a:endParaRPr>
          </a:p>
          <a:p>
            <a:pPr marL="342900" indent="-342900" algn="just">
              <a:buAutoNum type="arabicPeriod"/>
            </a:pPr>
            <a:endParaRPr lang="ru-RU" sz="20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Práce na disertaci mu zabrala tři roky. 2. Nerozuměl jsem vaší otázce. 3. Nepochopila smysl té básně. 4. Promiňte, že jsme vás připravili o tolik času. 5. Začali jsme zpívat a nálada se hned zvedla. 6. Na léto jsme si najali chatu u přehrady. 7. Pavle, zabav naše hosty, já zatím uvařím čaj. 8. Uzvedneš tak těžký kufr? 9. Sundejte si sako, je tu vedro. 10. Světlana se konečně zvedla z pohovky a rozloučila se. 11. Kavárna je v desátém poschodí, vyjedeme tam výtahem. 12. Na univerzitu ho přijali před rokem. 13. Sundejte si brýle, prosím. 14. Pustili se okamžité do práce. 15. Děkan řekl, že je přijme ve středu.</a:t>
            </a:r>
          </a:p>
          <a:p>
            <a:pPr marL="342900" indent="-342900" algn="just">
              <a:buAutoNum type="arabicPeriod"/>
            </a:pPr>
            <a:endParaRPr lang="cs-CZ" dirty="0"/>
          </a:p>
        </p:txBody>
      </p:sp>
    </p:spTree>
    <p:extLst>
      <p:ext uri="{BB962C8B-B14F-4D97-AF65-F5344CB8AC3E}">
        <p14:creationId xmlns:p14="http://schemas.microsoft.com/office/powerpoint/2010/main" val="1836387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F2C0C1F-4748-4EAC-97FE-25906E53822B}"/>
              </a:ext>
            </a:extLst>
          </p:cNvPr>
          <p:cNvSpPr txBox="1"/>
          <p:nvPr/>
        </p:nvSpPr>
        <p:spPr>
          <a:xfrm>
            <a:off x="458679" y="721167"/>
            <a:ext cx="11274641" cy="5632311"/>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2. Nevím, jestli bratr ten obraz prodá. 3. Promiňte, ale nepoznávám vás. 4. Bojím se, že váš dům nepoznám. 5. Přiznáváš svůj omyl? 6. Myslím, že ona svou chybu nepřizná. 7. Půjč mi na chvíli svou tužku. 8. Nedávejte dítěti ten lék. 9. Jsem přesvědčen, že se vám večírek vydaří. 10. Vše se jí daří lehce.</a:t>
            </a:r>
          </a:p>
          <a:p>
            <a:pPr algn="just"/>
            <a:r>
              <a:rPr lang="cs-CZ" sz="2000" dirty="0">
                <a:latin typeface="Arial" panose="020B0604020202020204" pitchFamily="34" charset="0"/>
                <a:cs typeface="Arial" panose="020B0604020202020204" pitchFamily="34" charset="0"/>
              </a:rPr>
              <a:t>11. Kdy vás zastihnu doma? 12. Myslím, že Věra udělá zkoušku na výbornou. 13. Hned vstaň ze země, nebo se nastydneš. 14. Na slunci se vždy brzy unavím. 15. Bojím se, že se v tak hlučné společnosti unavím. 16. Také vám děti věčně dávají otázku „proč“? 17. Otec dává svým dětem špatný příklad.</a:t>
            </a:r>
            <a:endParaRPr lang="ru-RU"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1. Kdo zamete podlahu? 2. Obávám se, že sestra pohrdne mou radou. 3. Usilovná práce určitě přinese dobré výsledky. 4. Řečník uvedl řadu konkrétních příkladů. 5. Sedneme si do první řady? 6. Jeho referát upoutal naši pozornost. 7. Besedu jsme přesunuli na příští týden. 8. Počítali jsme se všemi okolnostmi. 9. Závodníci rychle veslují k cíli. 10. Chlapci lezli na strom, aby si natrhali třešně. 11. Ukradli mi peněženku. 12. Na stavbě získal velké zkušenosti. 13. Popel mi propálil dírku zrovna uprostřed halenky. 14. Opařila jsem se vařiči vodou. 15. Zametla jsem podlahu v jídelně, na chodbě ať</a:t>
            </a:r>
          </a:p>
          <a:p>
            <a:pPr algn="just"/>
            <a:r>
              <a:rPr lang="cs-CZ" sz="2000" dirty="0">
                <a:latin typeface="Arial" panose="020B0604020202020204" pitchFamily="34" charset="0"/>
                <a:cs typeface="Arial" panose="020B0604020202020204" pitchFamily="34" charset="0"/>
              </a:rPr>
              <a:t>zamete Naďa.</a:t>
            </a:r>
          </a:p>
        </p:txBody>
      </p:sp>
    </p:spTree>
    <p:extLst>
      <p:ext uri="{BB962C8B-B14F-4D97-AF65-F5344CB8AC3E}">
        <p14:creationId xmlns:p14="http://schemas.microsoft.com/office/powerpoint/2010/main" val="736277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6636620-65EC-41F6-ACB7-19B1584725F3}"/>
              </a:ext>
            </a:extLst>
          </p:cNvPr>
          <p:cNvSpPr txBox="1"/>
          <p:nvPr/>
        </p:nvSpPr>
        <p:spPr>
          <a:xfrm>
            <a:off x="1075678" y="1269508"/>
            <a:ext cx="10040644" cy="4708981"/>
          </a:xfrm>
          <a:prstGeom prst="rect">
            <a:avLst/>
          </a:prstGeom>
          <a:noFill/>
        </p:spPr>
        <p:txBody>
          <a:bodyPr wrap="square">
            <a:spAutoFit/>
          </a:bodyPr>
          <a:lstStyle/>
          <a:p>
            <a:pPr marL="342900" indent="-342900" algn="just">
              <a:buAutoNum type="arabicPeriod"/>
            </a:pPr>
            <a:r>
              <a:rPr lang="cs-CZ" sz="2000" dirty="0">
                <a:latin typeface="Arial" panose="020B0604020202020204" pitchFamily="34" charset="0"/>
                <a:cs typeface="Arial" panose="020B0604020202020204" pitchFamily="34" charset="0"/>
              </a:rPr>
              <a:t>Dva poslední obrazy visí nakřivo. 2 . Otec nestrpí žádné námitky. 3. Netušila jsem, že vás svými slovy urazím. 4 . Voda se už vaří, vypni plyn. 5 . Ty dveře skřípou, musíme je něčím namazat. 6 . Nový kostým ti dobře padne. 7 . Fanoušci na stadionu křičí a hlučí. 8 . Suché borové dříví v krbu dobře hoří. 9 . Zvoní mi v uších. 10. Rozhodl, že tam syn letos nepoletí. 11. Dívají se na něho udiveně, jako by ho viděli poprvé. 12. Všechny děti sedí rovně, s rukama za zády. 13. Mám to slovo na jazyku.</a:t>
            </a:r>
            <a:endParaRPr lang="ru-RU" sz="2000" dirty="0">
              <a:latin typeface="Arial" panose="020B0604020202020204" pitchFamily="34" charset="0"/>
              <a:cs typeface="Arial" panose="020B0604020202020204" pitchFamily="34" charset="0"/>
            </a:endParaRPr>
          </a:p>
          <a:p>
            <a:pPr marL="342900" indent="-342900" algn="just">
              <a:buAutoNum type="arabicPeriod"/>
            </a:pPr>
            <a:endParaRPr lang="ru-RU" sz="2000" dirty="0">
              <a:latin typeface="Arial" panose="020B0604020202020204" pitchFamily="34" charset="0"/>
              <a:cs typeface="Arial" panose="020B0604020202020204" pitchFamily="34" charset="0"/>
            </a:endParaRPr>
          </a:p>
          <a:p>
            <a:pPr marL="342900" indent="-342900" algn="just">
              <a:buAutoNum type="arabicPeriod"/>
            </a:pPr>
            <a:endParaRPr lang="ru-RU"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1. Proč se chvějete? Čeho se bojíte? 2. V jeho slovech je slyšet ironie. 3. Vaše závěry vyznívají naivně. 4. Omezování práv žen ještě nepatří minulosti. 5. Slyšíš jak ten pes vrčí, nechoď k němu. 6. Celý problém spočívá v nedostatku financí. 7. Třeští mi hlava. 8. Nemocný těžce dýchá. 9. Sestra už stojí na vlastních nohách. 10. Kolik lekcí obsahu je nová učebnice? 11. Kdo vám říkal, že se seminář zítra nekoná? 12. Držíš tu vidličku špatně. 13. Spím osm hodin denně. 14. Otevři, někdo klepe. 15. Kručí mi v břiše.</a:t>
            </a:r>
          </a:p>
          <a:p>
            <a:pPr marL="342900" indent="-342900" algn="just">
              <a:buAutoNum type="arabicPeriod"/>
            </a:pP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170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DBCE1B7-C513-4792-8CA3-BD9D93FCC6CB}"/>
              </a:ext>
            </a:extLst>
          </p:cNvPr>
          <p:cNvSpPr txBox="1"/>
          <p:nvPr/>
        </p:nvSpPr>
        <p:spPr>
          <a:xfrm>
            <a:off x="1908699" y="1446060"/>
            <a:ext cx="8345010" cy="317009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1. Co hledáš? - Slovník. 2. Kdo svolá konferenci, fakulta nebo akademie věd? 3. Od severu fouká studený vítr a sníh se sype ve velkých vločkách. 4. Kam schováváš dárky před dětmi? 5. Pod slunečními paprsky sníh rychle tál. 6. Doufali jsme, že se v materiálech vyznáte. 7. Petříček zase fňuká, zkuste ho nějak zabavit. 8. Vystřihneš mi z novin zprávy o Rusku? 9. Na představeních Divadla komedie se diváci často smějí na celé kolo. 10. Už dva týdny přešlapujeme na místě. 11. Mamě se spoléháte na nápovědu. 12. Když to uděláte, ocitnete se v nepříjemné situaci. 13. Kdo seje vítr, sklízí bouři. 14. Nikdy nikomu nic neodmítne. 15. Zapište do seznamu všechny zájemce.</a:t>
            </a:r>
          </a:p>
        </p:txBody>
      </p:sp>
    </p:spTree>
    <p:extLst>
      <p:ext uri="{BB962C8B-B14F-4D97-AF65-F5344CB8AC3E}">
        <p14:creationId xmlns:p14="http://schemas.microsoft.com/office/powerpoint/2010/main" val="370402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324D61D-B95E-47FE-9B10-E06668CAC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070" y="590110"/>
            <a:ext cx="7078663"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ázek 4">
            <a:extLst>
              <a:ext uri="{FF2B5EF4-FFF2-40B4-BE49-F238E27FC236}">
                <a16:creationId xmlns:a16="http://schemas.microsoft.com/office/drawing/2014/main" id="{762FFCDF-F1B6-4689-AFA8-2B92963EA4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3290" y="2902998"/>
            <a:ext cx="8540318" cy="3444751"/>
          </a:xfrm>
          <a:prstGeom prst="rect">
            <a:avLst/>
          </a:prstGeom>
          <a:noFill/>
          <a:ln>
            <a:noFill/>
          </a:ln>
        </p:spPr>
      </p:pic>
    </p:spTree>
    <p:extLst>
      <p:ext uri="{BB962C8B-B14F-4D97-AF65-F5344CB8AC3E}">
        <p14:creationId xmlns:p14="http://schemas.microsoft.com/office/powerpoint/2010/main" val="1130288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B64ADB8-0E61-4105-BDFA-162E4953B75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254" y="643030"/>
            <a:ext cx="8791864" cy="5571940"/>
          </a:xfrm>
          <a:prstGeom prst="rect">
            <a:avLst/>
          </a:prstGeom>
          <a:noFill/>
          <a:ln>
            <a:noFill/>
          </a:ln>
        </p:spPr>
      </p:pic>
    </p:spTree>
    <p:extLst>
      <p:ext uri="{BB962C8B-B14F-4D97-AF65-F5344CB8AC3E}">
        <p14:creationId xmlns:p14="http://schemas.microsoft.com/office/powerpoint/2010/main" val="229351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DAC5E78-48FF-467D-95B5-BC9FB21181DF}"/>
              </a:ext>
            </a:extLst>
          </p:cNvPr>
          <p:cNvSpPr txBox="1"/>
          <p:nvPr/>
        </p:nvSpPr>
        <p:spPr>
          <a:xfrm>
            <a:off x="889246" y="899777"/>
            <a:ext cx="10413507" cy="5324535"/>
          </a:xfrm>
          <a:prstGeom prst="rect">
            <a:avLst/>
          </a:prstGeom>
          <a:noFill/>
        </p:spPr>
        <p:txBody>
          <a:bodyPr wrap="square">
            <a:spAutoFit/>
          </a:bodyPr>
          <a:lstStyle/>
          <a:p>
            <a:pPr marL="228600" indent="2209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Личные формы, с синтаксической точки зрения, маркированы как предикативные</a:t>
            </a:r>
            <a:r>
              <a:rPr lang="ru-RU" sz="2000" dirty="0">
                <a:effectLst/>
                <a:latin typeface="Arial" panose="020B0604020202020204" pitchFamily="34" charset="0"/>
                <a:ea typeface="Times New Roman" panose="02020603050405020304" pitchFamily="18" charset="0"/>
                <a:cs typeface="Arial" panose="020B0604020202020204" pitchFamily="34" charset="0"/>
              </a:rPr>
              <a:t>, они функционируют в предложении</a:t>
            </a:r>
          </a:p>
          <a:p>
            <a:pPr marL="228600" indent="220980" algn="just"/>
            <a:r>
              <a:rPr lang="ru-RU" sz="2000" dirty="0">
                <a:effectLst/>
                <a:latin typeface="Arial" panose="020B0604020202020204" pitchFamily="34" charset="0"/>
                <a:ea typeface="Times New Roman" panose="02020603050405020304" pitchFamily="18" charset="0"/>
                <a:cs typeface="Arial" panose="020B0604020202020204" pitchFamily="34" charset="0"/>
              </a:rPr>
              <a:t>в качестве предиката (</a:t>
            </a:r>
            <a:r>
              <a:rPr lang="ru-RU" sz="2000" i="1" dirty="0">
                <a:effectLst/>
                <a:latin typeface="Arial" panose="020B0604020202020204" pitchFamily="34" charset="0"/>
                <a:ea typeface="Times New Roman" panose="02020603050405020304" pitchFamily="18" charset="0"/>
                <a:cs typeface="Arial" panose="020B0604020202020204" pitchFamily="34" charset="0"/>
              </a:rPr>
              <a:t>Саша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любит</a:t>
            </a:r>
            <a:r>
              <a:rPr lang="ru-RU" sz="2000" i="1" dirty="0">
                <a:effectLst/>
                <a:latin typeface="Arial" panose="020B0604020202020204" pitchFamily="34" charset="0"/>
                <a:ea typeface="Times New Roman" panose="02020603050405020304" pitchFamily="18" charset="0"/>
                <a:cs typeface="Arial" panose="020B0604020202020204" pitchFamily="34" charset="0"/>
              </a:rPr>
              <a:t> Машу</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228600" indent="220980" algn="just"/>
            <a:r>
              <a:rPr lang="ru-RU" sz="2000" dirty="0">
                <a:effectLst/>
                <a:latin typeface="Arial" panose="020B0604020202020204" pitchFamily="34" charset="0"/>
                <a:ea typeface="Times New Roman" panose="02020603050405020304" pitchFamily="18" charset="0"/>
                <a:cs typeface="Arial" panose="020B0604020202020204" pitchFamily="34" charset="0"/>
              </a:rPr>
              <a:t>или его части (</a:t>
            </a:r>
            <a:r>
              <a:rPr lang="ru-RU" sz="2000" i="1" dirty="0">
                <a:effectLst/>
                <a:latin typeface="Arial" panose="020B0604020202020204" pitchFamily="34" charset="0"/>
                <a:ea typeface="Times New Roman" panose="02020603050405020304" pitchFamily="18" charset="0"/>
                <a:cs typeface="Arial" panose="020B0604020202020204" pitchFamily="34" charset="0"/>
              </a:rPr>
              <a:t>Маша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была</a:t>
            </a:r>
            <a:r>
              <a:rPr lang="ru-RU" sz="2000" i="1" dirty="0">
                <a:effectLst/>
                <a:latin typeface="Arial" panose="020B0604020202020204" pitchFamily="34" charset="0"/>
                <a:ea typeface="Times New Roman" panose="02020603050405020304" pitchFamily="18" charset="0"/>
                <a:cs typeface="Arial" panose="020B0604020202020204" pitchFamily="34" charset="0"/>
              </a:rPr>
              <a:t> красива</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228600" indent="220980"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228600" indent="2209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Неличные формы </a:t>
            </a:r>
            <a:r>
              <a:rPr lang="ru-RU" sz="2000" dirty="0">
                <a:effectLst/>
                <a:latin typeface="Arial" panose="020B0604020202020204" pitchFamily="34" charset="0"/>
                <a:ea typeface="Times New Roman" panose="02020603050405020304" pitchFamily="18" charset="0"/>
                <a:cs typeface="Arial" panose="020B0604020202020204" pitchFamily="34" charset="0"/>
              </a:rPr>
              <a:t>не маркированы по признаку предикативности, поэтому они </a:t>
            </a:r>
            <a:r>
              <a:rPr lang="ru-RU" sz="2000" b="1" dirty="0">
                <a:effectLst/>
                <a:latin typeface="Arial" panose="020B0604020202020204" pitchFamily="34" charset="0"/>
                <a:ea typeface="Times New Roman" panose="02020603050405020304" pitchFamily="18" charset="0"/>
                <a:cs typeface="Arial" panose="020B0604020202020204" pitchFamily="34" charset="0"/>
              </a:rPr>
              <a:t>могут выступать как в роли предиката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А он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бежать</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b="1" dirty="0">
                <a:effectLst/>
                <a:latin typeface="Arial" panose="020B0604020202020204" pitchFamily="34" charset="0"/>
                <a:ea typeface="Times New Roman" panose="02020603050405020304" pitchFamily="18" charset="0"/>
                <a:cs typeface="Arial" panose="020B0604020202020204" pitchFamily="34" charset="0"/>
              </a:rPr>
              <a:t>или его части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Приказ был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исполнен</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b="1" dirty="0">
                <a:effectLst/>
                <a:latin typeface="Arial" panose="020B0604020202020204" pitchFamily="34" charset="0"/>
                <a:ea typeface="Times New Roman" panose="02020603050405020304" pitchFamily="18" charset="0"/>
                <a:cs typeface="Arial" panose="020B0604020202020204" pitchFamily="34" charset="0"/>
              </a:rPr>
              <a:t>так и в роли иного члена предложения</a:t>
            </a:r>
            <a:r>
              <a:rPr lang="ru-RU" sz="2000" dirty="0">
                <a:effectLst/>
                <a:latin typeface="Arial" panose="020B0604020202020204" pitchFamily="34" charset="0"/>
                <a:ea typeface="Times New Roman" panose="02020603050405020304" pitchFamily="18" charset="0"/>
                <a:cs typeface="Arial" panose="020B0604020202020204" pitchFamily="34" charset="0"/>
              </a:rPr>
              <a:t>, и иметь, например, атрибутивные характеристики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Решенная</a:t>
            </a:r>
            <a:r>
              <a:rPr lang="ru-RU" sz="2000" i="1" dirty="0">
                <a:effectLst/>
                <a:latin typeface="Arial" panose="020B0604020202020204" pitchFamily="34" charset="0"/>
                <a:ea typeface="Times New Roman" panose="02020603050405020304" pitchFamily="18" charset="0"/>
                <a:cs typeface="Arial" panose="020B0604020202020204" pitchFamily="34" charset="0"/>
              </a:rPr>
              <a:t> задача не очень сложна</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228600" indent="220980"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r>
              <a:rPr lang="ru-RU" sz="2000" dirty="0">
                <a:effectLst/>
                <a:latin typeface="Arial" panose="020B0604020202020204" pitchFamily="34" charset="0"/>
                <a:ea typeface="Calibri" panose="020F0502020204030204" pitchFamily="34" charset="0"/>
                <a:cs typeface="Arial" panose="020B0604020202020204" pitchFamily="34" charset="0"/>
              </a:rPr>
              <a:t>Они могут выступать в качестве:</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Calibri" panose="020F0502020204030204" pitchFamily="34" charset="0"/>
                <a:cs typeface="Arial" panose="020B0604020202020204" pitchFamily="34" charset="0"/>
              </a:rPr>
              <a:t>подлежащего (</a:t>
            </a:r>
            <a:r>
              <a:rPr lang="ru-RU" sz="2000" u="sng" dirty="0">
                <a:effectLst/>
                <a:latin typeface="Arial" panose="020B0604020202020204" pitchFamily="34" charset="0"/>
                <a:ea typeface="Calibri" panose="020F0502020204030204" pitchFamily="34" charset="0"/>
                <a:cs typeface="Arial" panose="020B0604020202020204" pitchFamily="34" charset="0"/>
              </a:rPr>
              <a:t>Курить</a:t>
            </a:r>
            <a:r>
              <a:rPr lang="ru-RU" sz="2000" dirty="0">
                <a:effectLst/>
                <a:latin typeface="Arial" panose="020B0604020202020204" pitchFamily="34" charset="0"/>
                <a:ea typeface="Calibri" panose="020F0502020204030204" pitchFamily="34" charset="0"/>
                <a:cs typeface="Arial" panose="020B0604020202020204" pitchFamily="34" charset="0"/>
              </a:rPr>
              <a:t> – здоровью вредить),</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Calibri" panose="020F0502020204030204" pitchFamily="34" charset="0"/>
                <a:cs typeface="Arial" panose="020B0604020202020204" pitchFamily="34" charset="0"/>
              </a:rPr>
              <a:t>дополнения (Мать учит дочь </a:t>
            </a:r>
            <a:r>
              <a:rPr lang="ru-RU" sz="2000" u="sng" dirty="0">
                <a:effectLst/>
                <a:latin typeface="Arial" panose="020B0604020202020204" pitchFamily="34" charset="0"/>
                <a:ea typeface="Calibri" panose="020F0502020204030204" pitchFamily="34" charset="0"/>
                <a:cs typeface="Arial" panose="020B0604020202020204" pitchFamily="34" charset="0"/>
              </a:rPr>
              <a:t>шить</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Calibri" panose="020F0502020204030204" pitchFamily="34" charset="0"/>
                <a:cs typeface="Arial" panose="020B0604020202020204" pitchFamily="34" charset="0"/>
              </a:rPr>
              <a:t>определения (</a:t>
            </a:r>
            <a:r>
              <a:rPr lang="ru-RU" sz="2000" u="sng" dirty="0">
                <a:effectLst/>
                <a:latin typeface="Arial" panose="020B0604020202020204" pitchFamily="34" charset="0"/>
                <a:ea typeface="Calibri" panose="020F0502020204030204" pitchFamily="34" charset="0"/>
                <a:cs typeface="Arial" panose="020B0604020202020204" pitchFamily="34" charset="0"/>
              </a:rPr>
              <a:t>Описанная</a:t>
            </a:r>
            <a:r>
              <a:rPr lang="ru-RU" sz="2000" dirty="0">
                <a:effectLst/>
                <a:latin typeface="Arial" panose="020B0604020202020204" pitchFamily="34" charset="0"/>
                <a:ea typeface="Calibri" panose="020F0502020204030204" pitchFamily="34" charset="0"/>
                <a:cs typeface="Arial" panose="020B0604020202020204" pitchFamily="34" charset="0"/>
              </a:rPr>
              <a:t> проблема не имеет решения.),</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Calibri" panose="020F0502020204030204" pitchFamily="34" charset="0"/>
                <a:cs typeface="Arial" panose="020B0604020202020204" pitchFamily="34" charset="0"/>
              </a:rPr>
              <a:t>обстоятельства (Он махал нам, </a:t>
            </a:r>
            <a:r>
              <a:rPr lang="ru-RU" sz="2000" u="sng" dirty="0">
                <a:effectLst/>
                <a:latin typeface="Arial" panose="020B0604020202020204" pitchFamily="34" charset="0"/>
                <a:ea typeface="Calibri" panose="020F0502020204030204" pitchFamily="34" charset="0"/>
                <a:cs typeface="Arial" panose="020B0604020202020204" pitchFamily="34" charset="0"/>
              </a:rPr>
              <a:t>показывая</a:t>
            </a:r>
            <a:r>
              <a:rPr lang="ru-RU" sz="2000" dirty="0">
                <a:effectLst/>
                <a:latin typeface="Arial" panose="020B0604020202020204" pitchFamily="34" charset="0"/>
                <a:ea typeface="Calibri" panose="020F0502020204030204" pitchFamily="34" charset="0"/>
                <a:cs typeface="Arial" panose="020B0604020202020204" pitchFamily="34" charset="0"/>
              </a:rPr>
              <a:t> глазами на дверь.).</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r>
              <a:rPr lang="ru-RU" sz="2000" dirty="0">
                <a:effectLst/>
                <a:latin typeface="Arial" panose="020B0604020202020204" pitchFamily="34" charset="0"/>
                <a:ea typeface="Calibri" panose="020F0502020204030204" pitchFamily="34" charset="0"/>
                <a:cs typeface="Arial" panose="020B0604020202020204" pitchFamily="34" charset="0"/>
              </a:rPr>
              <a:t> </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r>
              <a:rPr lang="ru-RU" sz="2000" dirty="0">
                <a:effectLst/>
                <a:latin typeface="Arial" panose="020B0604020202020204" pitchFamily="34" charset="0"/>
                <a:ea typeface="Calibri" panose="020F0502020204030204" pitchFamily="34" charset="0"/>
                <a:cs typeface="Arial" panose="020B0604020202020204" pitchFamily="34" charset="0"/>
              </a:rPr>
              <a:t> </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514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17AA8F7-50D3-45FC-8E7F-3A4EEA3B37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487" y="452761"/>
            <a:ext cx="9143026" cy="5784551"/>
          </a:xfrm>
          <a:prstGeom prst="rect">
            <a:avLst/>
          </a:prstGeom>
          <a:noFill/>
          <a:ln>
            <a:noFill/>
          </a:ln>
        </p:spPr>
      </p:pic>
    </p:spTree>
    <p:extLst>
      <p:ext uri="{BB962C8B-B14F-4D97-AF65-F5344CB8AC3E}">
        <p14:creationId xmlns:p14="http://schemas.microsoft.com/office/powerpoint/2010/main" val="2201444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E841271-569C-44B8-9C50-FEAFF49745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55552" y="905641"/>
            <a:ext cx="8893465" cy="5046718"/>
          </a:xfrm>
          <a:prstGeom prst="rect">
            <a:avLst/>
          </a:prstGeom>
          <a:noFill/>
          <a:ln>
            <a:noFill/>
          </a:ln>
        </p:spPr>
      </p:pic>
    </p:spTree>
    <p:extLst>
      <p:ext uri="{BB962C8B-B14F-4D97-AF65-F5344CB8AC3E}">
        <p14:creationId xmlns:p14="http://schemas.microsoft.com/office/powerpoint/2010/main" val="355933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57BB4-4FE0-4025-9C44-7347BD49BD88}"/>
              </a:ext>
            </a:extLst>
          </p:cNvPr>
          <p:cNvSpPr>
            <a:spLocks noGrp="1"/>
          </p:cNvSpPr>
          <p:nvPr>
            <p:ph type="title"/>
          </p:nvPr>
        </p:nvSpPr>
        <p:spPr/>
        <p:txBody>
          <a:bodyPr/>
          <a:lstStyle/>
          <a:p>
            <a:pPr algn="ctr"/>
            <a:r>
              <a:rPr lang="ru-RU" dirty="0"/>
              <a:t>Категория времени</a:t>
            </a:r>
            <a:endParaRPr lang="cs-CZ" dirty="0"/>
          </a:p>
        </p:txBody>
      </p:sp>
    </p:spTree>
    <p:extLst>
      <p:ext uri="{BB962C8B-B14F-4D97-AF65-F5344CB8AC3E}">
        <p14:creationId xmlns:p14="http://schemas.microsoft.com/office/powerpoint/2010/main" val="2232864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610940B-1D5F-4E38-A782-6A707F561F4E}"/>
              </a:ext>
            </a:extLst>
          </p:cNvPr>
          <p:cNvSpPr txBox="1"/>
          <p:nvPr/>
        </p:nvSpPr>
        <p:spPr>
          <a:xfrm>
            <a:off x="1970843" y="1067941"/>
            <a:ext cx="8282866" cy="2862322"/>
          </a:xfrm>
          <a:prstGeom prst="rect">
            <a:avLst/>
          </a:prstGeom>
          <a:noFill/>
        </p:spPr>
        <p:txBody>
          <a:bodyPr wrap="square">
            <a:spAutoFit/>
          </a:bodyPr>
          <a:lstStyle/>
          <a:p>
            <a:pPr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Категория времени </a:t>
            </a:r>
            <a:r>
              <a:rPr lang="ru-RU" sz="2000" dirty="0">
                <a:effectLst/>
                <a:latin typeface="Arial" panose="020B0604020202020204" pitchFamily="34" charset="0"/>
                <a:ea typeface="Times New Roman" panose="02020603050405020304" pitchFamily="18" charset="0"/>
                <a:cs typeface="Arial" panose="020B0604020202020204" pitchFamily="34" charset="0"/>
              </a:rPr>
              <a:t>характеризует </a:t>
            </a:r>
            <a:r>
              <a:rPr lang="ru-RU" sz="2000" b="1" dirty="0">
                <a:effectLst/>
                <a:latin typeface="Arial" panose="020B0604020202020204" pitchFamily="34" charset="0"/>
                <a:ea typeface="Times New Roman" panose="02020603050405020304" pitchFamily="18" charset="0"/>
                <a:cs typeface="Arial" panose="020B0604020202020204" pitchFamily="34" charset="0"/>
              </a:rPr>
              <a:t>протекание действия с точки зрения того, как оно развивается во времени </a:t>
            </a:r>
            <a:r>
              <a:rPr lang="ru-RU" sz="2000" b="1" u="sng" dirty="0">
                <a:effectLst/>
                <a:latin typeface="Arial" panose="020B0604020202020204" pitchFamily="34" charset="0"/>
                <a:ea typeface="Times New Roman" panose="02020603050405020304" pitchFamily="18" charset="0"/>
                <a:cs typeface="Arial" panose="020B0604020202020204" pitchFamily="34" charset="0"/>
              </a:rPr>
              <a:t>по отношению к моменту речи</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Для РЯ, также как и для ЧЯ характерна трехчленная система временных форм, включающая: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настоящее,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прошедшее и </a:t>
            </a:r>
          </a:p>
          <a:p>
            <a:pPr marL="342900" indent="-34290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будущее время.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475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2AC1637-E5D0-48AD-A2C8-CB2FAFF2A7AC}"/>
              </a:ext>
            </a:extLst>
          </p:cNvPr>
          <p:cNvSpPr txBox="1"/>
          <p:nvPr/>
        </p:nvSpPr>
        <p:spPr>
          <a:xfrm>
            <a:off x="967666" y="952493"/>
            <a:ext cx="10493406" cy="4093428"/>
          </a:xfrm>
          <a:prstGeom prst="rect">
            <a:avLst/>
          </a:prstGeom>
          <a:noFill/>
        </p:spPr>
        <p:txBody>
          <a:bodyPr wrap="square">
            <a:spAutoFit/>
          </a:bodyPr>
          <a:lstStyle/>
          <a:p>
            <a:r>
              <a:rPr lang="ru-RU" sz="2000" b="1" dirty="0">
                <a:effectLst/>
                <a:latin typeface="Arial" panose="020B0604020202020204" pitchFamily="34" charset="0"/>
                <a:ea typeface="Times New Roman" panose="02020603050405020304" pitchFamily="18" charset="0"/>
                <a:cs typeface="Arial" panose="020B0604020202020204" pitchFamily="34" charset="0"/>
              </a:rPr>
              <a:t>Образование форм прошедшего времени</a:t>
            </a:r>
          </a:p>
          <a:p>
            <a:endParaRPr lang="ru-RU" sz="2000" dirty="0">
              <a:latin typeface="Arial" panose="020B0604020202020204" pitchFamily="34" charset="0"/>
              <a:ea typeface="Times New Roman" panose="02020603050405020304" pitchFamily="18" charset="0"/>
              <a:cs typeface="Arial" panose="020B0604020202020204" pitchFamily="34" charset="0"/>
            </a:endParaRPr>
          </a:p>
          <a:p>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r>
              <a:rPr lang="ru-RU" sz="2000" dirty="0">
                <a:effectLst/>
                <a:latin typeface="Arial" panose="020B0604020202020204" pitchFamily="34" charset="0"/>
                <a:ea typeface="Times New Roman" panose="02020603050405020304" pitchFamily="18" charset="0"/>
                <a:cs typeface="Arial" panose="020B0604020202020204" pitchFamily="34" charset="0"/>
              </a:rPr>
              <a:t>Большинство глаголов в форме прошедшего времени образуются от основы прошедшего времени с помощью </a:t>
            </a:r>
            <a:r>
              <a:rPr lang="ru-RU" sz="2000" b="1" dirty="0">
                <a:effectLst/>
                <a:latin typeface="Arial" panose="020B0604020202020204" pitchFamily="34" charset="0"/>
                <a:ea typeface="Times New Roman" panose="02020603050405020304" pitchFamily="18" charset="0"/>
                <a:cs typeface="Arial" panose="020B0604020202020204" pitchFamily="34" charset="0"/>
              </a:rPr>
              <a:t>суффикса </a:t>
            </a:r>
            <a:r>
              <a:rPr lang="ru-RU" sz="2000" b="1" i="1" dirty="0">
                <a:effectLst/>
                <a:latin typeface="Arial" panose="020B0604020202020204" pitchFamily="34" charset="0"/>
                <a:ea typeface="Times New Roman" panose="02020603050405020304" pitchFamily="18" charset="0"/>
                <a:cs typeface="Arial" panose="020B0604020202020204" pitchFamily="34" charset="0"/>
              </a:rPr>
              <a:t>–л </a:t>
            </a:r>
            <a:r>
              <a:rPr lang="ru-RU" sz="2000" b="1" dirty="0">
                <a:effectLst/>
                <a:latin typeface="Arial" panose="020B0604020202020204" pitchFamily="34" charset="0"/>
                <a:ea typeface="Times New Roman" panose="02020603050405020304" pitchFamily="18" charset="0"/>
                <a:cs typeface="Arial" panose="020B0604020202020204" pitchFamily="34" charset="0"/>
              </a:rPr>
              <a:t>и окончания </a:t>
            </a:r>
            <a:r>
              <a:rPr lang="ru-RU" sz="2000" b="1" i="1" dirty="0">
                <a:effectLst/>
                <a:latin typeface="Arial" panose="020B0604020202020204" pitchFamily="34" charset="0"/>
                <a:ea typeface="Times New Roman" panose="02020603050405020304" pitchFamily="18" charset="0"/>
                <a:cs typeface="Arial" panose="020B0604020202020204" pitchFamily="34" charset="0"/>
              </a:rPr>
              <a:t>-а</a:t>
            </a:r>
            <a:r>
              <a:rPr lang="ru-RU" sz="2000" b="1" dirty="0">
                <a:effectLst/>
                <a:latin typeface="Arial" panose="020B0604020202020204" pitchFamily="34" charset="0"/>
                <a:ea typeface="Times New Roman" panose="02020603050405020304" pitchFamily="18" charset="0"/>
                <a:cs typeface="Arial" panose="020B0604020202020204" pitchFamily="34" charset="0"/>
              </a:rPr>
              <a:t> для </a:t>
            </a:r>
            <a:r>
              <a:rPr lang="ru-RU" sz="2000" b="1" dirty="0" err="1">
                <a:effectLst/>
                <a:latin typeface="Arial" panose="020B0604020202020204" pitchFamily="34" charset="0"/>
                <a:ea typeface="Times New Roman" panose="02020603050405020304" pitchFamily="18" charset="0"/>
                <a:cs typeface="Arial" panose="020B0604020202020204" pitchFamily="34" charset="0"/>
              </a:rPr>
              <a:t>ж.р</a:t>
            </a:r>
            <a:r>
              <a:rPr lang="ru-RU" sz="2000" b="1" dirty="0">
                <a:effectLst/>
                <a:latin typeface="Arial" panose="020B0604020202020204" pitchFamily="34" charset="0"/>
                <a:ea typeface="Times New Roman" panose="02020603050405020304" pitchFamily="18" charset="0"/>
                <a:cs typeface="Arial" panose="020B0604020202020204" pitchFamily="34" charset="0"/>
              </a:rPr>
              <a:t>., -</a:t>
            </a:r>
            <a:r>
              <a:rPr lang="ru-RU" sz="2000" b="1" i="1" dirty="0">
                <a:effectLst/>
                <a:latin typeface="Arial" panose="020B0604020202020204" pitchFamily="34" charset="0"/>
                <a:ea typeface="Times New Roman" panose="02020603050405020304" pitchFamily="18" charset="0"/>
                <a:cs typeface="Arial" panose="020B0604020202020204" pitchFamily="34" charset="0"/>
              </a:rPr>
              <a:t>о</a:t>
            </a:r>
            <a:r>
              <a:rPr lang="ru-RU" sz="2000" b="1" dirty="0">
                <a:effectLst/>
                <a:latin typeface="Arial" panose="020B0604020202020204" pitchFamily="34" charset="0"/>
                <a:ea typeface="Times New Roman" panose="02020603050405020304" pitchFamily="18" charset="0"/>
                <a:cs typeface="Arial" panose="020B0604020202020204" pitchFamily="34" charset="0"/>
              </a:rPr>
              <a:t> для </a:t>
            </a:r>
            <a:r>
              <a:rPr lang="ru-RU" sz="2000" b="1"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000" b="1" dirty="0">
                <a:effectLst/>
                <a:latin typeface="Arial" panose="020B0604020202020204" pitchFamily="34" charset="0"/>
                <a:ea typeface="Times New Roman" panose="02020603050405020304" pitchFamily="18" charset="0"/>
                <a:cs typeface="Arial" panose="020B0604020202020204" pitchFamily="34" charset="0"/>
              </a:rPr>
              <a:t>. и </a:t>
            </a:r>
            <a:r>
              <a:rPr lang="ru-RU" sz="2000" b="1" i="1" dirty="0">
                <a:effectLst/>
                <a:latin typeface="Arial" panose="020B0604020202020204" pitchFamily="34" charset="0"/>
                <a:ea typeface="Times New Roman" panose="02020603050405020304" pitchFamily="18" charset="0"/>
                <a:cs typeface="Arial" panose="020B0604020202020204" pitchFamily="34" charset="0"/>
              </a:rPr>
              <a:t>-и</a:t>
            </a:r>
            <a:r>
              <a:rPr lang="ru-RU" sz="2000" b="1" dirty="0">
                <a:effectLst/>
                <a:latin typeface="Arial" panose="020B0604020202020204" pitchFamily="34" charset="0"/>
                <a:ea typeface="Times New Roman" panose="02020603050405020304" pitchFamily="18" charset="0"/>
                <a:cs typeface="Arial" panose="020B0604020202020204" pitchFamily="34" charset="0"/>
              </a:rPr>
              <a:t> для </a:t>
            </a:r>
            <a:r>
              <a:rPr lang="ru-RU" sz="2000" b="1" dirty="0" err="1">
                <a:effectLst/>
                <a:latin typeface="Arial" panose="020B0604020202020204" pitchFamily="34" charset="0"/>
                <a:ea typeface="Times New Roman" panose="02020603050405020304" pitchFamily="18" charset="0"/>
                <a:cs typeface="Arial" panose="020B0604020202020204" pitchFamily="34" charset="0"/>
              </a:rPr>
              <a:t>мн.ч</a:t>
            </a:r>
            <a:r>
              <a:rPr lang="ru-RU" sz="2000" b="1" dirty="0">
                <a:effectLst/>
                <a:latin typeface="Arial" panose="020B0604020202020204" pitchFamily="34" charset="0"/>
                <a:ea typeface="Times New Roman" panose="02020603050405020304" pitchFamily="18" charset="0"/>
                <a:cs typeface="Arial" panose="020B0604020202020204" pitchFamily="34" charset="0"/>
              </a:rPr>
              <a:t>.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смотреть →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смотре</a:t>
            </a:r>
            <a:r>
              <a:rPr lang="ru-RU" sz="2000" i="1" dirty="0">
                <a:effectLst/>
                <a:latin typeface="Arial" panose="020B0604020202020204" pitchFamily="34" charset="0"/>
                <a:ea typeface="Times New Roman" panose="02020603050405020304" pitchFamily="18" charset="0"/>
                <a:cs typeface="Arial" panose="020B0604020202020204" pitchFamily="34" charset="0"/>
              </a:rPr>
              <a:t> → смотрел, смотрела, смотрело, смотрели</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Глаголы, которые заканчиваются на </a:t>
            </a:r>
            <a:r>
              <a:rPr lang="ru-RU" sz="2000" b="1" i="1" dirty="0">
                <a:effectLst/>
                <a:latin typeface="Arial" panose="020B0604020202020204" pitchFamily="34" charset="0"/>
                <a:ea typeface="Times New Roman" panose="02020603050405020304" pitchFamily="18" charset="0"/>
                <a:cs typeface="Arial" panose="020B0604020202020204" pitchFamily="34" charset="0"/>
              </a:rPr>
              <a:t>-</a:t>
            </a:r>
            <a:r>
              <a:rPr lang="ru-RU" sz="2000" b="1" i="1" dirty="0" err="1">
                <a:effectLst/>
                <a:latin typeface="Arial" panose="020B0604020202020204" pitchFamily="34" charset="0"/>
                <a:ea typeface="Times New Roman" panose="02020603050405020304" pitchFamily="18" charset="0"/>
                <a:cs typeface="Arial" panose="020B0604020202020204" pitchFamily="34" charset="0"/>
              </a:rPr>
              <a:t>ти</a:t>
            </a:r>
            <a:r>
              <a:rPr lang="ru-RU" sz="2000" b="1" dirty="0">
                <a:effectLst/>
                <a:latin typeface="Arial" panose="020B0604020202020204" pitchFamily="34" charset="0"/>
                <a:ea typeface="Times New Roman" panose="02020603050405020304" pitchFamily="18" charset="0"/>
                <a:cs typeface="Arial" panose="020B0604020202020204" pitchFamily="34" charset="0"/>
              </a:rPr>
              <a:t> и </a:t>
            </a:r>
            <a:r>
              <a:rPr lang="ru-RU" sz="2000" b="1" i="1" dirty="0">
                <a:effectLst/>
                <a:latin typeface="Arial" panose="020B0604020202020204" pitchFamily="34" charset="0"/>
                <a:ea typeface="Times New Roman" panose="02020603050405020304" pitchFamily="18" charset="0"/>
                <a:cs typeface="Arial" panose="020B0604020202020204" pitchFamily="34" charset="0"/>
              </a:rPr>
              <a:t>-</a:t>
            </a:r>
            <a:r>
              <a:rPr lang="ru-RU" sz="2000" b="1" i="1" dirty="0" err="1">
                <a:effectLst/>
                <a:latin typeface="Arial" panose="020B0604020202020204" pitchFamily="34" charset="0"/>
                <a:ea typeface="Times New Roman" panose="02020603050405020304" pitchFamily="18" charset="0"/>
                <a:cs typeface="Arial" panose="020B0604020202020204" pitchFamily="34" charset="0"/>
              </a:rPr>
              <a:t>чь</a:t>
            </a:r>
            <a:r>
              <a:rPr lang="ru-RU" sz="2000" dirty="0">
                <a:effectLst/>
                <a:latin typeface="Arial" panose="020B0604020202020204" pitchFamily="34" charset="0"/>
                <a:ea typeface="Times New Roman" panose="02020603050405020304" pitchFamily="18" charset="0"/>
                <a:cs typeface="Arial" panose="020B0604020202020204" pitchFamily="34" charset="0"/>
              </a:rPr>
              <a:t>, образуют форму мужского рода прошедшего времени с помощью нулевого суффикса (</a:t>
            </a:r>
            <a:r>
              <a:rPr lang="ru-RU" sz="2000" i="1" dirty="0">
                <a:effectLst/>
                <a:latin typeface="Arial" panose="020B0604020202020204" pitchFamily="34" charset="0"/>
                <a:ea typeface="Times New Roman" panose="02020603050405020304" pitchFamily="18" charset="0"/>
                <a:cs typeface="Arial" panose="020B0604020202020204" pitchFamily="34" charset="0"/>
              </a:rPr>
              <a:t>везти →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вез</a:t>
            </a:r>
            <a:r>
              <a:rPr lang="ru-RU" sz="2000" i="1" dirty="0">
                <a:effectLst/>
                <a:latin typeface="Arial" panose="020B0604020202020204" pitchFamily="34" charset="0"/>
                <a:ea typeface="Times New Roman" panose="02020603050405020304" pitchFamily="18" charset="0"/>
                <a:cs typeface="Arial" panose="020B0604020202020204" pitchFamily="34" charset="0"/>
              </a:rPr>
              <a:t> → вез, везла, везло, везли</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buFont typeface="Arial" panose="020B0604020202020204" pitchFamily="34" charset="0"/>
              <a:buChar char="•"/>
            </a:pPr>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В формах, образованных от глаголов на </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b="1" i="1" dirty="0" err="1">
                <a:effectLst/>
                <a:latin typeface="Arial" panose="020B0604020202020204" pitchFamily="34" charset="0"/>
                <a:ea typeface="Times New Roman" panose="02020603050405020304" pitchFamily="18" charset="0"/>
                <a:cs typeface="Arial" panose="020B0604020202020204" pitchFamily="34" charset="0"/>
              </a:rPr>
              <a:t>чь</a:t>
            </a:r>
            <a:r>
              <a:rPr lang="ru-RU" sz="2000" dirty="0">
                <a:effectLst/>
                <a:latin typeface="Arial" panose="020B0604020202020204" pitchFamily="34" charset="0"/>
                <a:ea typeface="Times New Roman" panose="02020603050405020304" pitchFamily="18" charset="0"/>
                <a:cs typeface="Arial" panose="020B0604020202020204" pitchFamily="34" charset="0"/>
              </a:rPr>
              <a:t>, происходит </a:t>
            </a:r>
            <a:r>
              <a:rPr lang="ru-RU" sz="2000" b="1" dirty="0">
                <a:effectLst/>
                <a:latin typeface="Arial" panose="020B0604020202020204" pitchFamily="34" charset="0"/>
                <a:ea typeface="Times New Roman" panose="02020603050405020304" pitchFamily="18" charset="0"/>
                <a:cs typeface="Arial" panose="020B0604020202020204" pitchFamily="34" charset="0"/>
              </a:rPr>
              <a:t>чередование согласных </a:t>
            </a:r>
            <a:r>
              <a:rPr lang="ru-RU" sz="2000" b="1" i="1" dirty="0">
                <a:effectLst/>
                <a:latin typeface="Arial" panose="020B0604020202020204" pitchFamily="34" charset="0"/>
                <a:ea typeface="Times New Roman" panose="02020603050405020304" pitchFamily="18" charset="0"/>
                <a:cs typeface="Arial" panose="020B0604020202020204" pitchFamily="34" charset="0"/>
              </a:rPr>
              <a:t>ч/к, ч/г</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a:effectLst/>
                <a:latin typeface="Arial" panose="020B0604020202020204" pitchFamily="34" charset="0"/>
                <a:ea typeface="Times New Roman" panose="02020603050405020304" pitchFamily="18" charset="0"/>
                <a:cs typeface="Arial" panose="020B0604020202020204" pitchFamily="34" charset="0"/>
              </a:rPr>
              <a:t>спечь →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спечь</a:t>
            </a:r>
            <a:r>
              <a:rPr lang="ru-RU" sz="2000" i="1" dirty="0">
                <a:effectLst/>
                <a:latin typeface="Arial" panose="020B0604020202020204" pitchFamily="34" charset="0"/>
                <a:ea typeface="Times New Roman" panose="02020603050405020304" pitchFamily="18" charset="0"/>
                <a:cs typeface="Arial" panose="020B0604020202020204" pitchFamily="34" charset="0"/>
              </a:rPr>
              <a:t> → спек, спекла, спекло, спекли</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430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D893325F-C4B5-47C8-AD16-F0770D24A15C}"/>
              </a:ext>
            </a:extLst>
          </p:cNvPr>
          <p:cNvGraphicFramePr>
            <a:graphicFrameLocks noGrp="1"/>
          </p:cNvGraphicFramePr>
          <p:nvPr>
            <p:extLst>
              <p:ext uri="{D42A27DB-BD31-4B8C-83A1-F6EECF244321}">
                <p14:modId xmlns:p14="http://schemas.microsoft.com/office/powerpoint/2010/main" val="2014456997"/>
              </p:ext>
            </p:extLst>
          </p:nvPr>
        </p:nvGraphicFramePr>
        <p:xfrm>
          <a:off x="2243084" y="2144394"/>
          <a:ext cx="7705827" cy="3232024"/>
        </p:xfrm>
        <a:graphic>
          <a:graphicData uri="http://schemas.openxmlformats.org/drawingml/2006/table">
            <a:tbl>
              <a:tblPr firstRow="1" firstCol="1" lastRow="1" lastCol="1" bandRow="1" bandCol="1"/>
              <a:tblGrid>
                <a:gridCol w="900680">
                  <a:extLst>
                    <a:ext uri="{9D8B030D-6E8A-4147-A177-3AD203B41FA5}">
                      <a16:colId xmlns:a16="http://schemas.microsoft.com/office/drawing/2014/main" val="20000"/>
                    </a:ext>
                  </a:extLst>
                </a:gridCol>
                <a:gridCol w="858515">
                  <a:extLst>
                    <a:ext uri="{9D8B030D-6E8A-4147-A177-3AD203B41FA5}">
                      <a16:colId xmlns:a16="http://schemas.microsoft.com/office/drawing/2014/main" val="20001"/>
                    </a:ext>
                  </a:extLst>
                </a:gridCol>
                <a:gridCol w="642620">
                  <a:extLst>
                    <a:ext uri="{9D8B030D-6E8A-4147-A177-3AD203B41FA5}">
                      <a16:colId xmlns:a16="http://schemas.microsoft.com/office/drawing/2014/main" val="20002"/>
                    </a:ext>
                  </a:extLst>
                </a:gridCol>
                <a:gridCol w="2201665">
                  <a:extLst>
                    <a:ext uri="{9D8B030D-6E8A-4147-A177-3AD203B41FA5}">
                      <a16:colId xmlns:a16="http://schemas.microsoft.com/office/drawing/2014/main" val="20003"/>
                    </a:ext>
                  </a:extLst>
                </a:gridCol>
                <a:gridCol w="800606">
                  <a:extLst>
                    <a:ext uri="{9D8B030D-6E8A-4147-A177-3AD203B41FA5}">
                      <a16:colId xmlns:a16="http://schemas.microsoft.com/office/drawing/2014/main" val="20004"/>
                    </a:ext>
                  </a:extLst>
                </a:gridCol>
                <a:gridCol w="2301741">
                  <a:extLst>
                    <a:ext uri="{9D8B030D-6E8A-4147-A177-3AD203B41FA5}">
                      <a16:colId xmlns:a16="http://schemas.microsoft.com/office/drawing/2014/main" val="20005"/>
                    </a:ext>
                  </a:extLst>
                </a:gridCol>
              </a:tblGrid>
              <a:tr h="0">
                <a:tc gridSpan="2">
                  <a:txBody>
                    <a:bodyPr/>
                    <a:lstStyle/>
                    <a:p>
                      <a:pPr algn="just">
                        <a:lnSpc>
                          <a:spcPct val="115000"/>
                        </a:lnSpc>
                        <a:spcAft>
                          <a:spcPts val="1000"/>
                        </a:spcAft>
                      </a:pPr>
                      <a:r>
                        <a:rPr lang="ru-RU" sz="2000" b="1" dirty="0">
                          <a:effectLst/>
                          <a:latin typeface="Calibri"/>
                          <a:ea typeface="Calibri"/>
                          <a:cs typeface="Times New Roman"/>
                        </a:rPr>
                        <a:t> </a:t>
                      </a:r>
                      <a:endParaRPr lang="cs-CZ"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3">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ЧЯ</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Calibri"/>
                          <a:ea typeface="Calibri"/>
                          <a:cs typeface="Times New Roman"/>
                        </a:rPr>
                        <a:t> </a:t>
                      </a:r>
                      <a:endParaRPr lang="cs-CZ"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РЯ</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Calibri"/>
                          <a:ea typeface="Calibri"/>
                          <a:cs typeface="Times New Roman"/>
                        </a:rPr>
                        <a:t> </a:t>
                      </a:r>
                      <a:endParaRPr lang="cs-CZ"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ед.ч.</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1 л.</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2 л.</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3 л.</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psal (-a, -o) jsem</a:t>
                      </a:r>
                    </a:p>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psal (-a, -o) jsi</a:t>
                      </a:r>
                    </a:p>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psal (-a, -o)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я писал (-а, -о)</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ты писал (-а, -о)</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он, она, оно писал (-а, -о)</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мн.ч.</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1 л.</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2 л.</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3 л.</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psali (-y, -a) jsme</a:t>
                      </a:r>
                    </a:p>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psali (-y, -a) jste</a:t>
                      </a:r>
                    </a:p>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psali (-y,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мы писали</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вы писали</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они писали</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ovéPole 4">
            <a:extLst>
              <a:ext uri="{FF2B5EF4-FFF2-40B4-BE49-F238E27FC236}">
                <a16:creationId xmlns:a16="http://schemas.microsoft.com/office/drawing/2014/main" id="{772FAA25-9D87-474F-8293-0EB0570EBCD8}"/>
              </a:ext>
            </a:extLst>
          </p:cNvPr>
          <p:cNvSpPr txBox="1"/>
          <p:nvPr/>
        </p:nvSpPr>
        <p:spPr>
          <a:xfrm>
            <a:off x="2243085" y="664904"/>
            <a:ext cx="7705827" cy="1015663"/>
          </a:xfrm>
          <a:prstGeom prst="rect">
            <a:avLst/>
          </a:prstGeom>
          <a:noFill/>
        </p:spPr>
        <p:txBody>
          <a:bodyPr wrap="square">
            <a:spAutoFit/>
          </a:bodyPr>
          <a:lstStyle/>
          <a:p>
            <a:r>
              <a:rPr lang="ru-RU" sz="2000" dirty="0">
                <a:latin typeface="Arial" panose="020B0604020202020204" pitchFamily="34" charset="0"/>
                <a:ea typeface="Calibri"/>
                <a:cs typeface="Arial" panose="020B0604020202020204" pitchFamily="34" charset="0"/>
              </a:rPr>
              <a:t>Формы прошедшего времени в РЯ обращают на себя внимание </a:t>
            </a:r>
            <a:r>
              <a:rPr lang="ru-RU" sz="2000" b="1" dirty="0">
                <a:latin typeface="Arial" panose="020B0604020202020204" pitchFamily="34" charset="0"/>
                <a:ea typeface="Calibri"/>
                <a:cs typeface="Arial" panose="020B0604020202020204" pitchFamily="34" charset="0"/>
              </a:rPr>
              <a:t>отсутствием в своем составе вспомогательного глагола</a:t>
            </a:r>
            <a:r>
              <a:rPr lang="ru-RU" sz="2000" dirty="0">
                <a:latin typeface="Arial" panose="020B0604020202020204" pitchFamily="34" charset="0"/>
                <a:ea typeface="Calibri"/>
                <a:cs typeface="Arial" panose="020B0604020202020204" pitchFamily="34" charset="0"/>
              </a:rPr>
              <a:t> при </a:t>
            </a:r>
            <a:r>
              <a:rPr lang="ru-RU" sz="2000" b="1" dirty="0">
                <a:latin typeface="Arial" panose="020B0604020202020204" pitchFamily="34" charset="0"/>
                <a:ea typeface="Calibri"/>
                <a:cs typeface="Arial" panose="020B0604020202020204" pitchFamily="34" charset="0"/>
              </a:rPr>
              <a:t>необходимости использовать подлежащее</a:t>
            </a:r>
            <a:r>
              <a:rPr lang="ru-RU" sz="2000" dirty="0">
                <a:latin typeface="Arial" panose="020B0604020202020204" pitchFamily="34" charset="0"/>
                <a:ea typeface="Calibri"/>
                <a:cs typeface="Arial" panose="020B0604020202020204" pitchFamily="34" charset="0"/>
              </a:rPr>
              <a:t>.</a:t>
            </a:r>
          </a:p>
        </p:txBody>
      </p:sp>
    </p:spTree>
    <p:extLst>
      <p:ext uri="{BB962C8B-B14F-4D97-AF65-F5344CB8AC3E}">
        <p14:creationId xmlns:p14="http://schemas.microsoft.com/office/powerpoint/2010/main" val="3846265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91A1C7A-008D-48F3-8DAD-527F9251828B}"/>
              </a:ext>
            </a:extLst>
          </p:cNvPr>
          <p:cNvSpPr txBox="1"/>
          <p:nvPr/>
        </p:nvSpPr>
        <p:spPr>
          <a:xfrm>
            <a:off x="923277" y="1121091"/>
            <a:ext cx="10173810" cy="4401205"/>
          </a:xfrm>
          <a:prstGeom prst="rect">
            <a:avLst/>
          </a:prstGeom>
          <a:noFill/>
        </p:spPr>
        <p:txBody>
          <a:bodyPr wrap="square">
            <a:spAutoFit/>
          </a:bodyPr>
          <a:lstStyle/>
          <a:p>
            <a:pPr marL="285750" indent="-285750" algn="jus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Кроме того ЧЯ располагает не отличающимися широкой сферой употребления </a:t>
            </a:r>
            <a:r>
              <a:rPr lang="ru-RU" sz="2000" b="1" dirty="0">
                <a:latin typeface="Arial" panose="020B0604020202020204" pitchFamily="34" charset="0"/>
                <a:ea typeface="Calibri"/>
                <a:cs typeface="Arial" panose="020B0604020202020204" pitchFamily="34" charset="0"/>
              </a:rPr>
              <a:t>формами предпрошедшего времени, </a:t>
            </a:r>
            <a:r>
              <a:rPr lang="ru-RU" sz="2000" dirty="0">
                <a:latin typeface="Arial" panose="020B0604020202020204" pitchFamily="34" charset="0"/>
                <a:ea typeface="Calibri"/>
                <a:cs typeface="Arial" panose="020B0604020202020204" pitchFamily="34" charset="0"/>
              </a:rPr>
              <a:t>напр.: </a:t>
            </a:r>
            <a:r>
              <a:rPr lang="cs-CZ" sz="2000" i="1" dirty="0">
                <a:latin typeface="Arial" panose="020B0604020202020204" pitchFamily="34" charset="0"/>
                <a:ea typeface="Calibri"/>
                <a:cs typeface="Arial" panose="020B0604020202020204" pitchFamily="34" charset="0"/>
              </a:rPr>
              <a:t>byl jsem nesl</a:t>
            </a:r>
            <a:r>
              <a:rPr lang="ru-RU" sz="2000" dirty="0">
                <a:latin typeface="Arial" panose="020B0604020202020204" pitchFamily="34" charset="0"/>
                <a:ea typeface="Calibri"/>
                <a:cs typeface="Arial" panose="020B0604020202020204" pitchFamily="34" charset="0"/>
              </a:rPr>
              <a:t>. </a:t>
            </a:r>
          </a:p>
          <a:p>
            <a:pPr algn="just"/>
            <a:endParaRPr lang="cs-CZ" sz="2000" dirty="0">
              <a:latin typeface="Arial" panose="020B0604020202020204" pitchFamily="34" charset="0"/>
              <a:ea typeface="Calibri"/>
              <a:cs typeface="Arial" panose="020B0604020202020204" pitchFamily="34" charset="0"/>
            </a:endParaRPr>
          </a:p>
          <a:p>
            <a:pPr algn="just"/>
            <a:r>
              <a:rPr lang="ru-RU" sz="2000" dirty="0">
                <a:latin typeface="Arial" panose="020B0604020202020204" pitchFamily="34" charset="0"/>
                <a:ea typeface="Calibri"/>
                <a:cs typeface="Arial" panose="020B0604020202020204" pitchFamily="34" charset="0"/>
              </a:rPr>
              <a:t>Проблематика плюсквамперфекта более актуальна для ЧЯ</a:t>
            </a:r>
            <a:endParaRPr lang="cs-CZ" sz="2000" dirty="0">
              <a:latin typeface="Arial" panose="020B0604020202020204" pitchFamily="34" charset="0"/>
              <a:ea typeface="Calibri"/>
              <a:cs typeface="Arial" panose="020B0604020202020204" pitchFamily="34" charset="0"/>
            </a:endParaRPr>
          </a:p>
          <a:p>
            <a:pPr marL="285750" indent="-285750" algn="just">
              <a:buFont typeface="Courier New" panose="02070309020205020404" pitchFamily="49" charset="0"/>
              <a:buChar char="o"/>
            </a:pPr>
            <a:r>
              <a:rPr lang="cs-CZ" sz="2000" i="1" dirty="0">
                <a:latin typeface="Arial" panose="020B0604020202020204" pitchFamily="34" charset="0"/>
                <a:cs typeface="Arial" panose="020B0604020202020204" pitchFamily="34" charset="0"/>
              </a:rPr>
              <a:t>Stalo se, jak byl král přikázal. Odešel vykonat, co byl již řekl.</a:t>
            </a:r>
            <a:endParaRPr lang="ru-RU" sz="2000" dirty="0">
              <a:latin typeface="Arial" panose="020B0604020202020204" pitchFamily="34" charset="0"/>
              <a:ea typeface="Calibri"/>
              <a:cs typeface="Arial" panose="020B0604020202020204" pitchFamily="34" charset="0"/>
            </a:endParaRPr>
          </a:p>
          <a:p>
            <a:pPr algn="just"/>
            <a:endParaRPr lang="ru-RU" sz="2000" dirty="0">
              <a:latin typeface="Arial" panose="020B0604020202020204" pitchFamily="34" charset="0"/>
              <a:ea typeface="Calibri"/>
              <a:cs typeface="Arial" panose="020B0604020202020204" pitchFamily="34" charset="0"/>
            </a:endParaRPr>
          </a:p>
          <a:p>
            <a:pPr marL="285750" indent="-285750" algn="jus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Для обоих языков возможно в ограниченной мере употребление форм </a:t>
            </a:r>
            <a:r>
              <a:rPr lang="ru-RU" sz="2000" b="1" dirty="0">
                <a:latin typeface="Arial" panose="020B0604020202020204" pitchFamily="34" charset="0"/>
                <a:ea typeface="Calibri"/>
                <a:cs typeface="Arial" panose="020B0604020202020204" pitchFamily="34" charset="0"/>
              </a:rPr>
              <a:t>многократных глаголов </a:t>
            </a:r>
            <a:r>
              <a:rPr lang="ru-RU" sz="2000" dirty="0">
                <a:latin typeface="Arial" panose="020B0604020202020204" pitchFamily="34" charset="0"/>
                <a:ea typeface="Calibri"/>
                <a:cs typeface="Arial" panose="020B0604020202020204" pitchFamily="34" charset="0"/>
              </a:rPr>
              <a:t>для выражения грамматического значения давнопрошедшего времени (напр.: </a:t>
            </a:r>
            <a:r>
              <a:rPr lang="ru-RU" sz="2000" i="1" dirty="0">
                <a:latin typeface="Arial" panose="020B0604020202020204" pitchFamily="34" charset="0"/>
                <a:ea typeface="Calibri"/>
                <a:cs typeface="Arial" panose="020B0604020202020204" pitchFamily="34" charset="0"/>
              </a:rPr>
              <a:t>нашивал</a:t>
            </a:r>
            <a:r>
              <a:rPr lang="ru-RU" sz="2000" dirty="0">
                <a:latin typeface="Arial" panose="020B0604020202020204" pitchFamily="34" charset="0"/>
                <a:ea typeface="Calibri"/>
                <a:cs typeface="Arial" panose="020B0604020202020204" pitchFamily="34" charset="0"/>
              </a:rPr>
              <a:t> х </a:t>
            </a:r>
            <a:r>
              <a:rPr lang="cs-CZ" sz="2000" i="1" dirty="0">
                <a:latin typeface="Arial" panose="020B0604020202020204" pitchFamily="34" charset="0"/>
                <a:ea typeface="Calibri"/>
                <a:cs typeface="Arial" panose="020B0604020202020204" pitchFamily="34" charset="0"/>
              </a:rPr>
              <a:t>nosíval</a:t>
            </a:r>
            <a:r>
              <a:rPr lang="ru-RU" sz="2000" dirty="0">
                <a:latin typeface="Arial" panose="020B0604020202020204" pitchFamily="34" charset="0"/>
                <a:ea typeface="Calibri"/>
                <a:cs typeface="Arial" panose="020B0604020202020204" pitchFamily="34" charset="0"/>
              </a:rPr>
              <a:t>). В РЯ эти формы не образуются </a:t>
            </a:r>
            <a:r>
              <a:rPr lang="ru-RU" sz="2000" dirty="0" err="1">
                <a:latin typeface="Arial" panose="020B0604020202020204" pitchFamily="34" charset="0"/>
                <a:ea typeface="Calibri"/>
                <a:cs typeface="Arial" panose="020B0604020202020204" pitchFamily="34" charset="0"/>
              </a:rPr>
              <a:t>парадигматически</a:t>
            </a:r>
            <a:r>
              <a:rPr lang="ru-RU" sz="2000" dirty="0">
                <a:latin typeface="Arial" panose="020B0604020202020204" pitchFamily="34" charset="0"/>
                <a:ea typeface="Calibri"/>
                <a:cs typeface="Arial" panose="020B0604020202020204" pitchFamily="34" charset="0"/>
              </a:rPr>
              <a:t>.</a:t>
            </a:r>
          </a:p>
          <a:p>
            <a:pPr marL="285750" indent="-285750" algn="just">
              <a:buFont typeface="Wingdings" panose="05000000000000000000" pitchFamily="2" charset="2"/>
              <a:buChar char="Ø"/>
            </a:pPr>
            <a:endParaRPr lang="cs-CZ" sz="2000" dirty="0">
              <a:latin typeface="Arial" panose="020B0604020202020204" pitchFamily="34" charset="0"/>
              <a:ea typeface="Calibri"/>
              <a:cs typeface="Arial" panose="020B0604020202020204" pitchFamily="34" charset="0"/>
            </a:endParaRPr>
          </a:p>
          <a:p>
            <a:pPr marL="285750" indent="-285750" algn="jus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 </a:t>
            </a:r>
            <a:r>
              <a:rPr lang="cs-CZ" sz="2000" i="1" dirty="0">
                <a:latin typeface="Arial" panose="020B0604020202020204" pitchFamily="34" charset="0"/>
                <a:cs typeface="Arial" panose="020B0604020202020204" pitchFamily="34" charset="0"/>
              </a:rPr>
              <a:t>Matka bdívala nad nemocným dítětem. Zavazadla balíval na poslední chvíli. Do slamníků se cpávala sláma. Odpoledne se dělávalo hezky. Vzájemně se chválívali. Koupávala ho ve vaničce.</a:t>
            </a:r>
            <a:endParaRPr lang="cs-CZ" sz="2000" i="1"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872472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E2C6354-36D6-4E9F-92F4-F005FC99ED3D}"/>
              </a:ext>
            </a:extLst>
          </p:cNvPr>
          <p:cNvSpPr txBox="1"/>
          <p:nvPr/>
        </p:nvSpPr>
        <p:spPr>
          <a:xfrm>
            <a:off x="1411551" y="1108747"/>
            <a:ext cx="9579006" cy="3785652"/>
          </a:xfrm>
          <a:prstGeom prst="rect">
            <a:avLst/>
          </a:prstGeom>
          <a:noFill/>
        </p:spPr>
        <p:txBody>
          <a:bodyPr wrap="square">
            <a:spAutoFit/>
          </a:bodyPr>
          <a:lstStyle/>
          <a:p>
            <a:pPr indent="44958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Образование форм будущего времени</a:t>
            </a:r>
          </a:p>
          <a:p>
            <a:pPr indent="449580" algn="just"/>
            <a:endParaRPr lang="ru-RU" sz="2000" b="1" dirty="0">
              <a:effectLst/>
              <a:latin typeface="Arial" panose="020B0604020202020204" pitchFamily="34" charset="0"/>
              <a:ea typeface="Times New Roman" panose="02020603050405020304" pitchFamily="18" charset="0"/>
              <a:cs typeface="Arial" panose="020B0604020202020204" pitchFamily="34" charset="0"/>
            </a:endParaRPr>
          </a:p>
          <a:p>
            <a:pPr indent="449580" algn="just"/>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indent="449580" algn="just"/>
            <a:r>
              <a:rPr lang="ru-RU" sz="2000" dirty="0">
                <a:effectLst/>
                <a:latin typeface="Arial" panose="020B0604020202020204" pitchFamily="34" charset="0"/>
                <a:ea typeface="Times New Roman" panose="02020603050405020304" pitchFamily="18" charset="0"/>
                <a:cs typeface="Arial" panose="020B0604020202020204" pitchFamily="34" charset="0"/>
              </a:rPr>
              <a:t>Форма будущего времени </a:t>
            </a:r>
            <a:r>
              <a:rPr lang="ru-RU" sz="2000" b="1" dirty="0">
                <a:effectLst/>
                <a:latin typeface="Arial" panose="020B0604020202020204" pitchFamily="34" charset="0"/>
                <a:ea typeface="Times New Roman" panose="02020603050405020304" pitchFamily="18" charset="0"/>
                <a:cs typeface="Arial" panose="020B0604020202020204" pitchFamily="34" charset="0"/>
              </a:rPr>
              <a:t>зависит от вида глагола</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indent="449580"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u="sng" dirty="0">
                <a:effectLst/>
                <a:latin typeface="Arial" panose="020B0604020202020204" pitchFamily="34" charset="0"/>
                <a:ea typeface="Times New Roman" panose="02020603050405020304" pitchFamily="18" charset="0"/>
                <a:cs typeface="Arial" panose="020B0604020202020204" pitchFamily="34" charset="0"/>
              </a:rPr>
              <a:t>Глаголы НСВ </a:t>
            </a:r>
            <a:r>
              <a:rPr lang="ru-RU" sz="2000" dirty="0">
                <a:effectLst/>
                <a:latin typeface="Arial" panose="020B0604020202020204" pitchFamily="34" charset="0"/>
                <a:ea typeface="Times New Roman" panose="02020603050405020304" pitchFamily="18" charset="0"/>
                <a:cs typeface="Arial" panose="020B0604020202020204" pitchFamily="34" charset="0"/>
              </a:rPr>
              <a:t>образуют составную (сложную) форму будущего времени, которая складывается из личных форм вспомогательного глагола </a:t>
            </a:r>
            <a:r>
              <a:rPr lang="ru-RU" sz="2000" i="1" dirty="0">
                <a:effectLst/>
                <a:latin typeface="Arial" panose="020B0604020202020204" pitchFamily="34" charset="0"/>
                <a:ea typeface="Times New Roman" panose="02020603050405020304" pitchFamily="18" charset="0"/>
                <a:cs typeface="Arial" panose="020B0604020202020204" pitchFamily="34" charset="0"/>
              </a:rPr>
              <a:t>быть</a:t>
            </a:r>
            <a:r>
              <a:rPr lang="ru-RU" sz="2000" dirty="0">
                <a:effectLst/>
                <a:latin typeface="Arial" panose="020B0604020202020204" pitchFamily="34" charset="0"/>
                <a:ea typeface="Times New Roman" panose="02020603050405020304" pitchFamily="18" charset="0"/>
                <a:cs typeface="Arial" panose="020B0604020202020204" pitchFamily="34" charset="0"/>
              </a:rPr>
              <a:t> и смыслового глагола в неопределенной форме (</a:t>
            </a:r>
            <a:r>
              <a:rPr lang="ru-RU" sz="2000" i="1" dirty="0">
                <a:effectLst/>
                <a:latin typeface="Arial" panose="020B0604020202020204" pitchFamily="34" charset="0"/>
                <a:ea typeface="Times New Roman" panose="02020603050405020304" pitchFamily="18" charset="0"/>
                <a:cs typeface="Arial" panose="020B0604020202020204" pitchFamily="34" charset="0"/>
              </a:rPr>
              <a:t>красить – я буду красить</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Arial" panose="020B0604020202020204" pitchFamily="34" charset="0"/>
              <a:buChar char="•"/>
            </a:pPr>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Arial" panose="020B0604020202020204" pitchFamily="34" charset="0"/>
              <a:buChar char="•"/>
            </a:pPr>
            <a:r>
              <a:rPr lang="ru-RU" sz="2000" u="sng" dirty="0">
                <a:effectLst/>
                <a:latin typeface="Arial" panose="020B0604020202020204" pitchFamily="34" charset="0"/>
                <a:ea typeface="Times New Roman" panose="02020603050405020304" pitchFamily="18" charset="0"/>
                <a:cs typeface="Arial" panose="020B0604020202020204" pitchFamily="34" charset="0"/>
              </a:rPr>
              <a:t>Глаголы </a:t>
            </a:r>
            <a:r>
              <a:rPr lang="ru-RU" sz="2000" dirty="0">
                <a:effectLst/>
                <a:latin typeface="Arial" panose="020B0604020202020204" pitchFamily="34" charset="0"/>
                <a:ea typeface="Times New Roman" panose="02020603050405020304" pitchFamily="18" charset="0"/>
                <a:cs typeface="Arial" panose="020B0604020202020204" pitchFamily="34" charset="0"/>
              </a:rPr>
              <a:t>СВ образуют только простые формы будущего времени, соответствующие формам спряжения (</a:t>
            </a:r>
            <a:r>
              <a:rPr lang="ru-RU" sz="2000" i="1" dirty="0">
                <a:effectLst/>
                <a:latin typeface="Arial" panose="020B0604020202020204" pitchFamily="34" charset="0"/>
                <a:ea typeface="Times New Roman" panose="02020603050405020304" pitchFamily="18" charset="0"/>
                <a:cs typeface="Arial" panose="020B0604020202020204" pitchFamily="34" charset="0"/>
              </a:rPr>
              <a:t>покрасить – я покрашу</a:t>
            </a:r>
            <a:r>
              <a:rPr lang="ru-RU" sz="2000" dirty="0">
                <a:effectLst/>
                <a:latin typeface="Arial" panose="020B0604020202020204" pitchFamily="34" charset="0"/>
                <a:ea typeface="Times New Roman" panose="02020603050405020304" pitchFamily="18" charset="0"/>
                <a:cs typeface="Arial" panose="020B0604020202020204" pitchFamily="34" charset="0"/>
              </a:rPr>
              <a:t>), т.к. аналитические формы образуются только от глаголов НСВ.</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85247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BBA0C241-D750-46ED-AC6B-3B5CD732BA6A}"/>
              </a:ext>
            </a:extLst>
          </p:cNvPr>
          <p:cNvGraphicFramePr>
            <a:graphicFrameLocks noGrp="1"/>
          </p:cNvGraphicFramePr>
          <p:nvPr>
            <p:extLst>
              <p:ext uri="{D42A27DB-BD31-4B8C-83A1-F6EECF244321}">
                <p14:modId xmlns:p14="http://schemas.microsoft.com/office/powerpoint/2010/main" val="2767544264"/>
              </p:ext>
            </p:extLst>
          </p:nvPr>
        </p:nvGraphicFramePr>
        <p:xfrm>
          <a:off x="1883042" y="1992851"/>
          <a:ext cx="8290768" cy="2872297"/>
        </p:xfrm>
        <a:graphic>
          <a:graphicData uri="http://schemas.openxmlformats.org/drawingml/2006/table">
            <a:tbl>
              <a:tblPr firstRow="1" firstCol="1" lastRow="1" lastCol="1" bandRow="1" bandCol="1"/>
              <a:tblGrid>
                <a:gridCol w="1149679">
                  <a:extLst>
                    <a:ext uri="{9D8B030D-6E8A-4147-A177-3AD203B41FA5}">
                      <a16:colId xmlns:a16="http://schemas.microsoft.com/office/drawing/2014/main" val="20000"/>
                    </a:ext>
                  </a:extLst>
                </a:gridCol>
                <a:gridCol w="923013">
                  <a:extLst>
                    <a:ext uri="{9D8B030D-6E8A-4147-A177-3AD203B41FA5}">
                      <a16:colId xmlns:a16="http://schemas.microsoft.com/office/drawing/2014/main" val="20001"/>
                    </a:ext>
                  </a:extLst>
                </a:gridCol>
                <a:gridCol w="921196">
                  <a:extLst>
                    <a:ext uri="{9D8B030D-6E8A-4147-A177-3AD203B41FA5}">
                      <a16:colId xmlns:a16="http://schemas.microsoft.com/office/drawing/2014/main" val="20002"/>
                    </a:ext>
                  </a:extLst>
                </a:gridCol>
                <a:gridCol w="2187842">
                  <a:extLst>
                    <a:ext uri="{9D8B030D-6E8A-4147-A177-3AD203B41FA5}">
                      <a16:colId xmlns:a16="http://schemas.microsoft.com/office/drawing/2014/main" val="20003"/>
                    </a:ext>
                  </a:extLst>
                </a:gridCol>
                <a:gridCol w="806047">
                  <a:extLst>
                    <a:ext uri="{9D8B030D-6E8A-4147-A177-3AD203B41FA5}">
                      <a16:colId xmlns:a16="http://schemas.microsoft.com/office/drawing/2014/main" val="20004"/>
                    </a:ext>
                  </a:extLst>
                </a:gridCol>
                <a:gridCol w="2302991">
                  <a:extLst>
                    <a:ext uri="{9D8B030D-6E8A-4147-A177-3AD203B41FA5}">
                      <a16:colId xmlns:a16="http://schemas.microsoft.com/office/drawing/2014/main" val="20005"/>
                    </a:ext>
                  </a:extLst>
                </a:gridCol>
              </a:tblGrid>
              <a:tr h="0">
                <a:tc gridSpan="2">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3">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ЧЯ</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РЯ</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ед.ч.</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1 л.</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2 л.</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3 л.</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b</a:t>
                      </a:r>
                      <a:r>
                        <a:rPr lang="cs-CZ" sz="2000" b="1" dirty="0" err="1">
                          <a:effectLst/>
                          <a:latin typeface="Arial" panose="020B0604020202020204" pitchFamily="34" charset="0"/>
                          <a:ea typeface="Calibri"/>
                          <a:cs typeface="Arial" panose="020B0604020202020204" pitchFamily="34" charset="0"/>
                        </a:rPr>
                        <a:t>udu</a:t>
                      </a:r>
                      <a:r>
                        <a:rPr lang="cs-CZ" sz="2000" b="1" dirty="0">
                          <a:effectLst/>
                          <a:latin typeface="Arial" panose="020B0604020202020204" pitchFamily="34" charset="0"/>
                          <a:ea typeface="Calibri"/>
                          <a:cs typeface="Arial" panose="020B0604020202020204" pitchFamily="34" charset="0"/>
                        </a:rPr>
                        <a:t> psát</a:t>
                      </a:r>
                    </a:p>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budeš psát</a:t>
                      </a:r>
                    </a:p>
                    <a:p>
                      <a:pPr algn="just">
                        <a:lnSpc>
                          <a:spcPct val="115000"/>
                        </a:lnSpc>
                        <a:spcAft>
                          <a:spcPts val="1000"/>
                        </a:spcAft>
                      </a:pPr>
                      <a:r>
                        <a:rPr lang="cs-CZ" sz="2000" b="1" dirty="0">
                          <a:effectLst/>
                          <a:latin typeface="Arial" panose="020B0604020202020204" pitchFamily="34" charset="0"/>
                          <a:ea typeface="Calibri"/>
                          <a:cs typeface="Arial" panose="020B0604020202020204" pitchFamily="34" charset="0"/>
                        </a:rPr>
                        <a:t>bude psát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 </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буду писать</a:t>
                      </a:r>
                      <a:endParaRPr lang="cs-CZ" sz="2000" b="1">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будешь писать</a:t>
                      </a:r>
                      <a:endParaRPr lang="cs-CZ" sz="2000" b="1">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будет писать</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мн.ч.</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1 л.</a:t>
                      </a:r>
                      <a:endParaRPr lang="cs-CZ" sz="2000" b="1">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2 л.</a:t>
                      </a:r>
                      <a:endParaRPr lang="cs-CZ" sz="2000" b="1">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a:effectLst/>
                          <a:latin typeface="Arial" panose="020B0604020202020204" pitchFamily="34" charset="0"/>
                          <a:ea typeface="Calibri"/>
                          <a:cs typeface="Arial" panose="020B0604020202020204" pitchFamily="34" charset="0"/>
                        </a:rPr>
                        <a:t>3 л.</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cs-CZ" sz="2000" b="1">
                          <a:effectLst/>
                          <a:latin typeface="Arial" panose="020B0604020202020204" pitchFamily="34" charset="0"/>
                          <a:ea typeface="Calibri"/>
                          <a:cs typeface="Arial" panose="020B0604020202020204" pitchFamily="34" charset="0"/>
                        </a:rPr>
                        <a:t>budeme psát</a:t>
                      </a:r>
                    </a:p>
                    <a:p>
                      <a:pPr algn="just">
                        <a:lnSpc>
                          <a:spcPct val="115000"/>
                        </a:lnSpc>
                        <a:spcAft>
                          <a:spcPts val="1000"/>
                        </a:spcAft>
                      </a:pPr>
                      <a:r>
                        <a:rPr lang="cs-CZ" sz="2000" b="1">
                          <a:effectLst/>
                          <a:latin typeface="Arial" panose="020B0604020202020204" pitchFamily="34" charset="0"/>
                          <a:ea typeface="Calibri"/>
                          <a:cs typeface="Arial" panose="020B0604020202020204" pitchFamily="34" charset="0"/>
                        </a:rPr>
                        <a:t>budete psát</a:t>
                      </a:r>
                    </a:p>
                    <a:p>
                      <a:pPr algn="just">
                        <a:lnSpc>
                          <a:spcPct val="115000"/>
                        </a:lnSpc>
                        <a:spcAft>
                          <a:spcPts val="1000"/>
                        </a:spcAft>
                      </a:pPr>
                      <a:r>
                        <a:rPr lang="cs-CZ" sz="2000" b="1">
                          <a:effectLst/>
                          <a:latin typeface="Arial" panose="020B0604020202020204" pitchFamily="34" charset="0"/>
                          <a:ea typeface="Calibri"/>
                          <a:cs typeface="Arial" panose="020B0604020202020204" pitchFamily="34" charset="0"/>
                        </a:rPr>
                        <a:t>budou psát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будем писать</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будете писать</a:t>
                      </a:r>
                      <a:endParaRPr lang="cs-CZ" sz="2000" b="1" dirty="0">
                        <a:effectLst/>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будут писать</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34514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D52C4A4-DB5F-4C55-B9B8-94EE5AF5199D}"/>
              </a:ext>
            </a:extLst>
          </p:cNvPr>
          <p:cNvSpPr txBox="1"/>
          <p:nvPr/>
        </p:nvSpPr>
        <p:spPr>
          <a:xfrm>
            <a:off x="1482570" y="718013"/>
            <a:ext cx="9286043" cy="1015663"/>
          </a:xfrm>
          <a:prstGeom prst="rect">
            <a:avLst/>
          </a:prstGeom>
          <a:noFill/>
        </p:spPr>
        <p:txBody>
          <a:bodyPr wrap="square">
            <a:spAutoFit/>
          </a:bodyPr>
          <a:lstStyle/>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У каждого глагольного времени мы можем выделить его </a:t>
            </a:r>
            <a:r>
              <a:rPr lang="ru-RU" sz="2000" b="1" dirty="0">
                <a:effectLst/>
                <a:latin typeface="Arial" panose="020B0604020202020204" pitchFamily="34" charset="0"/>
                <a:ea typeface="Times New Roman" panose="02020603050405020304" pitchFamily="18" charset="0"/>
                <a:cs typeface="Arial" panose="020B0604020202020204" pitchFamily="34" charset="0"/>
              </a:rPr>
              <a:t>основное, общее временное значение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пропал</a:t>
            </a:r>
            <a:r>
              <a:rPr lang="ru-RU" sz="2000" dirty="0">
                <a:effectLst/>
                <a:latin typeface="Arial" panose="020B0604020202020204" pitchFamily="34" charset="0"/>
                <a:ea typeface="Times New Roman" panose="02020603050405020304" pitchFamily="18" charset="0"/>
                <a:cs typeface="Arial" panose="020B0604020202020204" pitchFamily="34" charset="0"/>
              </a:rPr>
              <a:t> – </a:t>
            </a:r>
            <a:r>
              <a:rPr lang="ru-RU" sz="2000" dirty="0" err="1">
                <a:effectLst/>
                <a:latin typeface="Arial" panose="020B0604020202020204" pitchFamily="34" charset="0"/>
                <a:ea typeface="Times New Roman" panose="02020603050405020304" pitchFamily="18" charset="0"/>
                <a:cs typeface="Arial" panose="020B0604020202020204" pitchFamily="34" charset="0"/>
              </a:rPr>
              <a:t>прош.вр</a:t>
            </a:r>
            <a:r>
              <a:rPr lang="ru-RU" sz="2000" dirty="0">
                <a:effectLst/>
                <a:latin typeface="Arial" panose="020B0604020202020204" pitchFamily="34" charset="0"/>
                <a:ea typeface="Times New Roman" panose="02020603050405020304" pitchFamily="18" charset="0"/>
                <a:cs typeface="Arial" panose="020B0604020202020204" pitchFamily="34" charset="0"/>
              </a:rPr>
              <a:t>.) и </a:t>
            </a:r>
            <a:r>
              <a:rPr lang="ru-RU" sz="2000" b="1" dirty="0">
                <a:effectLst/>
                <a:latin typeface="Arial" panose="020B0604020202020204" pitchFamily="34" charset="0"/>
                <a:ea typeface="Times New Roman" panose="02020603050405020304" pitchFamily="18" charset="0"/>
                <a:cs typeface="Arial" panose="020B0604020202020204" pitchFamily="34" charset="0"/>
              </a:rPr>
              <a:t>значение частное, контекстуальное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Если не поможем, он пропал</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dirty="0" err="1">
                <a:effectLst/>
                <a:latin typeface="Arial" panose="020B0604020202020204" pitchFamily="34" charset="0"/>
                <a:ea typeface="Times New Roman" panose="02020603050405020304" pitchFamily="18" charset="0"/>
                <a:cs typeface="Arial" panose="020B0604020202020204" pitchFamily="34" charset="0"/>
              </a:rPr>
              <a:t>будущ.вр</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ovéPole 3">
            <a:extLst>
              <a:ext uri="{FF2B5EF4-FFF2-40B4-BE49-F238E27FC236}">
                <a16:creationId xmlns:a16="http://schemas.microsoft.com/office/drawing/2014/main" id="{F7A68AAE-DDA6-4412-ACB1-36BE39FBB806}"/>
              </a:ext>
            </a:extLst>
          </p:cNvPr>
          <p:cNvSpPr txBox="1"/>
          <p:nvPr/>
        </p:nvSpPr>
        <p:spPr>
          <a:xfrm>
            <a:off x="1452978" y="2262003"/>
            <a:ext cx="9286043" cy="3477875"/>
          </a:xfrm>
          <a:prstGeom prst="rect">
            <a:avLst/>
          </a:prstGeom>
          <a:noFill/>
        </p:spPr>
        <p:txBody>
          <a:bodyPr wrap="square" rtlCol="0">
            <a:spAutoFit/>
          </a:bodyPr>
          <a:lstStyle/>
          <a:p>
            <a:pPr algn="ctr"/>
            <a:r>
              <a:rPr lang="ru-RU" sz="2000" b="1" dirty="0">
                <a:latin typeface="Arial" panose="020B0604020202020204" pitchFamily="34" charset="0"/>
                <a:cs typeface="Arial" panose="020B0604020202020204" pitchFamily="34" charset="0"/>
              </a:rPr>
              <a:t>Транспозиция грамматических форм</a:t>
            </a:r>
          </a:p>
          <a:p>
            <a:pPr algn="ctr"/>
            <a:endParaRPr lang="ru-RU" sz="2000" b="1"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При транспозиции временная форма также может приобретать иные значения.</a:t>
            </a:r>
          </a:p>
          <a:p>
            <a:pPr algn="just"/>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dirty="0">
                <a:latin typeface="Arial" panose="020B0604020202020204" pitchFamily="34" charset="0"/>
                <a:cs typeface="Arial" panose="020B0604020202020204" pitchFamily="34" charset="0"/>
              </a:rPr>
              <a:t>Настоящее историческое (</a:t>
            </a:r>
            <a:r>
              <a:rPr lang="ru-RU" sz="2000" i="1" dirty="0">
                <a:latin typeface="Arial" panose="020B0604020202020204" pitchFamily="34" charset="0"/>
                <a:cs typeface="Arial" panose="020B0604020202020204" pitchFamily="34" charset="0"/>
              </a:rPr>
              <a:t>В 1725 году Петр I умирает</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dirty="0">
                <a:latin typeface="Arial" panose="020B0604020202020204" pitchFamily="34" charset="0"/>
                <a:cs typeface="Arial" panose="020B0604020202020204" pitchFamily="34" charset="0"/>
              </a:rPr>
              <a:t>Вневременное действие (</a:t>
            </a:r>
            <a:r>
              <a:rPr lang="ru-RU" sz="2000" i="1" dirty="0">
                <a:latin typeface="Arial" panose="020B0604020202020204" pitchFamily="34" charset="0"/>
                <a:cs typeface="Arial" panose="020B0604020202020204" pitchFamily="34" charset="0"/>
              </a:rPr>
              <a:t>Как аукнется, так и откликнется</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dirty="0">
                <a:latin typeface="Arial" panose="020B0604020202020204" pitchFamily="34" charset="0"/>
                <a:cs typeface="Arial" panose="020B0604020202020204" pitchFamily="34" charset="0"/>
              </a:rPr>
              <a:t>Употребление глагола настоящего времени НСВ в значении будущего времени (</a:t>
            </a:r>
            <a:r>
              <a:rPr lang="ru-RU" sz="2000" i="1" dirty="0">
                <a:latin typeface="Arial" panose="020B0604020202020204" pitchFamily="34" charset="0"/>
                <a:cs typeface="Arial" panose="020B0604020202020204" pitchFamily="34" charset="0"/>
              </a:rPr>
              <a:t>Завтра я еду в Прагу</a:t>
            </a:r>
            <a:r>
              <a:rPr lang="ru-RU"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709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106142D-E55F-490F-9074-295B9B0670CF}"/>
              </a:ext>
            </a:extLst>
          </p:cNvPr>
          <p:cNvSpPr txBox="1"/>
          <p:nvPr/>
        </p:nvSpPr>
        <p:spPr>
          <a:xfrm>
            <a:off x="594803" y="792541"/>
            <a:ext cx="10724226" cy="5272918"/>
          </a:xfrm>
          <a:prstGeom prst="rect">
            <a:avLst/>
          </a:prstGeom>
          <a:noFill/>
        </p:spPr>
        <p:txBody>
          <a:bodyPr wrap="square">
            <a:spAutoFit/>
          </a:bodyPr>
          <a:lstStyle/>
          <a:p>
            <a:pPr marL="228600" algn="just"/>
            <a:r>
              <a:rPr lang="ru-RU" sz="2000" b="1" dirty="0">
                <a:effectLst/>
                <a:latin typeface="Arial" panose="020B0604020202020204" pitchFamily="34" charset="0"/>
                <a:ea typeface="Times New Roman" panose="02020603050405020304" pitchFamily="18" charset="0"/>
                <a:cs typeface="Arial" panose="020B0604020202020204" pitchFamily="34" charset="0"/>
              </a:rPr>
              <a:t>Полная парадигма глагола</a:t>
            </a:r>
            <a:r>
              <a:rPr lang="ru-RU" sz="2000" dirty="0">
                <a:effectLst/>
                <a:latin typeface="Arial" panose="020B0604020202020204" pitchFamily="34" charset="0"/>
                <a:ea typeface="Times New Roman" panose="02020603050405020304" pitchFamily="18" charset="0"/>
                <a:cs typeface="Arial" panose="020B0604020202020204" pitchFamily="34" charset="0"/>
              </a:rPr>
              <a:t> включает следующие синтетические и аналитические формы:</a:t>
            </a:r>
          </a:p>
          <a:p>
            <a:pPr marL="228600"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07000"/>
              </a:lnSpc>
              <a:buFont typeface="+mj-lt"/>
              <a:buAutoNum type="arabicPeriod"/>
            </a:pPr>
            <a:r>
              <a:rPr lang="ru-RU" sz="2000" u="sng" dirty="0">
                <a:effectLst/>
                <a:latin typeface="Arial" panose="020B0604020202020204" pitchFamily="34" charset="0"/>
                <a:ea typeface="Calibri" panose="020F0502020204030204" pitchFamily="34" charset="0"/>
                <a:cs typeface="Arial" panose="020B0604020202020204" pitchFamily="34" charset="0"/>
              </a:rPr>
              <a:t>Инфинитив</a:t>
            </a:r>
            <a:r>
              <a:rPr lang="ru-RU" sz="2000" dirty="0">
                <a:effectLst/>
                <a:latin typeface="Arial" panose="020B0604020202020204" pitchFamily="34" charset="0"/>
                <a:ea typeface="Calibri" panose="020F0502020204030204" pitchFamily="34" charset="0"/>
                <a:cs typeface="Arial" panose="020B0604020202020204" pitchFamily="34" charset="0"/>
              </a:rPr>
              <a:t> (</a:t>
            </a:r>
            <a:r>
              <a:rPr lang="ru-RU" sz="2000" i="1" dirty="0">
                <a:effectLst/>
                <a:latin typeface="Arial" panose="020B0604020202020204" pitchFamily="34" charset="0"/>
                <a:ea typeface="Calibri" panose="020F0502020204030204" pitchFamily="34" charset="0"/>
                <a:cs typeface="Arial" panose="020B0604020202020204" pitchFamily="34" charset="0"/>
              </a:rPr>
              <a:t>работать, печь, нести</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mj-lt"/>
              <a:buAutoNum type="arabicPeriod"/>
            </a:pPr>
            <a:r>
              <a:rPr lang="ru-RU" sz="2000" u="sng" dirty="0">
                <a:effectLst/>
                <a:latin typeface="Arial" panose="020B0604020202020204" pitchFamily="34" charset="0"/>
                <a:ea typeface="Calibri" panose="020F0502020204030204" pitchFamily="34" charset="0"/>
                <a:cs typeface="Arial" panose="020B0604020202020204" pitchFamily="34" charset="0"/>
              </a:rPr>
              <a:t>Настоящее время изъявительного наклонения </a:t>
            </a:r>
            <a:r>
              <a:rPr lang="ru-RU" sz="2000" dirty="0">
                <a:effectLst/>
                <a:latin typeface="Arial" panose="020B0604020202020204" pitchFamily="34" charset="0"/>
                <a:ea typeface="Calibri" panose="020F0502020204030204" pitchFamily="34" charset="0"/>
                <a:cs typeface="Arial" panose="020B0604020202020204" pitchFamily="34" charset="0"/>
              </a:rPr>
              <a:t>(три лица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a:t>
            </a:r>
            <a:r>
              <a:rPr lang="ru-RU" sz="2000" i="1" dirty="0">
                <a:effectLst/>
                <a:latin typeface="Arial" panose="020B0604020202020204" pitchFamily="34" charset="0"/>
                <a:ea typeface="Calibri" panose="020F0502020204030204" pitchFamily="34" charset="0"/>
                <a:cs typeface="Arial" panose="020B0604020202020204" pitchFamily="34" charset="0"/>
              </a:rPr>
              <a:t>я пишу, ты пишешь, он пишет, мы пишем, вы пишете, они пишут</a:t>
            </a:r>
            <a:r>
              <a:rPr lang="ru-RU" sz="2000" dirty="0">
                <a:effectLst/>
                <a:latin typeface="Arial" panose="020B0604020202020204" pitchFamily="34" charset="0"/>
                <a:ea typeface="Calibri" panose="020F0502020204030204" pitchFamily="34" charset="0"/>
                <a:cs typeface="Arial" panose="020B0604020202020204" pitchFamily="34" charset="0"/>
              </a:rPr>
              <a:t>). Глаголы СВ имеют значение будущего времени (я </a:t>
            </a:r>
            <a:r>
              <a:rPr lang="ru-RU" sz="2000" i="1" dirty="0">
                <a:effectLst/>
                <a:latin typeface="Arial" panose="020B0604020202020204" pitchFamily="34" charset="0"/>
                <a:ea typeface="Calibri" panose="020F0502020204030204" pitchFamily="34" charset="0"/>
                <a:cs typeface="Arial" panose="020B0604020202020204" pitchFamily="34" charset="0"/>
              </a:rPr>
              <a:t>напишу…</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mj-lt"/>
              <a:buAutoNum type="arabicPeriod"/>
            </a:pPr>
            <a:r>
              <a:rPr lang="ru-RU" sz="2000" u="sng" dirty="0">
                <a:effectLst/>
                <a:latin typeface="Arial" panose="020B0604020202020204" pitchFamily="34" charset="0"/>
                <a:ea typeface="Calibri" panose="020F0502020204030204" pitchFamily="34" charset="0"/>
                <a:cs typeface="Arial" panose="020B0604020202020204" pitchFamily="34" charset="0"/>
              </a:rPr>
              <a:t>Прошедшее время изъявительного наклонения </a:t>
            </a:r>
            <a:r>
              <a:rPr lang="ru-RU" sz="2000" dirty="0">
                <a:effectLst/>
                <a:latin typeface="Arial" panose="020B0604020202020204" pitchFamily="34" charset="0"/>
                <a:ea typeface="Calibri" panose="020F0502020204030204" pitchFamily="34" charset="0"/>
                <a:cs typeface="Arial" panose="020B0604020202020204" pitchFamily="34" charset="0"/>
              </a:rPr>
              <a:t>(три лица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 три формы по родам: </a:t>
            </a:r>
            <a:r>
              <a:rPr lang="ru-RU" sz="2000" i="1" dirty="0">
                <a:effectLst/>
                <a:latin typeface="Arial" panose="020B0604020202020204" pitchFamily="34" charset="0"/>
                <a:ea typeface="Calibri" panose="020F0502020204030204" pitchFamily="34" charset="0"/>
                <a:cs typeface="Arial" panose="020B0604020202020204" pitchFamily="34" charset="0"/>
              </a:rPr>
              <a:t>я / ты / он, она, оно учил / учила / учило, мы / вы / они учили</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mj-lt"/>
              <a:buAutoNum type="arabicPeriod"/>
            </a:pPr>
            <a:r>
              <a:rPr lang="ru-RU" sz="2000" u="sng" dirty="0">
                <a:effectLst/>
                <a:latin typeface="Arial" panose="020B0604020202020204" pitchFamily="34" charset="0"/>
                <a:ea typeface="Calibri" panose="020F0502020204030204" pitchFamily="34" charset="0"/>
                <a:cs typeface="Arial" panose="020B0604020202020204" pitchFamily="34" charset="0"/>
              </a:rPr>
              <a:t>Будущее время изъявительного наклонения </a:t>
            </a:r>
            <a:r>
              <a:rPr lang="ru-RU" sz="2000" dirty="0">
                <a:effectLst/>
                <a:latin typeface="Arial" panose="020B0604020202020204" pitchFamily="34" charset="0"/>
                <a:ea typeface="Calibri" panose="020F0502020204030204" pitchFamily="34" charset="0"/>
                <a:cs typeface="Arial" panose="020B0604020202020204" pitchFamily="34" charset="0"/>
              </a:rPr>
              <a:t>(три лица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a:t>
            </a:r>
            <a:r>
              <a:rPr lang="ru-RU" sz="2000" i="1" dirty="0">
                <a:effectLst/>
                <a:latin typeface="Arial" panose="020B0604020202020204" pitchFamily="34" charset="0"/>
                <a:ea typeface="Calibri" panose="020F0502020204030204" pitchFamily="34" charset="0"/>
                <a:cs typeface="Arial" panose="020B0604020202020204" pitchFamily="34" charset="0"/>
              </a:rPr>
              <a:t>я буду читать, ты будешь читать, он будет читать, мы будем читать, вы будете читать, они будут читать</a:t>
            </a:r>
            <a:r>
              <a:rPr lang="ru-RU" sz="2000" dirty="0">
                <a:effectLst/>
                <a:latin typeface="Arial" panose="020B0604020202020204" pitchFamily="34" charset="0"/>
                <a:ea typeface="Calibri" panose="020F0502020204030204" pitchFamily="34" charset="0"/>
                <a:cs typeface="Arial" panose="020B0604020202020204" pitchFamily="34" charset="0"/>
              </a:rPr>
              <a:t>). Аналитические формы образуются от глаголов НСВ.</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mj-lt"/>
              <a:buAutoNum type="arabicPeriod"/>
            </a:pPr>
            <a:r>
              <a:rPr lang="ru-RU" sz="2000" u="sng" dirty="0">
                <a:effectLst/>
                <a:latin typeface="Arial" panose="020B0604020202020204" pitchFamily="34" charset="0"/>
                <a:ea typeface="Calibri" panose="020F0502020204030204" pitchFamily="34" charset="0"/>
                <a:cs typeface="Arial" panose="020B0604020202020204" pitchFamily="34" charset="0"/>
              </a:rPr>
              <a:t>Повелительное наклонение </a:t>
            </a:r>
            <a:r>
              <a:rPr lang="ru-RU" sz="2000" dirty="0">
                <a:effectLst/>
                <a:latin typeface="Arial" panose="020B0604020202020204" pitchFamily="34" charset="0"/>
                <a:ea typeface="Calibri" panose="020F0502020204030204" pitchFamily="34" charset="0"/>
                <a:cs typeface="Arial" panose="020B0604020202020204" pitchFamily="34" charset="0"/>
              </a:rPr>
              <a:t>(формы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эксклюзива: </a:t>
            </a:r>
            <a:r>
              <a:rPr lang="ru-RU" sz="2000" i="1" dirty="0">
                <a:effectLst/>
                <a:latin typeface="Arial" panose="020B0604020202020204" pitchFamily="34" charset="0"/>
                <a:ea typeface="Calibri" panose="020F0502020204030204" pitchFamily="34" charset="0"/>
                <a:cs typeface="Arial" panose="020B0604020202020204" pitchFamily="34" charset="0"/>
              </a:rPr>
              <a:t>спой/те </a:t>
            </a:r>
            <a:r>
              <a:rPr lang="ru-RU" sz="2000" dirty="0">
                <a:effectLst/>
                <a:latin typeface="Arial" panose="020B0604020202020204" pitchFamily="34" charset="0"/>
                <a:ea typeface="Calibri" panose="020F0502020204030204" pitchFamily="34" charset="0"/>
                <a:cs typeface="Arial" panose="020B0604020202020204" pitchFamily="34" charset="0"/>
              </a:rPr>
              <a:t>и инклюзива:</a:t>
            </a:r>
            <a:r>
              <a:rPr lang="ru-RU" sz="2000" i="1" dirty="0">
                <a:effectLst/>
                <a:latin typeface="Arial" panose="020B0604020202020204" pitchFamily="34" charset="0"/>
                <a:ea typeface="Calibri" panose="020F0502020204030204" pitchFamily="34" charset="0"/>
                <a:cs typeface="Arial" panose="020B0604020202020204" pitchFamily="34" charset="0"/>
              </a:rPr>
              <a:t> своем, споемте, будем/те петь</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arabicPeriod"/>
            </a:pPr>
            <a:r>
              <a:rPr lang="ru-RU" sz="2000" u="sng" dirty="0">
                <a:effectLst/>
                <a:latin typeface="Arial" panose="020B0604020202020204" pitchFamily="34" charset="0"/>
                <a:ea typeface="Calibri" panose="020F0502020204030204" pitchFamily="34" charset="0"/>
                <a:cs typeface="Arial" panose="020B0604020202020204" pitchFamily="34" charset="0"/>
              </a:rPr>
              <a:t>Сослагательное наклонение </a:t>
            </a:r>
            <a:r>
              <a:rPr lang="ru-RU" sz="2000" dirty="0">
                <a:effectLst/>
                <a:latin typeface="Arial" panose="020B0604020202020204" pitchFamily="34" charset="0"/>
                <a:ea typeface="Calibri" panose="020F0502020204030204" pitchFamily="34" charset="0"/>
                <a:cs typeface="Arial" panose="020B0604020202020204" pitchFamily="34" charset="0"/>
              </a:rPr>
              <a:t>(три лица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в </a:t>
            </a:r>
            <a:r>
              <a:rPr lang="ru-RU" sz="2000" dirty="0" err="1">
                <a:effectLst/>
                <a:latin typeface="Arial" panose="020B0604020202020204" pitchFamily="34" charset="0"/>
                <a:ea typeface="Calibri" panose="020F0502020204030204" pitchFamily="34" charset="0"/>
                <a:cs typeface="Arial" panose="020B0604020202020204" pitchFamily="34" charset="0"/>
              </a:rPr>
              <a:t>ед.ч</a:t>
            </a:r>
            <a:r>
              <a:rPr lang="ru-RU" sz="2000" dirty="0">
                <a:effectLst/>
                <a:latin typeface="Arial" panose="020B0604020202020204" pitchFamily="34" charset="0"/>
                <a:ea typeface="Calibri" panose="020F0502020204030204" pitchFamily="34" charset="0"/>
                <a:cs typeface="Arial" panose="020B0604020202020204" pitchFamily="34" charset="0"/>
              </a:rPr>
              <a:t>. – три формы по родам: </a:t>
            </a:r>
            <a:r>
              <a:rPr lang="ru-RU" sz="2000" i="1" dirty="0">
                <a:effectLst/>
                <a:latin typeface="Arial" panose="020B0604020202020204" pitchFamily="34" charset="0"/>
                <a:ea typeface="Calibri" panose="020F0502020204030204" pitchFamily="34" charset="0"/>
                <a:cs typeface="Arial" panose="020B0604020202020204" pitchFamily="34" charset="0"/>
              </a:rPr>
              <a:t>я / ты / он, она, оно лежал бы / лежала бы / лежало бы, мы / вы / они лежали бы</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5406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6B3DE11-F309-41CB-B77B-1EEFC073C96F}"/>
              </a:ext>
            </a:extLst>
          </p:cNvPr>
          <p:cNvSpPr txBox="1"/>
          <p:nvPr/>
        </p:nvSpPr>
        <p:spPr>
          <a:xfrm>
            <a:off x="596283" y="735808"/>
            <a:ext cx="10999433" cy="5632311"/>
          </a:xfrm>
          <a:prstGeom prst="rect">
            <a:avLst/>
          </a:prstGeom>
          <a:noFill/>
        </p:spPr>
        <p:txBody>
          <a:bodyPr wrap="square">
            <a:spAutoFit/>
          </a:bodyPr>
          <a:lstStyle/>
          <a:p>
            <a:pPr indent="449580" algn="ctr"/>
            <a:r>
              <a:rPr lang="ru-RU" sz="2000" b="1" dirty="0">
                <a:effectLst/>
                <a:latin typeface="Arial" panose="020B0604020202020204" pitchFamily="34" charset="0"/>
                <a:ea typeface="Times New Roman" panose="02020603050405020304" pitchFamily="18" charset="0"/>
                <a:cs typeface="Arial" panose="020B0604020202020204" pitchFamily="34" charset="0"/>
              </a:rPr>
              <a:t>Некоторые из этих транспозиций отличаются от ЧЯ.</a:t>
            </a:r>
          </a:p>
          <a:p>
            <a:pPr indent="449580" algn="just"/>
            <a:endParaRPr lang="ru-RU" sz="20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В ЧЯ </a:t>
            </a:r>
            <a:r>
              <a:rPr lang="ru-RU" sz="2000" b="1" dirty="0">
                <a:effectLst/>
                <a:latin typeface="Arial" panose="020B0604020202020204" pitchFamily="34" charset="0"/>
                <a:ea typeface="Times New Roman" panose="02020603050405020304" pitchFamily="18" charset="0"/>
                <a:cs typeface="Arial" panose="020B0604020202020204" pitchFamily="34" charset="0"/>
              </a:rPr>
              <a:t>форма будущего совершенного в значении настоящего </a:t>
            </a:r>
            <a:r>
              <a:rPr lang="ru-RU" sz="2000" dirty="0">
                <a:effectLst/>
                <a:latin typeface="Arial" panose="020B0604020202020204" pitchFamily="34" charset="0"/>
                <a:ea typeface="Times New Roman" panose="02020603050405020304" pitchFamily="18" charset="0"/>
                <a:cs typeface="Arial" panose="020B0604020202020204" pitchFamily="34" charset="0"/>
              </a:rPr>
              <a:t>(т.е. в значении неактуального презенса) употребляется практически без ограничения (</a:t>
            </a:r>
            <a:r>
              <a:rPr lang="cs-CZ" sz="2000" i="1" dirty="0">
                <a:effectLst/>
                <a:latin typeface="Arial" panose="020B0604020202020204" pitchFamily="34" charset="0"/>
                <a:ea typeface="Times New Roman" panose="02020603050405020304" pitchFamily="18" charset="0"/>
                <a:cs typeface="Arial" panose="020B0604020202020204" pitchFamily="34" charset="0"/>
              </a:rPr>
              <a:t>K večeři si obyčejně koupím salám</a:t>
            </a:r>
            <a:r>
              <a:rPr lang="ru-RU" sz="2000" i="1" dirty="0">
                <a:effectLst/>
                <a:latin typeface="Arial" panose="020B0604020202020204" pitchFamily="34" charset="0"/>
                <a:ea typeface="Times New Roman" panose="02020603050405020304" pitchFamily="18" charset="0"/>
                <a:cs typeface="Arial" panose="020B0604020202020204" pitchFamily="34" charset="0"/>
              </a:rPr>
              <a:t>.</a:t>
            </a:r>
            <a:r>
              <a:rPr lang="ru-RU" sz="2000" dirty="0">
                <a:effectLst/>
                <a:latin typeface="Arial" panose="020B0604020202020204" pitchFamily="34" charset="0"/>
                <a:ea typeface="Times New Roman" panose="02020603050405020304" pitchFamily="18" charset="0"/>
                <a:cs typeface="Arial" panose="020B0604020202020204" pitchFamily="34" charset="0"/>
              </a:rPr>
              <a:t>), в то время как в РЯ подобное употребление характерно лишь для конструкций со специфическими модальными оттенками (</a:t>
            </a:r>
            <a:r>
              <a:rPr lang="ru-RU" sz="2000" i="1" dirty="0">
                <a:effectLst/>
                <a:latin typeface="Arial" panose="020B0604020202020204" pitchFamily="34" charset="0"/>
                <a:ea typeface="Times New Roman" panose="02020603050405020304" pitchFamily="18" charset="0"/>
                <a:cs typeface="Arial" panose="020B0604020202020204" pitchFamily="34" charset="0"/>
              </a:rPr>
              <a:t>Идет медленно, нет-нет да и остановится</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285750" indent="-28575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В ЧЯ также широко распространено </a:t>
            </a:r>
            <a:r>
              <a:rPr lang="ru-RU" sz="2000" b="1" dirty="0">
                <a:effectLst/>
                <a:latin typeface="Arial" panose="020B0604020202020204" pitchFamily="34" charset="0"/>
                <a:ea typeface="Times New Roman" panose="02020603050405020304" pitchFamily="18" charset="0"/>
                <a:cs typeface="Arial" panose="020B0604020202020204" pitchFamily="34" charset="0"/>
              </a:rPr>
              <a:t>настоящее драматическое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cs-CZ" sz="2000" i="1" dirty="0">
                <a:effectLst/>
                <a:latin typeface="Arial" panose="020B0604020202020204" pitchFamily="34" charset="0"/>
                <a:ea typeface="Times New Roman" panose="02020603050405020304" pitchFamily="18" charset="0"/>
                <a:cs typeface="Arial" panose="020B0604020202020204" pitchFamily="34" charset="0"/>
              </a:rPr>
              <a:t>Prodíral jsem se lesem a najednou na mě někdo vyběhne z houští.</a:t>
            </a:r>
            <a:r>
              <a:rPr lang="ru-RU" sz="2000" dirty="0">
                <a:effectLst/>
                <a:latin typeface="Arial" panose="020B0604020202020204" pitchFamily="34" charset="0"/>
                <a:ea typeface="Times New Roman" panose="02020603050405020304" pitchFamily="18" charset="0"/>
                <a:cs typeface="Arial" panose="020B0604020202020204" pitchFamily="34" charset="0"/>
              </a:rPr>
              <a:t>), его образование возможно и в РЯ, однако, употребление не отличается широтой (</a:t>
            </a:r>
            <a:r>
              <a:rPr lang="ru-RU" sz="2000" i="1" dirty="0">
                <a:effectLst/>
                <a:latin typeface="Arial" panose="020B0604020202020204" pitchFamily="34" charset="0"/>
                <a:ea typeface="Times New Roman" panose="02020603050405020304" pitchFamily="18" charset="0"/>
                <a:cs typeface="Arial" panose="020B0604020202020204" pitchFamily="34" charset="0"/>
              </a:rPr>
              <a:t>Как взмолится золотая рыбка!</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marL="285750" indent="-28575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В РЯ </a:t>
            </a:r>
            <a:r>
              <a:rPr lang="ru-RU" sz="2000" b="1" dirty="0">
                <a:effectLst/>
                <a:latin typeface="Arial" panose="020B0604020202020204" pitchFamily="34" charset="0"/>
                <a:ea typeface="Times New Roman" panose="02020603050405020304" pitchFamily="18" charset="0"/>
                <a:cs typeface="Arial" panose="020B0604020202020204" pitchFamily="34" charset="0"/>
              </a:rPr>
              <a:t>прошедшее совершенно</a:t>
            </a:r>
            <a:r>
              <a:rPr lang="ru-RU" sz="2000" dirty="0">
                <a:effectLst/>
                <a:latin typeface="Arial" panose="020B0604020202020204" pitchFamily="34" charset="0"/>
                <a:ea typeface="Times New Roman" panose="02020603050405020304" pitchFamily="18" charset="0"/>
                <a:cs typeface="Arial" panose="020B0604020202020204" pitchFamily="34" charset="0"/>
              </a:rPr>
              <a:t>е может транспонироваться </a:t>
            </a:r>
            <a:r>
              <a:rPr lang="ru-RU" sz="2000" b="1" dirty="0">
                <a:effectLst/>
                <a:latin typeface="Arial" panose="020B0604020202020204" pitchFamily="34" charset="0"/>
                <a:ea typeface="Times New Roman" panose="02020603050405020304" pitchFamily="18" charset="0"/>
                <a:cs typeface="Arial" panose="020B0604020202020204" pitchFamily="34" charset="0"/>
              </a:rPr>
              <a:t>в настоящее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Над рекой повис туман</a:t>
            </a:r>
            <a:r>
              <a:rPr lang="ru-RU" sz="2000" dirty="0">
                <a:effectLst/>
                <a:latin typeface="Arial" panose="020B0604020202020204" pitchFamily="34" charset="0"/>
                <a:ea typeface="Times New Roman" panose="02020603050405020304" pitchFamily="18" charset="0"/>
                <a:cs typeface="Arial" panose="020B0604020202020204" pitchFamily="34" charset="0"/>
              </a:rPr>
              <a:t>.), в то время как ЧЯ обычно избегает подобных конструкций. </a:t>
            </a:r>
          </a:p>
          <a:p>
            <a:pPr marL="285750" indent="-285750" algn="just">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ru-RU" sz="2000" b="1" dirty="0">
                <a:effectLst/>
                <a:latin typeface="Arial" panose="020B0604020202020204" pitchFamily="34" charset="0"/>
                <a:ea typeface="Times New Roman" panose="02020603050405020304" pitchFamily="18" charset="0"/>
                <a:cs typeface="Arial" panose="020B0604020202020204" pitchFamily="34" charset="0"/>
              </a:rPr>
              <a:t>Формы прошедшего времени</a:t>
            </a:r>
            <a:r>
              <a:rPr lang="ru-RU" sz="2000" dirty="0">
                <a:effectLst/>
                <a:latin typeface="Arial" panose="020B0604020202020204" pitchFamily="34" charset="0"/>
                <a:ea typeface="Times New Roman" panose="02020603050405020304" pitchFamily="18" charset="0"/>
                <a:cs typeface="Arial" panose="020B0604020202020204" pitchFamily="34" charset="0"/>
              </a:rPr>
              <a:t> могут выступать в РЯ </a:t>
            </a:r>
            <a:r>
              <a:rPr lang="ru-RU" sz="2000" b="1" dirty="0">
                <a:effectLst/>
                <a:latin typeface="Arial" panose="020B0604020202020204" pitchFamily="34" charset="0"/>
                <a:ea typeface="Times New Roman" panose="02020603050405020304" pitchFamily="18" charset="0"/>
                <a:cs typeface="Arial" panose="020B0604020202020204" pitchFamily="34" charset="0"/>
              </a:rPr>
              <a:t>в значении будущего с определенной модальной окраской </a:t>
            </a:r>
            <a:r>
              <a:rPr lang="ru-RU" sz="2000" dirty="0">
                <a:effectLst/>
                <a:latin typeface="Arial" panose="020B0604020202020204" pitchFamily="34" charset="0"/>
                <a:ea typeface="Times New Roman" panose="02020603050405020304" pitchFamily="18" charset="0"/>
                <a:cs typeface="Arial" panose="020B0604020202020204" pitchFamily="34" charset="0"/>
              </a:rPr>
              <a:t>(</a:t>
            </a:r>
            <a:r>
              <a:rPr lang="ru-RU" sz="2000" i="1" dirty="0">
                <a:effectLst/>
                <a:latin typeface="Arial" panose="020B0604020202020204" pitchFamily="34" charset="0"/>
                <a:ea typeface="Times New Roman" panose="02020603050405020304" pitchFamily="18" charset="0"/>
                <a:cs typeface="Arial" panose="020B0604020202020204" pitchFamily="34" charset="0"/>
              </a:rPr>
              <a:t>Так я тебе и поверил.</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184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9B712D8-946F-4FE2-8C97-309F4A3AA1FC}"/>
              </a:ext>
            </a:extLst>
          </p:cNvPr>
          <p:cNvSpPr txBox="1"/>
          <p:nvPr/>
        </p:nvSpPr>
        <p:spPr>
          <a:xfrm>
            <a:off x="1811045" y="1446060"/>
            <a:ext cx="8398275" cy="3170099"/>
          </a:xfrm>
          <a:prstGeom prst="rect">
            <a:avLst/>
          </a:prstGeom>
          <a:noFill/>
        </p:spPr>
        <p:txBody>
          <a:bodyPr wrap="square">
            <a:spAutoFit/>
          </a:bodyPr>
          <a:lstStyle/>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Obvykle uklidím po synovi hračky, když jde spát.</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Obvykle udělám všechno, co ti na očích vidím</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Slova jako taxi či hotel Číňan často nepochopí.</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Muži vykouří v průměru 25 cigaret a ženy 21 cigaret denně.</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Denně do země přijde až 300 nelegálních uprchlíků.</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Člověk se plazí po poušti a najednou uvidí studnu.</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Každý den vejde do zahrady, uvidí květiny a řekne: „Všechno je zde stejné jako včera.“</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Když se dozvím proč, docela mě to rozzlobí, ale ještě to přejdu.</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Jenom si tak plavu na kajaku a najednou mě málem sežere velryba!</a:t>
            </a:r>
          </a:p>
        </p:txBody>
      </p:sp>
    </p:spTree>
    <p:extLst>
      <p:ext uri="{BB962C8B-B14F-4D97-AF65-F5344CB8AC3E}">
        <p14:creationId xmlns:p14="http://schemas.microsoft.com/office/powerpoint/2010/main" val="2097567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701E760-8BFA-47E9-80EF-805F3C14B930}"/>
              </a:ext>
            </a:extLst>
          </p:cNvPr>
          <p:cNvSpPr txBox="1"/>
          <p:nvPr/>
        </p:nvSpPr>
        <p:spPr>
          <a:xfrm>
            <a:off x="3047260" y="2554056"/>
            <a:ext cx="6094520" cy="1477328"/>
          </a:xfrm>
          <a:prstGeom prst="rect">
            <a:avLst/>
          </a:prstGeom>
          <a:noFill/>
        </p:spPr>
        <p:txBody>
          <a:bodyPr wrap="square">
            <a:spAutoFit/>
          </a:bodyPr>
          <a:lstStyle/>
          <a:p>
            <a:pPr marL="285750" lvl="0" indent="-285750">
              <a:buFont typeface="Courier New" panose="02070309020205020404" pitchFamily="49" charset="0"/>
              <a:buChar char="o"/>
            </a:pPr>
            <a:r>
              <a:rPr lang="ru-RU" i="1" dirty="0">
                <a:solidFill>
                  <a:prstClr val="black"/>
                </a:solidFill>
                <a:cs typeface="Times New Roman"/>
              </a:rPr>
              <a:t>Так я тебе и поверил. </a:t>
            </a:r>
          </a:p>
          <a:p>
            <a:pPr marL="285750" lvl="0" indent="-285750">
              <a:buFont typeface="Courier New" panose="02070309020205020404" pitchFamily="49" charset="0"/>
              <a:buChar char="o"/>
            </a:pPr>
            <a:r>
              <a:rPr lang="ru-RU" i="1" dirty="0">
                <a:solidFill>
                  <a:prstClr val="black"/>
                </a:solidFill>
                <a:cs typeface="Times New Roman"/>
              </a:rPr>
              <a:t>Как же, так он туда и поехал.</a:t>
            </a:r>
          </a:p>
          <a:p>
            <a:pPr marL="285750" lvl="0" indent="-285750">
              <a:buFont typeface="Courier New" panose="02070309020205020404" pitchFamily="49" charset="0"/>
              <a:buChar char="o"/>
            </a:pPr>
            <a:r>
              <a:rPr lang="ru-RU" i="1" dirty="0">
                <a:solidFill>
                  <a:prstClr val="black"/>
                </a:solidFill>
                <a:cs typeface="Times New Roman"/>
              </a:rPr>
              <a:t>Так мы и бросились тебе помогать.</a:t>
            </a:r>
          </a:p>
          <a:p>
            <a:pPr marL="285750" lvl="0" indent="-285750">
              <a:buFont typeface="Courier New" panose="02070309020205020404" pitchFamily="49" charset="0"/>
              <a:buChar char="o"/>
            </a:pPr>
            <a:r>
              <a:rPr lang="ru-RU" i="1" dirty="0">
                <a:solidFill>
                  <a:prstClr val="black"/>
                </a:solidFill>
              </a:rPr>
              <a:t>Над хутором сгустились сумерки.</a:t>
            </a:r>
          </a:p>
          <a:p>
            <a:pPr marL="285750" lvl="0" indent="-285750">
              <a:buFont typeface="Courier New" panose="02070309020205020404" pitchFamily="49" charset="0"/>
              <a:buChar char="o"/>
            </a:pPr>
            <a:r>
              <a:rPr lang="ru-RU" i="1" dirty="0">
                <a:solidFill>
                  <a:prstClr val="black"/>
                </a:solidFill>
              </a:rPr>
              <a:t>Над нами собрались тучи.</a:t>
            </a:r>
          </a:p>
        </p:txBody>
      </p:sp>
    </p:spTree>
    <p:extLst>
      <p:ext uri="{BB962C8B-B14F-4D97-AF65-F5344CB8AC3E}">
        <p14:creationId xmlns:p14="http://schemas.microsoft.com/office/powerpoint/2010/main" val="1867501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158B0C8-10E5-423B-9A21-1FB350EA1026}"/>
              </a:ext>
            </a:extLst>
          </p:cNvPr>
          <p:cNvSpPr txBox="1"/>
          <p:nvPr/>
        </p:nvSpPr>
        <p:spPr>
          <a:xfrm>
            <a:off x="1908699" y="1861559"/>
            <a:ext cx="8469297" cy="2554545"/>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1. Příroda už voněla jarem. 2. Bez vody květiny uvadly a zahrada zpustla. 3. Povoz uvízl v blátě. 4. Rychle jsme si zvykli na jižní slunce. 5. Káva už vystydla, uvařím vám čerstvou. 6. Žízní se mu lepily rty. 7. Při zemětřesení zahynulo dvě stě lidí. 8. Na slunci prádlo brzy uschlo. 9. Obhájce jen stěží vyvrátil obvinění obžaloby. 10. Červencová revoluce svrhla ve Francii vládu Burbonů. 11. Stydla mu krev v žilách. 12. Voněla drahým parfémem. 13. Mléko zkyslo už po dvou hodinách. 14. Otekly mu obě tváře. 15. Nejedna vesnice zmizela za války z povrchu země.</a:t>
            </a:r>
          </a:p>
        </p:txBody>
      </p:sp>
    </p:spTree>
    <p:extLst>
      <p:ext uri="{BB962C8B-B14F-4D97-AF65-F5344CB8AC3E}">
        <p14:creationId xmlns:p14="http://schemas.microsoft.com/office/powerpoint/2010/main" val="3006735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A4D0791-CD0E-4BD0-B1C4-EFB41BF6CA4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9327" y="0"/>
            <a:ext cx="8896424" cy="6858000"/>
          </a:xfrm>
          <a:prstGeom prst="rect">
            <a:avLst/>
          </a:prstGeom>
          <a:noFill/>
          <a:ln>
            <a:noFill/>
          </a:ln>
        </p:spPr>
      </p:pic>
    </p:spTree>
    <p:extLst>
      <p:ext uri="{BB962C8B-B14F-4D97-AF65-F5344CB8AC3E}">
        <p14:creationId xmlns:p14="http://schemas.microsoft.com/office/powerpoint/2010/main" val="324368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D3E77DE-54F9-4DDE-8913-36407F3B40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94023" y="1145219"/>
            <a:ext cx="8508765" cy="4771508"/>
          </a:xfrm>
          <a:prstGeom prst="rect">
            <a:avLst/>
          </a:prstGeom>
          <a:noFill/>
          <a:ln>
            <a:noFill/>
          </a:ln>
        </p:spPr>
      </p:pic>
    </p:spTree>
    <p:extLst>
      <p:ext uri="{BB962C8B-B14F-4D97-AF65-F5344CB8AC3E}">
        <p14:creationId xmlns:p14="http://schemas.microsoft.com/office/powerpoint/2010/main" val="2683717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4C289F9-D409-4F18-8618-B999570D24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4508" y="0"/>
            <a:ext cx="7272808" cy="6858000"/>
          </a:xfrm>
          <a:prstGeom prst="rect">
            <a:avLst/>
          </a:prstGeom>
          <a:noFill/>
          <a:ln>
            <a:noFill/>
          </a:ln>
        </p:spPr>
      </p:pic>
    </p:spTree>
    <p:extLst>
      <p:ext uri="{BB962C8B-B14F-4D97-AF65-F5344CB8AC3E}">
        <p14:creationId xmlns:p14="http://schemas.microsoft.com/office/powerpoint/2010/main" val="3942292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B97877C-F633-4908-8232-A422854A1B4C}"/>
              </a:ext>
            </a:extLst>
          </p:cNvPr>
          <p:cNvSpPr txBox="1"/>
          <p:nvPr/>
        </p:nvSpPr>
        <p:spPr>
          <a:xfrm>
            <a:off x="489752" y="364291"/>
            <a:ext cx="11212496" cy="5996193"/>
          </a:xfrm>
          <a:prstGeom prst="rect">
            <a:avLst/>
          </a:prstGeom>
          <a:noFill/>
        </p:spPr>
        <p:txBody>
          <a:bodyPr wrap="square">
            <a:spAutoFit/>
          </a:bodyPr>
          <a:lstStyle/>
          <a:p>
            <a:pPr marL="457200" lvl="0" indent="-457200" algn="just">
              <a:lnSpc>
                <a:spcPct val="107000"/>
              </a:lnSpc>
              <a:buFont typeface="+mj-lt"/>
              <a:buAutoNum type="arabicPeriod" startAt="7"/>
            </a:pPr>
            <a:r>
              <a:rPr lang="ru-RU" sz="2000" u="sng" dirty="0">
                <a:effectLst/>
                <a:latin typeface="Arial" panose="020B0604020202020204" pitchFamily="34" charset="0"/>
                <a:ea typeface="Calibri" panose="020F0502020204030204" pitchFamily="34" charset="0"/>
                <a:cs typeface="Arial" panose="020B0604020202020204" pitchFamily="34" charset="0"/>
              </a:rPr>
              <a:t>Причастие настоящего времени действительного залога </a:t>
            </a:r>
            <a:r>
              <a:rPr lang="ru-RU" sz="2000" dirty="0">
                <a:effectLst/>
                <a:latin typeface="Arial" panose="020B0604020202020204" pitchFamily="34" charset="0"/>
                <a:ea typeface="Calibri" panose="020F0502020204030204" pitchFamily="34" charset="0"/>
                <a:cs typeface="Arial" panose="020B0604020202020204" pitchFamily="34" charset="0"/>
              </a:rPr>
              <a:t>(для каждого из трех родов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полная парадигма по падежам: </a:t>
            </a:r>
            <a:r>
              <a:rPr lang="ru-RU" sz="2000" i="1" dirty="0">
                <a:effectLst/>
                <a:latin typeface="Arial" panose="020B0604020202020204" pitchFamily="34" charset="0"/>
                <a:ea typeface="Calibri" panose="020F0502020204030204" pitchFamily="34" charset="0"/>
                <a:cs typeface="Arial" panose="020B0604020202020204" pitchFamily="34" charset="0"/>
              </a:rPr>
              <a:t>понимающий, понимающего, понимающему…, понимающая, понимающую…, понимающее…, понимающие…</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buFont typeface="+mj-lt"/>
              <a:buAutoNum type="arabicPeriod" startAt="7"/>
            </a:pPr>
            <a:r>
              <a:rPr lang="ru-RU" sz="2000" u="sng" dirty="0">
                <a:effectLst/>
                <a:latin typeface="Arial" panose="020B0604020202020204" pitchFamily="34" charset="0"/>
                <a:ea typeface="Calibri" panose="020F0502020204030204" pitchFamily="34" charset="0"/>
                <a:cs typeface="Arial" panose="020B0604020202020204" pitchFamily="34" charset="0"/>
              </a:rPr>
              <a:t>Причастие настоящего времени страдательного залога </a:t>
            </a:r>
            <a:r>
              <a:rPr lang="ru-RU" sz="2000" dirty="0">
                <a:effectLst/>
                <a:latin typeface="Arial" panose="020B0604020202020204" pitchFamily="34" charset="0"/>
                <a:ea typeface="Calibri" panose="020F0502020204030204" pitchFamily="34" charset="0"/>
                <a:cs typeface="Arial" panose="020B0604020202020204" pitchFamily="34" charset="0"/>
              </a:rPr>
              <a:t>(для каждого из трех родов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полная парадигма по падежам: </a:t>
            </a:r>
            <a:r>
              <a:rPr lang="ru-RU" sz="2000" i="1" dirty="0">
                <a:effectLst/>
                <a:latin typeface="Arial" panose="020B0604020202020204" pitchFamily="34" charset="0"/>
                <a:ea typeface="Calibri" panose="020F0502020204030204" pitchFamily="34" charset="0"/>
                <a:cs typeface="Arial" panose="020B0604020202020204" pitchFamily="34" charset="0"/>
              </a:rPr>
              <a:t>уважаемый, уважаемого, уважаемому…, несомая, несомую…, хранимое…, принимаемые…</a:t>
            </a:r>
            <a:r>
              <a:rPr lang="ru-RU" sz="2000" dirty="0">
                <a:effectLst/>
                <a:latin typeface="Arial" panose="020B0604020202020204" pitchFamily="34" charset="0"/>
                <a:ea typeface="Calibri" panose="020F0502020204030204" pitchFamily="34" charset="0"/>
                <a:cs typeface="Arial" panose="020B0604020202020204" pitchFamily="34" charset="0"/>
              </a:rPr>
              <a:t>). Некоторые причастия настоящего времени страдательного залога имеют также </a:t>
            </a:r>
            <a:r>
              <a:rPr lang="ru-RU" sz="2000" u="sng" dirty="0">
                <a:effectLst/>
                <a:latin typeface="Arial" panose="020B0604020202020204" pitchFamily="34" charset="0"/>
                <a:ea typeface="Calibri" panose="020F0502020204030204" pitchFamily="34" charset="0"/>
                <a:cs typeface="Arial" panose="020B0604020202020204" pitchFamily="34" charset="0"/>
              </a:rPr>
              <a:t>краткие формы </a:t>
            </a:r>
            <a:r>
              <a:rPr lang="ru-RU" sz="2000" dirty="0">
                <a:effectLst/>
                <a:latin typeface="Arial" panose="020B0604020202020204" pitchFamily="34" charset="0"/>
                <a:ea typeface="Calibri" panose="020F0502020204030204" pitchFamily="34" charset="0"/>
                <a:cs typeface="Arial" panose="020B0604020202020204" pitchFamily="34" charset="0"/>
              </a:rPr>
              <a:t>- три формы по родам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a:t>
            </a:r>
            <a:r>
              <a:rPr lang="ru-RU" sz="2000" i="1" dirty="0">
                <a:effectLst/>
                <a:latin typeface="Arial" panose="020B0604020202020204" pitchFamily="34" charset="0"/>
                <a:ea typeface="Calibri" panose="020F0502020204030204" pitchFamily="34" charset="0"/>
                <a:cs typeface="Arial" panose="020B0604020202020204" pitchFamily="34" charset="0"/>
              </a:rPr>
              <a:t>уважаем, уважаема, уважаемо, уважаемы</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buFont typeface="+mj-lt"/>
              <a:buAutoNum type="arabicPeriod" startAt="7"/>
            </a:pPr>
            <a:r>
              <a:rPr lang="ru-RU" sz="2000" u="sng" dirty="0">
                <a:effectLst/>
                <a:latin typeface="Arial" panose="020B0604020202020204" pitchFamily="34" charset="0"/>
                <a:ea typeface="Calibri" panose="020F0502020204030204" pitchFamily="34" charset="0"/>
                <a:cs typeface="Arial" panose="020B0604020202020204" pitchFamily="34" charset="0"/>
              </a:rPr>
              <a:t>Причастие прошедшего времени действительного залога </a:t>
            </a:r>
            <a:r>
              <a:rPr lang="ru-RU" sz="2000" dirty="0">
                <a:effectLst/>
                <a:latin typeface="Arial" panose="020B0604020202020204" pitchFamily="34" charset="0"/>
                <a:ea typeface="Calibri" panose="020F0502020204030204" pitchFamily="34" charset="0"/>
                <a:cs typeface="Arial" panose="020B0604020202020204" pitchFamily="34" charset="0"/>
              </a:rPr>
              <a:t>(для каждого из трех родов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полная парадигма по падежам: </a:t>
            </a:r>
            <a:r>
              <a:rPr lang="ru-RU" sz="2000" i="1" dirty="0">
                <a:effectLst/>
                <a:latin typeface="Arial" panose="020B0604020202020204" pitchFamily="34" charset="0"/>
                <a:ea typeface="Calibri" panose="020F0502020204030204" pitchFamily="34" charset="0"/>
                <a:cs typeface="Arial" panose="020B0604020202020204" pitchFamily="34" charset="0"/>
              </a:rPr>
              <a:t>говоривший, говорившего, говорившему…, принесшая, принесшую…, принесшее…</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buFont typeface="+mj-lt"/>
              <a:buAutoNum type="arabicPeriod" startAt="7"/>
            </a:pPr>
            <a:r>
              <a:rPr lang="ru-RU" sz="2000" u="sng" dirty="0">
                <a:effectLst/>
                <a:latin typeface="Arial" panose="020B0604020202020204" pitchFamily="34" charset="0"/>
                <a:ea typeface="Calibri" panose="020F0502020204030204" pitchFamily="34" charset="0"/>
                <a:cs typeface="Arial" panose="020B0604020202020204" pitchFamily="34" charset="0"/>
              </a:rPr>
              <a:t>Причастие прошедшего времени страдательного залога </a:t>
            </a:r>
            <a:r>
              <a:rPr lang="ru-RU" sz="2000" dirty="0">
                <a:effectLst/>
                <a:latin typeface="Arial" panose="020B0604020202020204" pitchFamily="34" charset="0"/>
                <a:ea typeface="Calibri" panose="020F0502020204030204" pitchFamily="34" charset="0"/>
                <a:cs typeface="Arial" panose="020B0604020202020204" pitchFamily="34" charset="0"/>
              </a:rPr>
              <a:t>(для каждого из трех родов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полная парадигма по падежам: </a:t>
            </a:r>
            <a:r>
              <a:rPr lang="ru-RU" sz="2000" i="1" dirty="0">
                <a:effectLst/>
                <a:latin typeface="Arial" panose="020B0604020202020204" pitchFamily="34" charset="0"/>
                <a:ea typeface="Calibri" panose="020F0502020204030204" pitchFamily="34" charset="0"/>
                <a:cs typeface="Arial" panose="020B0604020202020204" pitchFamily="34" charset="0"/>
              </a:rPr>
              <a:t>сделанный, сделанного, сделанному… оставленная, оставленную…, убитое…</a:t>
            </a:r>
            <a:r>
              <a:rPr lang="ru-RU" sz="2000" dirty="0">
                <a:effectLst/>
                <a:latin typeface="Arial" panose="020B0604020202020204" pitchFamily="34" charset="0"/>
                <a:ea typeface="Calibri" panose="020F0502020204030204" pitchFamily="34" charset="0"/>
                <a:cs typeface="Arial" panose="020B0604020202020204" pitchFamily="34" charset="0"/>
              </a:rPr>
              <a:t>). Некоторые причастия прошедшего времени страдательного залога имеют также </a:t>
            </a:r>
            <a:r>
              <a:rPr lang="ru-RU" sz="2000" u="sng" dirty="0">
                <a:effectLst/>
                <a:latin typeface="Arial" panose="020B0604020202020204" pitchFamily="34" charset="0"/>
                <a:ea typeface="Calibri" panose="020F0502020204030204" pitchFamily="34" charset="0"/>
                <a:cs typeface="Arial" panose="020B0604020202020204" pitchFamily="34" charset="0"/>
              </a:rPr>
              <a:t>краткие формы </a:t>
            </a:r>
            <a:r>
              <a:rPr lang="ru-RU" sz="2000" dirty="0">
                <a:effectLst/>
                <a:latin typeface="Arial" panose="020B0604020202020204" pitchFamily="34" charset="0"/>
                <a:ea typeface="Calibri" panose="020F0502020204030204" pitchFamily="34" charset="0"/>
                <a:cs typeface="Arial" panose="020B0604020202020204" pitchFamily="34" charset="0"/>
              </a:rPr>
              <a:t>- три формы по родам и </a:t>
            </a:r>
            <a:r>
              <a:rPr lang="ru-RU" sz="2000" dirty="0" err="1">
                <a:effectLst/>
                <a:latin typeface="Arial" panose="020B0604020202020204" pitchFamily="34" charset="0"/>
                <a:ea typeface="Calibri" panose="020F0502020204030204" pitchFamily="34" charset="0"/>
                <a:cs typeface="Arial" panose="020B0604020202020204" pitchFamily="34" charset="0"/>
              </a:rPr>
              <a:t>мн.ч</a:t>
            </a:r>
            <a:r>
              <a:rPr lang="ru-RU" sz="2000" dirty="0">
                <a:effectLst/>
                <a:latin typeface="Arial" panose="020B0604020202020204" pitchFamily="34" charset="0"/>
                <a:ea typeface="Calibri" panose="020F0502020204030204" pitchFamily="34" charset="0"/>
                <a:cs typeface="Arial" panose="020B0604020202020204" pitchFamily="34" charset="0"/>
              </a:rPr>
              <a:t>.: </a:t>
            </a:r>
            <a:r>
              <a:rPr lang="ru-RU" sz="2000" i="1" dirty="0">
                <a:effectLst/>
                <a:latin typeface="Arial" panose="020B0604020202020204" pitchFamily="34" charset="0"/>
                <a:ea typeface="Calibri" panose="020F0502020204030204" pitchFamily="34" charset="0"/>
                <a:cs typeface="Arial" panose="020B0604020202020204" pitchFamily="34" charset="0"/>
              </a:rPr>
              <a:t>оставлен, оставлена, оставлено, оставлены</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buFont typeface="+mj-lt"/>
              <a:buAutoNum type="arabicPeriod" startAt="7"/>
            </a:pPr>
            <a:r>
              <a:rPr lang="ru-RU" sz="2000" u="sng" dirty="0">
                <a:effectLst/>
                <a:latin typeface="Arial" panose="020B0604020202020204" pitchFamily="34" charset="0"/>
                <a:ea typeface="Calibri" panose="020F0502020204030204" pitchFamily="34" charset="0"/>
                <a:cs typeface="Arial" panose="020B0604020202020204" pitchFamily="34" charset="0"/>
              </a:rPr>
              <a:t>Деепричастие настоящего времени </a:t>
            </a:r>
            <a:r>
              <a:rPr lang="ru-RU" sz="2000" dirty="0">
                <a:effectLst/>
                <a:latin typeface="Arial" panose="020B0604020202020204" pitchFamily="34" charset="0"/>
                <a:ea typeface="Calibri" panose="020F0502020204030204" pitchFamily="34" charset="0"/>
                <a:cs typeface="Arial" panose="020B0604020202020204" pitchFamily="34" charset="0"/>
              </a:rPr>
              <a:t>(</a:t>
            </a:r>
            <a:r>
              <a:rPr lang="ru-RU" sz="2000" i="1" dirty="0">
                <a:effectLst/>
                <a:latin typeface="Arial" panose="020B0604020202020204" pitchFamily="34" charset="0"/>
                <a:ea typeface="Calibri" panose="020F0502020204030204" pitchFamily="34" charset="0"/>
                <a:cs typeface="Arial" panose="020B0604020202020204" pitchFamily="34" charset="0"/>
              </a:rPr>
              <a:t>умея, стуча</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Font typeface="+mj-lt"/>
              <a:buAutoNum type="arabicPeriod" startAt="7"/>
            </a:pPr>
            <a:r>
              <a:rPr lang="ru-RU" sz="2000" u="sng" dirty="0">
                <a:effectLst/>
                <a:latin typeface="Arial" panose="020B0604020202020204" pitchFamily="34" charset="0"/>
                <a:ea typeface="Calibri" panose="020F0502020204030204" pitchFamily="34" charset="0"/>
                <a:cs typeface="Arial" panose="020B0604020202020204" pitchFamily="34" charset="0"/>
              </a:rPr>
              <a:t>Деепричастие прошедшего времени </a:t>
            </a:r>
            <a:r>
              <a:rPr lang="ru-RU" sz="2000" dirty="0">
                <a:effectLst/>
                <a:latin typeface="Arial" panose="020B0604020202020204" pitchFamily="34" charset="0"/>
                <a:ea typeface="Calibri" panose="020F0502020204030204" pitchFamily="34" charset="0"/>
                <a:cs typeface="Arial" panose="020B0604020202020204" pitchFamily="34" charset="0"/>
              </a:rPr>
              <a:t>(</a:t>
            </a:r>
            <a:r>
              <a:rPr lang="ru-RU" sz="2000" i="1" dirty="0">
                <a:effectLst/>
                <a:latin typeface="Arial" panose="020B0604020202020204" pitchFamily="34" charset="0"/>
                <a:ea typeface="Calibri" panose="020F0502020204030204" pitchFamily="34" charset="0"/>
                <a:cs typeface="Arial" panose="020B0604020202020204" pitchFamily="34" charset="0"/>
              </a:rPr>
              <a:t>увидев, повернувшись</a:t>
            </a:r>
            <a:r>
              <a:rPr lang="ru-RU" sz="2000" dirty="0">
                <a:effectLst/>
                <a:latin typeface="Arial" panose="020B0604020202020204" pitchFamily="34" charset="0"/>
                <a:ea typeface="Calibri" panose="020F0502020204030204" pitchFamily="34" charset="0"/>
                <a:cs typeface="Arial" panose="020B0604020202020204" pitchFamily="34" charset="0"/>
              </a:rPr>
              <a:t>).</a:t>
            </a:r>
            <a:endParaRPr lang="cs-CZ"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7545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6238482-F83E-4239-99A7-8A0991789882}"/>
              </a:ext>
            </a:extLst>
          </p:cNvPr>
          <p:cNvSpPr txBox="1"/>
          <p:nvPr/>
        </p:nvSpPr>
        <p:spPr>
          <a:xfrm>
            <a:off x="321075" y="112541"/>
            <a:ext cx="11549849" cy="6247864"/>
          </a:xfrm>
          <a:prstGeom prst="rect">
            <a:avLst/>
          </a:prstGeom>
          <a:noFill/>
        </p:spPr>
        <p:txBody>
          <a:bodyPr wrap="square">
            <a:spAutoFit/>
          </a:bodyPr>
          <a:lstStyle/>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Однако, </a:t>
            </a:r>
            <a:r>
              <a:rPr lang="ru-RU" sz="2000" b="1" dirty="0">
                <a:effectLst/>
                <a:latin typeface="Arial" panose="020B0604020202020204" pitchFamily="34" charset="0"/>
                <a:ea typeface="Times New Roman" panose="02020603050405020304" pitchFamily="18" charset="0"/>
                <a:cs typeface="Arial" panose="020B0604020202020204" pitchFamily="34" charset="0"/>
              </a:rPr>
              <a:t>не все глаголы располагают полным набором форм парадигмы</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u="sng" dirty="0">
                <a:effectLst/>
                <a:latin typeface="Arial" panose="020B0604020202020204" pitchFamily="34" charset="0"/>
                <a:ea typeface="Times New Roman" panose="02020603050405020304" pitchFamily="18" charset="0"/>
                <a:cs typeface="Arial" panose="020B0604020202020204" pitchFamily="34" charset="0"/>
              </a:rPr>
              <a:t>Ограничения лексического характера:</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грамматических препятствий для образования формы нет, однако она не употребляется по лексическим причинам (</a:t>
            </a:r>
            <a:r>
              <a:rPr lang="ru-RU" sz="2000" i="1" dirty="0">
                <a:effectLst/>
                <a:latin typeface="Arial" panose="020B0604020202020204" pitchFamily="34" charset="0"/>
                <a:ea typeface="Times New Roman" panose="02020603050405020304" pitchFamily="18" charset="0"/>
                <a:cs typeface="Arial" panose="020B0604020202020204" pitchFamily="34" charset="0"/>
              </a:rPr>
              <a:t>я сделало, я побежало; ты течешь, ты звенишь</a:t>
            </a:r>
            <a:r>
              <a:rPr lang="ru-RU" sz="2000" dirty="0">
                <a:effectLst/>
                <a:latin typeface="Arial" panose="020B0604020202020204" pitchFamily="34" charset="0"/>
                <a:ea typeface="Times New Roman" panose="02020603050405020304" pitchFamily="18" charset="0"/>
                <a:cs typeface="Arial" panose="020B0604020202020204" pitchFamily="34" charset="0"/>
              </a:rPr>
              <a:t>). В переносном значении употребление подобных форм возможно, т.к. речь идет о </a:t>
            </a:r>
            <a:r>
              <a:rPr lang="ru-RU" sz="2000" dirty="0" err="1">
                <a:effectLst/>
                <a:latin typeface="Arial" panose="020B0604020202020204" pitchFamily="34" charset="0"/>
                <a:ea typeface="Times New Roman" panose="02020603050405020304" pitchFamily="18" charset="0"/>
                <a:cs typeface="Arial" panose="020B0604020202020204" pitchFamily="34" charset="0"/>
              </a:rPr>
              <a:t>нереализации</a:t>
            </a:r>
            <a:r>
              <a:rPr lang="ru-RU" sz="2000" dirty="0">
                <a:effectLst/>
                <a:latin typeface="Arial" panose="020B0604020202020204" pitchFamily="34" charset="0"/>
                <a:ea typeface="Times New Roman" panose="02020603050405020304" pitchFamily="18" charset="0"/>
                <a:cs typeface="Arial" panose="020B0604020202020204" pitchFamily="34" charset="0"/>
              </a:rPr>
              <a:t>, а не об отсутствии возможности формообразования.</a:t>
            </a:r>
          </a:p>
          <a:p>
            <a:pPr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u="sng" dirty="0">
                <a:effectLst/>
                <a:latin typeface="Arial" panose="020B0604020202020204" pitchFamily="34" charset="0"/>
                <a:ea typeface="Times New Roman" panose="02020603050405020304" pitchFamily="18" charset="0"/>
                <a:cs typeface="Arial" panose="020B0604020202020204" pitchFamily="34" charset="0"/>
              </a:rPr>
              <a:t>Стилистические ограничения:</a:t>
            </a: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напр., обычно не употребляются формы кратких страдательных причастий настоящего времени, имеющие книжный характер, от глаголов, относящихся к разговорной лексике (</a:t>
            </a:r>
            <a:r>
              <a:rPr lang="ru-RU" sz="2000" i="1" dirty="0">
                <a:effectLst/>
                <a:latin typeface="Arial" panose="020B0604020202020204" pitchFamily="34" charset="0"/>
                <a:ea typeface="Times New Roman" panose="02020603050405020304" pitchFamily="18" charset="0"/>
                <a:cs typeface="Arial" panose="020B0604020202020204" pitchFamily="34" charset="0"/>
              </a:rPr>
              <a:t>суп *кушаем гостями</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u="sng" dirty="0">
                <a:effectLst/>
                <a:latin typeface="Arial" panose="020B0604020202020204" pitchFamily="34" charset="0"/>
                <a:ea typeface="Times New Roman" panose="02020603050405020304" pitchFamily="18" charset="0"/>
                <a:cs typeface="Arial" panose="020B0604020202020204" pitchFamily="34" charset="0"/>
              </a:rPr>
              <a:t>Ограничения грамматические:</a:t>
            </a:r>
          </a:p>
          <a:p>
            <a:pPr algn="just"/>
            <a:r>
              <a:rPr lang="ru-RU" sz="2000" dirty="0">
                <a:latin typeface="Arial" panose="020B0604020202020204" pitchFamily="34" charset="0"/>
                <a:ea typeface="Times New Roman" panose="02020603050405020304" pitchFamily="18" charset="0"/>
                <a:cs typeface="Arial" panose="020B0604020202020204" pitchFamily="34" charset="0"/>
              </a:rPr>
              <a:t>имеют</a:t>
            </a:r>
            <a:r>
              <a:rPr lang="ru-RU" sz="2000" dirty="0">
                <a:effectLst/>
                <a:latin typeface="Arial" panose="020B0604020202020204" pitchFamily="34" charset="0"/>
                <a:ea typeface="Times New Roman" panose="02020603050405020304" pitchFamily="18" charset="0"/>
                <a:cs typeface="Arial" panose="020B0604020202020204" pitchFamily="34" charset="0"/>
              </a:rPr>
              <a:t> системный характер, категориальное значение препятствует проявлению определенного грамматического значения и формообразованию. </a:t>
            </a: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Напр., непереходные глаголы не образуют формы страдательных причастий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грустимый</a:t>
            </a:r>
            <a:r>
              <a:rPr lang="ru-RU" sz="2000" dirty="0">
                <a:effectLst/>
                <a:latin typeface="Arial" panose="020B0604020202020204" pitchFamily="34" charset="0"/>
                <a:ea typeface="Times New Roman" panose="02020603050405020304" pitchFamily="18" charset="0"/>
                <a:cs typeface="Arial" panose="020B0604020202020204" pitchFamily="34" charset="0"/>
              </a:rPr>
              <a:t>); безличные глаголы имеют только форму 3 лица </a:t>
            </a:r>
            <a:r>
              <a:rPr lang="ru-RU" sz="2000" dirty="0" err="1">
                <a:effectLst/>
                <a:latin typeface="Arial" panose="020B0604020202020204" pitchFamily="34" charset="0"/>
                <a:ea typeface="Times New Roman" panose="02020603050405020304" pitchFamily="18" charset="0"/>
                <a:cs typeface="Arial" panose="020B0604020202020204" pitchFamily="34" charset="0"/>
              </a:rPr>
              <a:t>ед.ч</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r>
              <a:rPr lang="ru-RU" sz="2000" i="1" dirty="0" err="1">
                <a:effectLst/>
                <a:latin typeface="Arial" panose="020B0604020202020204" pitchFamily="34" charset="0"/>
                <a:ea typeface="Times New Roman" panose="02020603050405020304" pitchFamily="18" charset="0"/>
                <a:cs typeface="Arial" panose="020B0604020202020204" pitchFamily="34" charset="0"/>
              </a:rPr>
              <a:t>смеркаюсь</a:t>
            </a:r>
            <a:r>
              <a:rPr lang="ru-RU" sz="2000" dirty="0">
                <a:effectLst/>
                <a:latin typeface="Arial" panose="020B0604020202020204" pitchFamily="34" charset="0"/>
                <a:ea typeface="Times New Roman" panose="02020603050405020304" pitchFamily="18" charset="0"/>
                <a:cs typeface="Arial" panose="020B0604020202020204" pitchFamily="34" charset="0"/>
              </a:rPr>
              <a:t>); у глаголов СВ отсутствует аналитическая форма будущего времени (*</a:t>
            </a:r>
            <a:r>
              <a:rPr lang="ru-RU" sz="2000" i="1" dirty="0">
                <a:effectLst/>
                <a:latin typeface="Arial" panose="020B0604020202020204" pitchFamily="34" charset="0"/>
                <a:ea typeface="Times New Roman" panose="02020603050405020304" pitchFamily="18" charset="0"/>
                <a:cs typeface="Arial" panose="020B0604020202020204" pitchFamily="34" charset="0"/>
              </a:rPr>
              <a:t>будем понять</a:t>
            </a:r>
            <a:r>
              <a:rPr lang="ru-RU" sz="2000" dirty="0">
                <a:effectLst/>
                <a:latin typeface="Arial" panose="020B0604020202020204" pitchFamily="34" charset="0"/>
                <a:ea typeface="Times New Roman" panose="02020603050405020304" pitchFamily="18" charset="0"/>
                <a:cs typeface="Arial" panose="020B0604020202020204" pitchFamily="34" charset="0"/>
              </a:rPr>
              <a:t>); от глаголов НСВ не образуются деепричастия прошедшего времени (*</a:t>
            </a:r>
            <a:r>
              <a:rPr lang="ru-RU" sz="2000" i="1" dirty="0">
                <a:effectLst/>
                <a:latin typeface="Arial" panose="020B0604020202020204" pitchFamily="34" charset="0"/>
                <a:ea typeface="Times New Roman" panose="02020603050405020304" pitchFamily="18" charset="0"/>
                <a:cs typeface="Arial" panose="020B0604020202020204" pitchFamily="34" charset="0"/>
              </a:rPr>
              <a:t>читав</a:t>
            </a:r>
            <a:r>
              <a:rPr lang="ru-RU" sz="2000" dirty="0">
                <a:effectLst/>
                <a:latin typeface="Arial" panose="020B0604020202020204" pitchFamily="34" charset="0"/>
                <a:ea typeface="Times New Roman" panose="02020603050405020304" pitchFamily="18" charset="0"/>
                <a:cs typeface="Arial" panose="020B0604020202020204" pitchFamily="34" charset="0"/>
              </a:rPr>
              <a:t>) и т.п</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99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B16CBC0-022E-4138-B302-CFBC3E68268D}"/>
              </a:ext>
            </a:extLst>
          </p:cNvPr>
          <p:cNvSpPr txBox="1"/>
          <p:nvPr/>
        </p:nvSpPr>
        <p:spPr>
          <a:xfrm>
            <a:off x="1526959" y="798992"/>
            <a:ext cx="8994559" cy="5043432"/>
          </a:xfrm>
          <a:prstGeom prst="rect">
            <a:avLst/>
          </a:prstGeom>
          <a:noFill/>
        </p:spPr>
        <p:txBody>
          <a:bodyPr wrap="square">
            <a:spAutoFit/>
          </a:bodyPr>
          <a:lstStyle/>
          <a:p>
            <a:pPr algn="just"/>
            <a:r>
              <a:rPr lang="ru-RU" sz="2000" b="1" dirty="0">
                <a:effectLst/>
                <a:latin typeface="Arial" panose="020B0604020202020204" pitchFamily="34" charset="0"/>
                <a:ea typeface="Calibri" panose="020F0502020204030204" pitchFamily="34" charset="0"/>
                <a:cs typeface="Arial" panose="020B0604020202020204" pitchFamily="34" charset="0"/>
              </a:rPr>
              <a:t>Специфически глагольными являются грамматические категории: </a:t>
            </a:r>
          </a:p>
          <a:p>
            <a:pPr algn="just"/>
            <a:endParaRPr lang="cs-CZ"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вида;</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залога;</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наклонения;</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времени;</a:t>
            </a: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ru-RU" sz="2000" dirty="0">
                <a:effectLst/>
                <a:latin typeface="Arial" panose="020B0604020202020204" pitchFamily="34" charset="0"/>
                <a:ea typeface="Calibri" panose="020F0502020204030204" pitchFamily="34" charset="0"/>
                <a:cs typeface="Arial" panose="020B0604020202020204" pitchFamily="34" charset="0"/>
              </a:rPr>
              <a:t>лица.</a:t>
            </a:r>
          </a:p>
          <a:p>
            <a:pPr marL="342900" lvl="0" indent="-342900" algn="just">
              <a:lnSpc>
                <a:spcPct val="107000"/>
              </a:lnSpc>
              <a:spcAft>
                <a:spcPts val="800"/>
              </a:spcAft>
              <a:buFont typeface="Symbol" panose="05050102010706020507" pitchFamily="18" charset="2"/>
              <a:buChar char=""/>
            </a:pPr>
            <a:endParaRPr lang="cs-CZ" sz="2000" dirty="0">
              <a:effectLst/>
              <a:latin typeface="Arial" panose="020B0604020202020204" pitchFamily="34" charset="0"/>
              <a:ea typeface="Calibri" panose="020F0502020204030204" pitchFamily="34"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Кроме того, глагол имеет:</a:t>
            </a:r>
          </a:p>
          <a:p>
            <a:pPr algn="just"/>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категорию </a:t>
            </a:r>
            <a:r>
              <a:rPr lang="ru-RU" sz="2000" b="1" dirty="0">
                <a:effectLst/>
                <a:latin typeface="Arial" panose="020B0604020202020204" pitchFamily="34" charset="0"/>
                <a:ea typeface="Times New Roman" panose="02020603050405020304" pitchFamily="18" charset="0"/>
                <a:cs typeface="Arial" panose="020B0604020202020204" pitchFamily="34" charset="0"/>
              </a:rPr>
              <a:t>числа</a:t>
            </a:r>
            <a:r>
              <a:rPr lang="ru-RU" sz="2000" dirty="0">
                <a:effectLst/>
                <a:latin typeface="Arial" panose="020B0604020202020204" pitchFamily="34" charset="0"/>
                <a:ea typeface="Times New Roman" panose="02020603050405020304" pitchFamily="18" charset="0"/>
                <a:cs typeface="Arial" panose="020B0604020202020204" pitchFamily="34" charset="0"/>
              </a:rPr>
              <a:t> (проявляется в личных формах и причастиях) и </a:t>
            </a:r>
            <a:r>
              <a:rPr lang="ru-RU" sz="2000" b="1" dirty="0">
                <a:effectLst/>
                <a:latin typeface="Arial" panose="020B0604020202020204" pitchFamily="34" charset="0"/>
                <a:ea typeface="Times New Roman" panose="02020603050405020304" pitchFamily="18" charset="0"/>
                <a:cs typeface="Arial" panose="020B0604020202020204" pitchFamily="34" charset="0"/>
              </a:rPr>
              <a:t>рода</a:t>
            </a:r>
            <a:r>
              <a:rPr lang="ru-RU" sz="2000" dirty="0">
                <a:effectLst/>
                <a:latin typeface="Arial" panose="020B0604020202020204" pitchFamily="34" charset="0"/>
                <a:ea typeface="Times New Roman" panose="02020603050405020304" pitchFamily="18" charset="0"/>
                <a:cs typeface="Arial" panose="020B0604020202020204" pitchFamily="34" charset="0"/>
              </a:rPr>
              <a:t> (проявляется в формах прошедшего времени, </a:t>
            </a:r>
            <a:r>
              <a:rPr lang="ru-RU" sz="2000" dirty="0" err="1">
                <a:effectLst/>
                <a:latin typeface="Arial" panose="020B0604020202020204" pitchFamily="34" charset="0"/>
                <a:ea typeface="Times New Roman" panose="02020603050405020304" pitchFamily="18" charset="0"/>
                <a:cs typeface="Arial" panose="020B0604020202020204" pitchFamily="34" charset="0"/>
              </a:rPr>
              <a:t>сосл</a:t>
            </a:r>
            <a:r>
              <a:rPr lang="ru-RU" sz="2000" dirty="0">
                <a:effectLst/>
                <a:latin typeface="Arial" panose="020B0604020202020204" pitchFamily="34" charset="0"/>
                <a:ea typeface="Times New Roman" panose="02020603050405020304" pitchFamily="18" charset="0"/>
                <a:cs typeface="Arial" panose="020B0604020202020204" pitchFamily="34" charset="0"/>
              </a:rPr>
              <a:t>. накл. и причастиях).</a:t>
            </a: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 </a:t>
            </a:r>
          </a:p>
          <a:p>
            <a:pPr algn="just"/>
            <a:r>
              <a:rPr lang="ru-RU" sz="2000" dirty="0">
                <a:effectLst/>
                <a:latin typeface="Arial" panose="020B0604020202020204" pitchFamily="34" charset="0"/>
                <a:ea typeface="Times New Roman" panose="02020603050405020304" pitchFamily="18" charset="0"/>
                <a:cs typeface="Arial" panose="020B0604020202020204" pitchFamily="34" charset="0"/>
              </a:rPr>
              <a:t>Причастия также </a:t>
            </a:r>
            <a:r>
              <a:rPr lang="ru-RU" sz="2000" b="1" dirty="0">
                <a:effectLst/>
                <a:latin typeface="Arial" panose="020B0604020202020204" pitchFamily="34" charset="0"/>
                <a:ea typeface="Times New Roman" panose="02020603050405020304" pitchFamily="18" charset="0"/>
                <a:cs typeface="Arial" panose="020B0604020202020204" pitchFamily="34" charset="0"/>
              </a:rPr>
              <a:t>изменяются по падежам</a:t>
            </a:r>
            <a:r>
              <a:rPr lang="ru-RU" sz="2000" dirty="0">
                <a:effectLst/>
                <a:latin typeface="Arial" panose="020B0604020202020204" pitchFamily="34" charset="0"/>
                <a:ea typeface="Times New Roman" panose="02020603050405020304" pitchFamily="18" charset="0"/>
                <a:cs typeface="Arial" panose="020B0604020202020204" pitchFamily="34" charset="0"/>
              </a:rPr>
              <a:t>, а страдательные причастия имеют </a:t>
            </a:r>
            <a:r>
              <a:rPr lang="ru-RU" sz="2000" b="1" dirty="0">
                <a:effectLst/>
                <a:latin typeface="Arial" panose="020B0604020202020204" pitchFamily="34" charset="0"/>
                <a:ea typeface="Times New Roman" panose="02020603050405020304" pitchFamily="18" charset="0"/>
                <a:cs typeface="Arial" panose="020B0604020202020204" pitchFamily="34" charset="0"/>
              </a:rPr>
              <a:t>краткие формы</a:t>
            </a:r>
            <a:r>
              <a:rPr lang="ru-RU" sz="2000" dirty="0">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530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4A0051E-19E7-4BFF-87C7-3C5A26F245F6}"/>
              </a:ext>
            </a:extLst>
          </p:cNvPr>
          <p:cNvSpPr txBox="1"/>
          <p:nvPr/>
        </p:nvSpPr>
        <p:spPr>
          <a:xfrm>
            <a:off x="559294" y="606800"/>
            <a:ext cx="11230252" cy="5324535"/>
          </a:xfrm>
          <a:prstGeom prst="rect">
            <a:avLst/>
          </a:prstGeom>
          <a:noFill/>
        </p:spPr>
        <p:txBody>
          <a:bodyPr wrap="square">
            <a:spAutoFit/>
          </a:bodyPr>
          <a:lstStyle/>
          <a:p>
            <a:r>
              <a:rPr lang="ru-RU"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Лицо глагола</a:t>
            </a:r>
            <a:r>
              <a:rPr lang="ru-RU"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ru-RU" sz="2000" dirty="0">
                <a:effectLst/>
                <a:latin typeface="Arial" panose="020B0604020202020204" pitchFamily="34" charset="0"/>
                <a:ea typeface="Times New Roman" panose="02020603050405020304" pitchFamily="18" charset="0"/>
                <a:cs typeface="Arial" panose="020B0604020202020204" pitchFamily="34" charset="0"/>
              </a:rPr>
              <a:t>- словоизменительная грамматическая категория глагола, характерная для форм настоящего (НСВ) / настоящего-будущего (СВ) времени.</a:t>
            </a:r>
            <a:endParaRPr lang="cs-CZ" sz="2000" dirty="0">
              <a:latin typeface="Arial" panose="020B0604020202020204" pitchFamily="34" charset="0"/>
              <a:ea typeface="Times New Roman" panose="02020603050405020304" pitchFamily="18" charset="0"/>
              <a:cs typeface="Arial" panose="020B0604020202020204" pitchFamily="34" charset="0"/>
            </a:endParaRPr>
          </a:p>
          <a:p>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r>
              <a:rPr lang="ru-RU" sz="2000" dirty="0">
                <a:latin typeface="Arial" panose="020B0604020202020204" pitchFamily="34" charset="0"/>
                <a:ea typeface="Times New Roman" panose="02020603050405020304" pitchFamily="18" charset="0"/>
                <a:cs typeface="Arial" panose="020B0604020202020204" pitchFamily="34" charset="0"/>
              </a:rPr>
              <a:t>Лицо – первое, второе, третье - </a:t>
            </a:r>
            <a:r>
              <a:rPr lang="ru-RU" sz="2000" dirty="0">
                <a:effectLst/>
                <a:latin typeface="Arial" panose="020B0604020202020204" pitchFamily="34" charset="0"/>
                <a:ea typeface="Times New Roman" panose="02020603050405020304" pitchFamily="18" charset="0"/>
                <a:cs typeface="Arial" panose="020B0604020202020204" pitchFamily="34" charset="0"/>
              </a:rPr>
              <a:t>показывает, какова роль субъекта в речевом акте, является ли он говорящим (1-е лицо), адресатом (2-е лицо) или ни тем ни другим (3-е лицо). </a:t>
            </a:r>
          </a:p>
          <a:p>
            <a:endParaRPr lang="ru-RU" sz="2000" dirty="0">
              <a:latin typeface="Arial" panose="020B0604020202020204" pitchFamily="34" charset="0"/>
              <a:ea typeface="Times New Roman" panose="02020603050405020304" pitchFamily="18" charset="0"/>
              <a:cs typeface="Arial" panose="020B0604020202020204" pitchFamily="34" charset="0"/>
            </a:endParaRPr>
          </a:p>
          <a:p>
            <a:r>
              <a:rPr lang="ru-RU" sz="2000" b="1" dirty="0">
                <a:effectLst/>
                <a:latin typeface="Arial" panose="020B0604020202020204" pitchFamily="34" charset="0"/>
                <a:ea typeface="Times New Roman" panose="02020603050405020304" pitchFamily="18" charset="0"/>
                <a:cs typeface="Arial" panose="020B0604020202020204" pitchFamily="34" charset="0"/>
              </a:rPr>
              <a:t>Формы с показателем лица и числа являются спрягаемыми. </a:t>
            </a:r>
          </a:p>
          <a:p>
            <a:endParaRPr lang="ru-RU" sz="2000" b="1"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Лицо морфологически выражается флексией, в которой значение лица совмещается со значением числа (</a:t>
            </a:r>
            <a:r>
              <a:rPr lang="ru-RU" sz="2000" i="1" dirty="0">
                <a:effectLst/>
                <a:latin typeface="Arial" panose="020B0604020202020204" pitchFamily="34" charset="0"/>
                <a:ea typeface="Times New Roman" panose="02020603050405020304" pitchFamily="18" charset="0"/>
                <a:cs typeface="Arial" panose="020B0604020202020204" pitchFamily="34" charset="0"/>
              </a:rPr>
              <a:t>они игра</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ют</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Формы прошедшего времени и формы сослагательного наклонения не имеют грамматической категории лица (но имеют грамматическую категорию рода), поэтому в них указание на лицо осуществляется с помощью существительного или личного местоимения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вы</a:t>
            </a:r>
            <a:r>
              <a:rPr lang="ru-RU" sz="2000" i="1" dirty="0">
                <a:effectLst/>
                <a:latin typeface="Arial" panose="020B0604020202020204" pitchFamily="34" charset="0"/>
                <a:ea typeface="Times New Roman" panose="02020603050405020304" pitchFamily="18" charset="0"/>
                <a:cs typeface="Arial" panose="020B0604020202020204" pitchFamily="34" charset="0"/>
              </a:rPr>
              <a:t> играли, </a:t>
            </a:r>
            <a:r>
              <a:rPr lang="ru-RU" sz="2000" i="1" u="sng" dirty="0">
                <a:effectLst/>
                <a:latin typeface="Arial" panose="020B0604020202020204" pitchFamily="34" charset="0"/>
                <a:ea typeface="Times New Roman" panose="02020603050405020304" pitchFamily="18" charset="0"/>
                <a:cs typeface="Arial" panose="020B0604020202020204" pitchFamily="34" charset="0"/>
              </a:rPr>
              <a:t>мы</a:t>
            </a:r>
            <a:r>
              <a:rPr lang="ru-RU" sz="2000" i="1" dirty="0">
                <a:effectLst/>
                <a:latin typeface="Arial" panose="020B0604020202020204" pitchFamily="34" charset="0"/>
                <a:ea typeface="Times New Roman" panose="02020603050405020304" pitchFamily="18" charset="0"/>
                <a:cs typeface="Arial" panose="020B0604020202020204" pitchFamily="34" charset="0"/>
              </a:rPr>
              <a:t> играли бы</a:t>
            </a:r>
            <a:r>
              <a:rPr lang="ru-RU" sz="2000" dirty="0">
                <a:effectLst/>
                <a:latin typeface="Arial" panose="020B0604020202020204" pitchFamily="34" charset="0"/>
                <a:ea typeface="Times New Roman" panose="02020603050405020304" pitchFamily="18" charset="0"/>
                <a:cs typeface="Arial" panose="020B0604020202020204" pitchFamily="34" charset="0"/>
              </a:rPr>
              <a:t>).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ru-RU"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Arial" panose="020B0604020202020204" pitchFamily="34" charset="0"/>
              </a:rPr>
              <a:t>Повелительное наклонение имеет особую систему личных форм</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39931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353</TotalTime>
  <Words>6631</Words>
  <Application>Microsoft Office PowerPoint</Application>
  <PresentationFormat>Širokoúhlá obrazovka</PresentationFormat>
  <Paragraphs>612</Paragraphs>
  <Slides>56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56</vt:i4>
      </vt:variant>
    </vt:vector>
  </HeadingPairs>
  <TitlesOfParts>
    <vt:vector size="64" baseType="lpstr">
      <vt:lpstr>Arial</vt:lpstr>
      <vt:lpstr>Calibri</vt:lpstr>
      <vt:lpstr>Century Gothic</vt:lpstr>
      <vt:lpstr>Courier New</vt:lpstr>
      <vt:lpstr>Garamond</vt:lpstr>
      <vt:lpstr>Symbol</vt:lpstr>
      <vt:lpstr>Wingdings</vt:lpstr>
      <vt:lpstr>Savon</vt:lpstr>
      <vt:lpstr>СИСТЕМА ФОРМ ГЛАГОЛА Лицо, число, время </vt:lpstr>
      <vt:lpstr>Система форм глагола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Категория времени</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 ФОРМ ГЛАГОЛА</dc:title>
  <dc:creator>Veronika Stranz-Nikitina</dc:creator>
  <cp:lastModifiedBy>Veronika Stranz-Nikitina</cp:lastModifiedBy>
  <cp:revision>18</cp:revision>
  <dcterms:created xsi:type="dcterms:W3CDTF">2020-10-28T10:27:13Z</dcterms:created>
  <dcterms:modified xsi:type="dcterms:W3CDTF">2021-01-28T08:54:23Z</dcterms:modified>
</cp:coreProperties>
</file>