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7" r:id="rId5"/>
  </p:sldMasterIdLst>
  <p:notesMasterIdLst>
    <p:notesMasterId r:id="rId17"/>
  </p:notesMasterIdLst>
  <p:sldIdLst>
    <p:sldId id="264" r:id="rId6"/>
    <p:sldId id="319" r:id="rId7"/>
    <p:sldId id="313" r:id="rId8"/>
    <p:sldId id="314" r:id="rId9"/>
    <p:sldId id="315" r:id="rId10"/>
    <p:sldId id="316" r:id="rId11"/>
    <p:sldId id="317" r:id="rId12"/>
    <p:sldId id="318" r:id="rId13"/>
    <p:sldId id="320" r:id="rId14"/>
    <p:sldId id="322" r:id="rId15"/>
    <p:sldId id="32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0" autoAdjust="0"/>
    <p:restoredTop sz="94619" autoAdjust="0"/>
  </p:normalViewPr>
  <p:slideViewPr>
    <p:cSldViewPr snapToGrid="0">
      <p:cViewPr varScale="1">
        <p:scale>
          <a:sx n="36" d="100"/>
          <a:sy n="36" d="100"/>
        </p:scale>
        <p:origin x="90" y="10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2/20/2023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2/20/2023</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2/20/2023</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470164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2/20/2023</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2/20/2023</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2/20/2023</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2/20/2023</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2/20/2023</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2041270575"/>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Fashion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Sit Dolor Amet</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p:txBody>
          <a:bodyPr/>
          <a:lstStyle/>
          <a:p>
            <a:r>
              <a:rPr lang="en-GB" dirty="0"/>
              <a:t>Questions – Folk Costume: </a:t>
            </a:r>
            <a:r>
              <a:rPr lang="en-GB" dirty="0" err="1"/>
              <a:t>Bogatyrev</a:t>
            </a:r>
            <a:endParaRPr lang="en-GB" dirty="0"/>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838200" y="1983971"/>
            <a:ext cx="10515600" cy="4160520"/>
          </a:xfrm>
        </p:spPr>
        <p:txBody>
          <a:bodyPr>
            <a:normAutofit/>
          </a:bodyPr>
          <a:lstStyle/>
          <a:p>
            <a:pPr algn="l"/>
            <a:r>
              <a:rPr lang="en-US" b="0" i="0" dirty="0">
                <a:solidFill>
                  <a:srgbClr val="212121"/>
                </a:solidFill>
                <a:effectLst/>
                <a:latin typeface="wf_segoe-ui_normal"/>
              </a:rPr>
              <a:t>What are the functional differences between casual folk costume and holiday/ceremonial folk costume? </a:t>
            </a:r>
          </a:p>
          <a:p>
            <a:pPr algn="l"/>
            <a:r>
              <a:rPr lang="en-US" b="0" i="0" dirty="0">
                <a:solidFill>
                  <a:srgbClr val="212121"/>
                </a:solidFill>
                <a:effectLst/>
                <a:latin typeface="wf_segoe-ui_normal"/>
              </a:rPr>
              <a:t>Could you tell about the symbolic meaning of any piece of clothing/detail of the traditional folk costume of your people/culture?</a:t>
            </a:r>
          </a:p>
        </p:txBody>
      </p:sp>
    </p:spTree>
    <p:extLst>
      <p:ext uri="{BB962C8B-B14F-4D97-AF65-F5344CB8AC3E}">
        <p14:creationId xmlns:p14="http://schemas.microsoft.com/office/powerpoint/2010/main" val="1339612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p:txBody>
          <a:bodyPr/>
          <a:lstStyle/>
          <a:p>
            <a:r>
              <a:rPr lang="en-GB" dirty="0"/>
              <a:t>Questions- Clothing as Communication: Holman</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838200" y="1983971"/>
            <a:ext cx="10515600" cy="4160520"/>
          </a:xfrm>
        </p:spPr>
        <p:txBody>
          <a:bodyPr/>
          <a:lstStyle/>
          <a:p>
            <a:pPr algn="l"/>
            <a:r>
              <a:rPr lang="en-US" b="0" i="0">
                <a:solidFill>
                  <a:srgbClr val="212121"/>
                </a:solidFill>
                <a:effectLst/>
                <a:latin typeface="wf_segoe-ui_normal"/>
              </a:rPr>
              <a:t>Based </a:t>
            </a:r>
            <a:r>
              <a:rPr lang="en-US" b="0" i="0" dirty="0">
                <a:solidFill>
                  <a:srgbClr val="212121"/>
                </a:solidFill>
                <a:effectLst/>
                <a:latin typeface="wf_segoe-ui_normal"/>
              </a:rPr>
              <a:t>on the evaluation of what attributes do people form their first impression of a person and their occupation (according to the article)?</a:t>
            </a:r>
          </a:p>
          <a:p>
            <a:pPr algn="l"/>
            <a:r>
              <a:rPr lang="en-US" b="0" i="0" dirty="0">
                <a:solidFill>
                  <a:srgbClr val="212121"/>
                </a:solidFill>
                <a:effectLst/>
                <a:latin typeface="wf_segoe-ui_normal"/>
              </a:rPr>
              <a:t> According to the survey respondents, what features form a pro-feminist image? Can we say that certain features of appearance or outfits speak of the pro-feminist views of a woman today? </a:t>
            </a:r>
          </a:p>
        </p:txBody>
      </p:sp>
    </p:spTree>
    <p:extLst>
      <p:ext uri="{BB962C8B-B14F-4D97-AF65-F5344CB8AC3E}">
        <p14:creationId xmlns:p14="http://schemas.microsoft.com/office/powerpoint/2010/main" val="2351915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4C5663A-0CE3-4AEE-B47E-FB68D9EBF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0" y="-142204"/>
            <a:ext cx="4518212" cy="1807305"/>
          </a:xfrm>
        </p:spPr>
        <p:txBody>
          <a:bodyPr>
            <a:normAutofit/>
          </a:bodyPr>
          <a:lstStyle/>
          <a:p>
            <a:r>
              <a:rPr lang="en-GB" dirty="0"/>
              <a:t>Fashion – origins </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109337" y="1166648"/>
            <a:ext cx="5084749" cy="4524703"/>
          </a:xfrm>
        </p:spPr>
        <p:txBody>
          <a:bodyPr>
            <a:noAutofit/>
          </a:bodyPr>
          <a:lstStyle/>
          <a:p>
            <a:pPr lvl="1">
              <a:lnSpc>
                <a:spcPct val="90000"/>
              </a:lnSpc>
            </a:pPr>
            <a:r>
              <a:rPr lang="en-GB" sz="2200" dirty="0"/>
              <a:t>Conformation to existing taste </a:t>
            </a:r>
          </a:p>
          <a:p>
            <a:pPr lvl="1">
              <a:lnSpc>
                <a:spcPct val="90000"/>
              </a:lnSpc>
            </a:pPr>
            <a:r>
              <a:rPr lang="en-GB" sz="2200" dirty="0"/>
              <a:t>Modus and modernity </a:t>
            </a:r>
          </a:p>
          <a:p>
            <a:pPr lvl="1">
              <a:lnSpc>
                <a:spcPct val="90000"/>
              </a:lnSpc>
            </a:pPr>
            <a:r>
              <a:rPr lang="en-GB" sz="2200" dirty="0"/>
              <a:t>Social phenomenon of diffusion</a:t>
            </a:r>
          </a:p>
          <a:p>
            <a:pPr lvl="1">
              <a:lnSpc>
                <a:spcPct val="90000"/>
              </a:lnSpc>
            </a:pPr>
            <a:r>
              <a:rPr lang="en-GB" sz="2200" dirty="0">
                <a:effectLst/>
              </a:rPr>
              <a:t>“painting, music, drama, architecture, household decoration, entertainment, literature .medical practice, business management, political doctrines, philosophy, psychological and social science, and even such redoubtable areas as the physical science and mathematics”</a:t>
            </a:r>
          </a:p>
          <a:p>
            <a:pPr lvl="1">
              <a:lnSpc>
                <a:spcPct val="90000"/>
              </a:lnSpc>
            </a:pPr>
            <a:r>
              <a:rPr lang="en-GB" sz="2200" dirty="0"/>
              <a:t>Fashion vs innovation vs style</a:t>
            </a:r>
          </a:p>
          <a:p>
            <a:pPr lvl="1">
              <a:lnSpc>
                <a:spcPct val="90000"/>
              </a:lnSpc>
            </a:pPr>
            <a:r>
              <a:rPr lang="en-GB" sz="2200" dirty="0"/>
              <a:t>‘inter-</a:t>
            </a:r>
            <a:r>
              <a:rPr lang="en-GB" sz="2200" dirty="0" err="1"/>
              <a:t>psychologie</a:t>
            </a:r>
            <a:r>
              <a:rPr lang="en-GB" sz="2200" dirty="0"/>
              <a:t>’</a:t>
            </a:r>
          </a:p>
          <a:p>
            <a:pPr lvl="1">
              <a:lnSpc>
                <a:spcPct val="90000"/>
              </a:lnSpc>
            </a:pPr>
            <a:endParaRPr lang="en-GB" sz="2200" dirty="0"/>
          </a:p>
        </p:txBody>
      </p:sp>
      <p:pic>
        <p:nvPicPr>
          <p:cNvPr id="5" name="Picture 4" descr="A group of people walking down a flight of stairs&#10;&#10;Description automatically generated with medium confidence">
            <a:extLst>
              <a:ext uri="{FF2B5EF4-FFF2-40B4-BE49-F238E27FC236}">
                <a16:creationId xmlns:a16="http://schemas.microsoft.com/office/drawing/2014/main" id="{2E86F602-3FDE-88BC-4DFB-84CD8DFC55F4}"/>
              </a:ext>
            </a:extLst>
          </p:cNvPr>
          <p:cNvPicPr>
            <a:picLocks noChangeAspect="1"/>
          </p:cNvPicPr>
          <p:nvPr/>
        </p:nvPicPr>
        <p:blipFill rotWithShape="1">
          <a:blip r:embed="rId2"/>
          <a:srcRect l="5200" r="13899" b="1"/>
          <a:stretch/>
        </p:blipFill>
        <p:spPr>
          <a:xfrm>
            <a:off x="4726728" y="10"/>
            <a:ext cx="7472381" cy="6857990"/>
          </a:xfrm>
          <a:custGeom>
            <a:avLst/>
            <a:gdLst/>
            <a:ahLst/>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p:spPr>
      </p:pic>
    </p:spTree>
    <p:extLst>
      <p:ext uri="{BB962C8B-B14F-4D97-AF65-F5344CB8AC3E}">
        <p14:creationId xmlns:p14="http://schemas.microsoft.com/office/powerpoint/2010/main" val="3278197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3048" y="-259961"/>
            <a:ext cx="6857468" cy="1429640"/>
          </a:xfrm>
        </p:spPr>
        <p:txBody>
          <a:bodyPr>
            <a:normAutofit/>
          </a:bodyPr>
          <a:lstStyle/>
          <a:p>
            <a:r>
              <a:rPr lang="en-GB" b="1" dirty="0"/>
              <a:t>Georg Simmel - </a:t>
            </a:r>
            <a:r>
              <a:rPr lang="en-GB" b="1" i="1" dirty="0"/>
              <a:t>Fashion</a:t>
            </a:r>
            <a:endParaRPr lang="en-GB" b="1" dirty="0"/>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0" y="905295"/>
            <a:ext cx="6226167" cy="5047410"/>
          </a:xfrm>
        </p:spPr>
        <p:txBody>
          <a:bodyPr>
            <a:noAutofit/>
          </a:bodyPr>
          <a:lstStyle/>
          <a:p>
            <a:pPr lvl="1">
              <a:lnSpc>
                <a:spcPct val="90000"/>
              </a:lnSpc>
            </a:pPr>
            <a:r>
              <a:rPr lang="en-GB" sz="2000" dirty="0"/>
              <a:t>General theory of fashion –basic tension of social condition </a:t>
            </a:r>
          </a:p>
          <a:p>
            <a:pPr lvl="1">
              <a:lnSpc>
                <a:spcPct val="90000"/>
              </a:lnSpc>
            </a:pPr>
            <a:r>
              <a:rPr lang="en-GB" sz="2000" dirty="0"/>
              <a:t>Imitation versus distinguishing ourselves</a:t>
            </a:r>
          </a:p>
          <a:p>
            <a:pPr lvl="1">
              <a:lnSpc>
                <a:spcPct val="90000"/>
              </a:lnSpc>
            </a:pPr>
            <a:r>
              <a:rPr lang="en-GB" sz="2000" dirty="0">
                <a:effectLst/>
              </a:rPr>
              <a:t> "... fashion represents nothing more than one of the many forms of life by the aid of which we seek to combine in uniform spheres of activity the tendency towards social equalization with the desire for individual differentiation and change.“</a:t>
            </a:r>
          </a:p>
          <a:p>
            <a:pPr lvl="1">
              <a:lnSpc>
                <a:spcPct val="90000"/>
              </a:lnSpc>
            </a:pPr>
            <a:r>
              <a:rPr lang="en-GB" sz="2000" dirty="0"/>
              <a:t>Binding forces versus unbinding forces</a:t>
            </a:r>
          </a:p>
          <a:p>
            <a:pPr lvl="1">
              <a:lnSpc>
                <a:spcPct val="90000"/>
              </a:lnSpc>
            </a:pPr>
            <a:r>
              <a:rPr lang="en-GB" sz="2000" dirty="0"/>
              <a:t>Unsocial sociability</a:t>
            </a:r>
          </a:p>
          <a:p>
            <a:pPr lvl="1">
              <a:lnSpc>
                <a:spcPct val="90000"/>
              </a:lnSpc>
            </a:pPr>
            <a:r>
              <a:rPr lang="en-GB" sz="2000" dirty="0"/>
              <a:t>Imitation vs distinction, heredity vs individual variation, universality vs particularity, submission, sense of power, duration vs mutability, </a:t>
            </a:r>
            <a:r>
              <a:rPr lang="en-GB" sz="2000" dirty="0" err="1"/>
              <a:t>feminity</a:t>
            </a:r>
            <a:r>
              <a:rPr lang="en-GB" sz="2000" dirty="0"/>
              <a:t> vs masculinity, stillness vs movement, receptivity vs productivity, creation vs destruction, extensity vs intensity, event vs repetition, accident vs meaning, Darwinian selection vs Darwinian mutation</a:t>
            </a:r>
          </a:p>
        </p:txBody>
      </p:sp>
      <p:pic>
        <p:nvPicPr>
          <p:cNvPr id="7" name="Picture 6" descr="A group of women in clothing&#10;&#10;Description automatically generated with low confidence">
            <a:extLst>
              <a:ext uri="{FF2B5EF4-FFF2-40B4-BE49-F238E27FC236}">
                <a16:creationId xmlns:a16="http://schemas.microsoft.com/office/drawing/2014/main" id="{5354D9D1-0DB7-C641-4624-D6E7C78CD2EF}"/>
              </a:ext>
            </a:extLst>
          </p:cNvPr>
          <p:cNvPicPr>
            <a:picLocks noChangeAspect="1"/>
          </p:cNvPicPr>
          <p:nvPr/>
        </p:nvPicPr>
        <p:blipFill rotWithShape="1">
          <a:blip r:embed="rId2"/>
          <a:srcRect r="-1" b="4538"/>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290192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6513788" y="365125"/>
            <a:ext cx="4840010" cy="1807305"/>
          </a:xfrm>
        </p:spPr>
        <p:txBody>
          <a:bodyPr>
            <a:normAutofit/>
          </a:bodyPr>
          <a:lstStyle/>
          <a:p>
            <a:r>
              <a:rPr lang="en-GB" dirty="0"/>
              <a:t>Georg Simmel continued</a:t>
            </a:r>
          </a:p>
        </p:txBody>
      </p:sp>
      <p:pic>
        <p:nvPicPr>
          <p:cNvPr id="5" name="Picture 4" descr="A picture containing sky, person, outdoor&#10;&#10;Description automatically generated">
            <a:extLst>
              <a:ext uri="{FF2B5EF4-FFF2-40B4-BE49-F238E27FC236}">
                <a16:creationId xmlns:a16="http://schemas.microsoft.com/office/drawing/2014/main" id="{63F9ACF5-F971-2100-AD18-B545B382DAED}"/>
              </a:ext>
            </a:extLst>
          </p:cNvPr>
          <p:cNvPicPr>
            <a:picLocks noChangeAspect="1"/>
          </p:cNvPicPr>
          <p:nvPr/>
        </p:nvPicPr>
        <p:blipFill rotWithShape="1">
          <a:blip r:embed="rId2"/>
          <a:srcRect l="17483" r="22982" b="-1"/>
          <a:stretch/>
        </p:blipFill>
        <p:spPr>
          <a:xfrm>
            <a:off x="2" y="10"/>
            <a:ext cx="611656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6116571" y="1909482"/>
            <a:ext cx="5237227" cy="4267481"/>
          </a:xfrm>
        </p:spPr>
        <p:txBody>
          <a:bodyPr>
            <a:noAutofit/>
          </a:bodyPr>
          <a:lstStyle/>
          <a:p>
            <a:pPr lvl="1">
              <a:lnSpc>
                <a:spcPct val="90000"/>
              </a:lnSpc>
            </a:pPr>
            <a:r>
              <a:rPr lang="en-GB" sz="2000" dirty="0"/>
              <a:t>Fashion exists in unstable balance between two poles </a:t>
            </a:r>
          </a:p>
          <a:p>
            <a:pPr lvl="1">
              <a:lnSpc>
                <a:spcPct val="90000"/>
              </a:lnSpc>
            </a:pPr>
            <a:r>
              <a:rPr lang="en-GB" sz="2000" dirty="0"/>
              <a:t>We imitate people who are superior –upper classes</a:t>
            </a:r>
          </a:p>
          <a:p>
            <a:pPr lvl="1">
              <a:lnSpc>
                <a:spcPct val="90000"/>
              </a:lnSpc>
            </a:pPr>
            <a:r>
              <a:rPr lang="en-GB" sz="2000" dirty="0"/>
              <a:t>Economists ‘snob demand’ and ‘bandwagon effect’ </a:t>
            </a:r>
          </a:p>
          <a:p>
            <a:pPr lvl="1">
              <a:lnSpc>
                <a:spcPct val="90000"/>
              </a:lnSpc>
            </a:pPr>
            <a:r>
              <a:rPr lang="en-GB" sz="2000" dirty="0"/>
              <a:t>Computational rationality and influence of irrational factors</a:t>
            </a:r>
          </a:p>
          <a:p>
            <a:pPr lvl="1">
              <a:lnSpc>
                <a:spcPct val="90000"/>
              </a:lnSpc>
            </a:pPr>
            <a:r>
              <a:rPr lang="en-GB" sz="2000" dirty="0"/>
              <a:t>Relationship between envy and contempt</a:t>
            </a:r>
          </a:p>
          <a:p>
            <a:pPr lvl="1">
              <a:lnSpc>
                <a:spcPct val="90000"/>
              </a:lnSpc>
            </a:pPr>
            <a:r>
              <a:rPr lang="en-GB" sz="2000" dirty="0"/>
              <a:t>Envy creates a social link between the self and the ideal – fashion as a remedy for envy</a:t>
            </a:r>
          </a:p>
          <a:p>
            <a:pPr lvl="1">
              <a:lnSpc>
                <a:spcPct val="90000"/>
              </a:lnSpc>
            </a:pPr>
            <a:r>
              <a:rPr lang="en-GB" sz="2000" dirty="0"/>
              <a:t>Fashion dilutes envy through social inclusion</a:t>
            </a:r>
          </a:p>
          <a:p>
            <a:pPr lvl="1">
              <a:lnSpc>
                <a:spcPct val="90000"/>
              </a:lnSpc>
            </a:pPr>
            <a:endParaRPr lang="en-GB" sz="2000" dirty="0"/>
          </a:p>
        </p:txBody>
      </p:sp>
    </p:spTree>
    <p:extLst>
      <p:ext uri="{BB962C8B-B14F-4D97-AF65-F5344CB8AC3E}">
        <p14:creationId xmlns:p14="http://schemas.microsoft.com/office/powerpoint/2010/main" val="737793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meline&#10;&#10;Description automatically generated with medium confidence">
            <a:extLst>
              <a:ext uri="{FF2B5EF4-FFF2-40B4-BE49-F238E27FC236}">
                <a16:creationId xmlns:a16="http://schemas.microsoft.com/office/drawing/2014/main" id="{C5FD81F2-BABD-F011-ACAB-BB41D783DF75}"/>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676835" y="257549"/>
            <a:ext cx="10515600" cy="1325563"/>
          </a:xfrm>
        </p:spPr>
        <p:txBody>
          <a:bodyPr/>
          <a:lstStyle/>
          <a:p>
            <a:r>
              <a:rPr lang="en-GB" b="1" dirty="0">
                <a:solidFill>
                  <a:srgbClr val="FF0000"/>
                </a:solidFill>
              </a:rPr>
              <a:t>	Distinction, Imitation and Social Status</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1541929" y="1426773"/>
            <a:ext cx="9811871" cy="4004453"/>
          </a:xfrm>
          <a:solidFill>
            <a:schemeClr val="bg1">
              <a:lumMod val="75000"/>
            </a:schemeClr>
          </a:solidFill>
        </p:spPr>
        <p:txBody>
          <a:bodyPr>
            <a:normAutofit lnSpcReduction="10000"/>
          </a:bodyPr>
          <a:lstStyle/>
          <a:p>
            <a:pPr lvl="1"/>
            <a:r>
              <a:rPr lang="en-GB" dirty="0"/>
              <a:t>Innovating elite also have drive to imitate e.g. Marx and Engels</a:t>
            </a:r>
          </a:p>
          <a:p>
            <a:pPr lvl="1"/>
            <a:r>
              <a:rPr lang="en-GB" dirty="0"/>
              <a:t>Distinguishing from the crowd through imitation of ideal</a:t>
            </a:r>
          </a:p>
          <a:p>
            <a:pPr lvl="1"/>
            <a:r>
              <a:rPr lang="en-GB" dirty="0"/>
              <a:t>Extension of the distinction varies – elite = maximal extension of distinction </a:t>
            </a:r>
          </a:p>
          <a:p>
            <a:pPr lvl="1"/>
            <a:r>
              <a:rPr lang="en-GB" dirty="0"/>
              <a:t>High fashion represents a distinctive apex </a:t>
            </a:r>
          </a:p>
          <a:p>
            <a:pPr lvl="1"/>
            <a:r>
              <a:rPr lang="en-GB" dirty="0"/>
              <a:t>Less elite have narrower differentiating ambition</a:t>
            </a:r>
          </a:p>
          <a:p>
            <a:pPr lvl="1"/>
            <a:r>
              <a:rPr lang="en-GB" dirty="0"/>
              <a:t>Opposition between intensity and extensity </a:t>
            </a:r>
          </a:p>
          <a:p>
            <a:pPr lvl="1"/>
            <a:r>
              <a:rPr lang="en-GB" dirty="0"/>
              <a:t>Absorption of the radical into the popular diffuses the intensity </a:t>
            </a:r>
          </a:p>
          <a:p>
            <a:pPr lvl="1"/>
            <a:endParaRPr lang="en-GB" dirty="0"/>
          </a:p>
        </p:txBody>
      </p:sp>
    </p:spTree>
    <p:extLst>
      <p:ext uri="{BB962C8B-B14F-4D97-AF65-F5344CB8AC3E}">
        <p14:creationId xmlns:p14="http://schemas.microsoft.com/office/powerpoint/2010/main" val="2406881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C5663A-0CE3-4AEE-B47E-FB68D9EBF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649942" y="0"/>
            <a:ext cx="3816095" cy="1807305"/>
          </a:xfrm>
        </p:spPr>
        <p:txBody>
          <a:bodyPr>
            <a:normAutofit/>
          </a:bodyPr>
          <a:lstStyle/>
          <a:p>
            <a:r>
              <a:rPr lang="en-GB" b="1" dirty="0"/>
              <a:t>Anti-fashion</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10158" y="1210235"/>
            <a:ext cx="5039357" cy="4966728"/>
          </a:xfrm>
        </p:spPr>
        <p:txBody>
          <a:bodyPr>
            <a:noAutofit/>
          </a:bodyPr>
          <a:lstStyle/>
          <a:p>
            <a:pPr lvl="1">
              <a:lnSpc>
                <a:spcPct val="90000"/>
              </a:lnSpc>
            </a:pPr>
            <a:r>
              <a:rPr lang="en-GB" sz="2200" dirty="0"/>
              <a:t>Much fashion taken up by the ‘snobs’ has humble origins</a:t>
            </a:r>
          </a:p>
          <a:p>
            <a:pPr lvl="1">
              <a:lnSpc>
                <a:spcPct val="90000"/>
              </a:lnSpc>
            </a:pPr>
            <a:r>
              <a:rPr lang="en-GB" sz="2200" dirty="0"/>
              <a:t>Intolerance for order, repetition and univocal meaning</a:t>
            </a:r>
          </a:p>
          <a:p>
            <a:pPr lvl="1">
              <a:lnSpc>
                <a:spcPct val="90000"/>
              </a:lnSpc>
            </a:pPr>
            <a:r>
              <a:rPr lang="en-GB" sz="2200" dirty="0"/>
              <a:t>Lower class features fashionable once adopted by social elites</a:t>
            </a:r>
          </a:p>
          <a:p>
            <a:pPr lvl="1">
              <a:lnSpc>
                <a:spcPct val="90000"/>
              </a:lnSpc>
            </a:pPr>
            <a:r>
              <a:rPr lang="en-GB" sz="2200" dirty="0"/>
              <a:t>‘Exoticisation’</a:t>
            </a:r>
          </a:p>
          <a:p>
            <a:pPr lvl="1">
              <a:lnSpc>
                <a:spcPct val="90000"/>
              </a:lnSpc>
            </a:pPr>
            <a:r>
              <a:rPr lang="en-GB" sz="2200" dirty="0"/>
              <a:t>Borrowing from outside the social hierarchy</a:t>
            </a:r>
          </a:p>
          <a:p>
            <a:pPr lvl="1">
              <a:lnSpc>
                <a:spcPct val="90000"/>
              </a:lnSpc>
            </a:pPr>
            <a:r>
              <a:rPr lang="en-GB" sz="2200" dirty="0"/>
              <a:t>Re-socialisation of the asocial </a:t>
            </a:r>
          </a:p>
          <a:p>
            <a:pPr lvl="1">
              <a:lnSpc>
                <a:spcPct val="90000"/>
              </a:lnSpc>
            </a:pPr>
            <a:r>
              <a:rPr lang="en-GB" sz="2200" dirty="0"/>
              <a:t>Fashion is a social consolidation process which reintegrates what it disrupts</a:t>
            </a:r>
          </a:p>
        </p:txBody>
      </p:sp>
      <p:pic>
        <p:nvPicPr>
          <p:cNvPr id="6" name="Picture 5" descr="A group of people posing for a photo&#10;&#10;Description automatically generated with medium confidence">
            <a:extLst>
              <a:ext uri="{FF2B5EF4-FFF2-40B4-BE49-F238E27FC236}">
                <a16:creationId xmlns:a16="http://schemas.microsoft.com/office/drawing/2014/main" id="{08FCDE98-E02C-E33E-2D78-46570D0C3D85}"/>
              </a:ext>
            </a:extLst>
          </p:cNvPr>
          <p:cNvPicPr>
            <a:picLocks noChangeAspect="1"/>
          </p:cNvPicPr>
          <p:nvPr/>
        </p:nvPicPr>
        <p:blipFill rotWithShape="1">
          <a:blip r:embed="rId2"/>
          <a:srcRect l="-4255" t="2" r="19814"/>
          <a:stretch/>
        </p:blipFill>
        <p:spPr>
          <a:xfrm>
            <a:off x="4726728" y="10"/>
            <a:ext cx="7472381" cy="6857990"/>
          </a:xfrm>
          <a:custGeom>
            <a:avLst/>
            <a:gdLst/>
            <a:ahLst/>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p:spPr>
      </p:pic>
    </p:spTree>
    <p:extLst>
      <p:ext uri="{BB962C8B-B14F-4D97-AF65-F5344CB8AC3E}">
        <p14:creationId xmlns:p14="http://schemas.microsoft.com/office/powerpoint/2010/main" val="2106606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6513788" y="365125"/>
            <a:ext cx="4840010" cy="1807305"/>
          </a:xfrm>
        </p:spPr>
        <p:txBody>
          <a:bodyPr>
            <a:normAutofit/>
          </a:bodyPr>
          <a:lstStyle/>
          <a:p>
            <a:r>
              <a:rPr lang="en-GB" dirty="0"/>
              <a:t>Fashion in the middle</a:t>
            </a:r>
          </a:p>
        </p:txBody>
      </p:sp>
      <p:pic>
        <p:nvPicPr>
          <p:cNvPr id="4" name="Picture 3" descr="A person with long black hair&#10;&#10;Description automatically generated with low confidence">
            <a:extLst>
              <a:ext uri="{FF2B5EF4-FFF2-40B4-BE49-F238E27FC236}">
                <a16:creationId xmlns:a16="http://schemas.microsoft.com/office/drawing/2014/main" id="{769BA4FD-F880-9B51-E6A1-8E38F207815F}"/>
              </a:ext>
            </a:extLst>
          </p:cNvPr>
          <p:cNvPicPr>
            <a:picLocks noChangeAspect="1"/>
          </p:cNvPicPr>
          <p:nvPr/>
        </p:nvPicPr>
        <p:blipFill rotWithShape="1">
          <a:blip r:embed="rId2"/>
          <a:srcRect r="-2" b="9180"/>
          <a:stretch/>
        </p:blipFill>
        <p:spPr>
          <a:xfrm>
            <a:off x="2" y="10"/>
            <a:ext cx="611656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6116571" y="1801906"/>
            <a:ext cx="5237227" cy="4375057"/>
          </a:xfrm>
        </p:spPr>
        <p:txBody>
          <a:bodyPr>
            <a:noAutofit/>
          </a:bodyPr>
          <a:lstStyle/>
          <a:p>
            <a:pPr lvl="1">
              <a:lnSpc>
                <a:spcPct val="90000"/>
              </a:lnSpc>
            </a:pPr>
            <a:r>
              <a:rPr lang="en-GB" sz="2200" dirty="0"/>
              <a:t>Tension between socialism and individualism</a:t>
            </a:r>
          </a:p>
          <a:p>
            <a:pPr lvl="1">
              <a:lnSpc>
                <a:spcPct val="90000"/>
              </a:lnSpc>
            </a:pPr>
            <a:r>
              <a:rPr lang="en-GB" sz="2200" dirty="0"/>
              <a:t>Mature democracies represent alteration between the two</a:t>
            </a:r>
          </a:p>
          <a:p>
            <a:pPr lvl="1">
              <a:lnSpc>
                <a:spcPct val="90000"/>
              </a:lnSpc>
            </a:pPr>
            <a:r>
              <a:rPr lang="en-GB" sz="2200" dirty="0"/>
              <a:t>Political oscillation of left and right reflects fashions social dialectics</a:t>
            </a:r>
          </a:p>
          <a:p>
            <a:pPr lvl="1">
              <a:lnSpc>
                <a:spcPct val="90000"/>
              </a:lnSpc>
            </a:pPr>
            <a:r>
              <a:rPr lang="en-GB" sz="2200" dirty="0"/>
              <a:t>Giving space to idiosyncratic ideas aims for social cohesion </a:t>
            </a:r>
          </a:p>
          <a:p>
            <a:pPr lvl="1">
              <a:lnSpc>
                <a:spcPct val="90000"/>
              </a:lnSpc>
            </a:pPr>
            <a:r>
              <a:rPr lang="en-GB" sz="2200" dirty="0"/>
              <a:t>Fashion oscillations are never radical </a:t>
            </a:r>
          </a:p>
          <a:p>
            <a:pPr lvl="1">
              <a:lnSpc>
                <a:spcPct val="90000"/>
              </a:lnSpc>
            </a:pPr>
            <a:r>
              <a:rPr lang="en-GB" sz="2200" dirty="0"/>
              <a:t>Revolution is rare while slow reforming work continues</a:t>
            </a:r>
          </a:p>
        </p:txBody>
      </p:sp>
    </p:spTree>
    <p:extLst>
      <p:ext uri="{BB962C8B-B14F-4D97-AF65-F5344CB8AC3E}">
        <p14:creationId xmlns:p14="http://schemas.microsoft.com/office/powerpoint/2010/main" val="2804664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838201" y="365125"/>
            <a:ext cx="5251316" cy="1807305"/>
          </a:xfrm>
        </p:spPr>
        <p:txBody>
          <a:bodyPr>
            <a:normAutofit/>
          </a:bodyPr>
          <a:lstStyle/>
          <a:p>
            <a:r>
              <a:rPr lang="en-GB" dirty="0"/>
              <a:t>Theory and Simulation </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206506" y="1963271"/>
            <a:ext cx="5251316" cy="4213692"/>
          </a:xfrm>
        </p:spPr>
        <p:txBody>
          <a:bodyPr>
            <a:noAutofit/>
          </a:bodyPr>
          <a:lstStyle/>
          <a:p>
            <a:pPr lvl="1">
              <a:lnSpc>
                <a:spcPct val="90000"/>
              </a:lnSpc>
            </a:pPr>
            <a:r>
              <a:rPr lang="en-GB" sz="2200" dirty="0"/>
              <a:t>Simulation theory – Simmel and the dialectic </a:t>
            </a:r>
          </a:p>
          <a:p>
            <a:pPr lvl="1">
              <a:lnSpc>
                <a:spcPct val="90000"/>
              </a:lnSpc>
            </a:pPr>
            <a:r>
              <a:rPr lang="en-GB" sz="2200" dirty="0"/>
              <a:t>Memetics –reconstruction of cultural processes </a:t>
            </a:r>
          </a:p>
          <a:p>
            <a:pPr lvl="1">
              <a:lnSpc>
                <a:spcPct val="90000"/>
              </a:lnSpc>
            </a:pPr>
            <a:r>
              <a:rPr lang="en-GB" sz="2200" dirty="0"/>
              <a:t>Isomorphism between processes of genetic replicants and cultural ones</a:t>
            </a:r>
          </a:p>
          <a:p>
            <a:pPr lvl="1">
              <a:lnSpc>
                <a:spcPct val="90000"/>
              </a:lnSpc>
            </a:pPr>
            <a:r>
              <a:rPr lang="en-GB" sz="2200" dirty="0"/>
              <a:t>Tension recalls the Darwinian tension between selection and mutation </a:t>
            </a:r>
          </a:p>
          <a:p>
            <a:pPr lvl="1">
              <a:lnSpc>
                <a:spcPct val="90000"/>
              </a:lnSpc>
            </a:pPr>
            <a:r>
              <a:rPr lang="en-GB" sz="2200" dirty="0"/>
              <a:t>Distinguishing oneself is primary instinct </a:t>
            </a:r>
          </a:p>
          <a:p>
            <a:pPr lvl="1">
              <a:lnSpc>
                <a:spcPct val="90000"/>
              </a:lnSpc>
            </a:pPr>
            <a:r>
              <a:rPr lang="en-GB" sz="2200" dirty="0"/>
              <a:t>Could bridge memetics and simulation</a:t>
            </a:r>
          </a:p>
        </p:txBody>
      </p:sp>
      <p:pic>
        <p:nvPicPr>
          <p:cNvPr id="5" name="Picture 4">
            <a:extLst>
              <a:ext uri="{FF2B5EF4-FFF2-40B4-BE49-F238E27FC236}">
                <a16:creationId xmlns:a16="http://schemas.microsoft.com/office/drawing/2014/main" id="{AEE6D2ED-3C02-9C8C-2546-6D2AE628F720}"/>
              </a:ext>
            </a:extLst>
          </p:cNvPr>
          <p:cNvPicPr>
            <a:picLocks noChangeAspect="1"/>
          </p:cNvPicPr>
          <p:nvPr/>
        </p:nvPicPr>
        <p:blipFill rotWithShape="1">
          <a:blip r:embed="rId2"/>
          <a:srcRect l="26355" r="3017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616026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711470" y="0"/>
            <a:ext cx="5251316" cy="1807305"/>
          </a:xfrm>
        </p:spPr>
        <p:txBody>
          <a:bodyPr>
            <a:normAutofit/>
          </a:bodyPr>
          <a:lstStyle/>
          <a:p>
            <a:r>
              <a:rPr lang="en-GB" dirty="0"/>
              <a:t>Invented Tradition</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3047" y="1452282"/>
            <a:ext cx="6229214" cy="5040593"/>
          </a:xfrm>
        </p:spPr>
        <p:txBody>
          <a:bodyPr>
            <a:noAutofit/>
          </a:bodyPr>
          <a:lstStyle/>
          <a:p>
            <a:pPr lvl="1">
              <a:lnSpc>
                <a:spcPct val="90000"/>
              </a:lnSpc>
            </a:pPr>
            <a:r>
              <a:rPr lang="en-GB" sz="2000"/>
              <a:t>Repeats past images and symbols but artificial</a:t>
            </a:r>
          </a:p>
          <a:p>
            <a:pPr lvl="1">
              <a:lnSpc>
                <a:spcPct val="90000"/>
              </a:lnSpc>
            </a:pPr>
            <a:r>
              <a:rPr lang="en-GB" sz="2000"/>
              <a:t>Scottish Tartan as 19</a:t>
            </a:r>
            <a:r>
              <a:rPr lang="en-GB" sz="2000" baseline="30000"/>
              <a:t>th</a:t>
            </a:r>
            <a:r>
              <a:rPr lang="en-GB" sz="2000"/>
              <a:t> C invention </a:t>
            </a:r>
          </a:p>
          <a:p>
            <a:pPr lvl="1">
              <a:lnSpc>
                <a:spcPct val="90000"/>
              </a:lnSpc>
            </a:pPr>
            <a:r>
              <a:rPr lang="en-GB" sz="2000"/>
              <a:t>Ideological importance of continuity </a:t>
            </a:r>
          </a:p>
          <a:p>
            <a:pPr lvl="1">
              <a:lnSpc>
                <a:spcPct val="90000"/>
              </a:lnSpc>
            </a:pPr>
            <a:r>
              <a:rPr lang="en-GB" sz="2000">
                <a:effectLst/>
              </a:rPr>
              <a:t>Roland Barthes’s </a:t>
            </a:r>
            <a:r>
              <a:rPr lang="en-GB" sz="2000" i="1">
                <a:effectLst/>
              </a:rPr>
              <a:t>The Fashion System</a:t>
            </a:r>
            <a:r>
              <a:rPr lang="en-GB" sz="2000">
                <a:effectLst/>
              </a:rPr>
              <a:t> (1967)</a:t>
            </a:r>
          </a:p>
          <a:p>
            <a:pPr lvl="1">
              <a:lnSpc>
                <a:spcPct val="90000"/>
              </a:lnSpc>
            </a:pPr>
            <a:r>
              <a:rPr lang="en-GB" sz="2000"/>
              <a:t>Semiotician – process of signification of mechanisms of meanings</a:t>
            </a:r>
          </a:p>
          <a:p>
            <a:pPr lvl="1">
              <a:lnSpc>
                <a:spcPct val="90000"/>
              </a:lnSpc>
            </a:pPr>
            <a:r>
              <a:rPr lang="en-GB" sz="2000"/>
              <a:t>Semiotics classifications within the way signs are transmitted</a:t>
            </a:r>
          </a:p>
          <a:p>
            <a:pPr lvl="1">
              <a:lnSpc>
                <a:spcPct val="90000"/>
              </a:lnSpc>
            </a:pPr>
            <a:r>
              <a:rPr lang="en-GB" sz="2000"/>
              <a:t>Signifier: idea attached to a thing which is signified</a:t>
            </a:r>
          </a:p>
          <a:p>
            <a:pPr lvl="1">
              <a:lnSpc>
                <a:spcPct val="90000"/>
              </a:lnSpc>
            </a:pPr>
            <a:r>
              <a:rPr lang="en-GB" sz="2000"/>
              <a:t>The sign: combination of signifier and signified</a:t>
            </a:r>
          </a:p>
          <a:p>
            <a:pPr lvl="1">
              <a:lnSpc>
                <a:spcPct val="90000"/>
              </a:lnSpc>
            </a:pPr>
            <a:r>
              <a:rPr lang="en-GB" sz="2000"/>
              <a:t>Sign system: historical system that secures the meaning of the sign within a chain of signs</a:t>
            </a:r>
          </a:p>
        </p:txBody>
      </p:sp>
      <p:pic>
        <p:nvPicPr>
          <p:cNvPr id="5" name="Picture 4" descr="A group of people in kilts&#10;&#10;Description automatically generated with low confidence">
            <a:extLst>
              <a:ext uri="{FF2B5EF4-FFF2-40B4-BE49-F238E27FC236}">
                <a16:creationId xmlns:a16="http://schemas.microsoft.com/office/drawing/2014/main" id="{187700DE-92AF-678D-B6C8-67D8F4141CD5}"/>
              </a:ext>
            </a:extLst>
          </p:cNvPr>
          <p:cNvPicPr>
            <a:picLocks noChangeAspect="1"/>
          </p:cNvPicPr>
          <p:nvPr/>
        </p:nvPicPr>
        <p:blipFill rotWithShape="1">
          <a:blip r:embed="rId2"/>
          <a:srcRect l="22335" r="23323"/>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8600664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BrushVTI">
  <a:themeElements>
    <a:clrScheme name="AnalogousFromRegularSeed_2SEEDS">
      <a:dk1>
        <a:srgbClr val="000000"/>
      </a:dk1>
      <a:lt1>
        <a:srgbClr val="FFFFFF"/>
      </a:lt1>
      <a:dk2>
        <a:srgbClr val="312E1C"/>
      </a:dk2>
      <a:lt2>
        <a:srgbClr val="F3F3F0"/>
      </a:lt2>
      <a:accent1>
        <a:srgbClr val="4144DC"/>
      </a:accent1>
      <a:accent2>
        <a:srgbClr val="297CE7"/>
      </a:accent2>
      <a:accent3>
        <a:srgbClr val="7429E7"/>
      </a:accent3>
      <a:accent4>
        <a:srgbClr val="D58117"/>
      </a:accent4>
      <a:accent5>
        <a:srgbClr val="B5B220"/>
      </a:accent5>
      <a:accent6>
        <a:srgbClr val="7DC015"/>
      </a:accent6>
      <a:hlink>
        <a:srgbClr val="929030"/>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3.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{DF1A7AA7-80F3-4CB9-8A1F-D13CAD465F87}tf11531919_win32</Template>
  <TotalTime>101</TotalTime>
  <Words>665</Words>
  <Application>Microsoft Office PowerPoint</Application>
  <PresentationFormat>Widescreen</PresentationFormat>
  <Paragraphs>71</Paragraphs>
  <Slides>11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Arial</vt:lpstr>
      <vt:lpstr>Avenir Next LT Pro</vt:lpstr>
      <vt:lpstr>Avenir Next LT Pro Light</vt:lpstr>
      <vt:lpstr>Calibri</vt:lpstr>
      <vt:lpstr>Century Gothic</vt:lpstr>
      <vt:lpstr>Garamond</vt:lpstr>
      <vt:lpstr>wf_segoe-ui_normal</vt:lpstr>
      <vt:lpstr>SavonVTI</vt:lpstr>
      <vt:lpstr>BrushVTI</vt:lpstr>
      <vt:lpstr>Fashion</vt:lpstr>
      <vt:lpstr>Fashion – origins </vt:lpstr>
      <vt:lpstr>Georg Simmel - Fashion</vt:lpstr>
      <vt:lpstr>Georg Simmel continued</vt:lpstr>
      <vt:lpstr> Distinction, Imitation and Social Status</vt:lpstr>
      <vt:lpstr>Anti-fashion</vt:lpstr>
      <vt:lpstr>Fashion in the middle</vt:lpstr>
      <vt:lpstr>Theory and Simulation </vt:lpstr>
      <vt:lpstr>Invented Tradition</vt:lpstr>
      <vt:lpstr>Questions – Folk Costume: Bogatyrev</vt:lpstr>
      <vt:lpstr>Questions- Clothing as Communication: Holman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Fashion</dc:title>
  <dc:creator>Lucy Brown</dc:creator>
  <cp:lastModifiedBy>Lucy Elizabeth Brown</cp:lastModifiedBy>
  <cp:revision>13</cp:revision>
  <dcterms:created xsi:type="dcterms:W3CDTF">2021-04-08T08:54:36Z</dcterms:created>
  <dcterms:modified xsi:type="dcterms:W3CDTF">2023-02-20T16:58:52Z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