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1" r:id="rId3"/>
  </p:sldMasterIdLst>
  <p:sldIdLst>
    <p:sldId id="269" r:id="rId4"/>
    <p:sldId id="273" r:id="rId5"/>
    <p:sldId id="256" r:id="rId6"/>
    <p:sldId id="270" r:id="rId7"/>
    <p:sldId id="271" r:id="rId8"/>
    <p:sldId id="272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74" r:id="rId21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62EF0-A6A4-4BA1-8F8A-BDE2FEC9D1F6}" v="895" dt="2021-12-02T10:52:09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3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Vágner" userId="S::vagner@vojenskyobor.cz::8f38ecf4-166a-48cb-9f9e-f1a40236ef56" providerId="AD" clId="Web-{D8162EF0-A6A4-4BA1-8F8A-BDE2FEC9D1F6}"/>
    <pc:docChg chg="addSld delSld modSld sldOrd">
      <pc:chgData name="Michal Vágner" userId="S::vagner@vojenskyobor.cz::8f38ecf4-166a-48cb-9f9e-f1a40236ef56" providerId="AD" clId="Web-{D8162EF0-A6A4-4BA1-8F8A-BDE2FEC9D1F6}" dt="2021-12-02T10:52:09.585" v="496" actId="1076"/>
      <pc:docMkLst>
        <pc:docMk/>
      </pc:docMkLst>
      <pc:sldChg chg="addSp delSp modSp">
        <pc:chgData name="Michal Vágner" userId="S::vagner@vojenskyobor.cz::8f38ecf4-166a-48cb-9f9e-f1a40236ef56" providerId="AD" clId="Web-{D8162EF0-A6A4-4BA1-8F8A-BDE2FEC9D1F6}" dt="2021-12-02T10:23:37.908" v="44"/>
        <pc:sldMkLst>
          <pc:docMk/>
          <pc:sldMk cId="0" sldId="256"/>
        </pc:sldMkLst>
        <pc:picChg chg="add del mod">
          <ac:chgData name="Michal Vágner" userId="S::vagner@vojenskyobor.cz::8f38ecf4-166a-48cb-9f9e-f1a40236ef56" providerId="AD" clId="Web-{D8162EF0-A6A4-4BA1-8F8A-BDE2FEC9D1F6}" dt="2021-12-02T10:23:37.908" v="44"/>
          <ac:picMkLst>
            <pc:docMk/>
            <pc:sldMk cId="0" sldId="256"/>
            <ac:picMk id="2" creationId="{36C2E69C-4A71-4A83-97D5-8AEC0F473FCF}"/>
          </ac:picMkLst>
        </pc:picChg>
      </pc:sldChg>
      <pc:sldChg chg="modSp">
        <pc:chgData name="Michal Vágner" userId="S::vagner@vojenskyobor.cz::8f38ecf4-166a-48cb-9f9e-f1a40236ef56" providerId="AD" clId="Web-{D8162EF0-A6A4-4BA1-8F8A-BDE2FEC9D1F6}" dt="2021-12-02T10:17:45.122" v="42" actId="20577"/>
        <pc:sldMkLst>
          <pc:docMk/>
          <pc:sldMk cId="0" sldId="263"/>
        </pc:sldMkLst>
        <pc:spChg chg="mod">
          <ac:chgData name="Michal Vágner" userId="S::vagner@vojenskyobor.cz::8f38ecf4-166a-48cb-9f9e-f1a40236ef56" providerId="AD" clId="Web-{D8162EF0-A6A4-4BA1-8F8A-BDE2FEC9D1F6}" dt="2021-12-02T10:17:45.122" v="42" actId="20577"/>
          <ac:spMkLst>
            <pc:docMk/>
            <pc:sldMk cId="0" sldId="263"/>
            <ac:spMk id="10242" creationId="{CBDF5386-9018-4D99-9C28-DC65A6435DC0}"/>
          </ac:spMkLst>
        </pc:spChg>
      </pc:sldChg>
      <pc:sldChg chg="del">
        <pc:chgData name="Michal Vágner" userId="S::vagner@vojenskyobor.cz::8f38ecf4-166a-48cb-9f9e-f1a40236ef56" providerId="AD" clId="Web-{D8162EF0-A6A4-4BA1-8F8A-BDE2FEC9D1F6}" dt="2021-12-02T10:16:22.007" v="39"/>
        <pc:sldMkLst>
          <pc:docMk/>
          <pc:sldMk cId="0" sldId="268"/>
        </pc:sldMkLst>
      </pc:sldChg>
      <pc:sldChg chg="addSp modSp add ord replId">
        <pc:chgData name="Michal Vágner" userId="S::vagner@vojenskyobor.cz::8f38ecf4-166a-48cb-9f9e-f1a40236ef56" providerId="AD" clId="Web-{D8162EF0-A6A4-4BA1-8F8A-BDE2FEC9D1F6}" dt="2021-12-02T10:16:13.898" v="38" actId="20577"/>
        <pc:sldMkLst>
          <pc:docMk/>
          <pc:sldMk cId="3277325635" sldId="269"/>
        </pc:sldMkLst>
        <pc:spChg chg="add mod">
          <ac:chgData name="Michal Vágner" userId="S::vagner@vojenskyobor.cz::8f38ecf4-166a-48cb-9f9e-f1a40236ef56" providerId="AD" clId="Web-{D8162EF0-A6A4-4BA1-8F8A-BDE2FEC9D1F6}" dt="2021-12-02T10:16:13.898" v="38" actId="20577"/>
          <ac:spMkLst>
            <pc:docMk/>
            <pc:sldMk cId="3277325635" sldId="269"/>
            <ac:spMk id="3" creationId="{D403F00C-2448-45E5-9862-9E5E336290B4}"/>
          </ac:spMkLst>
        </pc:spChg>
        <pc:spChg chg="mod">
          <ac:chgData name="Michal Vágner" userId="S::vagner@vojenskyobor.cz::8f38ecf4-166a-48cb-9f9e-f1a40236ef56" providerId="AD" clId="Web-{D8162EF0-A6A4-4BA1-8F8A-BDE2FEC9D1F6}" dt="2021-12-02T10:15:38.755" v="26" actId="1076"/>
          <ac:spMkLst>
            <pc:docMk/>
            <pc:sldMk cId="3277325635" sldId="269"/>
            <ac:spMk id="2050" creationId="{19BDB9FB-5666-42AC-9696-9816CFC367CB}"/>
          </ac:spMkLst>
        </pc:spChg>
      </pc:sldChg>
      <pc:sldChg chg="addSp modSp add replId">
        <pc:chgData name="Michal Vágner" userId="S::vagner@vojenskyobor.cz::8f38ecf4-166a-48cb-9f9e-f1a40236ef56" providerId="AD" clId="Web-{D8162EF0-A6A4-4BA1-8F8A-BDE2FEC9D1F6}" dt="2021-12-02T10:25:23.586" v="78" actId="1076"/>
        <pc:sldMkLst>
          <pc:docMk/>
          <pc:sldMk cId="400971399" sldId="270"/>
        </pc:sldMkLst>
        <pc:spChg chg="add mod">
          <ac:chgData name="Michal Vágner" userId="S::vagner@vojenskyobor.cz::8f38ecf4-166a-48cb-9f9e-f1a40236ef56" providerId="AD" clId="Web-{D8162EF0-A6A4-4BA1-8F8A-BDE2FEC9D1F6}" dt="2021-12-02T10:25:23.586" v="78" actId="1076"/>
          <ac:spMkLst>
            <pc:docMk/>
            <pc:sldMk cId="400971399" sldId="270"/>
            <ac:spMk id="2" creationId="{D0EC6ADB-B871-41C4-832C-0541AB1BAF78}"/>
          </ac:spMkLst>
        </pc:spChg>
        <pc:spChg chg="mod">
          <ac:chgData name="Michal Vágner" userId="S::vagner@vojenskyobor.cz::8f38ecf4-166a-48cb-9f9e-f1a40236ef56" providerId="AD" clId="Web-{D8162EF0-A6A4-4BA1-8F8A-BDE2FEC9D1F6}" dt="2021-12-02T10:24:00.159" v="56" actId="20577"/>
          <ac:spMkLst>
            <pc:docMk/>
            <pc:sldMk cId="400971399" sldId="270"/>
            <ac:spMk id="3074" creationId="{F3D86F72-9F55-443D-915D-ED82679C845C}"/>
          </ac:spMkLst>
        </pc:spChg>
      </pc:sldChg>
      <pc:sldChg chg="modSp add replId">
        <pc:chgData name="Michal Vágner" userId="S::vagner@vojenskyobor.cz::8f38ecf4-166a-48cb-9f9e-f1a40236ef56" providerId="AD" clId="Web-{D8162EF0-A6A4-4BA1-8F8A-BDE2FEC9D1F6}" dt="2021-12-02T10:26:04.572" v="87" actId="20577"/>
        <pc:sldMkLst>
          <pc:docMk/>
          <pc:sldMk cId="4275215264" sldId="271"/>
        </pc:sldMkLst>
        <pc:spChg chg="mod">
          <ac:chgData name="Michal Vágner" userId="S::vagner@vojenskyobor.cz::8f38ecf4-166a-48cb-9f9e-f1a40236ef56" providerId="AD" clId="Web-{D8162EF0-A6A4-4BA1-8F8A-BDE2FEC9D1F6}" dt="2021-12-02T10:26:04.572" v="87" actId="20577"/>
          <ac:spMkLst>
            <pc:docMk/>
            <pc:sldMk cId="4275215264" sldId="271"/>
            <ac:spMk id="2" creationId="{D0EC6ADB-B871-41C4-832C-0541AB1BAF78}"/>
          </ac:spMkLst>
        </pc:spChg>
      </pc:sldChg>
      <pc:sldChg chg="modSp add replId">
        <pc:chgData name="Michal Vágner" userId="S::vagner@vojenskyobor.cz::8f38ecf4-166a-48cb-9f9e-f1a40236ef56" providerId="AD" clId="Web-{D8162EF0-A6A4-4BA1-8F8A-BDE2FEC9D1F6}" dt="2021-12-02T10:27:12.545" v="119" actId="1076"/>
        <pc:sldMkLst>
          <pc:docMk/>
          <pc:sldMk cId="1406466640" sldId="272"/>
        </pc:sldMkLst>
        <pc:spChg chg="mod">
          <ac:chgData name="Michal Vágner" userId="S::vagner@vojenskyobor.cz::8f38ecf4-166a-48cb-9f9e-f1a40236ef56" providerId="AD" clId="Web-{D8162EF0-A6A4-4BA1-8F8A-BDE2FEC9D1F6}" dt="2021-12-02T10:27:12.545" v="119" actId="1076"/>
          <ac:spMkLst>
            <pc:docMk/>
            <pc:sldMk cId="1406466640" sldId="272"/>
            <ac:spMk id="2" creationId="{D0EC6ADB-B871-41C4-832C-0541AB1BAF78}"/>
          </ac:spMkLst>
        </pc:spChg>
      </pc:sldChg>
      <pc:sldChg chg="modSp add replId">
        <pc:chgData name="Michal Vágner" userId="S::vagner@vojenskyobor.cz::8f38ecf4-166a-48cb-9f9e-f1a40236ef56" providerId="AD" clId="Web-{D8162EF0-A6A4-4BA1-8F8A-BDE2FEC9D1F6}" dt="2021-12-02T10:36:30.656" v="373" actId="1076"/>
        <pc:sldMkLst>
          <pc:docMk/>
          <pc:sldMk cId="1871212976" sldId="273"/>
        </pc:sldMkLst>
        <pc:spChg chg="mod">
          <ac:chgData name="Michal Vágner" userId="S::vagner@vojenskyobor.cz::8f38ecf4-166a-48cb-9f9e-f1a40236ef56" providerId="AD" clId="Web-{D8162EF0-A6A4-4BA1-8F8A-BDE2FEC9D1F6}" dt="2021-12-02T10:36:30.656" v="373" actId="1076"/>
          <ac:spMkLst>
            <pc:docMk/>
            <pc:sldMk cId="1871212976" sldId="273"/>
            <ac:spMk id="3" creationId="{D403F00C-2448-45E5-9862-9E5E336290B4}"/>
          </ac:spMkLst>
        </pc:spChg>
      </pc:sldChg>
      <pc:sldChg chg="addSp modSp add replId">
        <pc:chgData name="Michal Vágner" userId="S::vagner@vojenskyobor.cz::8f38ecf4-166a-48cb-9f9e-f1a40236ef56" providerId="AD" clId="Web-{D8162EF0-A6A4-4BA1-8F8A-BDE2FEC9D1F6}" dt="2021-12-02T10:52:09.585" v="496" actId="1076"/>
        <pc:sldMkLst>
          <pc:docMk/>
          <pc:sldMk cId="1474783635" sldId="274"/>
        </pc:sldMkLst>
        <pc:spChg chg="add mod">
          <ac:chgData name="Michal Vágner" userId="S::vagner@vojenskyobor.cz::8f38ecf4-166a-48cb-9f9e-f1a40236ef56" providerId="AD" clId="Web-{D8162EF0-A6A4-4BA1-8F8A-BDE2FEC9D1F6}" dt="2021-12-02T10:52:09.585" v="496" actId="1076"/>
          <ac:spMkLst>
            <pc:docMk/>
            <pc:sldMk cId="1474783635" sldId="274"/>
            <ac:spMk id="2" creationId="{CEF28E9C-A9D3-4E01-A14D-BCF3ACE4BFFA}"/>
          </ac:spMkLst>
        </pc:spChg>
        <pc:spChg chg="mod">
          <ac:chgData name="Michal Vágner" userId="S::vagner@vojenskyobor.cz::8f38ecf4-166a-48cb-9f9e-f1a40236ef56" providerId="AD" clId="Web-{D8162EF0-A6A4-4BA1-8F8A-BDE2FEC9D1F6}" dt="2021-12-02T10:37:01.048" v="388" actId="1076"/>
          <ac:spMkLst>
            <pc:docMk/>
            <pc:sldMk cId="1474783635" sldId="274"/>
            <ac:spMk id="14338" creationId="{BCB4E46B-7883-4367-BFD8-AAE4EB8AB91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A3657A-04E8-4974-92A8-056E62B9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A1174-EB3B-4D35-96C0-FD9B73F6A5C9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4E80D5-E211-4405-8EB5-0C783C1E3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303C51-F6CF-4A40-9038-782D7735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66E8D-B4F5-4453-8AEB-A999E3122C0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796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6FA98B-097E-48A5-929F-F9EB74BB9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AA376-0445-4EFD-87AA-47B2D57EFD85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A5FCE3-78D5-439E-AED9-64D98A58D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D396D7C-8C94-4BA4-8200-E1E2B11B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80BD7-1E44-4E38-91F6-34575758AD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002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F5574C-9118-4850-A1F7-44337E3A4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56DF1-6D14-4AD3-9927-4D21C2B1D720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932F94-BE87-414C-839D-5EC99C1D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222FB4-3F06-4080-B3F3-D972F613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1ADC0-5EAD-4AA2-B743-5DB1F205B63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300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6F7B4-5B99-49AE-BC12-9E77EDF17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77A96-B545-4E86-8042-72EA800771DD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A440A8-ADFB-4892-A79B-4C5C93EEE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A0B1CC-931A-4A29-90C1-0E0D6929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E1103-B3EA-491F-B98E-1970A3DB89B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1213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6FFBA0-AAA0-4379-8F69-E2195719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07E3A-A01D-4A45-8FDB-8CDA71711A6E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B681B3-2CE7-4D6F-88FC-35943908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C61A5D-EE16-457F-A8C6-5AF405C99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FC80B-988C-43D0-ABA4-FEB9DE0FFFB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6876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0DB33BC-935F-4422-A929-142D6E1E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96B5D-F5D7-4A38-9153-B416BA04F27E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37AE044E-1CBD-4FEF-AA38-048274A1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4B54DEF-6A3F-40AA-AE9E-BE1542D7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D5688-D3CD-4608-A57B-2EA347304D9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3013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2CE4BB06-C036-4060-A14F-BF67B979F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0AEF9-B2E0-4D3F-8FC5-97738838C0B1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AB84542B-C428-4CF8-995C-F6AE6D6E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1294BEF2-DED5-44C9-AED5-DEAAF0FC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3A809-44E4-4E92-8DB4-AA2E17B3A8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413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5E30EDA7-CEA2-4699-80E6-2675CFCB3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72569-A385-486D-A57B-AFED801A0FA1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5C665DC3-FCB9-477B-92A5-AB9F1AB6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E080B20-F49A-48A0-806F-B24616B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A21D9-016D-4E80-A7A3-72410145C04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904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C087F92D-E0BD-4973-A156-E55C359E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7A339-C69B-4C85-AD77-4EA23D9A15F4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16B64A46-C5F5-487E-8B28-ECFFA7CDA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A3C16C23-C0CA-4EF9-9FD7-1D302C3C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DD7AC-46D9-4876-AE1F-4047C3C966E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2149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15144E9A-FE1F-414D-948F-70FB6A72D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FB64-EE26-4E5A-AFAA-12D430DE11B8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F787FA3B-1E5C-4BED-83AB-C7B0A1A82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19103CE3-63DB-4476-87A3-B10FEE15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9FA6F-F435-47BB-9D1E-59262E7965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347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B7BE37CD-CD90-4BBA-AAFF-C0113AE5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74C5A-9CAE-4972-ABB1-9B36F533618F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C0A06BA2-B1C5-460C-9AE4-CD057B08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13D64CA8-1831-4CBD-8AF9-5B2C84E9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1D0F1-0E3F-486D-96A8-8136BA27403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984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D74B9061-3628-460C-B20A-2288B93A14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E56633B0-E8B9-4008-BAA0-816A31E244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645FA8-8AEB-43E6-9B62-E48B93FE7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D45168-62FC-41AD-B19D-7483189C8DCC}" type="datetimeFigureOut">
              <a:rPr lang="cs-CZ"/>
              <a:pPr>
                <a:defRPr/>
              </a:pPr>
              <a:t>02.12.2021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05FFA0-47C8-460F-BB41-9A0E040E8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750816-0D25-4C4E-9D1B-400232DC2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4550F91-DFC4-4394-BB15-178818B86F9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19BDB9FB-5666-42AC-9696-9816CFC36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193" y="259319"/>
            <a:ext cx="84248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403F00C-2448-45E5-9862-9E5E33629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455" y="2886212"/>
            <a:ext cx="84248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</a:t>
            </a:r>
          </a:p>
          <a:p>
            <a:pPr algn="ctr">
              <a:spcBef>
                <a:spcPct val="0"/>
              </a:spcBef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Souhrn a legislativa</a:t>
            </a:r>
          </a:p>
        </p:txBody>
      </p:sp>
    </p:spTree>
    <p:extLst>
      <p:ext uri="{BB962C8B-B14F-4D97-AF65-F5344CB8AC3E}">
        <p14:creationId xmlns:p14="http://schemas.microsoft.com/office/powerpoint/2010/main" val="3277325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8694BCE5-0F05-4900-87F1-9C1EE5F9D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138" y="260350"/>
            <a:ext cx="8424862" cy="711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Vojenské lezení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Historie lezení a horolezectví (v ozbrojených složkách)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Důvody pro výcvik vojenského lezení v AČR.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Využití vojenského lezení pro zvyšování „PF“.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Základní fyzikální aspekty vojenského lezení </a:t>
            </a:r>
            <a:r>
              <a:rPr lang="cs-CZ" altLang="cs-CZ" sz="2400">
                <a:solidFill>
                  <a:schemeClr val="bg1"/>
                </a:solidFill>
              </a:rPr>
              <a:t>(pádový faktor, rázová síla, konstrukce a pevnosti karabin a lan).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Tematické oblasti, celky a části vojenského lezení.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Materiál využívaný pro výcvik vojenského lezení.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74867D75-95A2-45B5-BE35-9C4814E74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15888"/>
            <a:ext cx="8424862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Přesuny 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Cíle, úkoly, rozdělení a charakteristika přesunů.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Plánování přesunu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Bezpečnostní opatření při přesunech.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Ústroj, výstroj a výzbroj pro přesuny.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Lavinová problematika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Záchrana zasypaného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Transport raněného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Způsoby bivakování během přesunu.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1D0BC658-AD32-4C15-AB0D-61F59BA7A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3" y="301625"/>
            <a:ext cx="8424862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Překonávání překážek a házení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Druhy překážek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Způsoby překonání překážky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Překážkové dráhy v AČR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Překážková dráha v rámci CISM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Způsoby házení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Metodické postupy pro výcvik v házení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CBDF5386-9018-4D99-9C28-DC65A6435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33375"/>
            <a:ext cx="8424862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dirty="0">
                <a:solidFill>
                  <a:schemeClr val="bg1"/>
                </a:solidFill>
                <a:latin typeface="Calibri"/>
                <a:cs typeface="Times New Roman"/>
              </a:rPr>
              <a:t>Pohybový výkon &amp; STP</a:t>
            </a:r>
            <a:endParaRPr lang="cs-CZ" altLang="cs-CZ" sz="2800" dirty="0">
              <a:solidFill>
                <a:schemeClr val="bg1"/>
              </a:solidFill>
              <a:latin typeface="Calibri"/>
              <a:cs typeface="Times New Roman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sz="2800" dirty="0">
                <a:solidFill>
                  <a:schemeClr val="bg1"/>
                </a:solidFill>
                <a:latin typeface="Calibri"/>
                <a:cs typeface="Times New Roman"/>
              </a:rPr>
              <a:t>Rozbor pohybového výkonu z pohledu: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 dirty="0">
                <a:solidFill>
                  <a:schemeClr val="bg1"/>
                </a:solidFill>
                <a:latin typeface="Calibri"/>
                <a:cs typeface="Times New Roman"/>
              </a:rPr>
              <a:t> Biomechaniky (kinetiky a kinematiky)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 dirty="0">
                <a:solidFill>
                  <a:schemeClr val="bg1"/>
                </a:solidFill>
                <a:latin typeface="Calibri"/>
                <a:cs typeface="Times New Roman"/>
              </a:rPr>
              <a:t> Sportovního tréninku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 dirty="0">
                <a:solidFill>
                  <a:schemeClr val="bg1"/>
                </a:solidFill>
                <a:latin typeface="Calibri"/>
                <a:cs typeface="Times New Roman"/>
              </a:rPr>
              <a:t> Fyziologie zátěže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D5F97704-2B3E-496B-8FBF-FE19EE09C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0"/>
            <a:ext cx="8424862" cy="892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Fyziologie </a:t>
            </a:r>
            <a:r>
              <a:rPr lang="en-US" altLang="cs-CZ" sz="2800" b="1">
                <a:solidFill>
                  <a:schemeClr val="bg1"/>
                </a:solidFill>
              </a:rPr>
              <a:t>&amp;</a:t>
            </a:r>
            <a:r>
              <a:rPr lang="cs-CZ" altLang="cs-CZ" sz="2800" b="1">
                <a:solidFill>
                  <a:schemeClr val="bg1"/>
                </a:solidFill>
              </a:rPr>
              <a:t> STP (1. část)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Základní životní potřeby člověka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Extrémní vlivy prostředí negativně působící na člověka z hlediska přežití v přírodě.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Základní prostředky v boji proti chladu při přežití.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Vysoké teploty okolí, jak jim předejít.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Dehydratace a její projevy?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Projev únavy při činnostech v přežití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Zátěžové situace a jejich vliv při přežití.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97C77C1D-971C-4E23-8AB7-C248ACE23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3375"/>
            <a:ext cx="8424862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Fyziologie </a:t>
            </a:r>
            <a:r>
              <a:rPr lang="en-US" altLang="cs-CZ" sz="2800" b="1">
                <a:solidFill>
                  <a:schemeClr val="bg1"/>
                </a:solidFill>
              </a:rPr>
              <a:t>&amp;</a:t>
            </a:r>
            <a:r>
              <a:rPr lang="cs-CZ" altLang="cs-CZ" sz="2800" b="1">
                <a:solidFill>
                  <a:schemeClr val="bg1"/>
                </a:solidFill>
              </a:rPr>
              <a:t> STP (2. část)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Adaptace a aklimatizace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Horská nemoc a její projevy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Projev únavy při přesunech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E3D0CE7D-3E5A-4DC3-94C9-55F786E83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8424862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chemeClr val="bg1"/>
                </a:solidFill>
              </a:rPr>
              <a:t>Fyziologie </a:t>
            </a:r>
            <a:r>
              <a:rPr lang="en-US" altLang="cs-CZ" sz="2800" b="1">
                <a:solidFill>
                  <a:schemeClr val="bg1"/>
                </a:solidFill>
              </a:rPr>
              <a:t>&amp;</a:t>
            </a:r>
            <a:r>
              <a:rPr lang="cs-CZ" altLang="cs-CZ" sz="2800" b="1">
                <a:solidFill>
                  <a:schemeClr val="bg1"/>
                </a:solidFill>
              </a:rPr>
              <a:t> STP (3. část)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Energetické krytí během plánované pohybové činnosti.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BCB4E46B-7883-4367-BFD8-AAE4EB8AB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68300"/>
            <a:ext cx="8424862" cy="812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Bezpečnost při výcviku ve STP</a:t>
            </a: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cs-CZ" sz="2400">
                <a:solidFill>
                  <a:schemeClr val="bg1"/>
                </a:solidFill>
              </a:rPr>
              <a:t> Možné příčiny zranění či náhlého onemocnění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>
                <a:solidFill>
                  <a:schemeClr val="bg1"/>
                </a:solidFill>
              </a:rPr>
              <a:t> Zajištění bezpečnosti před, při a po výcviku 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>
                <a:solidFill>
                  <a:schemeClr val="bg1"/>
                </a:solidFill>
              </a:rPr>
              <a:t> Postup první pomoci při náhlém onemocnění či poranění: 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bodnutí ostrým předmětem,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ztrátou vědomí po předešlém úderu,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ztrátou vědomí po předešlém příliš vysokém zatížení,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v důsledku předešlého pádu,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v bezvědomí v sedacím úvazku,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úžeh a úpal, omrzliny,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tonutí.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BCB4E46B-7883-4367-BFD8-AAE4EB8AB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9" y="314742"/>
            <a:ext cx="84248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Otázky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EF28E9C-A9D3-4E01-A14D-BCF3ACE4BFFA}"/>
              </a:ext>
            </a:extLst>
          </p:cNvPr>
          <p:cNvSpPr txBox="1"/>
          <p:nvPr/>
        </p:nvSpPr>
        <p:spPr>
          <a:xfrm>
            <a:off x="713117" y="1906437"/>
            <a:ext cx="7732143" cy="37240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- Vyjmenování literaturu k jednotlivým tématům STP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- Popiš systém výcviku v STP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- Definuj cíle témat STP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- Základy biomechaniky v aplikaci do STP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- Základy fyziologie v aplikaci do STP - Základy sportovního tréninku v aplikaci do STP </a:t>
            </a:r>
            <a:r>
              <a:rPr lang="cs-CZ" sz="2400" b="1" dirty="0">
                <a:solidFill>
                  <a:schemeClr val="bg1"/>
                </a:solidFill>
                <a:latin typeface="Arial"/>
                <a:cs typeface="Arial"/>
              </a:rPr>
              <a:t>  </a:t>
            </a:r>
            <a:endParaRPr lang="cs-CZ" sz="24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l"/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478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19BDB9FB-5666-42AC-9696-9816CFC36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193" y="259319"/>
            <a:ext cx="84248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403F00C-2448-45E5-9862-9E5E33629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983" y="1973647"/>
            <a:ext cx="8424863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Cíl: </a:t>
            </a:r>
            <a:r>
              <a:rPr lang="cs-CZ" altLang="cs-CZ" sz="2400" i="1" dirty="0">
                <a:solidFill>
                  <a:schemeClr val="bg1"/>
                </a:solidFill>
                <a:latin typeface="Arial"/>
                <a:cs typeface="Times New Roman"/>
              </a:rPr>
              <a:t>zopakování</a:t>
            </a:r>
            <a:r>
              <a:rPr lang="cs-CZ" altLang="cs-CZ" i="1" dirty="0">
                <a:solidFill>
                  <a:schemeClr val="bg1"/>
                </a:solidFill>
                <a:latin typeface="Arial"/>
                <a:cs typeface="Times New Roman"/>
              </a:rPr>
              <a:t> </a:t>
            </a:r>
            <a:r>
              <a:rPr lang="cs-CZ" altLang="cs-CZ" sz="2400" i="1" dirty="0">
                <a:solidFill>
                  <a:schemeClr val="bg1"/>
                </a:solidFill>
                <a:latin typeface="Arial"/>
                <a:cs typeface="Times New Roman"/>
              </a:rPr>
              <a:t>souhrnu literatury pro podporu výcviku STP, systém výcviku STP</a:t>
            </a:r>
            <a:endParaRPr lang="cs-CZ" sz="2400" dirty="0">
              <a:solidFill>
                <a:schemeClr val="bg1"/>
              </a:solidFill>
              <a:cs typeface="Calibri"/>
            </a:endParaRPr>
          </a:p>
          <a:p>
            <a:pPr algn="ctr">
              <a:spcBef>
                <a:spcPct val="0"/>
              </a:spcBef>
              <a:buNone/>
            </a:pPr>
            <a:endParaRPr lang="cs-CZ" altLang="cs-CZ" sz="2400" b="1" i="1" dirty="0">
              <a:solidFill>
                <a:schemeClr val="bg1"/>
              </a:solidFill>
              <a:latin typeface="Arial"/>
              <a:cs typeface="Times New Roman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2400" b="1" i="1" dirty="0">
                <a:solidFill>
                  <a:schemeClr val="bg1"/>
                </a:solidFill>
                <a:latin typeface="Arial"/>
                <a:cs typeface="Times New Roman"/>
              </a:rPr>
              <a:t>Průběh: </a:t>
            </a:r>
            <a:r>
              <a:rPr lang="cs-CZ" altLang="cs-CZ" sz="2400" i="1" dirty="0">
                <a:solidFill>
                  <a:schemeClr val="bg1"/>
                </a:solidFill>
                <a:latin typeface="Arial"/>
                <a:cs typeface="Times New Roman"/>
              </a:rPr>
              <a:t>literatura, systém a rozdělení výcviku STP, cíle jednotlivých témat STP, pohybové souvislosti při výcviku v STP s biomechanikou, fyziologií a sportovním tréninkem</a:t>
            </a:r>
          </a:p>
          <a:p>
            <a:pPr>
              <a:spcBef>
                <a:spcPct val="0"/>
              </a:spcBef>
              <a:buNone/>
            </a:pPr>
            <a:endParaRPr lang="cs-CZ" altLang="cs-CZ" sz="2400" i="1" dirty="0">
              <a:solidFill>
                <a:schemeClr val="bg1"/>
              </a:solidFill>
              <a:latin typeface="Arial"/>
              <a:cs typeface="Times New Roman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2400" b="1" i="1" dirty="0">
                <a:solidFill>
                  <a:schemeClr val="bg1"/>
                </a:solidFill>
                <a:latin typeface="Arial"/>
                <a:cs typeface="Times New Roman"/>
              </a:rPr>
              <a:t>Otázky: </a:t>
            </a:r>
            <a:r>
              <a:rPr lang="cs-CZ" altLang="cs-CZ" sz="2400" i="1" dirty="0">
                <a:solidFill>
                  <a:schemeClr val="bg1"/>
                </a:solidFill>
                <a:latin typeface="Arial"/>
                <a:cs typeface="Times New Roman"/>
              </a:rPr>
              <a:t>vyjmenování literatury, popis systému STP, cíle témat STP, základy biomechaniky, fyziologie a sportovního tréninku v aplikaci do výcviku STP </a:t>
            </a:r>
            <a:r>
              <a:rPr lang="cs-CZ" altLang="cs-CZ" sz="2400" b="1" i="1" dirty="0">
                <a:solidFill>
                  <a:schemeClr val="bg1"/>
                </a:solidFill>
                <a:latin typeface="Arial"/>
                <a:cs typeface="Times New Roman"/>
              </a:rPr>
              <a:t>  </a:t>
            </a:r>
            <a:endParaRPr lang="cs-CZ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121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F3D86F72-9F55-443D-915D-ED82679C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60350"/>
            <a:ext cx="8424862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cs-CZ" altLang="cs-CZ" sz="2800" b="1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Speciální tělesná příprava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Systémové zařazení STP v AČR?</a:t>
            </a:r>
            <a:endParaRPr lang="cs-CZ" altLang="cs-CZ" sz="16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Předpisy a rozkazy pro výcvik STP v AČR?</a:t>
            </a:r>
            <a:endParaRPr lang="cs-CZ" altLang="cs-CZ" sz="16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Systém výcviku STP v AČR.</a:t>
            </a:r>
            <a:endParaRPr lang="cs-CZ" altLang="cs-CZ" sz="16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Bezpečnostní opatření pro výcvik STP.</a:t>
            </a: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F3D86F72-9F55-443D-915D-ED82679C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32" y="339632"/>
            <a:ext cx="84248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 - legislativa</a:t>
            </a:r>
            <a:endParaRPr lang="cs-CZ" altLang="cs-CZ" b="1" i="1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0EC6ADB-B871-41C4-832C-0541AB1BAF78}"/>
              </a:ext>
            </a:extLst>
          </p:cNvPr>
          <p:cNvSpPr txBox="1"/>
          <p:nvPr/>
        </p:nvSpPr>
        <p:spPr>
          <a:xfrm>
            <a:off x="583722" y="1446362"/>
            <a:ext cx="8062821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Pub-70-01-01 Příprava příslušníků AČR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Pub-71-84-01 Programy instruktorského výcviku STP 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Těl 51-2 Překonávání překážek a házení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Pub-71-84-02 Boj zblízka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Pub-71-84-03 Základy přežití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Pub-71-84-04 Vojenské lezení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Pub-75-85-01 Vojenský pětiboj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Pub-75-85-02 Vojenské plavání</a:t>
            </a:r>
            <a:endParaRPr lang="cs-CZ" sz="2400" dirty="0">
              <a:solidFill>
                <a:schemeClr val="bg1"/>
              </a:solidFill>
              <a:cs typeface="Arial"/>
            </a:endParaRPr>
          </a:p>
          <a:p>
            <a:pPr algn="l"/>
            <a:endParaRPr lang="cs-CZ" sz="24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971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F3D86F72-9F55-443D-915D-ED82679C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32" y="339632"/>
            <a:ext cx="84248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 - legislativa</a:t>
            </a:r>
            <a:endParaRPr lang="cs-CZ" altLang="cs-CZ" b="1" i="1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0EC6ADB-B871-41C4-832C-0541AB1BAF78}"/>
              </a:ext>
            </a:extLst>
          </p:cNvPr>
          <p:cNvSpPr txBox="1"/>
          <p:nvPr/>
        </p:nvSpPr>
        <p:spPr>
          <a:xfrm>
            <a:off x="583722" y="1446362"/>
            <a:ext cx="8062821" cy="27938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Přívětivý, L. Vojenská tělovýchova (2004)</a:t>
            </a:r>
            <a:endParaRPr lang="cs-CZ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Vágner, M. K teorii boje zblízka (2008)</a:t>
            </a:r>
            <a:endParaRPr lang="cs-CZ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Sýkora a kol. K teorii vojenského plavání (2016)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Sýkora a kol. Přesuny na sněhu a ledu (2022)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 algn="l">
              <a:lnSpc>
                <a:spcPct val="150000"/>
              </a:lnSpc>
            </a:pPr>
            <a:endParaRPr lang="cs-CZ" sz="24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5215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F3D86F72-9F55-443D-915D-ED82679C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32" y="339632"/>
            <a:ext cx="84248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dirty="0">
                <a:solidFill>
                  <a:schemeClr val="bg1"/>
                </a:solidFill>
                <a:latin typeface="Arial"/>
                <a:cs typeface="Times New Roman"/>
              </a:rPr>
              <a:t>Speciální tělesná příprava - legislativa</a:t>
            </a:r>
            <a:endParaRPr lang="cs-CZ" altLang="cs-CZ" b="1" i="1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D0EC6ADB-B871-41C4-832C-0541AB1BAF78}"/>
              </a:ext>
            </a:extLst>
          </p:cNvPr>
          <p:cNvSpPr txBox="1"/>
          <p:nvPr/>
        </p:nvSpPr>
        <p:spPr>
          <a:xfrm>
            <a:off x="626854" y="1719532"/>
            <a:ext cx="8062821" cy="45481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800" b="1" dirty="0">
                <a:solidFill>
                  <a:srgbClr val="FFFF00"/>
                </a:solidFill>
                <a:latin typeface="Arial"/>
                <a:cs typeface="Arial"/>
              </a:rPr>
              <a:t>Multimediální podpora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Boj zblízka (1. a 2. stupeň výcviku)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Vojenské lezení 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Vojenské plavání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Boj zblízka – boj na zemi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Boj zblízka – kontaktní boj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Boj zblízka - boj nožem</a:t>
            </a:r>
            <a:endParaRPr lang="cs-CZ" dirty="0">
              <a:solidFill>
                <a:schemeClr val="bg1"/>
              </a:solidFill>
              <a:cs typeface="Arial"/>
            </a:endParaRPr>
          </a:p>
          <a:p>
            <a:pPr algn="l">
              <a:lnSpc>
                <a:spcPct val="150000"/>
              </a:lnSpc>
            </a:pPr>
            <a:endParaRPr lang="cs-CZ" sz="24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6466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1C8CEAB8-B2D0-48CB-8DC6-C69D77648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3375"/>
            <a:ext cx="8424862" cy="720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 i="1">
                <a:solidFill>
                  <a:schemeClr val="bg1"/>
                </a:solidFill>
              </a:rPr>
              <a:t>Základy přežití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Přežití: úkoly, cíle, obsah, pravidla.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Prostředky sebezáchovy: oheň, voda, oblečení, strava.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Mapa: směry, polohopis, výškopis, značky, vrstevnice, výškový interval.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GPS: charakteristika, princip, segmenty, omezení, metody měření.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Postup skupiny při přesunu.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2349F2DD-800E-43D1-8FA9-EC5F7646A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33375"/>
            <a:ext cx="8424862" cy="720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 i="1">
                <a:solidFill>
                  <a:schemeClr val="bg1"/>
                </a:solidFill>
              </a:rPr>
              <a:t>Boj zblízka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Historie výcviku boje zblízka ve 20. století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Bojové aktivity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MuSaDo a MuSaDo MCS?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Důvody pro výcvik boje zblízka v ozbrojených složkách.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Metodika výcviku technik boje zblízka.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Vitálními a zranitelné body na těle člověka.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Tematické oblasti, celky a části 1. stupně výcviku BZ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28B07841-00FD-457D-9A4E-387D51C63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33375"/>
            <a:ext cx="8424862" cy="677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Speciální tělesná příprava - souhrn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b="1">
                <a:solidFill>
                  <a:schemeClr val="bg1"/>
                </a:solidFill>
              </a:rPr>
              <a:t>Vojenské plavání</a:t>
            </a: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Úkoly, cíle a obsah vojenského plavání.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Základy hydrologie.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Zdokonalovací výcvik plaveckých dovedností.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Způsoby brodění.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Základy překonávání vodní překážky.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cs-CZ" altLang="cs-CZ" sz="2800">
                <a:solidFill>
                  <a:schemeClr val="bg1"/>
                </a:solidFill>
              </a:rPr>
              <a:t> Osobní zásah.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4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otiv1" id="{1A8105E5-3A6B-43F5-804A-8886E1051206}" vid="{5E1E0585-9373-48A3-87A0-6AE360227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80950B-6B4B-429C-AAD9-6ABE4C0D50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9C4771-B15D-49A8-A92A-7071572102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285f5f-a0f1-4742-bd8a-8c092caa1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161</TotalTime>
  <Words>426</Words>
  <Application>Microsoft Office PowerPoint</Application>
  <PresentationFormat>Předvádění na obrazovce (4:3)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Motiv1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Vagner</dc:creator>
  <cp:lastModifiedBy>Michal Vágner</cp:lastModifiedBy>
  <cp:revision>113</cp:revision>
  <dcterms:created xsi:type="dcterms:W3CDTF">2011-02-22T07:28:16Z</dcterms:created>
  <dcterms:modified xsi:type="dcterms:W3CDTF">2021-12-02T10:52:14Z</dcterms:modified>
</cp:coreProperties>
</file>