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1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177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81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2020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72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0907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341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277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473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8516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87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92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50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92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476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30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088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93BEE-09CB-448D-AD48-A1733CA4AE41}" type="datetimeFigureOut">
              <a:rPr lang="cs-CZ" smtClean="0"/>
              <a:t>13.10.2020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A88F7C5-12ED-4A5C-A0ED-F984320BB4E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09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5" r:id="rId14"/>
    <p:sldLayoutId id="2147483886" r:id="rId15"/>
    <p:sldLayoutId id="214748388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Raná slovní zásoba dítěte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Pavla Chejnová</a:t>
            </a:r>
          </a:p>
        </p:txBody>
      </p:sp>
    </p:spTree>
    <p:extLst>
      <p:ext uri="{BB962C8B-B14F-4D97-AF65-F5344CB8AC3E}">
        <p14:creationId xmlns:p14="http://schemas.microsoft.com/office/powerpoint/2010/main" val="664515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lexika a gramatiky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Dvouslovné výpovědi po dosažení hranice 50 slov (věk 1.11) </a:t>
            </a:r>
          </a:p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20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predikace:</a:t>
            </a:r>
          </a:p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/ja:jI  ɲam/ 1.11.9 </a:t>
            </a:r>
          </a:p>
          <a:p>
            <a:r>
              <a:rPr lang="cs-CZ" sz="20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vyjádření podmětu a zasaženého předmětu:</a:t>
            </a:r>
          </a:p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/ba:ba va, ba:ba IʧI/ 1.11.13 </a:t>
            </a:r>
          </a:p>
          <a:p>
            <a:r>
              <a:rPr lang="cs-CZ" sz="20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tázací adverbium a jméno:</a:t>
            </a:r>
          </a:p>
          <a:p>
            <a:r>
              <a:rPr lang="en-GB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/kam </a:t>
            </a:r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IʧI</a:t>
            </a:r>
            <a:r>
              <a:rPr lang="en-GB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 1.11.26 </a:t>
            </a:r>
            <a:endParaRPr lang="cs-CZ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cs-CZ" sz="20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podmět a přísudek</a:t>
            </a:r>
          </a:p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/ka:va tɛka:/ 2.2.24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408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Průměrná délka výpovědi ve slovech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Nárůst průměrné délky výpovědi: věk 2.11 (1000 lexémů). Způsoben nárůstem adjektiv, dítě začalo používat více modifikátorů. 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Flexe se začala rozvíjet ve věku 2;7. Rozvoj syntaxe tedy předcházel rozvoji morfologie.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753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2BA5E-08B6-4A11-8B32-97A117AC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odborníků pro praxi předškolního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899D6-F1CB-446F-BE09-3AFA1E677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solidFill>
                  <a:schemeClr val="tx1"/>
                </a:solidFill>
              </a:rPr>
              <a:t>Lze cíleně zařazovat cvičení na rozvoj gramatické kompetence.</a:t>
            </a:r>
          </a:p>
          <a:p>
            <a:r>
              <a:rPr lang="cs-CZ" sz="2400" dirty="0">
                <a:solidFill>
                  <a:schemeClr val="tx1"/>
                </a:solidFill>
              </a:rPr>
              <a:t>V lexiku se neomezovat na substantiva. </a:t>
            </a:r>
          </a:p>
          <a:p>
            <a:r>
              <a:rPr lang="cs-CZ" sz="2400" dirty="0"/>
              <a:t>R</a:t>
            </a:r>
            <a:r>
              <a:rPr lang="cs-CZ" sz="2400" dirty="0">
                <a:solidFill>
                  <a:schemeClr val="tx1"/>
                </a:solidFill>
              </a:rPr>
              <a:t>ozdíl mezi porozuměním a performancí (nutnost citlivého přístupu).</a:t>
            </a:r>
          </a:p>
          <a:p>
            <a:r>
              <a:rPr lang="cs-CZ" sz="2400" dirty="0">
                <a:solidFill>
                  <a:schemeClr val="tx1"/>
                </a:solidFill>
              </a:rPr>
              <a:t>Ochotu k produkci může ovlivňovat perfekcionismus dítěte; dítě nechce mluvit, pokud není s komunikátem spokojeno (schopnost metalingvistického uvažování).</a:t>
            </a:r>
          </a:p>
          <a:p>
            <a:r>
              <a:rPr lang="cs-CZ" sz="2400" dirty="0">
                <a:solidFill>
                  <a:schemeClr val="tx1"/>
                </a:solidFill>
              </a:rPr>
              <a:t>Individuální rozdíly; proměnlivost v čase.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774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Chejnová, P. (2016)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</a:t>
            </a:r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Acquisition of morphological categories and vocabulary in early ontogenesis of a Czech child. Praha: Karolin</a:t>
            </a:r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um</a:t>
            </a:r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Kapalková, S. et al. (2010): Hodnotenie komunikačných schopností detí v ranom veku. Bratislava: Slovenská asociácia logopédov. </a:t>
            </a:r>
          </a:p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Kesselová, J. (2008): Sémantické kategórie v ranej ontogenéze reči dieťaťa. In </a:t>
            </a:r>
          </a:p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Slančová, D. (ed.) Štúdie o dětskej reči. Prešov: Filozofická fakulta Prešovskej univerzity v Prešove, s. 121–167. </a:t>
            </a:r>
          </a:p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Pačesová, J. (1968): The development of Vocabulary in the Child. Brno: Univerzita J. E. Purkyně.</a:t>
            </a:r>
          </a:p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Průcha, J.</a:t>
            </a:r>
            <a:r>
              <a:rPr lang="en-GB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(2011): Dětská řeč a komunikace. Poznatky vývojové psycholingvistiky. Praha: Grada Publishing.</a:t>
            </a:r>
            <a:endParaRPr lang="cs-CZ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Saicová Římalová, L. (2013): Když začínáme mluvit...Lingvistický pohled na rané projevy česky hovořícího dítěte. Praha: FF UK.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181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Slovník pořizovaný od nástupu řeči monolingvního českého chlapce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Slova zaznamenávána transkripcí IPA 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Slovník řazen chronologicky i abecedně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Jako doplňkový materiál využívány audionahrávky (transkripce CHAT) 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1000 lexémů bylo dosaženo před třetími narozeninami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704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slova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Relativní ustálenost formy a významu, tj. to, že dítě užívá jistý z hlediska formy (relativně) ustálený zvukový komplex opakovaně, že se s tímto komplexem v daném období pojí (relativně) ustálený význam a že komunikační partner dítěte (dospělý) dokáže tento význam (nějak) interpretovat (Kesselová, 2008: 131, Saicová Římalová, 2013: 87). Dítě ovšem produkuje mnoho vokalizací + komunikuje gesty.</a:t>
            </a:r>
          </a:p>
        </p:txBody>
      </p:sp>
    </p:spTree>
    <p:extLst>
      <p:ext uri="{BB962C8B-B14F-4D97-AF65-F5344CB8AC3E}">
        <p14:creationId xmlns:p14="http://schemas.microsoft.com/office/powerpoint/2010/main" val="369306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 záznamu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bota /bota/* f. /ta/ 0.11.3 /bocka/ 2.6.12 /bota/ /botka/ 2.7.19 </a:t>
            </a:r>
          </a:p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deka /dɛka/* f. /ka/ 1.0.3 /gakI / 2.3.4 /dɛka/ 2.10.3</a:t>
            </a:r>
          </a:p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kalhoty /kalhotI/* pl. t. /ka/ 1.9.0  /kamI/ 2.2.5 /kaηI/ 2.2.13 /kajhotI/ 2.7.10</a:t>
            </a:r>
          </a:p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kakat /kakat/* inf. /kaka/ 1.9.2</a:t>
            </a:r>
          </a:p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 papat /papat/* inf. /papa/ 1.9.2 </a:t>
            </a:r>
          </a:p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6. pes /pɛs/* m. /pɛ/ 1.9.5 /pi:ʃa/ 2.3.13 /pIʃ/ 2.5.0</a:t>
            </a:r>
            <a:r>
              <a:rPr lang="cs-CZ" sz="20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cs-CZ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cs-CZ" sz="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demin. pejsek /pɛjsɛk/*  /pɛjsɛk/ 2.6.5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71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Rychlost osvojování lexika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491517"/>
              </p:ext>
            </p:extLst>
          </p:nvPr>
        </p:nvGraphicFramePr>
        <p:xfrm>
          <a:off x="781878" y="2039450"/>
          <a:ext cx="7143081" cy="2010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828">
                  <a:extLst>
                    <a:ext uri="{9D8B030D-6E8A-4147-A177-3AD203B41FA5}">
                      <a16:colId xmlns:a16="http://schemas.microsoft.com/office/drawing/2014/main" val="206253256"/>
                    </a:ext>
                  </a:extLst>
                </a:gridCol>
                <a:gridCol w="659372">
                  <a:extLst>
                    <a:ext uri="{9D8B030D-6E8A-4147-A177-3AD203B41FA5}">
                      <a16:colId xmlns:a16="http://schemas.microsoft.com/office/drawing/2014/main" val="1012204725"/>
                    </a:ext>
                  </a:extLst>
                </a:gridCol>
                <a:gridCol w="658591">
                  <a:extLst>
                    <a:ext uri="{9D8B030D-6E8A-4147-A177-3AD203B41FA5}">
                      <a16:colId xmlns:a16="http://schemas.microsoft.com/office/drawing/2014/main" val="1730698332"/>
                    </a:ext>
                  </a:extLst>
                </a:gridCol>
                <a:gridCol w="658591">
                  <a:extLst>
                    <a:ext uri="{9D8B030D-6E8A-4147-A177-3AD203B41FA5}">
                      <a16:colId xmlns:a16="http://schemas.microsoft.com/office/drawing/2014/main" val="376646882"/>
                    </a:ext>
                  </a:extLst>
                </a:gridCol>
                <a:gridCol w="658591">
                  <a:extLst>
                    <a:ext uri="{9D8B030D-6E8A-4147-A177-3AD203B41FA5}">
                      <a16:colId xmlns:a16="http://schemas.microsoft.com/office/drawing/2014/main" val="2465397504"/>
                    </a:ext>
                  </a:extLst>
                </a:gridCol>
                <a:gridCol w="658591">
                  <a:extLst>
                    <a:ext uri="{9D8B030D-6E8A-4147-A177-3AD203B41FA5}">
                      <a16:colId xmlns:a16="http://schemas.microsoft.com/office/drawing/2014/main" val="4107406336"/>
                    </a:ext>
                  </a:extLst>
                </a:gridCol>
                <a:gridCol w="658591">
                  <a:extLst>
                    <a:ext uri="{9D8B030D-6E8A-4147-A177-3AD203B41FA5}">
                      <a16:colId xmlns:a16="http://schemas.microsoft.com/office/drawing/2014/main" val="2076571705"/>
                    </a:ext>
                  </a:extLst>
                </a:gridCol>
                <a:gridCol w="658591">
                  <a:extLst>
                    <a:ext uri="{9D8B030D-6E8A-4147-A177-3AD203B41FA5}">
                      <a16:colId xmlns:a16="http://schemas.microsoft.com/office/drawing/2014/main" val="1126678067"/>
                    </a:ext>
                  </a:extLst>
                </a:gridCol>
                <a:gridCol w="658591">
                  <a:extLst>
                    <a:ext uri="{9D8B030D-6E8A-4147-A177-3AD203B41FA5}">
                      <a16:colId xmlns:a16="http://schemas.microsoft.com/office/drawing/2014/main" val="101878311"/>
                    </a:ext>
                  </a:extLst>
                </a:gridCol>
                <a:gridCol w="659372">
                  <a:extLst>
                    <a:ext uri="{9D8B030D-6E8A-4147-A177-3AD203B41FA5}">
                      <a16:colId xmlns:a16="http://schemas.microsoft.com/office/drawing/2014/main" val="3650234475"/>
                    </a:ext>
                  </a:extLst>
                </a:gridCol>
                <a:gridCol w="659372">
                  <a:extLst>
                    <a:ext uri="{9D8B030D-6E8A-4147-A177-3AD203B41FA5}">
                      <a16:colId xmlns:a16="http://schemas.microsoft.com/office/drawing/2014/main" val="3228263573"/>
                    </a:ext>
                  </a:extLst>
                </a:gridCol>
              </a:tblGrid>
              <a:tr h="1005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věk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0.11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1.9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1.10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1.11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2.2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2.3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2.4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489535"/>
                  </a:ext>
                </a:extLst>
              </a:tr>
              <a:tr h="10050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aseline="0" dirty="0">
                          <a:effectLst/>
                          <a:latin typeface="+mn-lt"/>
                          <a:ea typeface="+mn-ea"/>
                        </a:rPr>
                        <a:t> slov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25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66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162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210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250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4749273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11396"/>
              </p:ext>
            </p:extLst>
          </p:nvPr>
        </p:nvGraphicFramePr>
        <p:xfrm>
          <a:off x="1017270" y="4297680"/>
          <a:ext cx="5964752" cy="2308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5371">
                  <a:extLst>
                    <a:ext uri="{9D8B030D-6E8A-4147-A177-3AD203B41FA5}">
                      <a16:colId xmlns:a16="http://schemas.microsoft.com/office/drawing/2014/main" val="1108853768"/>
                    </a:ext>
                  </a:extLst>
                </a:gridCol>
                <a:gridCol w="745371">
                  <a:extLst>
                    <a:ext uri="{9D8B030D-6E8A-4147-A177-3AD203B41FA5}">
                      <a16:colId xmlns:a16="http://schemas.microsoft.com/office/drawing/2014/main" val="4199478726"/>
                    </a:ext>
                  </a:extLst>
                </a:gridCol>
                <a:gridCol w="745371">
                  <a:extLst>
                    <a:ext uri="{9D8B030D-6E8A-4147-A177-3AD203B41FA5}">
                      <a16:colId xmlns:a16="http://schemas.microsoft.com/office/drawing/2014/main" val="2462896728"/>
                    </a:ext>
                  </a:extLst>
                </a:gridCol>
                <a:gridCol w="745371">
                  <a:extLst>
                    <a:ext uri="{9D8B030D-6E8A-4147-A177-3AD203B41FA5}">
                      <a16:colId xmlns:a16="http://schemas.microsoft.com/office/drawing/2014/main" val="3896839640"/>
                    </a:ext>
                  </a:extLst>
                </a:gridCol>
                <a:gridCol w="745371">
                  <a:extLst>
                    <a:ext uri="{9D8B030D-6E8A-4147-A177-3AD203B41FA5}">
                      <a16:colId xmlns:a16="http://schemas.microsoft.com/office/drawing/2014/main" val="1147212043"/>
                    </a:ext>
                  </a:extLst>
                </a:gridCol>
                <a:gridCol w="745371">
                  <a:extLst>
                    <a:ext uri="{9D8B030D-6E8A-4147-A177-3AD203B41FA5}">
                      <a16:colId xmlns:a16="http://schemas.microsoft.com/office/drawing/2014/main" val="1977841805"/>
                    </a:ext>
                  </a:extLst>
                </a:gridCol>
                <a:gridCol w="746263">
                  <a:extLst>
                    <a:ext uri="{9D8B030D-6E8A-4147-A177-3AD203B41FA5}">
                      <a16:colId xmlns:a16="http://schemas.microsoft.com/office/drawing/2014/main" val="3355634765"/>
                    </a:ext>
                  </a:extLst>
                </a:gridCol>
                <a:gridCol w="746263">
                  <a:extLst>
                    <a:ext uri="{9D8B030D-6E8A-4147-A177-3AD203B41FA5}">
                      <a16:colId xmlns:a16="http://schemas.microsoft.com/office/drawing/2014/main" val="2514067132"/>
                    </a:ext>
                  </a:extLst>
                </a:gridCol>
              </a:tblGrid>
              <a:tr h="11544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+mn-ea"/>
                        </a:rPr>
                        <a:t>věk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2.5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2.7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2.8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2.9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2.10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2.11.3</a:t>
                      </a:r>
                      <a:endParaRPr lang="cs-CZ" sz="16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extLst>
                  <a:ext uri="{0D108BD9-81ED-4DB2-BD59-A6C34878D82A}">
                    <a16:rowId xmlns:a16="http://schemas.microsoft.com/office/drawing/2014/main" val="1826566614"/>
                  </a:ext>
                </a:extLst>
              </a:tr>
              <a:tr h="115443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slov</a:t>
                      </a: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296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430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590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749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854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969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1000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4691" marR="64691" marT="0" marB="0"/>
                </a:tc>
                <a:extLst>
                  <a:ext uri="{0D108BD9-81ED-4DB2-BD59-A6C34878D82A}">
                    <a16:rowId xmlns:a16="http://schemas.microsoft.com/office/drawing/2014/main" val="3859047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9853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Rychlost osvojování lexika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Prvních 50 lexémů tvoří hranici, od níž děti začínají tvořit víceslovné výpovědi: věk 1.11 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Následný vývoj rychlý, ve věku 2.4 je to 250 slov, ve věku 2.7 už 590 slov. Lexikální spurt. 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Srovnání s průměrnými hodnotami uváděnými pro slovenské děti (Kapalková a kol., 2010): ve věku 2 let podprůměrný, ve věku 2.6 průměrný výsledek.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 věku 6 let vysoce nadprůměrný výsledek vzhledem k normám.  </a:t>
            </a:r>
          </a:p>
        </p:txBody>
      </p:sp>
    </p:spTree>
    <p:extLst>
      <p:ext uri="{BB962C8B-B14F-4D97-AF65-F5344CB8AC3E}">
        <p14:creationId xmlns:p14="http://schemas.microsoft.com/office/powerpoint/2010/main" val="73794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Sémantika prvních slov (Průcha, 2011: 74)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osoby: /ma:ma/</a:t>
            </a:r>
            <a:r>
              <a:rPr lang="cs-CZ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/ba:ba/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činnosti: /papa:/</a:t>
            </a:r>
            <a:r>
              <a:rPr lang="cs-CZ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/pi:ska:/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pozdravy: /pa/</a:t>
            </a:r>
            <a:r>
              <a:rPr lang="cs-CZ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/ahoj/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jídlo a pití: /ban/</a:t>
            </a:r>
            <a:r>
              <a:rPr lang="cs-CZ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/ja:jI/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části těla: /nosa:nɛk/ /pusa/</a:t>
            </a:r>
          </a:p>
          <a:p>
            <a:r>
              <a:rPr lang="cs-CZ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zvířata: /jɛʒɛk/</a:t>
            </a:r>
            <a:r>
              <a:rPr lang="cs-CZ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/kojaja/</a:t>
            </a:r>
          </a:p>
          <a:p>
            <a:r>
              <a:rPr lang="cs-CZ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hračky: /anto/</a:t>
            </a:r>
            <a:r>
              <a:rPr lang="cs-CZ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/mɛ:ɟa/</a:t>
            </a:r>
          </a:p>
          <a:p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věci denní potřeby: /kapa/ /bota/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839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Slovnědruhová charakteristika %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2392273"/>
              </p:ext>
            </p:extLst>
          </p:nvPr>
        </p:nvGraphicFramePr>
        <p:xfrm>
          <a:off x="765810" y="1280162"/>
          <a:ext cx="7680959" cy="5258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3667">
                  <a:extLst>
                    <a:ext uri="{9D8B030D-6E8A-4147-A177-3AD203B41FA5}">
                      <a16:colId xmlns:a16="http://schemas.microsoft.com/office/drawing/2014/main" val="3178374203"/>
                    </a:ext>
                  </a:extLst>
                </a:gridCol>
                <a:gridCol w="1436823">
                  <a:extLst>
                    <a:ext uri="{9D8B030D-6E8A-4147-A177-3AD203B41FA5}">
                      <a16:colId xmlns:a16="http://schemas.microsoft.com/office/drawing/2014/main" val="2634741630"/>
                    </a:ext>
                  </a:extLst>
                </a:gridCol>
                <a:gridCol w="1436823">
                  <a:extLst>
                    <a:ext uri="{9D8B030D-6E8A-4147-A177-3AD203B41FA5}">
                      <a16:colId xmlns:a16="http://schemas.microsoft.com/office/drawing/2014/main" val="859373402"/>
                    </a:ext>
                  </a:extLst>
                </a:gridCol>
                <a:gridCol w="1436823">
                  <a:extLst>
                    <a:ext uri="{9D8B030D-6E8A-4147-A177-3AD203B41FA5}">
                      <a16:colId xmlns:a16="http://schemas.microsoft.com/office/drawing/2014/main" val="3259586877"/>
                    </a:ext>
                  </a:extLst>
                </a:gridCol>
                <a:gridCol w="1436823">
                  <a:extLst>
                    <a:ext uri="{9D8B030D-6E8A-4147-A177-3AD203B41FA5}">
                      <a16:colId xmlns:a16="http://schemas.microsoft.com/office/drawing/2014/main" val="712176551"/>
                    </a:ext>
                  </a:extLst>
                </a:gridCol>
              </a:tblGrid>
              <a:tr h="4964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počet slov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50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100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500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1000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8971928"/>
                  </a:ext>
                </a:extLst>
              </a:tr>
              <a:tr h="4964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věk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1.11.28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2.2.1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2.7.15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2.11.3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4324877"/>
                  </a:ext>
                </a:extLst>
              </a:tr>
              <a:tr h="4964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substantiva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82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90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5882230"/>
                  </a:ext>
                </a:extLst>
              </a:tr>
              <a:tr h="2673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adjektiva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6.8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11.7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704853"/>
                  </a:ext>
                </a:extLst>
              </a:tr>
              <a:tr h="4964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pronomina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1.2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1.9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5792063"/>
                  </a:ext>
                </a:extLst>
              </a:tr>
              <a:tr h="4964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numeralia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1.6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2.2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1875927"/>
                  </a:ext>
                </a:extLst>
              </a:tr>
              <a:tr h="2673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verba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15.6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19.8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1093167"/>
                  </a:ext>
                </a:extLst>
              </a:tr>
              <a:tr h="2673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adverbia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2.6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3.5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3884600"/>
                  </a:ext>
                </a:extLst>
              </a:tr>
              <a:tr h="4964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prepozice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0.8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0.9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4606488"/>
                  </a:ext>
                </a:extLst>
              </a:tr>
              <a:tr h="4964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konjunkce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0.5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8354670"/>
                  </a:ext>
                </a:extLst>
              </a:tr>
              <a:tr h="26730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partikule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0.6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0.5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5480036"/>
                  </a:ext>
                </a:extLst>
              </a:tr>
              <a:tr h="49642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interjekce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8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5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4.8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5207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3857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Slovnědruhová 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 prvními 50 lexémy převažovala substantiva, označující konkrétní osoby, zvířata a věci z okolí dítěte. 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Oproti dosavadním výzkumům (Pačesová, 1968, Průcha, 2011, Saicová Římalová, 2013) v řeči subjektu méně interjekcí. 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Interjekce se příliš nevyskytovaly v inputu.</a:t>
            </a:r>
          </a:p>
        </p:txBody>
      </p:sp>
    </p:spTree>
    <p:extLst>
      <p:ext uri="{BB962C8B-B14F-4D97-AF65-F5344CB8AC3E}">
        <p14:creationId xmlns:p14="http://schemas.microsoft.com/office/powerpoint/2010/main" val="140307137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Žluto-oranžová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907</Words>
  <Application>Microsoft Office PowerPoint</Application>
  <PresentationFormat>Širokoúhlá obrazovka</PresentationFormat>
  <Paragraphs>163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Trebuchet MS</vt:lpstr>
      <vt:lpstr>Wingdings 3</vt:lpstr>
      <vt:lpstr>Fazeta</vt:lpstr>
      <vt:lpstr>Raná slovní zásoba dítěte </vt:lpstr>
      <vt:lpstr>Data</vt:lpstr>
      <vt:lpstr>Vymezení slova</vt:lpstr>
      <vt:lpstr>Ukázka záznamu</vt:lpstr>
      <vt:lpstr>Rychlost osvojování lexika</vt:lpstr>
      <vt:lpstr>Rychlost osvojování lexika</vt:lpstr>
      <vt:lpstr>Sémantika prvních slov (Průcha, 2011: 74) </vt:lpstr>
      <vt:lpstr>Slovnědruhová charakteristika %</vt:lpstr>
      <vt:lpstr>Slovnědruhová charakteristika</vt:lpstr>
      <vt:lpstr>Vztah lexika a gramatiky</vt:lpstr>
      <vt:lpstr>Průměrná délka výpovědi ve slovech</vt:lpstr>
      <vt:lpstr>Příprava odborníků pro praxi předškolního vzdělávání</vt:lpstr>
      <vt:lpstr>Odkazy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První tisíc slov v řeči dítěte</dc:title>
  <dc:creator>Pavla Chejnová</dc:creator>
  <cp:lastModifiedBy>Pavla Chejnová</cp:lastModifiedBy>
  <cp:revision>21</cp:revision>
  <dcterms:created xsi:type="dcterms:W3CDTF">2016-10-03T08:23:13Z</dcterms:created>
  <dcterms:modified xsi:type="dcterms:W3CDTF">2020-10-13T15:48:07Z</dcterms:modified>
</cp:coreProperties>
</file>