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2" r:id="rId4"/>
    <p:sldId id="267" r:id="rId5"/>
    <p:sldId id="272" r:id="rId6"/>
    <p:sldId id="271" r:id="rId7"/>
    <p:sldId id="270" r:id="rId8"/>
    <p:sldId id="269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5F8A6-8E6E-451F-93E5-F35E49409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6B696D-93A8-48FA-A83E-6ADF4AC83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4F1D90-6DD4-43FF-B32A-44A7A0E5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EDA3-8287-410A-BD1F-987AE8EC3AD2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5A7625-66C0-45F0-B032-089B9C48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436095-914F-4B4A-A14F-029654A41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B61-6C82-4846-AF53-D42BB7464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46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909E8E-1B37-4951-81F6-F0602749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8634E57-B097-4EFB-9F01-0235B32E6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8DA0AB-901D-494D-AC87-FFF4DAE3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EDA3-8287-410A-BD1F-987AE8EC3AD2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484B21-C810-4759-A242-3A3A830E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318D39-112C-470C-B415-C7B3BE15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B61-6C82-4846-AF53-D42BB7464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67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47340ED-6580-4B54-AA89-2115293AD1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232513-0B3A-4924-A943-23D2EE8EF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3A7B85-13B2-469F-9303-0D1DD9AC9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EDA3-8287-410A-BD1F-987AE8EC3AD2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AF4354-E68C-49AA-BEF2-64CFC56DB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F68230-DBA0-47D3-B295-E363195B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B61-6C82-4846-AF53-D42BB7464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20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204ADF-B3DE-4213-9699-A3A067B4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DDEDAB-F4DD-4487-A085-67E9F3241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4A5E08-D38A-4E87-9D28-70992B29F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EDA3-8287-410A-BD1F-987AE8EC3AD2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F8FFBF-1241-464A-8FCC-F52DD81B1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23D93C-BC80-44DD-9AF2-31869A83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B61-6C82-4846-AF53-D42BB7464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07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707CA-2862-4E55-999D-1A6F252A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B02AA7-E1D1-48F2-BD05-F76773542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5D0F86-BA7B-43A8-8C57-047B81DF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EDA3-8287-410A-BD1F-987AE8EC3AD2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2C04A7-6926-48DC-842E-2011BB611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165CEC-DE3E-422E-8608-5C2CD82C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B61-6C82-4846-AF53-D42BB7464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3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02D21-BF65-4472-BB1E-F7AFAD60D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B2DAE3-D135-4579-B1A9-7AD9BD3CF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90BC62F-5592-4BBF-9148-40D3261F3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E24023-3AAD-4C8B-9ACB-9C08433ED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EDA3-8287-410A-BD1F-987AE8EC3AD2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B561CE-E893-43DA-91EA-C2B1DB097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1FFF32-5DE8-4CFC-8DD2-CEFB3A2C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B61-6C82-4846-AF53-D42BB7464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11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FC7DC4-0E8C-443C-A1B6-1D6F073D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06994D-149D-485A-BA84-33503423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1179C4-681D-4BB7-8A47-D46455DB1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F00752A-7619-43CC-A59F-09AA449E0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92E6206-2309-4F2F-BFA5-20AF75120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DD3A8E3-E345-401B-9FF7-F49BEB773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EDA3-8287-410A-BD1F-987AE8EC3AD2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D84D93-6DB0-4CA3-B027-4EC5036E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9841941-6465-456A-AC82-635537E8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B61-6C82-4846-AF53-D42BB7464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20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3CC054-50D3-4D70-8431-B29D4CF4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89F96D6-755B-476C-B239-D40D27B14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EDA3-8287-410A-BD1F-987AE8EC3AD2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713D82D-F7A6-46B8-9FC7-90BED99A0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C3BDBA-4D0C-405E-8748-0B673596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B61-6C82-4846-AF53-D42BB7464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1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122B4C3-C7B2-4947-8533-61C9E382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EDA3-8287-410A-BD1F-987AE8EC3AD2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5D7D3FD-166B-4F49-A521-1B1FE168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4B413-196E-4444-9C43-B74D1C4B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B61-6C82-4846-AF53-D42BB7464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84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5117A-8896-49E4-993F-ECA498FF0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CDEA17-7996-4E54-9225-814B1DD10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792F5E-341A-44CB-82DB-E662CC5E3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EAF7F4-1D9C-4730-9262-A2C893151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EDA3-8287-410A-BD1F-987AE8EC3AD2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42DFC4-00B6-4809-AA45-0592A959F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D79F15-0E68-4EE9-840A-285220C6C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B61-6C82-4846-AF53-D42BB7464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07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FD955A-6B70-41F9-B4CE-3A186FF2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968493F-CE8F-4D64-8BFE-798A695B3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6A6B7D1-5C0C-4CCE-BCDF-BB6DE7D12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DBB695E-1F13-407F-85AF-0BE7669D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EDA3-8287-410A-BD1F-987AE8EC3AD2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62307F-16AC-43CA-87E6-B54B55D30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C55863-B211-4AE4-9FE5-3E9A0F807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B61-6C82-4846-AF53-D42BB7464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42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C881430-30F2-476D-A263-41675649B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1821E6-AC14-4552-8298-C610BB48B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68E9B0-CEEA-433F-8D08-1DC383660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3EDA3-8287-410A-BD1F-987AE8EC3AD2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7AD512-169F-4028-B397-7234460DE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379709-51E8-488C-8D19-E90DA3587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64B61-6C82-4846-AF53-D42BB7464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26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063EC-1D88-418D-8AE7-0E9AD904A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Slovo a řeč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29509D-F522-4FCA-B9C4-FF1B8D90B7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XI.</a:t>
            </a:r>
          </a:p>
        </p:txBody>
      </p:sp>
    </p:spTree>
    <p:extLst>
      <p:ext uri="{BB962C8B-B14F-4D97-AF65-F5344CB8AC3E}">
        <p14:creationId xmlns:p14="http://schemas.microsoft.com/office/powerpoint/2010/main" val="323319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CBFFEB-EFD3-4AFB-9E41-D99A94BBA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„Řecký zázrak“ - starořečtina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AB89D6-6826-4D65-9D4A-EC28DB00E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dirty="0"/>
              <a:t>„Už v nejstarších zachovaných textech se jeví jako jazyk neobyčejně vyspělý, jasný, přesný, vysoce ohebný, s podrobně propracovanou syntaxí, dovede vyjádřit nejsložitější pojmy a nejjemnější odstíny. Její zvládnutí je ovšem náročné; pravidelné sloveso má v ní deset participií a přes sto padesát tvarů, zná spoustu deklinací, konjugací a výjimek z pravidel, má tři rody a tři čísla, zkracuje a stahuje samohlásky, úží je, odsouvá, přisouvá, vysouvá, přemisťuje a připodobňuje, má řadu příklonek a předklonek, trojí proměnlivý přízvuk a vyniká tak bohatým slovním základem, že z něho čerpají všechny moderní jazyky. Řecká věta má přímo architektonickou konstrukci a zní jako píseň; přízvučná slabika se nevyznačuje zesílením hlasu, nýbrž zvýšením. S jasností a přesností spojuje ekonomičnost vyjadřování, jež se zakládá na téměř neomezené možnosti skládání a odvozování slov. Samozřejmě lze říci v řečtině nesmysl, je v ní však nějak zjevnější než v jiné řeči … je to jazyk, kterým lze nejen stejně dobře velet vojákům jako šeptat milence, ale lépe než jiným filosofovat a smlouvat na trhu, řešit matematické problémy a řečnit na shromáždění lidu, vytvářet slovní hříčky a skládat básně. Kdo jej ovládl aspoň na úrovni středoškolských osnov, najde v něm vždy výraz, který mu bude chybět v mateřštině.“     (V. Zamarovský, </a:t>
            </a:r>
            <a:r>
              <a:rPr lang="cs-CZ" i="1" dirty="0"/>
              <a:t>Řecký zázrak</a:t>
            </a:r>
            <a:r>
              <a:rPr lang="cs-CZ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55034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FB442-3F7E-42B4-896E-969391C9C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Řecká hlásková abeceda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BE8F97-A71D-4637-9E51-72A001731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 je </a:t>
            </a:r>
            <a:r>
              <a:rPr lang="cs-CZ" dirty="0" err="1"/>
              <a:t>prafenomén</a:t>
            </a:r>
            <a:r>
              <a:rPr lang="cs-CZ" dirty="0"/>
              <a:t> z nějž vychází motiv, který je charakteristický nejenom pro řeckou filosofii, ale po evropskou vzdělanost vůbec: možnost </a:t>
            </a:r>
            <a:r>
              <a:rPr lang="cs-CZ" b="1" dirty="0"/>
              <a:t>převedení</a:t>
            </a:r>
            <a:r>
              <a:rPr lang="cs-CZ" dirty="0"/>
              <a:t> na první pohled (jevově) nepřeberné a </a:t>
            </a:r>
            <a:r>
              <a:rPr lang="cs-CZ" b="1" dirty="0"/>
              <a:t>nekonečné rozmanitosti na konečný </a:t>
            </a:r>
            <a:r>
              <a:rPr lang="cs-CZ" dirty="0"/>
              <a:t>a přehledný </a:t>
            </a:r>
            <a:r>
              <a:rPr lang="cs-CZ" b="1" dirty="0"/>
              <a:t>počet počátků.</a:t>
            </a:r>
          </a:p>
          <a:p>
            <a:pPr marL="0" indent="0" algn="just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0454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81F8DD-6095-45F6-AD7C-FC445BE86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Řecké písmo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30601E-6C20-49A6-A473-258723398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Řecké písmo se odlišuje od starších systémů svou racionální důsledností.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Písmo navazuje na jazyk, jenž má 3 dimenze: 1) předmětnou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                    2) zvukově-symbolickou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                    3) významovou</a:t>
            </a:r>
          </a:p>
          <a:p>
            <a:pPr marL="0" indent="0">
              <a:buNone/>
            </a:pPr>
            <a:r>
              <a:rPr lang="cs-CZ" dirty="0"/>
              <a:t>ad. </a:t>
            </a:r>
            <a:r>
              <a:rPr lang="cs-CZ" dirty="0">
                <a:cs typeface="Arial" panose="020B0604020202020204" pitchFamily="34" charset="0"/>
              </a:rPr>
              <a:t>1 písmo ideografické zobrazuje přímo stránku předmětnou (např. čínština </a:t>
            </a:r>
            <a:r>
              <a:rPr lang="ja-JP" altLang="en-US" dirty="0">
                <a:solidFill>
                  <a:srgbClr val="000000"/>
                </a:solidFill>
                <a:cs typeface="Arial" panose="020B0604020202020204" pitchFamily="34" charset="0"/>
              </a:rPr>
              <a:t>道</a:t>
            </a:r>
            <a:r>
              <a:rPr lang="cs-CZ" altLang="ja-JP" dirty="0">
                <a:solidFill>
                  <a:srgbClr val="000000"/>
                </a:solidFill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r>
              <a:rPr lang="cs-CZ" altLang="ja-JP" dirty="0">
                <a:solidFill>
                  <a:srgbClr val="000000"/>
                </a:solidFill>
                <a:cs typeface="Arial" panose="020B0604020202020204" pitchFamily="34" charset="0"/>
              </a:rPr>
              <a:t>ad. 2 písmo </a:t>
            </a:r>
            <a:r>
              <a:rPr lang="cs-CZ" altLang="ja-JP" dirty="0" err="1">
                <a:solidFill>
                  <a:srgbClr val="000000"/>
                </a:solidFill>
                <a:cs typeface="Arial" panose="020B0604020202020204" pitchFamily="34" charset="0"/>
              </a:rPr>
              <a:t>prealfabetické</a:t>
            </a:r>
            <a:r>
              <a:rPr lang="cs-CZ" altLang="ja-JP" dirty="0">
                <a:solidFill>
                  <a:srgbClr val="000000"/>
                </a:solidFill>
                <a:cs typeface="Arial" panose="020B0604020202020204" pitchFamily="34" charset="0"/>
              </a:rPr>
              <a:t> zobrazuje zčásti významovou, zčásti zvukově symbolickou, a to tak, že zvukově symbolická stránka je písmem zobrazována jen potud, pokud slouží zachycení stránky významové (např. soustava foinická, v níž chybí znaky pro samohlásky).</a:t>
            </a:r>
          </a:p>
          <a:p>
            <a:pPr marL="0" indent="0">
              <a:buNone/>
            </a:pPr>
            <a:r>
              <a:rPr lang="cs-CZ" altLang="ja-JP" dirty="0">
                <a:solidFill>
                  <a:srgbClr val="000000"/>
                </a:solidFill>
                <a:cs typeface="Arial" panose="020B0604020202020204" pitchFamily="34" charset="0"/>
              </a:rPr>
              <a:t>ad. 3 </a:t>
            </a:r>
            <a:r>
              <a:rPr lang="cs-CZ" dirty="0"/>
              <a:t>písmo řecké se zcela důsledně přidržuje stránky zvukových symbolů, které analyzuje v poslední nedílné složky a reprodukuje v jejich úplnosti; prostřednictvím této stránky podává významy a prostřednictvím významů předměty, o nichž je řeč.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Čtení tak již není </a:t>
            </a:r>
            <a:r>
              <a:rPr lang="cs-CZ" b="1" i="1" dirty="0"/>
              <a:t>„hádání“, dešifrování</a:t>
            </a:r>
            <a:r>
              <a:rPr lang="cs-CZ" b="1" dirty="0"/>
              <a:t>, nýbrž je neproblematická </a:t>
            </a:r>
            <a:r>
              <a:rPr lang="cs-CZ" b="1" i="1" dirty="0"/>
              <a:t>skladba z prvků </a:t>
            </a:r>
            <a:r>
              <a:rPr lang="cs-CZ" b="1" dirty="0"/>
              <a:t>(</a:t>
            </a:r>
            <a:r>
              <a:rPr lang="el-GR" b="1" dirty="0"/>
              <a:t>στοιχεῖα</a:t>
            </a:r>
            <a:r>
              <a:rPr lang="cs-CZ" b="1" dirty="0"/>
              <a:t>)!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altLang="ja-JP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altLang="ja-JP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6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427B59-1848-4DCC-A6CF-A4571B8C3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Atomisté a Platón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5EF079-033F-43A0-9D67-3FB8E5E8C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Pro </a:t>
            </a:r>
            <a:r>
              <a:rPr lang="cs-CZ" b="1" dirty="0"/>
              <a:t>atomisty</a:t>
            </a:r>
            <a:r>
              <a:rPr lang="cs-CZ" dirty="0"/>
              <a:t> (</a:t>
            </a:r>
            <a:r>
              <a:rPr lang="cs-CZ" dirty="0" err="1"/>
              <a:t>Leukippos</a:t>
            </a:r>
            <a:r>
              <a:rPr lang="cs-CZ" dirty="0"/>
              <a:t> a </a:t>
            </a:r>
            <a:r>
              <a:rPr lang="cs-CZ" dirty="0" err="1"/>
              <a:t>Démokritos</a:t>
            </a:r>
            <a:r>
              <a:rPr lang="cs-CZ" dirty="0"/>
              <a:t>) je řazení písmen alfabety, kombinace ve vyšší celky, </a:t>
            </a:r>
            <a:r>
              <a:rPr lang="cs-CZ" b="1" dirty="0"/>
              <a:t>modelem všeho výkladu</a:t>
            </a:r>
            <a:r>
              <a:rPr lang="cs-CZ" dirty="0"/>
              <a:t>. Alfabeta tak slouží k </a:t>
            </a:r>
            <a:r>
              <a:rPr lang="cs-CZ" b="1" dirty="0"/>
              <a:t>převodu neomezeného složitého na neomezené elementární</a:t>
            </a:r>
            <a:r>
              <a:rPr lang="cs-CZ" dirty="0"/>
              <a:t>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Pro </a:t>
            </a:r>
            <a:r>
              <a:rPr lang="cs-CZ" b="1" dirty="0"/>
              <a:t>Platóna</a:t>
            </a:r>
            <a:r>
              <a:rPr lang="cs-CZ" dirty="0"/>
              <a:t> je fenomén alfabety už nejen </a:t>
            </a:r>
            <a:r>
              <a:rPr lang="cs-CZ" b="1" dirty="0"/>
              <a:t>modelem veškerého výkladu, ale i modelem veškerenstva</a:t>
            </a:r>
            <a:r>
              <a:rPr lang="cs-CZ" dirty="0"/>
              <a:t>. Alfabeta je vzata za sám původní model universa a slouží tak k převodu neomezeného na konečné – </a:t>
            </a:r>
            <a:r>
              <a:rPr lang="cs-CZ" b="1" dirty="0"/>
              <a:t>převádí neurčitou rozmanitost na konečný počet prvků </a:t>
            </a:r>
            <a:r>
              <a:rPr lang="cs-CZ" dirty="0"/>
              <a:t>(</a:t>
            </a:r>
            <a:r>
              <a:rPr lang="el-GR" dirty="0"/>
              <a:t>στοιχεῖα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6392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409FE8-B3F6-4740-B73E-98A8CAA8F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Platón, </a:t>
            </a:r>
            <a:r>
              <a:rPr lang="cs-CZ" i="1" dirty="0" err="1"/>
              <a:t>Theait</a:t>
            </a:r>
            <a:r>
              <a:rPr lang="cs-CZ" dirty="0"/>
              <a:t>. 182d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E2616A00-A105-4261-8B16-A139B2B67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9484"/>
            <a:ext cx="10515600" cy="3523620"/>
          </a:xfrm>
        </p:spPr>
      </p:pic>
    </p:spTree>
    <p:extLst>
      <p:ext uri="{BB962C8B-B14F-4D97-AF65-F5344CB8AC3E}">
        <p14:creationId xmlns:p14="http://schemas.microsoft.com/office/powerpoint/2010/main" val="3880716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7C8580-FCC8-4924-9C31-710860F4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Platón, </a:t>
            </a:r>
            <a:r>
              <a:rPr lang="cs-CZ" i="1" dirty="0" err="1"/>
              <a:t>Crat</a:t>
            </a:r>
            <a:r>
              <a:rPr lang="cs-CZ" dirty="0"/>
              <a:t>. 386d–e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AF8F3F-D744-44CC-AF74-1DBE2546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9A781158-AB1F-4BB9-BEC3-6A864D788A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300164"/>
              </p:ext>
            </p:extLst>
          </p:nvPr>
        </p:nvGraphicFramePr>
        <p:xfrm>
          <a:off x="1879391" y="2701883"/>
          <a:ext cx="8433218" cy="2598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826" imgH="2104790" progId="AcroExch.Document.DC">
                  <p:embed/>
                </p:oleObj>
              </mc:Choice>
              <mc:Fallback>
                <p:oleObj name="Acrobat Document" r:id="rId2" imgW="8019826" imgH="210479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79391" y="2701883"/>
                        <a:ext cx="8433218" cy="2598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5754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5D262-CE6A-4AB7-98D3-8CD91E6C7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Platón, </a:t>
            </a:r>
            <a:r>
              <a:rPr lang="cs-CZ" i="1" dirty="0"/>
              <a:t>Resp</a:t>
            </a:r>
            <a:r>
              <a:rPr lang="cs-CZ" dirty="0"/>
              <a:t>. III., 402a–c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E7091C-F3F1-4464-A7ED-3C921CAD9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EA359915-665B-4A6F-894F-21300D71DF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225313"/>
              </p:ext>
            </p:extLst>
          </p:nvPr>
        </p:nvGraphicFramePr>
        <p:xfrm>
          <a:off x="1309289" y="2177256"/>
          <a:ext cx="8020050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826" imgH="3647840" progId="AcroExch.Document.DC">
                  <p:embed/>
                </p:oleObj>
              </mc:Choice>
              <mc:Fallback>
                <p:oleObj name="Acrobat Document" r:id="rId2" imgW="8019826" imgH="36478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09289" y="2177256"/>
                        <a:ext cx="8020050" cy="364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28166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547</Words>
  <Application>Microsoft Office PowerPoint</Application>
  <PresentationFormat>Širokoúhlá obrazovka</PresentationFormat>
  <Paragraphs>25</Paragraphs>
  <Slides>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Acrobat Document</vt:lpstr>
      <vt:lpstr>Slovo a řeč</vt:lpstr>
      <vt:lpstr>„Řecký zázrak“ - starořečtina</vt:lpstr>
      <vt:lpstr>Řecká hlásková abeceda</vt:lpstr>
      <vt:lpstr>Řecké písmo</vt:lpstr>
      <vt:lpstr>Atomisté a Platón</vt:lpstr>
      <vt:lpstr>Platón, Theait. 182d</vt:lpstr>
      <vt:lpstr>Platón, Crat. 386d–e</vt:lpstr>
      <vt:lpstr>Platón, Resp. III., 402a–c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Slovo a řeč</dc:title>
  <dc:creator>Filip Timingeriu</dc:creator>
  <cp:lastModifiedBy>Filip Timingeriu</cp:lastModifiedBy>
  <cp:revision>7</cp:revision>
  <dcterms:created xsi:type="dcterms:W3CDTF">2021-05-15T07:38:51Z</dcterms:created>
  <dcterms:modified xsi:type="dcterms:W3CDTF">2021-05-20T08:11:06Z</dcterms:modified>
</cp:coreProperties>
</file>