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57" r:id="rId3"/>
    <p:sldId id="278" r:id="rId4"/>
    <p:sldId id="256" r:id="rId5"/>
    <p:sldId id="258" r:id="rId6"/>
    <p:sldId id="259" r:id="rId7"/>
    <p:sldId id="260" r:id="rId8"/>
    <p:sldId id="261" r:id="rId9"/>
    <p:sldId id="262" r:id="rId10"/>
    <p:sldId id="263" r:id="rId11"/>
    <p:sldId id="264" r:id="rId12"/>
    <p:sldId id="265" r:id="rId13"/>
    <p:sldId id="266" r:id="rId1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6" d="100"/>
          <a:sy n="86" d="100"/>
        </p:scale>
        <p:origin x="51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054262-1BBF-4A24-A7EF-BA4267177A4C}"/>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63EA2E6-84BE-4314-8667-70A15360E4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3248681-8972-47D7-A3D7-441B1707FFEF}"/>
              </a:ext>
            </a:extLst>
          </p:cNvPr>
          <p:cNvSpPr>
            <a:spLocks noGrp="1"/>
          </p:cNvSpPr>
          <p:nvPr>
            <p:ph type="dt" sz="half" idx="10"/>
          </p:nvPr>
        </p:nvSpPr>
        <p:spPr/>
        <p:txBody>
          <a:bodyPr/>
          <a:lstStyle/>
          <a:p>
            <a:fld id="{AD766DEB-B5B7-40A0-B107-FA8FC786C3D9}" type="datetimeFigureOut">
              <a:rPr lang="cs-CZ" smtClean="0"/>
              <a:t>16.11.2020</a:t>
            </a:fld>
            <a:endParaRPr lang="cs-CZ"/>
          </a:p>
        </p:txBody>
      </p:sp>
      <p:sp>
        <p:nvSpPr>
          <p:cNvPr id="5" name="Zástupný symbol pro zápatí 4">
            <a:extLst>
              <a:ext uri="{FF2B5EF4-FFF2-40B4-BE49-F238E27FC236}">
                <a16:creationId xmlns:a16="http://schemas.microsoft.com/office/drawing/2014/main" id="{E2BD0CCC-5C37-4114-B481-DF85AC789E5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17515BD-8AA2-4A1B-BE2E-121F860671A1}"/>
              </a:ext>
            </a:extLst>
          </p:cNvPr>
          <p:cNvSpPr>
            <a:spLocks noGrp="1"/>
          </p:cNvSpPr>
          <p:nvPr>
            <p:ph type="sldNum" sz="quarter" idx="12"/>
          </p:nvPr>
        </p:nvSpPr>
        <p:spPr/>
        <p:txBody>
          <a:bodyPr/>
          <a:lstStyle/>
          <a:p>
            <a:fld id="{158147D4-E035-4846-BBF2-8F8036014857}" type="slidenum">
              <a:rPr lang="cs-CZ" smtClean="0"/>
              <a:t>‹#›</a:t>
            </a:fld>
            <a:endParaRPr lang="cs-CZ"/>
          </a:p>
        </p:txBody>
      </p:sp>
    </p:spTree>
    <p:extLst>
      <p:ext uri="{BB962C8B-B14F-4D97-AF65-F5344CB8AC3E}">
        <p14:creationId xmlns:p14="http://schemas.microsoft.com/office/powerpoint/2010/main" val="3443125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EE94CE-C85C-4B4C-A220-76E660B5D98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E487C9D8-ECD8-4FC4-A55B-3FC3CFD74BBF}"/>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6097120-821D-4A67-8BB2-AD940CD8608A}"/>
              </a:ext>
            </a:extLst>
          </p:cNvPr>
          <p:cNvSpPr>
            <a:spLocks noGrp="1"/>
          </p:cNvSpPr>
          <p:nvPr>
            <p:ph type="dt" sz="half" idx="10"/>
          </p:nvPr>
        </p:nvSpPr>
        <p:spPr/>
        <p:txBody>
          <a:bodyPr/>
          <a:lstStyle/>
          <a:p>
            <a:fld id="{AD766DEB-B5B7-40A0-B107-FA8FC786C3D9}" type="datetimeFigureOut">
              <a:rPr lang="cs-CZ" smtClean="0"/>
              <a:t>16.11.2020</a:t>
            </a:fld>
            <a:endParaRPr lang="cs-CZ"/>
          </a:p>
        </p:txBody>
      </p:sp>
      <p:sp>
        <p:nvSpPr>
          <p:cNvPr id="5" name="Zástupný symbol pro zápatí 4">
            <a:extLst>
              <a:ext uri="{FF2B5EF4-FFF2-40B4-BE49-F238E27FC236}">
                <a16:creationId xmlns:a16="http://schemas.microsoft.com/office/drawing/2014/main" id="{39417A5B-A1F0-43A8-800A-D238CB08D02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F78ED9E-8F4E-4F24-BCA2-DDCA25625655}"/>
              </a:ext>
            </a:extLst>
          </p:cNvPr>
          <p:cNvSpPr>
            <a:spLocks noGrp="1"/>
          </p:cNvSpPr>
          <p:nvPr>
            <p:ph type="sldNum" sz="quarter" idx="12"/>
          </p:nvPr>
        </p:nvSpPr>
        <p:spPr/>
        <p:txBody>
          <a:bodyPr/>
          <a:lstStyle/>
          <a:p>
            <a:fld id="{158147D4-E035-4846-BBF2-8F8036014857}" type="slidenum">
              <a:rPr lang="cs-CZ" smtClean="0"/>
              <a:t>‹#›</a:t>
            </a:fld>
            <a:endParaRPr lang="cs-CZ"/>
          </a:p>
        </p:txBody>
      </p:sp>
    </p:spTree>
    <p:extLst>
      <p:ext uri="{BB962C8B-B14F-4D97-AF65-F5344CB8AC3E}">
        <p14:creationId xmlns:p14="http://schemas.microsoft.com/office/powerpoint/2010/main" val="881259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A17730A0-A3AD-4AB2-810E-F2A2CB05D251}"/>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3CD82D0-D81D-480D-BF75-9AB1225722B5}"/>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FB5969A-250D-4681-8ABB-59BC935799D6}"/>
              </a:ext>
            </a:extLst>
          </p:cNvPr>
          <p:cNvSpPr>
            <a:spLocks noGrp="1"/>
          </p:cNvSpPr>
          <p:nvPr>
            <p:ph type="dt" sz="half" idx="10"/>
          </p:nvPr>
        </p:nvSpPr>
        <p:spPr/>
        <p:txBody>
          <a:bodyPr/>
          <a:lstStyle/>
          <a:p>
            <a:fld id="{AD766DEB-B5B7-40A0-B107-FA8FC786C3D9}" type="datetimeFigureOut">
              <a:rPr lang="cs-CZ" smtClean="0"/>
              <a:t>16.11.2020</a:t>
            </a:fld>
            <a:endParaRPr lang="cs-CZ"/>
          </a:p>
        </p:txBody>
      </p:sp>
      <p:sp>
        <p:nvSpPr>
          <p:cNvPr id="5" name="Zástupný symbol pro zápatí 4">
            <a:extLst>
              <a:ext uri="{FF2B5EF4-FFF2-40B4-BE49-F238E27FC236}">
                <a16:creationId xmlns:a16="http://schemas.microsoft.com/office/drawing/2014/main" id="{76426122-4F5A-4435-B09A-731224563CB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0584E2A-D61A-44B7-A3A4-09953AD24148}"/>
              </a:ext>
            </a:extLst>
          </p:cNvPr>
          <p:cNvSpPr>
            <a:spLocks noGrp="1"/>
          </p:cNvSpPr>
          <p:nvPr>
            <p:ph type="sldNum" sz="quarter" idx="12"/>
          </p:nvPr>
        </p:nvSpPr>
        <p:spPr/>
        <p:txBody>
          <a:bodyPr/>
          <a:lstStyle/>
          <a:p>
            <a:fld id="{158147D4-E035-4846-BBF2-8F8036014857}" type="slidenum">
              <a:rPr lang="cs-CZ" smtClean="0"/>
              <a:t>‹#›</a:t>
            </a:fld>
            <a:endParaRPr lang="cs-CZ"/>
          </a:p>
        </p:txBody>
      </p:sp>
    </p:spTree>
    <p:extLst>
      <p:ext uri="{BB962C8B-B14F-4D97-AF65-F5344CB8AC3E}">
        <p14:creationId xmlns:p14="http://schemas.microsoft.com/office/powerpoint/2010/main" val="3068502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62592B-832A-4811-BD18-4EB2C1A2AF0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4E8B976-7A2C-4BA1-B7E4-47658C4B6740}"/>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E55BD69-12D2-4922-9017-82CD26311A83}"/>
              </a:ext>
            </a:extLst>
          </p:cNvPr>
          <p:cNvSpPr>
            <a:spLocks noGrp="1"/>
          </p:cNvSpPr>
          <p:nvPr>
            <p:ph type="dt" sz="half" idx="10"/>
          </p:nvPr>
        </p:nvSpPr>
        <p:spPr/>
        <p:txBody>
          <a:bodyPr/>
          <a:lstStyle/>
          <a:p>
            <a:fld id="{AD766DEB-B5B7-40A0-B107-FA8FC786C3D9}" type="datetimeFigureOut">
              <a:rPr lang="cs-CZ" smtClean="0"/>
              <a:t>16.11.2020</a:t>
            </a:fld>
            <a:endParaRPr lang="cs-CZ"/>
          </a:p>
        </p:txBody>
      </p:sp>
      <p:sp>
        <p:nvSpPr>
          <p:cNvPr id="5" name="Zástupný symbol pro zápatí 4">
            <a:extLst>
              <a:ext uri="{FF2B5EF4-FFF2-40B4-BE49-F238E27FC236}">
                <a16:creationId xmlns:a16="http://schemas.microsoft.com/office/drawing/2014/main" id="{9D5F41BF-9B6A-4C68-A219-A6701426AFF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D71F18F-D7E9-49CC-84BA-BF9ECFA73C9D}"/>
              </a:ext>
            </a:extLst>
          </p:cNvPr>
          <p:cNvSpPr>
            <a:spLocks noGrp="1"/>
          </p:cNvSpPr>
          <p:nvPr>
            <p:ph type="sldNum" sz="quarter" idx="12"/>
          </p:nvPr>
        </p:nvSpPr>
        <p:spPr/>
        <p:txBody>
          <a:bodyPr/>
          <a:lstStyle/>
          <a:p>
            <a:fld id="{158147D4-E035-4846-BBF2-8F8036014857}" type="slidenum">
              <a:rPr lang="cs-CZ" smtClean="0"/>
              <a:t>‹#›</a:t>
            </a:fld>
            <a:endParaRPr lang="cs-CZ"/>
          </a:p>
        </p:txBody>
      </p:sp>
    </p:spTree>
    <p:extLst>
      <p:ext uri="{BB962C8B-B14F-4D97-AF65-F5344CB8AC3E}">
        <p14:creationId xmlns:p14="http://schemas.microsoft.com/office/powerpoint/2010/main" val="2762673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F8C2D8-8460-483C-A567-59604DE7695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4A262D93-3257-4E98-90C9-9031F576A4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F943CF75-C76E-4BE4-BEFE-B2C275A9971B}"/>
              </a:ext>
            </a:extLst>
          </p:cNvPr>
          <p:cNvSpPr>
            <a:spLocks noGrp="1"/>
          </p:cNvSpPr>
          <p:nvPr>
            <p:ph type="dt" sz="half" idx="10"/>
          </p:nvPr>
        </p:nvSpPr>
        <p:spPr/>
        <p:txBody>
          <a:bodyPr/>
          <a:lstStyle/>
          <a:p>
            <a:fld id="{AD766DEB-B5B7-40A0-B107-FA8FC786C3D9}" type="datetimeFigureOut">
              <a:rPr lang="cs-CZ" smtClean="0"/>
              <a:t>16.11.2020</a:t>
            </a:fld>
            <a:endParaRPr lang="cs-CZ"/>
          </a:p>
        </p:txBody>
      </p:sp>
      <p:sp>
        <p:nvSpPr>
          <p:cNvPr id="5" name="Zástupný symbol pro zápatí 4">
            <a:extLst>
              <a:ext uri="{FF2B5EF4-FFF2-40B4-BE49-F238E27FC236}">
                <a16:creationId xmlns:a16="http://schemas.microsoft.com/office/drawing/2014/main" id="{912A3A43-A76B-4180-96C2-51EF705DCB7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D7301F1-66E7-4600-AA22-76CD8C8BE191}"/>
              </a:ext>
            </a:extLst>
          </p:cNvPr>
          <p:cNvSpPr>
            <a:spLocks noGrp="1"/>
          </p:cNvSpPr>
          <p:nvPr>
            <p:ph type="sldNum" sz="quarter" idx="12"/>
          </p:nvPr>
        </p:nvSpPr>
        <p:spPr/>
        <p:txBody>
          <a:bodyPr/>
          <a:lstStyle/>
          <a:p>
            <a:fld id="{158147D4-E035-4846-BBF2-8F8036014857}" type="slidenum">
              <a:rPr lang="cs-CZ" smtClean="0"/>
              <a:t>‹#›</a:t>
            </a:fld>
            <a:endParaRPr lang="cs-CZ"/>
          </a:p>
        </p:txBody>
      </p:sp>
    </p:spTree>
    <p:extLst>
      <p:ext uri="{BB962C8B-B14F-4D97-AF65-F5344CB8AC3E}">
        <p14:creationId xmlns:p14="http://schemas.microsoft.com/office/powerpoint/2010/main" val="2255577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C6F30F-F64A-4178-BBCF-6A505CCF5BE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7A2C5C9-9D09-4914-8EF3-8A0B4125F4BF}"/>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31735316-B661-4F66-8BC8-E4373810F267}"/>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7967B4E1-0AD5-438D-870D-8F1332F5B254}"/>
              </a:ext>
            </a:extLst>
          </p:cNvPr>
          <p:cNvSpPr>
            <a:spLocks noGrp="1"/>
          </p:cNvSpPr>
          <p:nvPr>
            <p:ph type="dt" sz="half" idx="10"/>
          </p:nvPr>
        </p:nvSpPr>
        <p:spPr/>
        <p:txBody>
          <a:bodyPr/>
          <a:lstStyle/>
          <a:p>
            <a:fld id="{AD766DEB-B5B7-40A0-B107-FA8FC786C3D9}" type="datetimeFigureOut">
              <a:rPr lang="cs-CZ" smtClean="0"/>
              <a:t>16.11.2020</a:t>
            </a:fld>
            <a:endParaRPr lang="cs-CZ"/>
          </a:p>
        </p:txBody>
      </p:sp>
      <p:sp>
        <p:nvSpPr>
          <p:cNvPr id="6" name="Zástupný symbol pro zápatí 5">
            <a:extLst>
              <a:ext uri="{FF2B5EF4-FFF2-40B4-BE49-F238E27FC236}">
                <a16:creationId xmlns:a16="http://schemas.microsoft.com/office/drawing/2014/main" id="{F23D7C55-9A11-48F1-A23F-22419526D7E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4F0E46F-BF26-463D-979C-00B3057A4423}"/>
              </a:ext>
            </a:extLst>
          </p:cNvPr>
          <p:cNvSpPr>
            <a:spLocks noGrp="1"/>
          </p:cNvSpPr>
          <p:nvPr>
            <p:ph type="sldNum" sz="quarter" idx="12"/>
          </p:nvPr>
        </p:nvSpPr>
        <p:spPr/>
        <p:txBody>
          <a:bodyPr/>
          <a:lstStyle/>
          <a:p>
            <a:fld id="{158147D4-E035-4846-BBF2-8F8036014857}" type="slidenum">
              <a:rPr lang="cs-CZ" smtClean="0"/>
              <a:t>‹#›</a:t>
            </a:fld>
            <a:endParaRPr lang="cs-CZ"/>
          </a:p>
        </p:txBody>
      </p:sp>
    </p:spTree>
    <p:extLst>
      <p:ext uri="{BB962C8B-B14F-4D97-AF65-F5344CB8AC3E}">
        <p14:creationId xmlns:p14="http://schemas.microsoft.com/office/powerpoint/2010/main" val="3212993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661431-431B-448B-AAC8-5A2F8CEA3037}"/>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28EA5A0C-B513-4C8C-99E9-358DEF621F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C2E6F80C-F808-4B2C-8940-1BA38ECE28A1}"/>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1C86E409-E873-4B8B-B04C-880ABC5B79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294A2012-571F-408C-ABB1-6A944D912309}"/>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4192781B-EA9D-4A3F-ABC3-BEE42080919F}"/>
              </a:ext>
            </a:extLst>
          </p:cNvPr>
          <p:cNvSpPr>
            <a:spLocks noGrp="1"/>
          </p:cNvSpPr>
          <p:nvPr>
            <p:ph type="dt" sz="half" idx="10"/>
          </p:nvPr>
        </p:nvSpPr>
        <p:spPr/>
        <p:txBody>
          <a:bodyPr/>
          <a:lstStyle/>
          <a:p>
            <a:fld id="{AD766DEB-B5B7-40A0-B107-FA8FC786C3D9}" type="datetimeFigureOut">
              <a:rPr lang="cs-CZ" smtClean="0"/>
              <a:t>16.11.2020</a:t>
            </a:fld>
            <a:endParaRPr lang="cs-CZ"/>
          </a:p>
        </p:txBody>
      </p:sp>
      <p:sp>
        <p:nvSpPr>
          <p:cNvPr id="8" name="Zástupný symbol pro zápatí 7">
            <a:extLst>
              <a:ext uri="{FF2B5EF4-FFF2-40B4-BE49-F238E27FC236}">
                <a16:creationId xmlns:a16="http://schemas.microsoft.com/office/drawing/2014/main" id="{3BB2FB74-2299-4603-91A5-D77A8C053E1D}"/>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8CC477D0-1618-47C5-B423-57172C1559DA}"/>
              </a:ext>
            </a:extLst>
          </p:cNvPr>
          <p:cNvSpPr>
            <a:spLocks noGrp="1"/>
          </p:cNvSpPr>
          <p:nvPr>
            <p:ph type="sldNum" sz="quarter" idx="12"/>
          </p:nvPr>
        </p:nvSpPr>
        <p:spPr/>
        <p:txBody>
          <a:bodyPr/>
          <a:lstStyle/>
          <a:p>
            <a:fld id="{158147D4-E035-4846-BBF2-8F8036014857}" type="slidenum">
              <a:rPr lang="cs-CZ" smtClean="0"/>
              <a:t>‹#›</a:t>
            </a:fld>
            <a:endParaRPr lang="cs-CZ"/>
          </a:p>
        </p:txBody>
      </p:sp>
    </p:spTree>
    <p:extLst>
      <p:ext uri="{BB962C8B-B14F-4D97-AF65-F5344CB8AC3E}">
        <p14:creationId xmlns:p14="http://schemas.microsoft.com/office/powerpoint/2010/main" val="2067762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432693-63A4-440A-B1CD-39A45C1F562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7854B6A9-B0CB-4116-AB26-A39F491BF969}"/>
              </a:ext>
            </a:extLst>
          </p:cNvPr>
          <p:cNvSpPr>
            <a:spLocks noGrp="1"/>
          </p:cNvSpPr>
          <p:nvPr>
            <p:ph type="dt" sz="half" idx="10"/>
          </p:nvPr>
        </p:nvSpPr>
        <p:spPr/>
        <p:txBody>
          <a:bodyPr/>
          <a:lstStyle/>
          <a:p>
            <a:fld id="{AD766DEB-B5B7-40A0-B107-FA8FC786C3D9}" type="datetimeFigureOut">
              <a:rPr lang="cs-CZ" smtClean="0"/>
              <a:t>16.11.2020</a:t>
            </a:fld>
            <a:endParaRPr lang="cs-CZ"/>
          </a:p>
        </p:txBody>
      </p:sp>
      <p:sp>
        <p:nvSpPr>
          <p:cNvPr id="4" name="Zástupný symbol pro zápatí 3">
            <a:extLst>
              <a:ext uri="{FF2B5EF4-FFF2-40B4-BE49-F238E27FC236}">
                <a16:creationId xmlns:a16="http://schemas.microsoft.com/office/drawing/2014/main" id="{E8AF6C5C-93DE-4092-9116-C248E79FF2FC}"/>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451AAE1F-7ED8-4233-B74D-CC4E08172897}"/>
              </a:ext>
            </a:extLst>
          </p:cNvPr>
          <p:cNvSpPr>
            <a:spLocks noGrp="1"/>
          </p:cNvSpPr>
          <p:nvPr>
            <p:ph type="sldNum" sz="quarter" idx="12"/>
          </p:nvPr>
        </p:nvSpPr>
        <p:spPr/>
        <p:txBody>
          <a:bodyPr/>
          <a:lstStyle/>
          <a:p>
            <a:fld id="{158147D4-E035-4846-BBF2-8F8036014857}" type="slidenum">
              <a:rPr lang="cs-CZ" smtClean="0"/>
              <a:t>‹#›</a:t>
            </a:fld>
            <a:endParaRPr lang="cs-CZ"/>
          </a:p>
        </p:txBody>
      </p:sp>
    </p:spTree>
    <p:extLst>
      <p:ext uri="{BB962C8B-B14F-4D97-AF65-F5344CB8AC3E}">
        <p14:creationId xmlns:p14="http://schemas.microsoft.com/office/powerpoint/2010/main" val="4130385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F1DA8CB6-F1EE-4768-A0EC-317D7A6A0F62}"/>
              </a:ext>
            </a:extLst>
          </p:cNvPr>
          <p:cNvSpPr>
            <a:spLocks noGrp="1"/>
          </p:cNvSpPr>
          <p:nvPr>
            <p:ph type="dt" sz="half" idx="10"/>
          </p:nvPr>
        </p:nvSpPr>
        <p:spPr/>
        <p:txBody>
          <a:bodyPr/>
          <a:lstStyle/>
          <a:p>
            <a:fld id="{AD766DEB-B5B7-40A0-B107-FA8FC786C3D9}" type="datetimeFigureOut">
              <a:rPr lang="cs-CZ" smtClean="0"/>
              <a:t>16.11.2020</a:t>
            </a:fld>
            <a:endParaRPr lang="cs-CZ"/>
          </a:p>
        </p:txBody>
      </p:sp>
      <p:sp>
        <p:nvSpPr>
          <p:cNvPr id="3" name="Zástupný symbol pro zápatí 2">
            <a:extLst>
              <a:ext uri="{FF2B5EF4-FFF2-40B4-BE49-F238E27FC236}">
                <a16:creationId xmlns:a16="http://schemas.microsoft.com/office/drawing/2014/main" id="{46A85B64-DAA0-4A06-9FCE-3F3647CFCBA0}"/>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E70299C-1D8C-47FA-A435-696735EACB26}"/>
              </a:ext>
            </a:extLst>
          </p:cNvPr>
          <p:cNvSpPr>
            <a:spLocks noGrp="1"/>
          </p:cNvSpPr>
          <p:nvPr>
            <p:ph type="sldNum" sz="quarter" idx="12"/>
          </p:nvPr>
        </p:nvSpPr>
        <p:spPr/>
        <p:txBody>
          <a:bodyPr/>
          <a:lstStyle/>
          <a:p>
            <a:fld id="{158147D4-E035-4846-BBF2-8F8036014857}" type="slidenum">
              <a:rPr lang="cs-CZ" smtClean="0"/>
              <a:t>‹#›</a:t>
            </a:fld>
            <a:endParaRPr lang="cs-CZ"/>
          </a:p>
        </p:txBody>
      </p:sp>
    </p:spTree>
    <p:extLst>
      <p:ext uri="{BB962C8B-B14F-4D97-AF65-F5344CB8AC3E}">
        <p14:creationId xmlns:p14="http://schemas.microsoft.com/office/powerpoint/2010/main" val="2862109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A8EC93-46BC-4D64-BE5A-8780BEFE5E6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49F070AF-9492-4FDC-8961-95E232F5C0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453370A-067B-433E-8F85-F853EECA0E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19FB219-B7DB-47ED-949B-C63B860B0386}"/>
              </a:ext>
            </a:extLst>
          </p:cNvPr>
          <p:cNvSpPr>
            <a:spLocks noGrp="1"/>
          </p:cNvSpPr>
          <p:nvPr>
            <p:ph type="dt" sz="half" idx="10"/>
          </p:nvPr>
        </p:nvSpPr>
        <p:spPr/>
        <p:txBody>
          <a:bodyPr/>
          <a:lstStyle/>
          <a:p>
            <a:fld id="{AD766DEB-B5B7-40A0-B107-FA8FC786C3D9}" type="datetimeFigureOut">
              <a:rPr lang="cs-CZ" smtClean="0"/>
              <a:t>16.11.2020</a:t>
            </a:fld>
            <a:endParaRPr lang="cs-CZ"/>
          </a:p>
        </p:txBody>
      </p:sp>
      <p:sp>
        <p:nvSpPr>
          <p:cNvPr id="6" name="Zástupný symbol pro zápatí 5">
            <a:extLst>
              <a:ext uri="{FF2B5EF4-FFF2-40B4-BE49-F238E27FC236}">
                <a16:creationId xmlns:a16="http://schemas.microsoft.com/office/drawing/2014/main" id="{B439B2B4-E219-4625-AF1A-698D6746F42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AF151B-7F74-4E73-AA1A-48C30B26167B}"/>
              </a:ext>
            </a:extLst>
          </p:cNvPr>
          <p:cNvSpPr>
            <a:spLocks noGrp="1"/>
          </p:cNvSpPr>
          <p:nvPr>
            <p:ph type="sldNum" sz="quarter" idx="12"/>
          </p:nvPr>
        </p:nvSpPr>
        <p:spPr/>
        <p:txBody>
          <a:bodyPr/>
          <a:lstStyle/>
          <a:p>
            <a:fld id="{158147D4-E035-4846-BBF2-8F8036014857}" type="slidenum">
              <a:rPr lang="cs-CZ" smtClean="0"/>
              <a:t>‹#›</a:t>
            </a:fld>
            <a:endParaRPr lang="cs-CZ"/>
          </a:p>
        </p:txBody>
      </p:sp>
    </p:spTree>
    <p:extLst>
      <p:ext uri="{BB962C8B-B14F-4D97-AF65-F5344CB8AC3E}">
        <p14:creationId xmlns:p14="http://schemas.microsoft.com/office/powerpoint/2010/main" val="2089922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030BD8-093E-46D9-80FE-C69C2AD2609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945AC1CF-98E3-4E13-9A79-3969A9F4C9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E136FAEF-2C55-43A3-A4DC-2160B92A62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7FBFEE7-474F-4B42-B6BF-E1660AE0C2BC}"/>
              </a:ext>
            </a:extLst>
          </p:cNvPr>
          <p:cNvSpPr>
            <a:spLocks noGrp="1"/>
          </p:cNvSpPr>
          <p:nvPr>
            <p:ph type="dt" sz="half" idx="10"/>
          </p:nvPr>
        </p:nvSpPr>
        <p:spPr/>
        <p:txBody>
          <a:bodyPr/>
          <a:lstStyle/>
          <a:p>
            <a:fld id="{AD766DEB-B5B7-40A0-B107-FA8FC786C3D9}" type="datetimeFigureOut">
              <a:rPr lang="cs-CZ" smtClean="0"/>
              <a:t>16.11.2020</a:t>
            </a:fld>
            <a:endParaRPr lang="cs-CZ"/>
          </a:p>
        </p:txBody>
      </p:sp>
      <p:sp>
        <p:nvSpPr>
          <p:cNvPr id="6" name="Zástupný symbol pro zápatí 5">
            <a:extLst>
              <a:ext uri="{FF2B5EF4-FFF2-40B4-BE49-F238E27FC236}">
                <a16:creationId xmlns:a16="http://schemas.microsoft.com/office/drawing/2014/main" id="{F8634C88-4FAA-4059-AA65-DD17A9795DD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16BEC7C-641C-4FC8-9737-DC8E77293CC0}"/>
              </a:ext>
            </a:extLst>
          </p:cNvPr>
          <p:cNvSpPr>
            <a:spLocks noGrp="1"/>
          </p:cNvSpPr>
          <p:nvPr>
            <p:ph type="sldNum" sz="quarter" idx="12"/>
          </p:nvPr>
        </p:nvSpPr>
        <p:spPr/>
        <p:txBody>
          <a:bodyPr/>
          <a:lstStyle/>
          <a:p>
            <a:fld id="{158147D4-E035-4846-BBF2-8F8036014857}" type="slidenum">
              <a:rPr lang="cs-CZ" smtClean="0"/>
              <a:t>‹#›</a:t>
            </a:fld>
            <a:endParaRPr lang="cs-CZ"/>
          </a:p>
        </p:txBody>
      </p:sp>
    </p:spTree>
    <p:extLst>
      <p:ext uri="{BB962C8B-B14F-4D97-AF65-F5344CB8AC3E}">
        <p14:creationId xmlns:p14="http://schemas.microsoft.com/office/powerpoint/2010/main" val="2123926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2E258AC-02EA-4DB3-A0DC-EC494C727F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CCE53913-EBB5-4374-B0DE-85F83586EA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76887F7-3B18-4AC1-A518-8A1F8CEBEE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766DEB-B5B7-40A0-B107-FA8FC786C3D9}" type="datetimeFigureOut">
              <a:rPr lang="cs-CZ" smtClean="0"/>
              <a:t>16.11.2020</a:t>
            </a:fld>
            <a:endParaRPr lang="cs-CZ"/>
          </a:p>
        </p:txBody>
      </p:sp>
      <p:sp>
        <p:nvSpPr>
          <p:cNvPr id="5" name="Zástupný symbol pro zápatí 4">
            <a:extLst>
              <a:ext uri="{FF2B5EF4-FFF2-40B4-BE49-F238E27FC236}">
                <a16:creationId xmlns:a16="http://schemas.microsoft.com/office/drawing/2014/main" id="{C34D4481-0A70-42CE-B1CA-8DB2C31AAD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7ECB7377-50EC-4753-9CA9-6F7DE0ABAA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8147D4-E035-4846-BBF2-8F8036014857}" type="slidenum">
              <a:rPr lang="cs-CZ" smtClean="0"/>
              <a:t>‹#›</a:t>
            </a:fld>
            <a:endParaRPr lang="cs-CZ"/>
          </a:p>
        </p:txBody>
      </p:sp>
    </p:spTree>
    <p:extLst>
      <p:ext uri="{BB962C8B-B14F-4D97-AF65-F5344CB8AC3E}">
        <p14:creationId xmlns:p14="http://schemas.microsoft.com/office/powerpoint/2010/main" val="3834612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D85235-1501-415D-B33B-4A7795C3E1EE}"/>
              </a:ext>
            </a:extLst>
          </p:cNvPr>
          <p:cNvSpPr>
            <a:spLocks noGrp="1"/>
          </p:cNvSpPr>
          <p:nvPr>
            <p:ph type="ctrTitle"/>
          </p:nvPr>
        </p:nvSpPr>
        <p:spPr>
          <a:xfrm>
            <a:off x="1529593" y="1078321"/>
            <a:ext cx="9144000" cy="2387600"/>
          </a:xfrm>
        </p:spPr>
        <p:txBody>
          <a:bodyPr/>
          <a:lstStyle/>
          <a:p>
            <a:r>
              <a:rPr lang="cs-CZ" dirty="0"/>
              <a:t>Filosofie I.</a:t>
            </a:r>
            <a:br>
              <a:rPr lang="cs-CZ" dirty="0"/>
            </a:br>
            <a:r>
              <a:rPr lang="cs-CZ" dirty="0"/>
              <a:t>Přednáška 5.</a:t>
            </a:r>
          </a:p>
        </p:txBody>
      </p:sp>
      <p:sp>
        <p:nvSpPr>
          <p:cNvPr id="3" name="Podnadpis 2">
            <a:extLst>
              <a:ext uri="{FF2B5EF4-FFF2-40B4-BE49-F238E27FC236}">
                <a16:creationId xmlns:a16="http://schemas.microsoft.com/office/drawing/2014/main" id="{6D0754AA-2624-45D2-B80E-4DBCB2BFBF84}"/>
              </a:ext>
            </a:extLst>
          </p:cNvPr>
          <p:cNvSpPr>
            <a:spLocks noGrp="1"/>
          </p:cNvSpPr>
          <p:nvPr>
            <p:ph type="subTitle" idx="1"/>
          </p:nvPr>
        </p:nvSpPr>
        <p:spPr/>
        <p:txBody>
          <a:bodyPr/>
          <a:lstStyle/>
          <a:p>
            <a:r>
              <a:rPr lang="cs-CZ" dirty="0"/>
              <a:t>Racionalismus a podoby filosofické spekulace.</a:t>
            </a:r>
          </a:p>
        </p:txBody>
      </p:sp>
    </p:spTree>
    <p:extLst>
      <p:ext uri="{BB962C8B-B14F-4D97-AF65-F5344CB8AC3E}">
        <p14:creationId xmlns:p14="http://schemas.microsoft.com/office/powerpoint/2010/main" val="981660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D85235-1501-415D-B33B-4A7795C3E1EE}"/>
              </a:ext>
            </a:extLst>
          </p:cNvPr>
          <p:cNvSpPr>
            <a:spLocks noGrp="1"/>
          </p:cNvSpPr>
          <p:nvPr>
            <p:ph type="ctrTitle"/>
          </p:nvPr>
        </p:nvSpPr>
        <p:spPr>
          <a:xfrm>
            <a:off x="1524000" y="790113"/>
            <a:ext cx="9144000" cy="810087"/>
          </a:xfrm>
        </p:spPr>
        <p:txBody>
          <a:bodyPr>
            <a:normAutofit/>
          </a:bodyPr>
          <a:lstStyle/>
          <a:p>
            <a:r>
              <a:rPr lang="cs-CZ" sz="3200" dirty="0"/>
              <a:t>Wilhelm Leibniz</a:t>
            </a:r>
          </a:p>
        </p:txBody>
      </p:sp>
      <p:sp>
        <p:nvSpPr>
          <p:cNvPr id="3" name="Podnadpis 2">
            <a:extLst>
              <a:ext uri="{FF2B5EF4-FFF2-40B4-BE49-F238E27FC236}">
                <a16:creationId xmlns:a16="http://schemas.microsoft.com/office/drawing/2014/main" id="{6D0754AA-2624-45D2-B80E-4DBCB2BFBF84}"/>
              </a:ext>
            </a:extLst>
          </p:cNvPr>
          <p:cNvSpPr>
            <a:spLocks noGrp="1"/>
          </p:cNvSpPr>
          <p:nvPr>
            <p:ph type="subTitle" idx="1"/>
          </p:nvPr>
        </p:nvSpPr>
        <p:spPr>
          <a:xfrm>
            <a:off x="1615736" y="1669001"/>
            <a:ext cx="9052264" cy="4398885"/>
          </a:xfrm>
        </p:spPr>
        <p:txBody>
          <a:bodyPr>
            <a:normAutofit/>
          </a:bodyPr>
          <a:lstStyle/>
          <a:p>
            <a:pPr marL="342900" indent="-342900" algn="l">
              <a:buFontTx/>
              <a:buChar char="-"/>
            </a:pPr>
            <a:r>
              <a:rPr lang="cs-CZ" sz="2000" dirty="0" err="1"/>
              <a:t>Monadologie</a:t>
            </a:r>
            <a:r>
              <a:rPr lang="cs-CZ" sz="2000" dirty="0"/>
              <a:t> - Leibniz polemizuje s Descartovou představou dvou substancí, nesouhlasí ani se Spinozovou jedinou substancí, chce zachovat mnohotvárnost světa. </a:t>
            </a:r>
          </a:p>
          <a:p>
            <a:pPr marL="342900" indent="-342900" algn="l">
              <a:buFontTx/>
              <a:buChar char="-"/>
            </a:pPr>
            <a:r>
              <a:rPr lang="cs-CZ" sz="2000" dirty="0"/>
              <a:t>Monády – jednoduché nedělitelné substance, „prvky věcí“, „skutečné atomy přírody“. Princip individuace („nikdy nejsou v přírodě dvě věci naprosto stejné“).</a:t>
            </a:r>
          </a:p>
          <a:p>
            <a:pPr marL="342900" indent="-342900" algn="l">
              <a:buFontTx/>
              <a:buChar char="-"/>
            </a:pPr>
            <a:r>
              <a:rPr lang="cs-CZ" sz="2000" dirty="0"/>
              <a:t>Vyznačují se jednoduchostí, nedělitelností (nejsou rozprostraněné), kvalitativně odlišná individua („nemají okna“). </a:t>
            </a:r>
          </a:p>
          <a:p>
            <a:pPr marL="342900" indent="-342900" algn="l">
              <a:buFontTx/>
              <a:buChar char="-"/>
            </a:pPr>
            <a:r>
              <a:rPr lang="cs-CZ" sz="2000" dirty="0"/>
              <a:t>Monáda není fyzický bod (dělitelný), není geometrický bod (nachází se v prostoru), je to „metafyzický bod“ – střed aktivní síly (</a:t>
            </a:r>
            <a:r>
              <a:rPr lang="cs-CZ" sz="2000" dirty="0" err="1"/>
              <a:t>conatus</a:t>
            </a:r>
            <a:r>
              <a:rPr lang="cs-CZ" sz="2000" dirty="0"/>
              <a:t>).</a:t>
            </a:r>
          </a:p>
          <a:p>
            <a:pPr marL="342900" indent="-342900" algn="l">
              <a:buFontTx/>
              <a:buChar char="-"/>
            </a:pPr>
            <a:r>
              <a:rPr lang="cs-CZ" sz="2000" dirty="0"/>
              <a:t>Jednota a soulad monád jsou výsledkem „božské harmonie“. </a:t>
            </a:r>
          </a:p>
          <a:p>
            <a:pPr marL="342900" indent="-342900" algn="l">
              <a:buFontTx/>
              <a:buChar char="-"/>
            </a:pPr>
            <a:r>
              <a:rPr lang="cs-CZ" sz="2000" dirty="0"/>
              <a:t>„Bůh stvořil nejkrásnější ze všech světů.“ </a:t>
            </a:r>
          </a:p>
        </p:txBody>
      </p:sp>
    </p:spTree>
    <p:extLst>
      <p:ext uri="{BB962C8B-B14F-4D97-AF65-F5344CB8AC3E}">
        <p14:creationId xmlns:p14="http://schemas.microsoft.com/office/powerpoint/2010/main" val="3230260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D85235-1501-415D-B33B-4A7795C3E1EE}"/>
              </a:ext>
            </a:extLst>
          </p:cNvPr>
          <p:cNvSpPr>
            <a:spLocks noGrp="1"/>
          </p:cNvSpPr>
          <p:nvPr>
            <p:ph type="ctrTitle"/>
          </p:nvPr>
        </p:nvSpPr>
        <p:spPr>
          <a:xfrm>
            <a:off x="1633490" y="1122363"/>
            <a:ext cx="9034509" cy="466740"/>
          </a:xfrm>
        </p:spPr>
        <p:txBody>
          <a:bodyPr>
            <a:noAutofit/>
          </a:bodyPr>
          <a:lstStyle/>
          <a:p>
            <a:r>
              <a:rPr lang="cs-CZ" sz="3200" dirty="0"/>
              <a:t>Leibnizova teorie poznání</a:t>
            </a:r>
          </a:p>
        </p:txBody>
      </p:sp>
      <p:sp>
        <p:nvSpPr>
          <p:cNvPr id="3" name="Podnadpis 2">
            <a:extLst>
              <a:ext uri="{FF2B5EF4-FFF2-40B4-BE49-F238E27FC236}">
                <a16:creationId xmlns:a16="http://schemas.microsoft.com/office/drawing/2014/main" id="{6D0754AA-2624-45D2-B80E-4DBCB2BFBF84}"/>
              </a:ext>
            </a:extLst>
          </p:cNvPr>
          <p:cNvSpPr>
            <a:spLocks noGrp="1"/>
          </p:cNvSpPr>
          <p:nvPr>
            <p:ph type="subTitle" idx="1"/>
          </p:nvPr>
        </p:nvSpPr>
        <p:spPr>
          <a:xfrm>
            <a:off x="1633490" y="1997476"/>
            <a:ext cx="9058184" cy="3473388"/>
          </a:xfrm>
        </p:spPr>
        <p:txBody>
          <a:bodyPr>
            <a:normAutofit fontScale="92500" lnSpcReduction="10000"/>
          </a:bodyPr>
          <a:lstStyle/>
          <a:p>
            <a:pPr algn="l"/>
            <a:r>
              <a:rPr lang="cs-CZ" dirty="0"/>
              <a:t>-zavrhuje Descartovo pochybování – jasnost a zřetelnost jsou nedostatečné jako kritérium pravdy (pro L. je hlavní kritérium pravdy princip sporu )</a:t>
            </a:r>
          </a:p>
          <a:p>
            <a:pPr algn="l"/>
            <a:r>
              <a:rPr lang="cs-CZ" dirty="0"/>
              <a:t>-činnost monád tkví v – percepci (vnímání), - ve snažení (přechod od jednoho vjemu k druhému) a – v apercepci (vědomí)</a:t>
            </a:r>
          </a:p>
          <a:p>
            <a:pPr algn="l"/>
            <a:r>
              <a:rPr lang="cs-CZ" dirty="0"/>
              <a:t>-doplňuje teorii idejí o myšlenku vývoje – vrozené ideje jsou v intelektu v zárodečném stavu, k uvědomění se rozvíjejí výchovou a vzděláváním</a:t>
            </a:r>
          </a:p>
          <a:p>
            <a:pPr algn="l"/>
            <a:r>
              <a:rPr lang="cs-CZ" dirty="0"/>
              <a:t>-proti senzualistickému obrazu vědomí jako tabula rasa staví obraz žilkovaného mramoru</a:t>
            </a:r>
          </a:p>
          <a:p>
            <a:pPr algn="l"/>
            <a:r>
              <a:rPr lang="cs-CZ" dirty="0"/>
              <a:t>- Polemika proti Lockovi: „Nic není v rozumu, co dřív nebylo ve smyslech.“ Leibnizův racionalistický dodatek: „Kromě rozumu samého.“</a:t>
            </a:r>
          </a:p>
        </p:txBody>
      </p:sp>
    </p:spTree>
    <p:extLst>
      <p:ext uri="{BB962C8B-B14F-4D97-AF65-F5344CB8AC3E}">
        <p14:creationId xmlns:p14="http://schemas.microsoft.com/office/powerpoint/2010/main" val="1786193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D85235-1501-415D-B33B-4A7795C3E1EE}"/>
              </a:ext>
            </a:extLst>
          </p:cNvPr>
          <p:cNvSpPr>
            <a:spLocks noGrp="1"/>
          </p:cNvSpPr>
          <p:nvPr>
            <p:ph type="ctrTitle"/>
          </p:nvPr>
        </p:nvSpPr>
        <p:spPr>
          <a:xfrm>
            <a:off x="1524000" y="1122363"/>
            <a:ext cx="9144000" cy="477837"/>
          </a:xfrm>
        </p:spPr>
        <p:txBody>
          <a:bodyPr>
            <a:noAutofit/>
          </a:bodyPr>
          <a:lstStyle/>
          <a:p>
            <a:r>
              <a:rPr lang="cs-CZ" sz="3200" dirty="0"/>
              <a:t>Lidské poznání</a:t>
            </a:r>
          </a:p>
        </p:txBody>
      </p:sp>
      <p:sp>
        <p:nvSpPr>
          <p:cNvPr id="3" name="Podnadpis 2">
            <a:extLst>
              <a:ext uri="{FF2B5EF4-FFF2-40B4-BE49-F238E27FC236}">
                <a16:creationId xmlns:a16="http://schemas.microsoft.com/office/drawing/2014/main" id="{6D0754AA-2624-45D2-B80E-4DBCB2BFBF84}"/>
              </a:ext>
            </a:extLst>
          </p:cNvPr>
          <p:cNvSpPr>
            <a:spLocks noGrp="1"/>
          </p:cNvSpPr>
          <p:nvPr>
            <p:ph type="subTitle" idx="1"/>
          </p:nvPr>
        </p:nvSpPr>
        <p:spPr>
          <a:xfrm>
            <a:off x="1524000" y="1695635"/>
            <a:ext cx="9144000" cy="4350058"/>
          </a:xfrm>
        </p:spPr>
        <p:txBody>
          <a:bodyPr>
            <a:normAutofit/>
          </a:bodyPr>
          <a:lstStyle/>
          <a:p>
            <a:pPr algn="l"/>
            <a:r>
              <a:rPr lang="cs-CZ" sz="2000" dirty="0"/>
              <a:t>-Smyslové poznání produkuje </a:t>
            </a:r>
            <a:r>
              <a:rPr lang="cs-CZ" sz="2000" dirty="0" err="1"/>
              <a:t>veritas</a:t>
            </a:r>
            <a:r>
              <a:rPr lang="cs-CZ" sz="2000" dirty="0"/>
              <a:t> de fait (pravda faktu) – má charakter náhodné,  nejasné a zmatené představy</a:t>
            </a:r>
          </a:p>
          <a:p>
            <a:pPr algn="l"/>
            <a:r>
              <a:rPr lang="cs-CZ" sz="2000" dirty="0"/>
              <a:t>-Rozumové poznání je myšlení pojmové, dává vzniknout </a:t>
            </a:r>
            <a:r>
              <a:rPr lang="cs-CZ" sz="2000" dirty="0" err="1"/>
              <a:t>verités</a:t>
            </a:r>
            <a:r>
              <a:rPr lang="cs-CZ" sz="2000" dirty="0"/>
              <a:t>  </a:t>
            </a:r>
            <a:r>
              <a:rPr lang="cs-CZ" sz="2000" dirty="0" err="1"/>
              <a:t>eternelles</a:t>
            </a:r>
            <a:r>
              <a:rPr lang="cs-CZ" sz="2000" dirty="0"/>
              <a:t> (pravdám věčným), pravdy rozumu, p. nutné.</a:t>
            </a:r>
          </a:p>
          <a:p>
            <a:pPr marL="342900" indent="-342900" algn="l">
              <a:buFontTx/>
              <a:buChar char="-"/>
            </a:pPr>
            <a:r>
              <a:rPr lang="cs-CZ" sz="2000" dirty="0"/>
              <a:t>Lidské myšlení třídí pojmy podle znaků: jasnosti, zřetelnosti a podle toho, zda si neodporují (princip sporu).</a:t>
            </a:r>
          </a:p>
          <a:p>
            <a:pPr marL="342900" indent="-342900" algn="l">
              <a:buFontTx/>
              <a:buChar char="-"/>
            </a:pPr>
            <a:r>
              <a:rPr lang="cs-CZ" sz="2000" dirty="0"/>
              <a:t>Pojmy rozděluje na temné a jasné, nezřetelné a zřetelné, adekvátní a neadekvátní.</a:t>
            </a:r>
          </a:p>
          <a:p>
            <a:pPr marL="342900" indent="-342900" algn="l">
              <a:buFontTx/>
              <a:buChar char="-"/>
            </a:pPr>
            <a:r>
              <a:rPr lang="cs-CZ" sz="2000" dirty="0"/>
              <a:t>Ve shodě s tříděním pojmů rozlišuje poznání na temné a jasné, nezřetelné a zřetelné, adekvátní a neadekvátní, poznání symbolické a intuitivní. </a:t>
            </a:r>
          </a:p>
          <a:p>
            <a:pPr marL="342900" indent="-342900" algn="l">
              <a:buFontTx/>
              <a:buChar char="-"/>
            </a:pPr>
            <a:r>
              <a:rPr lang="cs-CZ" sz="2000" dirty="0"/>
              <a:t>Hlavní kritérium pro nalezení pravdy je princip sporu. Pro pravdy rozumu platí logické zákony (zákon sporu, z. totožnosti, z. vyloučení třetího), pro empirické pravdy (pravdy faktu, p. náhodné je nutný zákon dostatečného důvodu), kategorie pravděpodobnosti. Spolu-objevitel infinitezimálního počtu.</a:t>
            </a:r>
          </a:p>
          <a:p>
            <a:pPr marL="342900" indent="-342900" algn="l">
              <a:buFontTx/>
              <a:buChar char="-"/>
            </a:pPr>
            <a:endParaRPr lang="cs-CZ" dirty="0"/>
          </a:p>
        </p:txBody>
      </p:sp>
    </p:spTree>
    <p:extLst>
      <p:ext uri="{BB962C8B-B14F-4D97-AF65-F5344CB8AC3E}">
        <p14:creationId xmlns:p14="http://schemas.microsoft.com/office/powerpoint/2010/main" val="2094462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D85235-1501-415D-B33B-4A7795C3E1EE}"/>
              </a:ext>
            </a:extLst>
          </p:cNvPr>
          <p:cNvSpPr>
            <a:spLocks noGrp="1"/>
          </p:cNvSpPr>
          <p:nvPr>
            <p:ph type="ctrTitle"/>
          </p:nvPr>
        </p:nvSpPr>
        <p:spPr>
          <a:xfrm>
            <a:off x="1524000" y="1122363"/>
            <a:ext cx="9144000" cy="477837"/>
          </a:xfrm>
        </p:spPr>
        <p:txBody>
          <a:bodyPr>
            <a:noAutofit/>
          </a:bodyPr>
          <a:lstStyle/>
          <a:p>
            <a:r>
              <a:rPr lang="cs-CZ" sz="3200" dirty="0"/>
              <a:t>Literatura:</a:t>
            </a:r>
          </a:p>
        </p:txBody>
      </p:sp>
      <p:sp>
        <p:nvSpPr>
          <p:cNvPr id="3" name="Podnadpis 2">
            <a:extLst>
              <a:ext uri="{FF2B5EF4-FFF2-40B4-BE49-F238E27FC236}">
                <a16:creationId xmlns:a16="http://schemas.microsoft.com/office/drawing/2014/main" id="{6D0754AA-2624-45D2-B80E-4DBCB2BFBF84}"/>
              </a:ext>
            </a:extLst>
          </p:cNvPr>
          <p:cNvSpPr>
            <a:spLocks noGrp="1"/>
          </p:cNvSpPr>
          <p:nvPr>
            <p:ph type="subTitle" idx="1"/>
          </p:nvPr>
        </p:nvSpPr>
        <p:spPr>
          <a:xfrm>
            <a:off x="1524000" y="1731146"/>
            <a:ext cx="9215021" cy="3473388"/>
          </a:xfrm>
        </p:spPr>
        <p:txBody>
          <a:bodyPr/>
          <a:lstStyle/>
          <a:p>
            <a:pPr algn="l"/>
            <a:r>
              <a:rPr lang="cs-CZ" dirty="0"/>
              <a:t>Descartes, René. Úvahy o první filosofii. Praha: Svoboda 1970. Předmluva Milana Sobotky tamtéž.</a:t>
            </a:r>
          </a:p>
          <a:p>
            <a:pPr algn="l"/>
            <a:r>
              <a:rPr lang="cs-CZ" dirty="0"/>
              <a:t>Descartes, René. Rozprava o metodě. Praha: OIKOYMENH 2016.</a:t>
            </a:r>
          </a:p>
          <a:p>
            <a:pPr algn="l"/>
            <a:r>
              <a:rPr lang="cs-CZ" dirty="0"/>
              <a:t>Spinoza, Benedikt. Etika. Praha: Svoboda 1997.</a:t>
            </a:r>
          </a:p>
          <a:p>
            <a:pPr algn="l"/>
            <a:r>
              <a:rPr lang="cs-CZ" dirty="0"/>
              <a:t>Leibniz, Wilhelm. </a:t>
            </a:r>
            <a:r>
              <a:rPr lang="cs-CZ" dirty="0" err="1"/>
              <a:t>Monadologie</a:t>
            </a:r>
            <a:r>
              <a:rPr lang="cs-CZ" dirty="0"/>
              <a:t>. Praha: Svoboda 1982.</a:t>
            </a:r>
          </a:p>
          <a:p>
            <a:pPr algn="l"/>
            <a:r>
              <a:rPr lang="cs-CZ" cap="all" dirty="0"/>
              <a:t>Sobotka</a:t>
            </a:r>
            <a:r>
              <a:rPr lang="cs-CZ" dirty="0"/>
              <a:t>, Milan, </a:t>
            </a:r>
            <a:r>
              <a:rPr lang="cs-CZ" cap="all" dirty="0" err="1"/>
              <a:t>Moural</a:t>
            </a:r>
            <a:r>
              <a:rPr lang="cs-CZ" dirty="0"/>
              <a:t>, Josef a </a:t>
            </a:r>
            <a:r>
              <a:rPr lang="cs-CZ" cap="all" dirty="0"/>
              <a:t>Znoj</a:t>
            </a:r>
            <a:r>
              <a:rPr lang="cs-CZ" dirty="0"/>
              <a:t>, Milan. </a:t>
            </a:r>
            <a:r>
              <a:rPr lang="cs-CZ" i="1" dirty="0"/>
              <a:t>Dějiny novověké filosofie od Descarta po </a:t>
            </a:r>
            <a:r>
              <a:rPr lang="cs-CZ" i="1" dirty="0" err="1"/>
              <a:t>Hegela</a:t>
            </a:r>
            <a:r>
              <a:rPr lang="cs-CZ" dirty="0"/>
              <a:t>. 2., </a:t>
            </a:r>
            <a:r>
              <a:rPr lang="cs-CZ" dirty="0" err="1"/>
              <a:t>opr</a:t>
            </a:r>
            <a:r>
              <a:rPr lang="cs-CZ" dirty="0"/>
              <a:t>. vyd. Praha: </a:t>
            </a:r>
            <a:r>
              <a:rPr lang="cs-CZ" dirty="0" err="1"/>
              <a:t>Filosofia</a:t>
            </a:r>
            <a:r>
              <a:rPr lang="cs-CZ" dirty="0"/>
              <a:t>, 1994.</a:t>
            </a:r>
          </a:p>
        </p:txBody>
      </p:sp>
    </p:spTree>
    <p:extLst>
      <p:ext uri="{BB962C8B-B14F-4D97-AF65-F5344CB8AC3E}">
        <p14:creationId xmlns:p14="http://schemas.microsoft.com/office/powerpoint/2010/main" val="38979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D85235-1501-415D-B33B-4A7795C3E1EE}"/>
              </a:ext>
            </a:extLst>
          </p:cNvPr>
          <p:cNvSpPr>
            <a:spLocks noGrp="1"/>
          </p:cNvSpPr>
          <p:nvPr>
            <p:ph type="ctrTitle"/>
          </p:nvPr>
        </p:nvSpPr>
        <p:spPr>
          <a:xfrm>
            <a:off x="1428924" y="343949"/>
            <a:ext cx="9146797" cy="532701"/>
          </a:xfrm>
        </p:spPr>
        <p:txBody>
          <a:bodyPr>
            <a:normAutofit/>
          </a:bodyPr>
          <a:lstStyle/>
          <a:p>
            <a:r>
              <a:rPr lang="cs-CZ" sz="2800" dirty="0"/>
              <a:t>Racionalismus a jeho představitelé</a:t>
            </a:r>
          </a:p>
        </p:txBody>
      </p:sp>
      <p:sp>
        <p:nvSpPr>
          <p:cNvPr id="3" name="Podnadpis 2">
            <a:extLst>
              <a:ext uri="{FF2B5EF4-FFF2-40B4-BE49-F238E27FC236}">
                <a16:creationId xmlns:a16="http://schemas.microsoft.com/office/drawing/2014/main" id="{6D0754AA-2624-45D2-B80E-4DBCB2BFBF84}"/>
              </a:ext>
            </a:extLst>
          </p:cNvPr>
          <p:cNvSpPr>
            <a:spLocks noGrp="1"/>
          </p:cNvSpPr>
          <p:nvPr>
            <p:ph type="subTitle" idx="1"/>
          </p:nvPr>
        </p:nvSpPr>
        <p:spPr>
          <a:xfrm>
            <a:off x="1619075" y="1278288"/>
            <a:ext cx="9051722" cy="4703062"/>
          </a:xfrm>
        </p:spPr>
        <p:txBody>
          <a:bodyPr>
            <a:normAutofit/>
          </a:bodyPr>
          <a:lstStyle/>
          <a:p>
            <a:pPr algn="l"/>
            <a:r>
              <a:rPr lang="cs-CZ" sz="2000" dirty="0">
                <a:latin typeface="Times New Roman" panose="02020603050405020304" pitchFamily="18" charset="0"/>
                <a:cs typeface="Times New Roman" panose="02020603050405020304" pitchFamily="18" charset="0"/>
              </a:rPr>
              <a:t>-Racionalismus je myšlenkový směr 17. a 18.století (osvícenství), který převládl v pevninském myšlení, zastává názor, že poznání se děje výhradně rozumovou cestou. Člověk má již ve svém myšlení založeny předpoklady pravdivého poznání.</a:t>
            </a:r>
          </a:p>
          <a:p>
            <a:pPr algn="l"/>
            <a:endParaRPr lang="cs-CZ" sz="2000" dirty="0">
              <a:latin typeface="Times New Roman" panose="02020603050405020304" pitchFamily="18" charset="0"/>
              <a:cs typeface="Times New Roman" panose="02020603050405020304" pitchFamily="18" charset="0"/>
            </a:endParaRPr>
          </a:p>
          <a:p>
            <a:pPr algn="l"/>
            <a:r>
              <a:rPr lang="cs-CZ" sz="2000" dirty="0">
                <a:latin typeface="Times New Roman" panose="02020603050405020304" pitchFamily="18" charset="0"/>
                <a:cs typeface="Times New Roman" panose="02020603050405020304" pitchFamily="18" charset="0"/>
              </a:rPr>
              <a:t>René Descartes  (des </a:t>
            </a:r>
            <a:r>
              <a:rPr lang="cs-CZ" sz="2000" dirty="0" err="1">
                <a:latin typeface="Times New Roman" panose="02020603050405020304" pitchFamily="18" charset="0"/>
                <a:cs typeface="Times New Roman" panose="02020603050405020304" pitchFamily="18" charset="0"/>
              </a:rPr>
              <a:t>Cartes</a:t>
            </a:r>
            <a:r>
              <a:rPr lang="cs-CZ" sz="2000" dirty="0">
                <a:latin typeface="Times New Roman" panose="02020603050405020304" pitchFamily="18" charset="0"/>
                <a:cs typeface="Times New Roman" panose="02020603050405020304" pitchFamily="18" charset="0"/>
              </a:rPr>
              <a:t> 1596 – 1650)</a:t>
            </a:r>
          </a:p>
          <a:p>
            <a:pPr algn="l"/>
            <a:r>
              <a:rPr lang="cs-CZ" sz="1600" dirty="0">
                <a:latin typeface="Times New Roman" panose="02020603050405020304" pitchFamily="18" charset="0"/>
                <a:cs typeface="Times New Roman" panose="02020603050405020304" pitchFamily="18" charset="0"/>
              </a:rPr>
              <a:t>Rozprava o metodě, Úvahy o první filosofii, Dioptrika, Optika, Principy filosofie, O vášních duše</a:t>
            </a:r>
          </a:p>
          <a:p>
            <a:pPr algn="l"/>
            <a:r>
              <a:rPr lang="cs-CZ" sz="1600" dirty="0">
                <a:latin typeface="Times New Roman" panose="02020603050405020304" pitchFamily="18" charset="0"/>
                <a:cs typeface="Times New Roman" panose="02020603050405020304" pitchFamily="18" charset="0"/>
              </a:rPr>
              <a:t>Karteziáni – </a:t>
            </a:r>
            <a:r>
              <a:rPr lang="cs-CZ" sz="1600" dirty="0" err="1">
                <a:latin typeface="Times New Roman" panose="02020603050405020304" pitchFamily="18" charset="0"/>
                <a:cs typeface="Times New Roman" panose="02020603050405020304" pitchFamily="18" charset="0"/>
              </a:rPr>
              <a:t>occasionalismus</a:t>
            </a:r>
            <a:r>
              <a:rPr lang="cs-CZ" sz="1600" dirty="0">
                <a:latin typeface="Times New Roman" panose="02020603050405020304" pitchFamily="18" charset="0"/>
                <a:cs typeface="Times New Roman" panose="02020603050405020304" pitchFamily="18" charset="0"/>
              </a:rPr>
              <a:t> (lat. </a:t>
            </a:r>
            <a:r>
              <a:rPr lang="cs-CZ" sz="1600" dirty="0" err="1">
                <a:latin typeface="Times New Roman" panose="02020603050405020304" pitchFamily="18" charset="0"/>
                <a:cs typeface="Times New Roman" panose="02020603050405020304" pitchFamily="18" charset="0"/>
              </a:rPr>
              <a:t>occasio</a:t>
            </a:r>
            <a:r>
              <a:rPr lang="cs-CZ" sz="1600" dirty="0">
                <a:latin typeface="Times New Roman" panose="02020603050405020304" pitchFamily="18" charset="0"/>
                <a:cs typeface="Times New Roman" panose="02020603050405020304" pitchFamily="18" charset="0"/>
              </a:rPr>
              <a:t> - příležitost):  Arnold </a:t>
            </a:r>
            <a:r>
              <a:rPr lang="cs-CZ" sz="1600" dirty="0" err="1">
                <a:latin typeface="Times New Roman" panose="02020603050405020304" pitchFamily="18" charset="0"/>
                <a:cs typeface="Times New Roman" panose="02020603050405020304" pitchFamily="18" charset="0"/>
              </a:rPr>
              <a:t>Geulinx</a:t>
            </a:r>
            <a:r>
              <a:rPr lang="cs-CZ" sz="1600" dirty="0">
                <a:latin typeface="Times New Roman" panose="02020603050405020304" pitchFamily="18" charset="0"/>
                <a:cs typeface="Times New Roman" panose="02020603050405020304" pitchFamily="18" charset="0"/>
              </a:rPr>
              <a:t> a Nikolas </a:t>
            </a:r>
            <a:r>
              <a:rPr lang="cs-CZ" sz="1600" dirty="0" err="1">
                <a:latin typeface="Times New Roman" panose="02020603050405020304" pitchFamily="18" charset="0"/>
                <a:cs typeface="Times New Roman" panose="02020603050405020304" pitchFamily="18" charset="0"/>
              </a:rPr>
              <a:t>Malebranche</a:t>
            </a:r>
            <a:endParaRPr lang="cs-CZ" sz="1600" dirty="0">
              <a:latin typeface="Times New Roman" panose="02020603050405020304" pitchFamily="18" charset="0"/>
              <a:cs typeface="Times New Roman" panose="02020603050405020304" pitchFamily="18" charset="0"/>
            </a:endParaRPr>
          </a:p>
          <a:p>
            <a:pPr algn="l"/>
            <a:endParaRPr lang="cs-CZ" sz="1600" dirty="0">
              <a:latin typeface="Times New Roman" panose="02020603050405020304" pitchFamily="18" charset="0"/>
              <a:cs typeface="Times New Roman" panose="02020603050405020304" pitchFamily="18" charset="0"/>
            </a:endParaRPr>
          </a:p>
          <a:p>
            <a:pPr algn="l"/>
            <a:r>
              <a:rPr lang="cs-CZ" sz="2000" dirty="0">
                <a:latin typeface="Times New Roman" panose="02020603050405020304" pitchFamily="18" charset="0"/>
                <a:cs typeface="Times New Roman" panose="02020603050405020304" pitchFamily="18" charset="0"/>
              </a:rPr>
              <a:t>Benedikt Spinoza (1632 – 1677)</a:t>
            </a:r>
          </a:p>
          <a:p>
            <a:pPr algn="l"/>
            <a:r>
              <a:rPr lang="cs-CZ" sz="1600" dirty="0">
                <a:latin typeface="Times New Roman" panose="02020603050405020304" pitchFamily="18" charset="0"/>
                <a:cs typeface="Times New Roman" panose="02020603050405020304" pitchFamily="18" charset="0"/>
              </a:rPr>
              <a:t>Teologicko-politický traktát, Etika</a:t>
            </a:r>
          </a:p>
          <a:p>
            <a:pPr algn="l"/>
            <a:endParaRPr lang="cs-CZ" sz="1600" dirty="0">
              <a:latin typeface="Times New Roman" panose="02020603050405020304" pitchFamily="18" charset="0"/>
              <a:cs typeface="Times New Roman" panose="02020603050405020304" pitchFamily="18" charset="0"/>
            </a:endParaRPr>
          </a:p>
          <a:p>
            <a:pPr algn="l"/>
            <a:r>
              <a:rPr lang="cs-CZ" sz="2000" dirty="0">
                <a:latin typeface="Times New Roman" panose="02020603050405020304" pitchFamily="18" charset="0"/>
                <a:cs typeface="Times New Roman" panose="02020603050405020304" pitchFamily="18" charset="0"/>
              </a:rPr>
              <a:t>Wilhelm Leibniz (1640 – 1716)</a:t>
            </a:r>
          </a:p>
          <a:p>
            <a:pPr algn="l"/>
            <a:r>
              <a:rPr lang="cs-CZ" sz="1600" dirty="0" err="1">
                <a:latin typeface="Times New Roman" panose="02020603050405020304" pitchFamily="18" charset="0"/>
                <a:cs typeface="Times New Roman" panose="02020603050405020304" pitchFamily="18" charset="0"/>
              </a:rPr>
              <a:t>Monadologie</a:t>
            </a:r>
            <a:endParaRPr lang="cs-CZ"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3139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D85235-1501-415D-B33B-4A7795C3E1EE}"/>
              </a:ext>
            </a:extLst>
          </p:cNvPr>
          <p:cNvSpPr>
            <a:spLocks noGrp="1"/>
          </p:cNvSpPr>
          <p:nvPr>
            <p:ph type="ctrTitle"/>
          </p:nvPr>
        </p:nvSpPr>
        <p:spPr>
          <a:xfrm>
            <a:off x="1524000" y="1122363"/>
            <a:ext cx="9144000" cy="592137"/>
          </a:xfrm>
        </p:spPr>
        <p:txBody>
          <a:bodyPr>
            <a:normAutofit/>
          </a:bodyPr>
          <a:lstStyle/>
          <a:p>
            <a:r>
              <a:rPr lang="cs-CZ" sz="3600" dirty="0"/>
              <a:t>Descartova teorie poznání (</a:t>
            </a:r>
            <a:r>
              <a:rPr lang="cs-CZ" sz="3600" dirty="0" err="1"/>
              <a:t>mentalistický</a:t>
            </a:r>
            <a:r>
              <a:rPr lang="cs-CZ" sz="3600" dirty="0"/>
              <a:t> obrat)</a:t>
            </a:r>
          </a:p>
        </p:txBody>
      </p:sp>
      <p:sp>
        <p:nvSpPr>
          <p:cNvPr id="3" name="Podnadpis 2">
            <a:extLst>
              <a:ext uri="{FF2B5EF4-FFF2-40B4-BE49-F238E27FC236}">
                <a16:creationId xmlns:a16="http://schemas.microsoft.com/office/drawing/2014/main" id="{6D0754AA-2624-45D2-B80E-4DBCB2BFBF84}"/>
              </a:ext>
            </a:extLst>
          </p:cNvPr>
          <p:cNvSpPr>
            <a:spLocks noGrp="1"/>
          </p:cNvSpPr>
          <p:nvPr>
            <p:ph type="subTitle" idx="1"/>
          </p:nvPr>
        </p:nvSpPr>
        <p:spPr>
          <a:xfrm>
            <a:off x="1524000" y="2085975"/>
            <a:ext cx="9144000" cy="3990975"/>
          </a:xfrm>
        </p:spPr>
        <p:txBody>
          <a:bodyPr/>
          <a:lstStyle/>
          <a:p>
            <a:pPr algn="l"/>
            <a:r>
              <a:rPr lang="cs-CZ" dirty="0"/>
              <a:t>- </a:t>
            </a:r>
            <a:r>
              <a:rPr lang="cs-CZ" sz="2000" dirty="0"/>
              <a:t>Myšlení: „je vše, co se v nás děje uvědoměle“.</a:t>
            </a:r>
          </a:p>
          <a:p>
            <a:pPr marL="342900" indent="-342900" algn="l">
              <a:buFontTx/>
              <a:buChar char="-"/>
            </a:pPr>
            <a:r>
              <a:rPr lang="cs-CZ" sz="2000" dirty="0"/>
              <a:t>Pramenem a kritériem  poznání je rozum. </a:t>
            </a:r>
          </a:p>
          <a:p>
            <a:pPr marL="342900" indent="-342900" algn="l">
              <a:buFontTx/>
              <a:buChar char="-"/>
            </a:pPr>
            <a:r>
              <a:rPr lang="cs-CZ" sz="2000" dirty="0"/>
              <a:t>Rozumové poznání má intuitivní charakter – je bezprostředním nazíráním toho, co je v představě ideje jasné a zřetelné (</a:t>
            </a:r>
            <a:r>
              <a:rPr lang="cs-CZ" sz="2000" dirty="0" err="1"/>
              <a:t>clare</a:t>
            </a:r>
            <a:r>
              <a:rPr lang="cs-CZ" sz="2000" dirty="0"/>
              <a:t> et </a:t>
            </a:r>
            <a:r>
              <a:rPr lang="cs-CZ" sz="2000" dirty="0" err="1"/>
              <a:t>distincte</a:t>
            </a:r>
            <a:r>
              <a:rPr lang="cs-CZ" sz="2000" dirty="0"/>
              <a:t>)</a:t>
            </a:r>
          </a:p>
          <a:p>
            <a:pPr marL="342900" indent="-342900" algn="l">
              <a:buFontTx/>
              <a:buChar char="-"/>
            </a:pPr>
            <a:r>
              <a:rPr lang="cs-CZ" sz="2000" dirty="0"/>
              <a:t>3 druhy pojmových představ čili idejí:</a:t>
            </a:r>
          </a:p>
          <a:p>
            <a:pPr marL="457200" indent="-457200" algn="l">
              <a:buAutoNum type="arabicPeriod"/>
            </a:pPr>
            <a:r>
              <a:rPr lang="cs-CZ" sz="2000" dirty="0"/>
              <a:t>Ideje vrozené (nezávislé na vnějším světě - bytí, substance, kauzalita, bůh)</a:t>
            </a:r>
          </a:p>
          <a:p>
            <a:pPr marL="457200" indent="-457200" algn="l">
              <a:buAutoNum type="arabicPeriod"/>
            </a:pPr>
            <a:r>
              <a:rPr lang="cs-CZ" sz="2000" dirty="0"/>
              <a:t>Ideje získané (pocházejí ze zkušenosti – barvy, plochy, tvary)</a:t>
            </a:r>
          </a:p>
          <a:p>
            <a:pPr marL="457200" indent="-457200" algn="l">
              <a:buAutoNum type="arabicPeriod"/>
            </a:pPr>
            <a:r>
              <a:rPr lang="cs-CZ" sz="2000" dirty="0"/>
              <a:t>Ideje kombinované (umožňují obrazotvornost, tvorbu, vnímání umění)</a:t>
            </a:r>
          </a:p>
        </p:txBody>
      </p:sp>
    </p:spTree>
    <p:extLst>
      <p:ext uri="{BB962C8B-B14F-4D97-AF65-F5344CB8AC3E}">
        <p14:creationId xmlns:p14="http://schemas.microsoft.com/office/powerpoint/2010/main" val="1969217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D85235-1501-415D-B33B-4A7795C3E1EE}"/>
              </a:ext>
            </a:extLst>
          </p:cNvPr>
          <p:cNvSpPr>
            <a:spLocks noGrp="1"/>
          </p:cNvSpPr>
          <p:nvPr>
            <p:ph type="ctrTitle"/>
          </p:nvPr>
        </p:nvSpPr>
        <p:spPr>
          <a:xfrm>
            <a:off x="1322773" y="1122363"/>
            <a:ext cx="9345227" cy="591027"/>
          </a:xfrm>
        </p:spPr>
        <p:txBody>
          <a:bodyPr>
            <a:normAutofit/>
          </a:bodyPr>
          <a:lstStyle/>
          <a:p>
            <a:r>
              <a:rPr lang="cs-CZ" sz="3200" dirty="0"/>
              <a:t>Descartova ontologie</a:t>
            </a:r>
          </a:p>
        </p:txBody>
      </p:sp>
      <p:sp>
        <p:nvSpPr>
          <p:cNvPr id="3" name="Podnadpis 2">
            <a:extLst>
              <a:ext uri="{FF2B5EF4-FFF2-40B4-BE49-F238E27FC236}">
                <a16:creationId xmlns:a16="http://schemas.microsoft.com/office/drawing/2014/main" id="{6D0754AA-2624-45D2-B80E-4DBCB2BFBF84}"/>
              </a:ext>
            </a:extLst>
          </p:cNvPr>
          <p:cNvSpPr>
            <a:spLocks noGrp="1"/>
          </p:cNvSpPr>
          <p:nvPr>
            <p:ph type="subTitle" idx="1"/>
          </p:nvPr>
        </p:nvSpPr>
        <p:spPr>
          <a:xfrm>
            <a:off x="1393794" y="1926454"/>
            <a:ext cx="9274206" cy="3331346"/>
          </a:xfrm>
        </p:spPr>
        <p:txBody>
          <a:bodyPr>
            <a:normAutofit fontScale="77500" lnSpcReduction="20000"/>
          </a:bodyPr>
          <a:lstStyle/>
          <a:p>
            <a:pPr marL="342900" indent="-342900" algn="l">
              <a:buFontTx/>
              <a:buChar char="-"/>
            </a:pPr>
            <a:r>
              <a:rPr lang="cs-CZ" sz="2000" dirty="0"/>
              <a:t>Autenticita a autonomie já – vědomí vědomé si sebe sama a svých vlastních obsahů. Platnost poznání je založena v nás samých, v jistotě a evidenci. Poznání není účastí našeho vědomí na předmětech, Poznání je sebeuvědomění toho, co vnější svět v mém vědomí vyvolal. „Myšlení patří k mé podstatě, to jediné nemůže být ode mne odloučeno.“</a:t>
            </a:r>
          </a:p>
          <a:p>
            <a:pPr algn="l"/>
            <a:r>
              <a:rPr lang="cs-CZ" sz="2000" dirty="0"/>
              <a:t>Substance nedokonalé:</a:t>
            </a:r>
          </a:p>
          <a:p>
            <a:pPr marL="342900" indent="-342900" algn="l">
              <a:buFontTx/>
              <a:buChar char="-"/>
            </a:pPr>
            <a:r>
              <a:rPr lang="cs-CZ" sz="2000" dirty="0"/>
              <a:t>Res </a:t>
            </a:r>
            <a:r>
              <a:rPr lang="cs-CZ" sz="2000" dirty="0" err="1"/>
              <a:t>cogitans</a:t>
            </a:r>
            <a:r>
              <a:rPr lang="cs-CZ" sz="2000" dirty="0"/>
              <a:t> (věc myslící, nedělitelná, duch – mens – </a:t>
            </a:r>
            <a:r>
              <a:rPr lang="cs-CZ" sz="2000" dirty="0" err="1"/>
              <a:t>l´esprit</a:t>
            </a:r>
            <a:r>
              <a:rPr lang="cs-CZ" sz="2000" dirty="0"/>
              <a:t> - </a:t>
            </a:r>
            <a:r>
              <a:rPr lang="cs-CZ" sz="2000" dirty="0" err="1"/>
              <a:t>Geist</a:t>
            </a:r>
            <a:r>
              <a:rPr lang="cs-CZ" sz="2000" dirty="0"/>
              <a:t>, subjekt, Já) , atributem je vědomí</a:t>
            </a:r>
          </a:p>
          <a:p>
            <a:pPr marL="342900" indent="-342900" algn="l">
              <a:buFontTx/>
              <a:buChar char="-"/>
            </a:pPr>
            <a:r>
              <a:rPr lang="cs-CZ" sz="2000" dirty="0"/>
              <a:t>Res </a:t>
            </a:r>
            <a:r>
              <a:rPr lang="cs-CZ" sz="2000" dirty="0" err="1"/>
              <a:t>extenza</a:t>
            </a:r>
            <a:r>
              <a:rPr lang="cs-CZ" sz="2000" dirty="0"/>
              <a:t> (věc rozprostraněná, dělitelná, hmota, tělo), atributem je prostorovost</a:t>
            </a:r>
          </a:p>
          <a:p>
            <a:pPr marL="342900" indent="-342900" algn="l">
              <a:buFontTx/>
              <a:buChar char="-"/>
            </a:pPr>
            <a:r>
              <a:rPr lang="cs-CZ" sz="2000" dirty="0"/>
              <a:t>Vědomí a prostorovost jsou tak různorodé, nelze je srovnávat a nalézt společný rys. Odkaz, který řeší karteziáni – </a:t>
            </a:r>
            <a:r>
              <a:rPr lang="cs-CZ" sz="2000" dirty="0" err="1"/>
              <a:t>occasionalismus</a:t>
            </a:r>
            <a:r>
              <a:rPr lang="cs-CZ" sz="2000" dirty="0"/>
              <a:t>.</a:t>
            </a:r>
          </a:p>
          <a:p>
            <a:pPr marL="342900" indent="-342900" algn="l">
              <a:buFontTx/>
              <a:buChar char="-"/>
            </a:pPr>
            <a:endParaRPr lang="cs-CZ" sz="2000" dirty="0"/>
          </a:p>
          <a:p>
            <a:pPr algn="l"/>
            <a:r>
              <a:rPr lang="cs-CZ" sz="2000" dirty="0"/>
              <a:t>Substance dokonalá: bůh, trvá sám sebou – causa </a:t>
            </a:r>
            <a:r>
              <a:rPr lang="cs-CZ" sz="2000" dirty="0" err="1"/>
              <a:t>sui</a:t>
            </a:r>
            <a:r>
              <a:rPr lang="cs-CZ" sz="2000" dirty="0"/>
              <a:t>, s. neměnná, nekonečná. </a:t>
            </a:r>
          </a:p>
          <a:p>
            <a:pPr algn="l"/>
            <a:r>
              <a:rPr lang="cs-CZ" sz="2000" dirty="0"/>
              <a:t>(Pochybnost: může být bůh zlomyslný démon?)</a:t>
            </a:r>
          </a:p>
          <a:p>
            <a:pPr marL="342900" indent="-342900" algn="l">
              <a:buFontTx/>
              <a:buChar char="-"/>
            </a:pPr>
            <a:endParaRPr lang="cs-CZ" dirty="0"/>
          </a:p>
          <a:p>
            <a:pPr marL="342900" indent="-342900" algn="l">
              <a:buFontTx/>
              <a:buChar char="-"/>
            </a:pPr>
            <a:endParaRPr lang="cs-CZ" dirty="0"/>
          </a:p>
        </p:txBody>
      </p:sp>
    </p:spTree>
    <p:extLst>
      <p:ext uri="{BB962C8B-B14F-4D97-AF65-F5344CB8AC3E}">
        <p14:creationId xmlns:p14="http://schemas.microsoft.com/office/powerpoint/2010/main" val="3473862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D85235-1501-415D-B33B-4A7795C3E1EE}"/>
              </a:ext>
            </a:extLst>
          </p:cNvPr>
          <p:cNvSpPr>
            <a:spLocks noGrp="1"/>
          </p:cNvSpPr>
          <p:nvPr>
            <p:ph type="ctrTitle"/>
          </p:nvPr>
        </p:nvSpPr>
        <p:spPr>
          <a:xfrm>
            <a:off x="1589102" y="1122363"/>
            <a:ext cx="9078897" cy="477837"/>
          </a:xfrm>
        </p:spPr>
        <p:txBody>
          <a:bodyPr>
            <a:noAutofit/>
          </a:bodyPr>
          <a:lstStyle/>
          <a:p>
            <a:r>
              <a:rPr lang="cs-CZ" sz="3200" dirty="0"/>
              <a:t>Descartovo pojetí boha a přírody</a:t>
            </a:r>
          </a:p>
        </p:txBody>
      </p:sp>
      <p:sp>
        <p:nvSpPr>
          <p:cNvPr id="3" name="Podnadpis 2">
            <a:extLst>
              <a:ext uri="{FF2B5EF4-FFF2-40B4-BE49-F238E27FC236}">
                <a16:creationId xmlns:a16="http://schemas.microsoft.com/office/drawing/2014/main" id="{6D0754AA-2624-45D2-B80E-4DBCB2BFBF84}"/>
              </a:ext>
            </a:extLst>
          </p:cNvPr>
          <p:cNvSpPr>
            <a:spLocks noGrp="1"/>
          </p:cNvSpPr>
          <p:nvPr>
            <p:ph type="subTitle" idx="1"/>
          </p:nvPr>
        </p:nvSpPr>
        <p:spPr>
          <a:xfrm>
            <a:off x="1589102" y="1731146"/>
            <a:ext cx="9078898" cy="3526654"/>
          </a:xfrm>
        </p:spPr>
        <p:txBody>
          <a:bodyPr>
            <a:normAutofit/>
          </a:bodyPr>
          <a:lstStyle/>
          <a:p>
            <a:pPr marL="342900" indent="-342900" algn="l">
              <a:buFontTx/>
              <a:buChar char="-"/>
            </a:pPr>
            <a:r>
              <a:rPr lang="cs-CZ" sz="2000" dirty="0"/>
              <a:t>Důkaz existence boha:</a:t>
            </a:r>
          </a:p>
          <a:p>
            <a:pPr marL="457200" indent="-457200" algn="l">
              <a:buAutoNum type="arabicPeriod"/>
            </a:pPr>
            <a:r>
              <a:rPr lang="cs-CZ" sz="2000" dirty="0"/>
              <a:t>Člověk je bytost konečná, nedokonalá, jak by tedy mohla vytvořit ze sebe představu bytostí dokonalé? Z myšlenky „boha“ plyne existence boha. Bůh jako vrozená idea – v povaze naší myšlenkové mohutnosti je schopnost tvořit ji.</a:t>
            </a:r>
          </a:p>
          <a:p>
            <a:pPr marL="457200" indent="-457200" algn="l">
              <a:buAutoNum type="arabicPeriod"/>
            </a:pPr>
            <a:r>
              <a:rPr lang="cs-CZ" sz="2000" dirty="0"/>
              <a:t>Bůh jako nejdokonalejší bytost musí být; neboť jsoucnost jest dokonalost, a my bychom si sami odporovali, kdybychom chtěli popírat jsoucnost boží. Tzv. ontologický důkaz (podle Anselma z </a:t>
            </a:r>
            <a:r>
              <a:rPr lang="cs-CZ" sz="2000" dirty="0" err="1"/>
              <a:t>Canterburry</a:t>
            </a:r>
            <a:r>
              <a:rPr lang="cs-CZ" sz="2000" dirty="0"/>
              <a:t>).</a:t>
            </a:r>
          </a:p>
          <a:p>
            <a:pPr marL="457200" indent="-457200" algn="l">
              <a:buAutoNum type="arabicPeriod"/>
            </a:pPr>
            <a:r>
              <a:rPr lang="cs-CZ" sz="2000" dirty="0"/>
              <a:t>6. meditace: „Přírodou vůbec (natura </a:t>
            </a:r>
            <a:r>
              <a:rPr lang="cs-CZ" sz="2000" dirty="0" err="1"/>
              <a:t>generaliter</a:t>
            </a:r>
            <a:r>
              <a:rPr lang="cs-CZ" sz="2000" dirty="0"/>
              <a:t> </a:t>
            </a:r>
            <a:r>
              <a:rPr lang="cs-CZ" sz="2000" dirty="0" err="1"/>
              <a:t>spectata</a:t>
            </a:r>
            <a:r>
              <a:rPr lang="cs-CZ" sz="2000" dirty="0"/>
              <a:t>) nemyslím nic jiného než boha samého aneb též spojitost (</a:t>
            </a:r>
            <a:r>
              <a:rPr lang="cs-CZ" sz="2000" dirty="0" err="1"/>
              <a:t>coordinatio</a:t>
            </a:r>
            <a:r>
              <a:rPr lang="cs-CZ" sz="2000" dirty="0"/>
              <a:t>) všech stvořených věcí, jež má původ v bohu.“</a:t>
            </a:r>
          </a:p>
        </p:txBody>
      </p:sp>
    </p:spTree>
    <p:extLst>
      <p:ext uri="{BB962C8B-B14F-4D97-AF65-F5344CB8AC3E}">
        <p14:creationId xmlns:p14="http://schemas.microsoft.com/office/powerpoint/2010/main" val="3400125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D85235-1501-415D-B33B-4A7795C3E1EE}"/>
              </a:ext>
            </a:extLst>
          </p:cNvPr>
          <p:cNvSpPr>
            <a:spLocks noGrp="1"/>
          </p:cNvSpPr>
          <p:nvPr>
            <p:ph type="ctrTitle"/>
          </p:nvPr>
        </p:nvSpPr>
        <p:spPr>
          <a:xfrm>
            <a:off x="1524000" y="518681"/>
            <a:ext cx="9149918" cy="520006"/>
          </a:xfrm>
        </p:spPr>
        <p:txBody>
          <a:bodyPr>
            <a:noAutofit/>
          </a:bodyPr>
          <a:lstStyle/>
          <a:p>
            <a:r>
              <a:rPr lang="cs-CZ" sz="3200" dirty="0"/>
              <a:t>Mechanický plán přírody</a:t>
            </a:r>
          </a:p>
        </p:txBody>
      </p:sp>
      <p:sp>
        <p:nvSpPr>
          <p:cNvPr id="3" name="Podnadpis 2">
            <a:extLst>
              <a:ext uri="{FF2B5EF4-FFF2-40B4-BE49-F238E27FC236}">
                <a16:creationId xmlns:a16="http://schemas.microsoft.com/office/drawing/2014/main" id="{6D0754AA-2624-45D2-B80E-4DBCB2BFBF84}"/>
              </a:ext>
            </a:extLst>
          </p:cNvPr>
          <p:cNvSpPr>
            <a:spLocks noGrp="1"/>
          </p:cNvSpPr>
          <p:nvPr>
            <p:ph type="subTitle" idx="1"/>
          </p:nvPr>
        </p:nvSpPr>
        <p:spPr>
          <a:xfrm>
            <a:off x="1624614" y="1127464"/>
            <a:ext cx="9049304" cy="4245746"/>
          </a:xfrm>
        </p:spPr>
        <p:txBody>
          <a:bodyPr/>
          <a:lstStyle/>
          <a:p>
            <a:pPr marL="342900" indent="-342900" algn="l">
              <a:buFontTx/>
              <a:buChar char="-"/>
            </a:pPr>
            <a:r>
              <a:rPr lang="cs-CZ" dirty="0"/>
              <a:t>Vlastnosti přírody: rozloha, dělitelnost, pohyb</a:t>
            </a:r>
          </a:p>
          <a:p>
            <a:pPr algn="l"/>
            <a:r>
              <a:rPr lang="cs-CZ" dirty="0"/>
              <a:t>Zákony přírody Descartes odvozuje od pojmu boha</a:t>
            </a:r>
          </a:p>
          <a:p>
            <a:pPr marL="342900" indent="-342900" algn="l">
              <a:buFontTx/>
              <a:buChar char="-"/>
            </a:pPr>
            <a:r>
              <a:rPr lang="cs-CZ" dirty="0"/>
              <a:t>zákon setrvačnosti</a:t>
            </a:r>
          </a:p>
          <a:p>
            <a:pPr marL="342900" indent="-342900" algn="l">
              <a:buFontTx/>
              <a:buChar char="-"/>
            </a:pPr>
            <a:r>
              <a:rPr lang="cs-CZ" dirty="0"/>
              <a:t>zákon zachování pohybu (zákon o zachování energie)</a:t>
            </a:r>
          </a:p>
          <a:p>
            <a:pPr marL="342900" indent="-342900" algn="l">
              <a:buFontTx/>
              <a:buChar char="-"/>
            </a:pPr>
            <a:endParaRPr lang="cs-CZ" dirty="0"/>
          </a:p>
          <a:p>
            <a:pPr algn="l"/>
            <a:r>
              <a:rPr lang="cs-CZ" dirty="0"/>
              <a:t>Vesmír i tělo chápe jako stroj. Tělesnost  působí na duši. Vněm pochází z těla, ale duše jej pozměňuje soudem. Vášně vznikají vlivem těla na duši.</a:t>
            </a:r>
          </a:p>
          <a:p>
            <a:pPr algn="l"/>
            <a:r>
              <a:rPr lang="cs-CZ" dirty="0"/>
              <a:t>Vyšší duchovní city jsou původu duchovního (duchovní láska) – amor dei </a:t>
            </a:r>
            <a:r>
              <a:rPr lang="cs-CZ" dirty="0" err="1"/>
              <a:t>intellectualis</a:t>
            </a:r>
            <a:r>
              <a:rPr lang="cs-CZ" dirty="0"/>
              <a:t>. </a:t>
            </a:r>
          </a:p>
          <a:p>
            <a:pPr algn="l"/>
            <a:endParaRPr lang="cs-CZ" dirty="0"/>
          </a:p>
        </p:txBody>
      </p:sp>
    </p:spTree>
    <p:extLst>
      <p:ext uri="{BB962C8B-B14F-4D97-AF65-F5344CB8AC3E}">
        <p14:creationId xmlns:p14="http://schemas.microsoft.com/office/powerpoint/2010/main" val="3278263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D85235-1501-415D-B33B-4A7795C3E1EE}"/>
              </a:ext>
            </a:extLst>
          </p:cNvPr>
          <p:cNvSpPr>
            <a:spLocks noGrp="1"/>
          </p:cNvSpPr>
          <p:nvPr>
            <p:ph type="ctrTitle"/>
          </p:nvPr>
        </p:nvSpPr>
        <p:spPr>
          <a:xfrm>
            <a:off x="1523999" y="287862"/>
            <a:ext cx="9010835" cy="484495"/>
          </a:xfrm>
        </p:spPr>
        <p:txBody>
          <a:bodyPr>
            <a:noAutofit/>
          </a:bodyPr>
          <a:lstStyle/>
          <a:p>
            <a:r>
              <a:rPr lang="cs-CZ" sz="3200" dirty="0" err="1"/>
              <a:t>Occasionalismus</a:t>
            </a:r>
            <a:endParaRPr lang="cs-CZ" sz="3200" dirty="0"/>
          </a:p>
        </p:txBody>
      </p:sp>
      <p:sp>
        <p:nvSpPr>
          <p:cNvPr id="3" name="Podnadpis 2">
            <a:extLst>
              <a:ext uri="{FF2B5EF4-FFF2-40B4-BE49-F238E27FC236}">
                <a16:creationId xmlns:a16="http://schemas.microsoft.com/office/drawing/2014/main" id="{6D0754AA-2624-45D2-B80E-4DBCB2BFBF84}"/>
              </a:ext>
            </a:extLst>
          </p:cNvPr>
          <p:cNvSpPr>
            <a:spLocks noGrp="1"/>
          </p:cNvSpPr>
          <p:nvPr>
            <p:ph type="subTitle" idx="1"/>
          </p:nvPr>
        </p:nvSpPr>
        <p:spPr>
          <a:xfrm>
            <a:off x="1523999" y="1029810"/>
            <a:ext cx="9144001" cy="4227990"/>
          </a:xfrm>
        </p:spPr>
        <p:txBody>
          <a:bodyPr/>
          <a:lstStyle/>
          <a:p>
            <a:pPr algn="l"/>
            <a:r>
              <a:rPr lang="cs-CZ" dirty="0"/>
              <a:t>Descartův systém zanechal nedořešený problém dualismu těla a duše. Jejich spolupůsobení si nelze představit, leda zázrakem. Je vlastně jen příležitostí (</a:t>
            </a:r>
            <a:r>
              <a:rPr lang="cs-CZ" dirty="0" err="1"/>
              <a:t>occasio</a:t>
            </a:r>
            <a:r>
              <a:rPr lang="cs-CZ" dirty="0"/>
              <a:t>) projevení se boha.</a:t>
            </a:r>
          </a:p>
          <a:p>
            <a:pPr algn="l"/>
            <a:r>
              <a:rPr lang="cs-CZ" dirty="0"/>
              <a:t>Arnold </a:t>
            </a:r>
            <a:r>
              <a:rPr lang="cs-CZ" dirty="0" err="1"/>
              <a:t>Geulinx</a:t>
            </a:r>
            <a:r>
              <a:rPr lang="cs-CZ" dirty="0"/>
              <a:t> – Etika - člověk musí poznat své místo ve světě, základ etiky je zkoumání sebe sama. To, co mi patří, je mé myšlení a mé chtění. Tělo patří hmotnému světu. Sesouhlasení duše a těla provádí bůh – hodinář.</a:t>
            </a:r>
          </a:p>
          <a:p>
            <a:pPr algn="l"/>
            <a:r>
              <a:rPr lang="cs-CZ" dirty="0"/>
              <a:t>Nikolas </a:t>
            </a:r>
            <a:r>
              <a:rPr lang="cs-CZ" dirty="0" err="1"/>
              <a:t>Malebranche</a:t>
            </a:r>
            <a:r>
              <a:rPr lang="cs-CZ" dirty="0"/>
              <a:t> – Hledání pravdy – smysly jsou dány k praktické orientaci, nemohou zjevit pravdu. Rozum nám může o věcech, jež jsou na nás nezávislé, říci stejně málo jako smysly. Ani my sami, ani věci nezpůsobují poznání.</a:t>
            </a:r>
          </a:p>
        </p:txBody>
      </p:sp>
    </p:spTree>
    <p:extLst>
      <p:ext uri="{BB962C8B-B14F-4D97-AF65-F5344CB8AC3E}">
        <p14:creationId xmlns:p14="http://schemas.microsoft.com/office/powerpoint/2010/main" val="1284201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D85235-1501-415D-B33B-4A7795C3E1EE}"/>
              </a:ext>
            </a:extLst>
          </p:cNvPr>
          <p:cNvSpPr>
            <a:spLocks noGrp="1"/>
          </p:cNvSpPr>
          <p:nvPr>
            <p:ph type="ctrTitle"/>
          </p:nvPr>
        </p:nvSpPr>
        <p:spPr>
          <a:xfrm>
            <a:off x="1524000" y="500926"/>
            <a:ext cx="9149918" cy="546639"/>
          </a:xfrm>
        </p:spPr>
        <p:txBody>
          <a:bodyPr>
            <a:normAutofit/>
          </a:bodyPr>
          <a:lstStyle/>
          <a:p>
            <a:r>
              <a:rPr lang="cs-CZ" sz="3200" dirty="0"/>
              <a:t>Benedikt Spinoza</a:t>
            </a:r>
          </a:p>
        </p:txBody>
      </p:sp>
      <p:sp>
        <p:nvSpPr>
          <p:cNvPr id="3" name="Podnadpis 2">
            <a:extLst>
              <a:ext uri="{FF2B5EF4-FFF2-40B4-BE49-F238E27FC236}">
                <a16:creationId xmlns:a16="http://schemas.microsoft.com/office/drawing/2014/main" id="{6D0754AA-2624-45D2-B80E-4DBCB2BFBF84}"/>
              </a:ext>
            </a:extLst>
          </p:cNvPr>
          <p:cNvSpPr>
            <a:spLocks noGrp="1"/>
          </p:cNvSpPr>
          <p:nvPr>
            <p:ph type="subTitle" idx="1"/>
          </p:nvPr>
        </p:nvSpPr>
        <p:spPr>
          <a:xfrm>
            <a:off x="1518082" y="1411550"/>
            <a:ext cx="9149918" cy="3846250"/>
          </a:xfrm>
        </p:spPr>
        <p:txBody>
          <a:bodyPr/>
          <a:lstStyle/>
          <a:p>
            <a:pPr marL="342900" indent="-342900" algn="l">
              <a:buFontTx/>
              <a:buChar char="-"/>
            </a:pPr>
            <a:r>
              <a:rPr lang="cs-CZ" dirty="0"/>
              <a:t>Překonání Descartova dualismu koncepcí jedné substance</a:t>
            </a:r>
          </a:p>
          <a:p>
            <a:pPr marL="342900" indent="-342900" algn="l">
              <a:buFontTx/>
              <a:buChar char="-"/>
            </a:pPr>
            <a:r>
              <a:rPr lang="cs-CZ" dirty="0"/>
              <a:t>Substance=</a:t>
            </a:r>
            <a:r>
              <a:rPr lang="cs-CZ" dirty="0" err="1"/>
              <a:t>rés</a:t>
            </a:r>
            <a:r>
              <a:rPr lang="cs-CZ" dirty="0"/>
              <a:t>=natura= deus (Deus </a:t>
            </a:r>
            <a:r>
              <a:rPr lang="cs-CZ" dirty="0" err="1"/>
              <a:t>sive</a:t>
            </a:r>
            <a:r>
              <a:rPr lang="cs-CZ" dirty="0"/>
              <a:t> natura.)</a:t>
            </a:r>
          </a:p>
          <a:p>
            <a:pPr marL="342900" indent="-342900" algn="l">
              <a:buFontTx/>
              <a:buChar char="-"/>
            </a:pPr>
            <a:r>
              <a:rPr lang="cs-CZ" dirty="0"/>
              <a:t>Substance existuje z nutnosti své vlastní přirozenosti (per se), má nekonečné množství atributů (lidskému poznání přístupny jen 2 – myšlení a rozprostraněnost)</a:t>
            </a:r>
          </a:p>
          <a:p>
            <a:pPr marL="342900" indent="-342900" algn="l">
              <a:buFontTx/>
              <a:buChar char="-"/>
            </a:pPr>
            <a:r>
              <a:rPr lang="cs-CZ" dirty="0"/>
              <a:t>Příroda tvořící – natura </a:t>
            </a:r>
            <a:r>
              <a:rPr lang="cs-CZ" dirty="0" err="1"/>
              <a:t>naturans</a:t>
            </a:r>
            <a:endParaRPr lang="cs-CZ" dirty="0"/>
          </a:p>
          <a:p>
            <a:pPr marL="342900" indent="-342900" algn="l">
              <a:buFontTx/>
              <a:buChar char="-"/>
            </a:pPr>
            <a:r>
              <a:rPr lang="cs-CZ" dirty="0"/>
              <a:t>Příroda stvořená – natura </a:t>
            </a:r>
            <a:r>
              <a:rPr lang="cs-CZ" dirty="0" err="1"/>
              <a:t>naturata</a:t>
            </a:r>
            <a:endParaRPr lang="cs-CZ" dirty="0"/>
          </a:p>
          <a:p>
            <a:pPr marL="342900" indent="-342900" algn="l">
              <a:buFontTx/>
              <a:buChar char="-"/>
            </a:pPr>
            <a:r>
              <a:rPr lang="cs-CZ" dirty="0"/>
              <a:t>Skutečná esence věcí=síla=úsilí (</a:t>
            </a:r>
            <a:r>
              <a:rPr lang="cs-CZ" dirty="0" err="1"/>
              <a:t>conatus</a:t>
            </a:r>
            <a:r>
              <a:rPr lang="cs-CZ" dirty="0"/>
              <a:t>)</a:t>
            </a:r>
          </a:p>
        </p:txBody>
      </p:sp>
    </p:spTree>
    <p:extLst>
      <p:ext uri="{BB962C8B-B14F-4D97-AF65-F5344CB8AC3E}">
        <p14:creationId xmlns:p14="http://schemas.microsoft.com/office/powerpoint/2010/main" val="2972637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D85235-1501-415D-B33B-4A7795C3E1EE}"/>
              </a:ext>
            </a:extLst>
          </p:cNvPr>
          <p:cNvSpPr>
            <a:spLocks noGrp="1"/>
          </p:cNvSpPr>
          <p:nvPr>
            <p:ph type="ctrTitle"/>
          </p:nvPr>
        </p:nvSpPr>
        <p:spPr>
          <a:xfrm>
            <a:off x="1621654" y="1122363"/>
            <a:ext cx="9046346" cy="448985"/>
          </a:xfrm>
        </p:spPr>
        <p:txBody>
          <a:bodyPr>
            <a:noAutofit/>
          </a:bodyPr>
          <a:lstStyle/>
          <a:p>
            <a:r>
              <a:rPr lang="cs-CZ" sz="2800" dirty="0"/>
              <a:t>Spinozova koncepce člověka, poznání, svobody a společnosti</a:t>
            </a:r>
          </a:p>
        </p:txBody>
      </p:sp>
      <p:sp>
        <p:nvSpPr>
          <p:cNvPr id="3" name="Podnadpis 2">
            <a:extLst>
              <a:ext uri="{FF2B5EF4-FFF2-40B4-BE49-F238E27FC236}">
                <a16:creationId xmlns:a16="http://schemas.microsoft.com/office/drawing/2014/main" id="{6D0754AA-2624-45D2-B80E-4DBCB2BFBF84}"/>
              </a:ext>
            </a:extLst>
          </p:cNvPr>
          <p:cNvSpPr>
            <a:spLocks noGrp="1"/>
          </p:cNvSpPr>
          <p:nvPr>
            <p:ph type="subTitle" idx="1"/>
          </p:nvPr>
        </p:nvSpPr>
        <p:spPr>
          <a:xfrm>
            <a:off x="1621654" y="1933035"/>
            <a:ext cx="9144000" cy="4228067"/>
          </a:xfrm>
        </p:spPr>
        <p:txBody>
          <a:bodyPr>
            <a:normAutofit fontScale="92500" lnSpcReduction="10000"/>
          </a:bodyPr>
          <a:lstStyle/>
          <a:p>
            <a:pPr marL="342900" indent="-342900" algn="l">
              <a:buFontTx/>
              <a:buChar char="-"/>
            </a:pPr>
            <a:r>
              <a:rPr lang="cs-CZ" dirty="0"/>
              <a:t>Řád přírody je možné poznat pouze rozumem. </a:t>
            </a:r>
          </a:p>
          <a:p>
            <a:pPr marL="342900" indent="-342900" algn="l">
              <a:buFontTx/>
              <a:buChar char="-"/>
            </a:pPr>
            <a:r>
              <a:rPr lang="cs-CZ" dirty="0"/>
              <a:t>Člověk je konečná věc. Dle řádu přírody člověk existuje a nebo neexistuje, ale podstatné je: člověk myslí (homo </a:t>
            </a:r>
            <a:r>
              <a:rPr lang="cs-CZ" dirty="0" err="1"/>
              <a:t>cogitat</a:t>
            </a:r>
            <a:r>
              <a:rPr lang="cs-CZ" dirty="0"/>
              <a:t>) – axiom.</a:t>
            </a:r>
          </a:p>
          <a:p>
            <a:pPr marL="342900" indent="-342900" algn="l">
              <a:buFontTx/>
              <a:buChar char="-"/>
            </a:pPr>
            <a:r>
              <a:rPr lang="cs-CZ" dirty="0"/>
              <a:t>Člověk myslí, ale mody myšlení – láska, žádostivost a další afekty </a:t>
            </a:r>
            <a:r>
              <a:rPr lang="cs-CZ" dirty="0" err="1"/>
              <a:t>animi</a:t>
            </a:r>
            <a:r>
              <a:rPr lang="cs-CZ" dirty="0"/>
              <a:t> (afekty duše- mysli) jsou pouhým </a:t>
            </a:r>
            <a:r>
              <a:rPr lang="cs-CZ" dirty="0" err="1"/>
              <a:t>trpěním</a:t>
            </a:r>
            <a:r>
              <a:rPr lang="cs-CZ" dirty="0"/>
              <a:t> ve vztahu k poznávanému objektu. Afekty jsou stavy těla, jimiž se zmenšuje nebo zvětšuje schopnost něco konat (</a:t>
            </a:r>
            <a:r>
              <a:rPr lang="cs-CZ" dirty="0" err="1"/>
              <a:t>agere</a:t>
            </a:r>
            <a:r>
              <a:rPr lang="cs-CZ" dirty="0"/>
              <a:t>), tedy poznávat a rozhodovat. Afekty jsou výrazem lidské nesvobody. Člověku nevládne nutnost (jako bohu), ale nahodilost.</a:t>
            </a:r>
          </a:p>
          <a:p>
            <a:pPr marL="342900" indent="-342900" algn="l">
              <a:buFontTx/>
              <a:buChar char="-"/>
            </a:pPr>
            <a:r>
              <a:rPr lang="cs-CZ" dirty="0"/>
              <a:t>Svoboda je poznaná nutnost. („Zdatnost svobodného člověka lze stejnou měrou spatřovat v tom, že se vyhýbá překážkám, i v tom, že je překonává.“</a:t>
            </a:r>
          </a:p>
          <a:p>
            <a:pPr marL="342900" indent="-342900" algn="l">
              <a:buFontTx/>
              <a:buChar char="-"/>
            </a:pPr>
            <a:r>
              <a:rPr lang="cs-CZ" dirty="0"/>
              <a:t>Společenská teorie. Odlišení přírodního a občanského stavu.</a:t>
            </a:r>
          </a:p>
          <a:p>
            <a:pPr algn="l"/>
            <a:r>
              <a:rPr lang="cs-CZ" dirty="0"/>
              <a:t>(analogicky Hobbes, Locke, později Rousseau tzv. </a:t>
            </a:r>
            <a:r>
              <a:rPr lang="cs-CZ" dirty="0" err="1"/>
              <a:t>přirozeno</a:t>
            </a:r>
            <a:r>
              <a:rPr lang="cs-CZ" dirty="0"/>
              <a:t>-právní teorie)</a:t>
            </a:r>
          </a:p>
          <a:p>
            <a:pPr marL="342900" indent="-342900" algn="l">
              <a:buFontTx/>
              <a:buChar char="-"/>
            </a:pPr>
            <a:endParaRPr lang="cs-CZ" dirty="0"/>
          </a:p>
          <a:p>
            <a:endParaRPr lang="cs-CZ" dirty="0"/>
          </a:p>
        </p:txBody>
      </p:sp>
    </p:spTree>
    <p:extLst>
      <p:ext uri="{BB962C8B-B14F-4D97-AF65-F5344CB8AC3E}">
        <p14:creationId xmlns:p14="http://schemas.microsoft.com/office/powerpoint/2010/main" val="313244094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748</TotalTime>
  <Words>1397</Words>
  <Application>Microsoft Office PowerPoint</Application>
  <PresentationFormat>Širokoúhlá obrazovka</PresentationFormat>
  <Paragraphs>88</Paragraphs>
  <Slides>13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13</vt:i4>
      </vt:variant>
    </vt:vector>
  </HeadingPairs>
  <TitlesOfParts>
    <vt:vector size="18" baseType="lpstr">
      <vt:lpstr>Arial</vt:lpstr>
      <vt:lpstr>Calibri</vt:lpstr>
      <vt:lpstr>Calibri Light</vt:lpstr>
      <vt:lpstr>Times New Roman</vt:lpstr>
      <vt:lpstr>Motiv Office</vt:lpstr>
      <vt:lpstr>Filosofie I. Přednáška 5.</vt:lpstr>
      <vt:lpstr>Racionalismus a jeho představitelé</vt:lpstr>
      <vt:lpstr>Descartova teorie poznání (mentalistický obrat)</vt:lpstr>
      <vt:lpstr>Descartova ontologie</vt:lpstr>
      <vt:lpstr>Descartovo pojetí boha a přírody</vt:lpstr>
      <vt:lpstr>Mechanický plán přírody</vt:lpstr>
      <vt:lpstr>Occasionalismus</vt:lpstr>
      <vt:lpstr>Benedikt Spinoza</vt:lpstr>
      <vt:lpstr>Spinozova koncepce člověka, poznání, svobody a společnosti</vt:lpstr>
      <vt:lpstr>Wilhelm Leibniz</vt:lpstr>
      <vt:lpstr>Leibnizova teorie poznání</vt:lpstr>
      <vt:lpstr>Lidské poznání</vt:lpstr>
      <vt:lpstr>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Filosofie I. Přednáška 5.</dc:title>
  <dc:creator>Naděžda Pelcová</dc:creator>
  <cp:lastModifiedBy>Naděžda Pelcová</cp:lastModifiedBy>
  <cp:revision>28</cp:revision>
  <dcterms:created xsi:type="dcterms:W3CDTF">2020-11-11T11:35:45Z</dcterms:created>
  <dcterms:modified xsi:type="dcterms:W3CDTF">2020-11-16T12:10:16Z</dcterms:modified>
</cp:coreProperties>
</file>