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7" r:id="rId4"/>
    <p:sldId id="278" r:id="rId5"/>
    <p:sldId id="279" r:id="rId6"/>
    <p:sldId id="27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FFCC"/>
    <a:srgbClr val="000066"/>
    <a:srgbClr val="FAE69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90476-1820-4083-BB76-C5CBCEC02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0D531-DFEE-4A97-ACEC-29C488ABF1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E3819-FDCF-4F60-92DD-18E9231CB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2A45-4BA5-4A6A-8441-B5E5B68FC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5BCF8-041D-48AE-A83A-3128BAE48F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D8560-770F-4637-B565-BDD3D2E001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5DB3C-252B-4D7F-8A53-59D6E6B9F3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BDCA6-93E2-4603-B541-B619B2F381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23084-263B-47B9-9214-C29083D015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F0A16-8EEB-4D2A-809A-78B6865797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FA370-707F-456E-86EC-94EBDDF46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6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E247E7-823D-4DFD-9F89-098D1C7A67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857375"/>
            <a:ext cx="8424862" cy="4019550"/>
          </a:xfrm>
        </p:spPr>
        <p:txBody>
          <a:bodyPr/>
          <a:lstStyle/>
          <a:p>
            <a:pPr algn="l" eaLnBrk="1" hangingPunct="1">
              <a:buFont typeface="Wingdings" pitchFamily="2" charset="2"/>
              <a:buNone/>
            </a:pPr>
            <a:endParaRPr lang="cs-CZ" b="1" smtClean="0">
              <a:solidFill>
                <a:srgbClr val="990000"/>
              </a:solidFill>
              <a:latin typeface="Tahoma" pitchFamily="34" charset="0"/>
            </a:endParaRPr>
          </a:p>
          <a:p>
            <a:pPr algn="l" eaLnBrk="1" hangingPunct="1">
              <a:spcBef>
                <a:spcPct val="40000"/>
              </a:spcBef>
              <a:buFont typeface="Wingdings" pitchFamily="2" charset="2"/>
              <a:buChar char="ð"/>
            </a:pPr>
            <a:r>
              <a:rPr lang="cs-CZ" sz="2600" smtClean="0">
                <a:solidFill>
                  <a:srgbClr val="990000"/>
                </a:solidFill>
                <a:latin typeface="Tahoma" pitchFamily="34" charset="0"/>
              </a:rPr>
              <a:t> Jakou oblast považujeme ve vývoji za dominantní? </a:t>
            </a:r>
          </a:p>
          <a:p>
            <a:pPr algn="l" eaLnBrk="1" hangingPunct="1">
              <a:spcBef>
                <a:spcPct val="40000"/>
              </a:spcBef>
              <a:buFont typeface="Wingdings" pitchFamily="2" charset="2"/>
              <a:buChar char="ð"/>
            </a:pPr>
            <a:r>
              <a:rPr lang="cs-CZ" sz="2600" smtClean="0">
                <a:solidFill>
                  <a:srgbClr val="990000"/>
                </a:solidFill>
                <a:latin typeface="Tahoma" pitchFamily="34" charset="0"/>
              </a:rPr>
              <a:t> Vývoj v této oblasti stojí v základu celé periodizace</a:t>
            </a:r>
          </a:p>
          <a:p>
            <a:pPr algn="l" eaLnBrk="1" hangingPunct="1">
              <a:spcBef>
                <a:spcPct val="40000"/>
              </a:spcBef>
              <a:buFont typeface="Wingdings" pitchFamily="2" charset="2"/>
              <a:buChar char="ð"/>
            </a:pPr>
            <a:r>
              <a:rPr lang="cs-CZ" sz="2600" smtClean="0">
                <a:solidFill>
                  <a:srgbClr val="990000"/>
                </a:solidFill>
                <a:latin typeface="Tahoma" pitchFamily="34" charset="0"/>
              </a:rPr>
              <a:t> Periodizace obecné versus periodizace dílčí</a:t>
            </a:r>
          </a:p>
          <a:p>
            <a:pPr algn="l" eaLnBrk="1" hangingPunct="1">
              <a:spcBef>
                <a:spcPct val="40000"/>
              </a:spcBef>
              <a:buFont typeface="Wingdings" pitchFamily="2" charset="2"/>
              <a:buChar char="ð"/>
            </a:pPr>
            <a:r>
              <a:rPr lang="cs-CZ" sz="2600" smtClean="0">
                <a:solidFill>
                  <a:srgbClr val="990000"/>
                </a:solidFill>
                <a:latin typeface="Tahoma" pitchFamily="34" charset="0"/>
              </a:rPr>
              <a:t> Sledované oblasti: myšlení, morálka, řeč, kresba atd.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00063" y="785813"/>
            <a:ext cx="7920037" cy="5397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cs-CZ" sz="3200" b="1">
                <a:solidFill>
                  <a:srgbClr val="000066"/>
                </a:solidFill>
                <a:latin typeface="Tahoma" pitchFamily="34" charset="0"/>
              </a:rPr>
              <a:t>Periodizace lidského života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24862" cy="5472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cs-CZ" sz="3500" b="1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sz="3500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576263"/>
          </a:xfrm>
          <a:noFill/>
        </p:spPr>
        <p:txBody>
          <a:bodyPr/>
          <a:lstStyle/>
          <a:p>
            <a:pPr algn="l" eaLnBrk="1" hangingPunct="1">
              <a:spcBef>
                <a:spcPct val="15000"/>
              </a:spcBef>
            </a:pPr>
            <a:r>
              <a:rPr lang="cs-CZ" sz="2700" b="1" smtClean="0">
                <a:solidFill>
                  <a:srgbClr val="990000"/>
                </a:solidFill>
                <a:latin typeface="Tahoma" pitchFamily="34" charset="0"/>
              </a:rPr>
              <a:t>E. Erikson: Periodizace psychosociálního vývoje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23850" y="692150"/>
            <a:ext cx="8280400" cy="58928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1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0–1 rok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důvěra vs. nedůvěra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důvěra ve svět a optimismus</a:t>
            </a:r>
          </a:p>
          <a:p>
            <a:pPr marL="342900" indent="-342900">
              <a:lnSpc>
                <a:spcPct val="95000"/>
              </a:lnSpc>
            </a:pPr>
            <a:endParaRPr lang="cs-CZ" sz="2100">
              <a:solidFill>
                <a:srgbClr val="990000"/>
              </a:solidFill>
              <a:latin typeface="Tahoma" pitchFamily="34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2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1–3 roky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autonomie vs. nedůvěra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pocit sebekontroly a dostatečnosti</a:t>
            </a:r>
          </a:p>
          <a:p>
            <a:pPr marL="342900" indent="-342900">
              <a:lnSpc>
                <a:spcPct val="95000"/>
              </a:lnSpc>
            </a:pPr>
            <a:endParaRPr lang="cs-CZ" sz="2100">
              <a:solidFill>
                <a:srgbClr val="990000"/>
              </a:solidFill>
              <a:latin typeface="Tahoma" pitchFamily="34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3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3–6 let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iniciativa vs. pocity viny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účelnost a zaměření, iniciace vlastních aktivit</a:t>
            </a:r>
          </a:p>
          <a:p>
            <a:pPr marL="342900" indent="-342900">
              <a:lnSpc>
                <a:spcPct val="95000"/>
              </a:lnSpc>
            </a:pPr>
            <a:endParaRPr lang="cs-CZ" sz="2100">
              <a:solidFill>
                <a:srgbClr val="990000"/>
              </a:solidFill>
              <a:latin typeface="Tahoma" pitchFamily="34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4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6–12 let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píle vs. pocity méněcennosti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intelektuální, sociální a tělesná zdatnost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24862" cy="5472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cs-CZ" sz="3500" b="1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sz="3500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576263"/>
          </a:xfrm>
          <a:noFill/>
        </p:spPr>
        <p:txBody>
          <a:bodyPr/>
          <a:lstStyle/>
          <a:p>
            <a:pPr algn="l" eaLnBrk="1" hangingPunct="1">
              <a:spcBef>
                <a:spcPct val="15000"/>
              </a:spcBef>
            </a:pPr>
            <a:r>
              <a:rPr lang="cs-CZ" sz="2700" b="1" smtClean="0">
                <a:solidFill>
                  <a:srgbClr val="990000"/>
                </a:solidFill>
                <a:latin typeface="Tahoma" pitchFamily="34" charset="0"/>
              </a:rPr>
              <a:t>E. Erikson: Periodizace psychosociálního vývoje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3850" y="692150"/>
            <a:ext cx="8496300" cy="58928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5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12/15–20 let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identita vs. zmatek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celistvá představa o sobě jako jedinečné osobnosti</a:t>
            </a:r>
          </a:p>
          <a:p>
            <a:pPr marL="342900" indent="-342900">
              <a:lnSpc>
                <a:spcPct val="95000"/>
              </a:lnSpc>
            </a:pPr>
            <a:endParaRPr lang="cs-CZ" sz="2100">
              <a:solidFill>
                <a:srgbClr val="990000"/>
              </a:solidFill>
              <a:latin typeface="Tahoma" pitchFamily="34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6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20–35 let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intimita vs. izolace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schopnost vytvářet blízké a trvalé vztahy, závazky</a:t>
            </a:r>
          </a:p>
          <a:p>
            <a:pPr marL="342900" indent="-342900">
              <a:lnSpc>
                <a:spcPct val="95000"/>
              </a:lnSpc>
            </a:pPr>
            <a:endParaRPr lang="cs-CZ" sz="2100">
              <a:solidFill>
                <a:srgbClr val="990000"/>
              </a:solidFill>
              <a:latin typeface="Tahoma" pitchFamily="34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7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35–55 let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generativita vs. zaujetí sebou samým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zájem o rodinu, společnost a budoucí generace</a:t>
            </a:r>
          </a:p>
          <a:p>
            <a:pPr marL="342900" indent="-342900">
              <a:lnSpc>
                <a:spcPct val="95000"/>
              </a:lnSpc>
            </a:pPr>
            <a:endParaRPr lang="cs-CZ" sz="2100">
              <a:solidFill>
                <a:srgbClr val="990000"/>
              </a:solidFill>
              <a:latin typeface="Tahoma" pitchFamily="34" charset="0"/>
            </a:endParaRPr>
          </a:p>
          <a:p>
            <a:pPr marL="342900" indent="-342900">
              <a:lnSpc>
                <a:spcPct val="95000"/>
              </a:lnSpc>
            </a:pPr>
            <a:r>
              <a:rPr lang="cs-CZ" sz="2100" b="1">
                <a:solidFill>
                  <a:srgbClr val="000066"/>
                </a:solidFill>
                <a:latin typeface="Tahoma" pitchFamily="34" charset="0"/>
              </a:rPr>
              <a:t>Období 8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Věk: od 55 let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Krize: integrita vs. zoufalství</a:t>
            </a:r>
          </a:p>
          <a:p>
            <a:pPr marL="342900" indent="-342900">
              <a:lnSpc>
                <a:spcPct val="95000"/>
              </a:lnSpc>
            </a:pPr>
            <a:r>
              <a:rPr lang="cs-CZ" sz="2100">
                <a:solidFill>
                  <a:srgbClr val="990000"/>
                </a:solidFill>
                <a:latin typeface="Tahoma" pitchFamily="34" charset="0"/>
              </a:rPr>
              <a:t>Příznivé vyřešení: naplnění a uspokojení, smíření se smrtí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779838" y="981075"/>
            <a:ext cx="1873250" cy="376238"/>
          </a:xfrm>
          <a:prstGeom prst="rect">
            <a:avLst/>
          </a:prstGeom>
          <a:solidFill>
            <a:srgbClr val="FFCC99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000066"/>
                </a:solidFill>
              </a:rPr>
              <a:t>MORATORIUM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276600" y="1125538"/>
            <a:ext cx="504825" cy="142875"/>
          </a:xfrm>
          <a:prstGeom prst="leftArrow">
            <a:avLst>
              <a:gd name="adj1" fmla="val 50000"/>
              <a:gd name="adj2" fmla="val 8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416800" cy="499427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600" b="1" smtClean="0">
                <a:solidFill>
                  <a:srgbClr val="990000"/>
                </a:solidFill>
                <a:latin typeface="Tahoma" pitchFamily="34" charset="0"/>
              </a:rPr>
              <a:t>Tělesná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600" b="1" smtClean="0">
                <a:solidFill>
                  <a:srgbClr val="990000"/>
                </a:solidFill>
                <a:latin typeface="Tahoma" pitchFamily="34" charset="0"/>
              </a:rPr>
              <a:t>Motorická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600" b="1" smtClean="0">
                <a:solidFill>
                  <a:srgbClr val="990000"/>
                </a:solidFill>
                <a:latin typeface="Tahoma" pitchFamily="34" charset="0"/>
              </a:rPr>
              <a:t>Percepční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600" b="1" smtClean="0">
                <a:solidFill>
                  <a:srgbClr val="990000"/>
                </a:solidFill>
                <a:latin typeface="Tahoma" pitchFamily="34" charset="0"/>
              </a:rPr>
              <a:t>Kognitivní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600" b="1" smtClean="0">
                <a:solidFill>
                  <a:srgbClr val="990000"/>
                </a:solidFill>
                <a:latin typeface="Tahoma" pitchFamily="34" charset="0"/>
              </a:rPr>
              <a:t>Řečová a jazyková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600" b="1" smtClean="0">
                <a:solidFill>
                  <a:srgbClr val="990000"/>
                </a:solidFill>
                <a:latin typeface="Tahoma" pitchFamily="34" charset="0"/>
              </a:rPr>
              <a:t>Osobnostně-sociální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endParaRPr lang="cs-CZ" sz="2600" b="1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809625"/>
          </a:xfrm>
          <a:noFill/>
        </p:spPr>
        <p:txBody>
          <a:bodyPr/>
          <a:lstStyle/>
          <a:p>
            <a:pPr algn="l" eaLnBrk="1" hangingPunct="1"/>
            <a:r>
              <a:rPr lang="cs-CZ" sz="3500" b="1" smtClean="0">
                <a:solidFill>
                  <a:srgbClr val="000066"/>
                </a:solidFill>
                <a:latin typeface="Tahoma" pitchFamily="34" charset="0"/>
              </a:rPr>
              <a:t>Vývojové oblasti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cs-CZ" b="1" smtClean="0">
                <a:solidFill>
                  <a:srgbClr val="990000"/>
                </a:solidFill>
              </a:rPr>
              <a:t>Typický / normální vývoj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85750" y="1357313"/>
            <a:ext cx="8715375" cy="4768850"/>
          </a:xfrm>
        </p:spPr>
        <p:txBody>
          <a:bodyPr/>
          <a:lstStyle/>
          <a:p>
            <a:pPr>
              <a:lnSpc>
                <a:spcPts val="3800"/>
              </a:lnSpc>
              <a:buFontTx/>
              <a:buNone/>
            </a:pPr>
            <a:r>
              <a:rPr lang="cs-CZ" sz="2800" smtClean="0">
                <a:solidFill>
                  <a:srgbClr val="000066"/>
                </a:solidFill>
              </a:rPr>
              <a:t>= </a:t>
            </a:r>
            <a:r>
              <a:rPr lang="cs-CZ" sz="2800" b="1" smtClean="0">
                <a:solidFill>
                  <a:srgbClr val="000066"/>
                </a:solidFill>
              </a:rPr>
              <a:t>komplexní</a:t>
            </a:r>
            <a:r>
              <a:rPr lang="cs-CZ" sz="2800" smtClean="0">
                <a:solidFill>
                  <a:srgbClr val="000066"/>
                </a:solidFill>
              </a:rPr>
              <a:t> proces funkčních změn v tělesných proporcích, neurologické struktuře a celkovém chování směřující k </a:t>
            </a:r>
            <a:r>
              <a:rPr lang="cs-CZ" sz="2800" b="1" smtClean="0">
                <a:solidFill>
                  <a:srgbClr val="000066"/>
                </a:solidFill>
              </a:rPr>
              <a:t>rozvoji </a:t>
            </a:r>
            <a:r>
              <a:rPr lang="cs-CZ" sz="2800" smtClean="0">
                <a:solidFill>
                  <a:srgbClr val="000066"/>
                </a:solidFill>
              </a:rPr>
              <a:t>psychických procesů </a:t>
            </a:r>
            <a:br>
              <a:rPr lang="cs-CZ" sz="2800" smtClean="0">
                <a:solidFill>
                  <a:srgbClr val="000066"/>
                </a:solidFill>
              </a:rPr>
            </a:br>
            <a:r>
              <a:rPr lang="cs-CZ" sz="2800" smtClean="0">
                <a:solidFill>
                  <a:srgbClr val="000066"/>
                </a:solidFill>
              </a:rPr>
              <a:t>a k </a:t>
            </a:r>
            <a:r>
              <a:rPr lang="cs-CZ" sz="2800" b="1" smtClean="0">
                <a:solidFill>
                  <a:srgbClr val="000066"/>
                </a:solidFill>
              </a:rPr>
              <a:t>integraci </a:t>
            </a:r>
            <a:r>
              <a:rPr lang="cs-CZ" sz="2800" smtClean="0">
                <a:solidFill>
                  <a:srgbClr val="000066"/>
                </a:solidFill>
              </a:rPr>
              <a:t>osobnosti, který je </a:t>
            </a:r>
            <a:r>
              <a:rPr lang="cs-CZ" sz="2800" b="1" smtClean="0">
                <a:solidFill>
                  <a:srgbClr val="000066"/>
                </a:solidFill>
              </a:rPr>
              <a:t>kumulativní</a:t>
            </a:r>
            <a:r>
              <a:rPr lang="cs-CZ" sz="2800" smtClean="0">
                <a:solidFill>
                  <a:srgbClr val="000066"/>
                </a:solidFill>
              </a:rPr>
              <a:t>, je determinován </a:t>
            </a:r>
            <a:r>
              <a:rPr lang="cs-CZ" sz="2800" b="1" smtClean="0">
                <a:solidFill>
                  <a:srgbClr val="000066"/>
                </a:solidFill>
              </a:rPr>
              <a:t>interakcí s okolím </a:t>
            </a:r>
            <a:r>
              <a:rPr lang="cs-CZ" sz="2800" smtClean="0">
                <a:solidFill>
                  <a:srgbClr val="000066"/>
                </a:solidFill>
              </a:rPr>
              <a:t>a přibližně odpovídá </a:t>
            </a:r>
            <a:r>
              <a:rPr lang="cs-CZ" sz="2800" b="1" smtClean="0">
                <a:solidFill>
                  <a:srgbClr val="000066"/>
                </a:solidFill>
              </a:rPr>
              <a:t>většinovému vývoji </a:t>
            </a:r>
          </a:p>
          <a:p>
            <a:pPr>
              <a:buFontTx/>
              <a:buNone/>
            </a:pPr>
            <a:endParaRPr lang="cs-CZ" sz="2800" smtClean="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cs-CZ" sz="2800" b="1" smtClean="0">
                <a:solidFill>
                  <a:srgbClr val="990000"/>
                </a:solidFill>
              </a:rPr>
              <a:t>Typy vývoje:</a:t>
            </a:r>
            <a:r>
              <a:rPr lang="cs-CZ" sz="2800" b="1" smtClean="0">
                <a:solidFill>
                  <a:srgbClr val="000066"/>
                </a:solidFill>
              </a:rPr>
              <a:t> </a:t>
            </a:r>
            <a:r>
              <a:rPr lang="cs-CZ" sz="2800" smtClean="0">
                <a:solidFill>
                  <a:srgbClr val="000066"/>
                </a:solidFill>
              </a:rPr>
              <a:t>	konstantní, zrychlený, </a:t>
            </a:r>
            <a:br>
              <a:rPr lang="cs-CZ" sz="2800" smtClean="0">
                <a:solidFill>
                  <a:srgbClr val="000066"/>
                </a:solidFill>
              </a:rPr>
            </a:br>
            <a:r>
              <a:rPr lang="cs-CZ" sz="2800" smtClean="0">
                <a:solidFill>
                  <a:srgbClr val="000066"/>
                </a:solidFill>
              </a:rPr>
              <a:t>			zpomalený, jinak atypický </a:t>
            </a:r>
          </a:p>
          <a:p>
            <a:pPr>
              <a:buFontTx/>
              <a:buNone/>
            </a:pPr>
            <a:r>
              <a:rPr lang="cs-CZ" sz="2000" i="1" smtClean="0">
                <a:solidFill>
                  <a:srgbClr val="000066"/>
                </a:solidFill>
              </a:rPr>
              <a:t>				atypický vývoj = odchylky v návaznosti stádií 				(vývojový vzorec)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85750" y="285750"/>
            <a:ext cx="8715375" cy="6167586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 dirty="0" smtClean="0">
                <a:solidFill>
                  <a:srgbClr val="990000"/>
                </a:solidFill>
              </a:rPr>
              <a:t>Vývojové mezníky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klíčové předěly ve vývoji (posun na vyšší stádium)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signalizují proměnu některé ze složek psychosociálního vývoje – rozhraní dvou vývojových fází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biologické/psychické/sociální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probíhají v určitém pořadí a určitém věkovém rozmezí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např. úsměvy – 4. až 10. měsíc</a:t>
            </a:r>
            <a:br>
              <a:rPr lang="cs-CZ" sz="2200" dirty="0" smtClean="0">
                <a:solidFill>
                  <a:srgbClr val="000066"/>
                </a:solidFill>
              </a:rPr>
            </a:br>
            <a:r>
              <a:rPr lang="cs-CZ" sz="2200" dirty="0" smtClean="0">
                <a:solidFill>
                  <a:srgbClr val="000066"/>
                </a:solidFill>
              </a:rPr>
              <a:t>	   slova – 10. až 12. měsíc</a:t>
            </a:r>
          </a:p>
          <a:p>
            <a:pPr>
              <a:buFontTx/>
              <a:buNone/>
            </a:pPr>
            <a:endParaRPr lang="cs-CZ" sz="1600" b="1" dirty="0" smtClean="0">
              <a:solidFill>
                <a:srgbClr val="990000"/>
              </a:solidFill>
            </a:endParaRPr>
          </a:p>
          <a:p>
            <a:pPr>
              <a:buFontTx/>
              <a:buNone/>
            </a:pPr>
            <a:r>
              <a:rPr lang="cs-CZ" sz="2800" b="1" dirty="0" smtClean="0">
                <a:solidFill>
                  <a:srgbClr val="990000"/>
                </a:solidFill>
              </a:rPr>
              <a:t>Kritické období/senzitivní fáze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období ve vývoji určité schopnosti, kdy je nutné setkat se </a:t>
            </a:r>
            <a:br>
              <a:rPr lang="cs-CZ" sz="2200" dirty="0" smtClean="0">
                <a:solidFill>
                  <a:srgbClr val="000066"/>
                </a:solidFill>
              </a:rPr>
            </a:br>
            <a:r>
              <a:rPr lang="cs-CZ" sz="2200" dirty="0" smtClean="0">
                <a:solidFill>
                  <a:srgbClr val="000066"/>
                </a:solidFill>
              </a:rPr>
              <a:t>s odpovídající stimulací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jedinec je zvýšeně vnímavý k podnětům určitého druhu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nevyužití kritického období vede ke stagnaci a regresi</a:t>
            </a:r>
          </a:p>
          <a:p>
            <a:pPr>
              <a:buFontTx/>
              <a:buChar char="-"/>
            </a:pPr>
            <a:r>
              <a:rPr lang="cs-CZ" sz="2200" dirty="0" smtClean="0">
                <a:solidFill>
                  <a:srgbClr val="000066"/>
                </a:solidFill>
              </a:rPr>
              <a:t>např. setkání s řečí do 4 let</a:t>
            </a:r>
          </a:p>
          <a:p>
            <a:pPr>
              <a:buFontTx/>
              <a:buNone/>
            </a:pPr>
            <a:endParaRPr lang="cs-CZ" sz="24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571500" y="285750"/>
            <a:ext cx="8429625" cy="5840413"/>
          </a:xfrm>
        </p:spPr>
        <p:txBody>
          <a:bodyPr/>
          <a:lstStyle/>
          <a:p>
            <a:pPr>
              <a:spcBef>
                <a:spcPct val="15000"/>
              </a:spcBef>
              <a:buFontTx/>
              <a:buNone/>
            </a:pPr>
            <a:r>
              <a:rPr lang="cs-CZ" sz="2800" b="1" smtClean="0">
                <a:solidFill>
                  <a:srgbClr val="990000"/>
                </a:solidFill>
              </a:rPr>
              <a:t>Faktory ovlivňující vývoj</a:t>
            </a:r>
          </a:p>
          <a:p>
            <a:pPr>
              <a:spcBef>
                <a:spcPct val="15000"/>
              </a:spcBef>
              <a:buFontTx/>
              <a:buNone/>
            </a:pPr>
            <a:endParaRPr lang="cs-CZ" sz="2200" b="1" smtClean="0">
              <a:solidFill>
                <a:srgbClr val="990000"/>
              </a:solidFill>
            </a:endParaRPr>
          </a:p>
          <a:p>
            <a:pPr>
              <a:spcBef>
                <a:spcPct val="15000"/>
              </a:spcBef>
              <a:buFontTx/>
              <a:buAutoNum type="arabicPeriod"/>
            </a:pPr>
            <a:r>
              <a:rPr lang="cs-CZ" sz="2200" b="1" smtClean="0">
                <a:solidFill>
                  <a:srgbClr val="990000"/>
                </a:solidFill>
              </a:rPr>
              <a:t>Biologické vlivy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genetická výbava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somatotyp (temperament, pozornost)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fungování CNS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hormonální vlivy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fyzické změny v průběhu života (úrazy, nemoci)</a:t>
            </a:r>
          </a:p>
          <a:p>
            <a:pPr>
              <a:spcBef>
                <a:spcPct val="15000"/>
              </a:spcBef>
              <a:buFontTx/>
              <a:buAutoNum type="arabicPeriod"/>
            </a:pPr>
            <a:endParaRPr lang="cs-CZ" sz="2200" b="1" smtClean="0">
              <a:solidFill>
                <a:srgbClr val="000066"/>
              </a:solidFill>
            </a:endParaRPr>
          </a:p>
          <a:p>
            <a:pPr>
              <a:spcBef>
                <a:spcPct val="15000"/>
              </a:spcBef>
              <a:buFontTx/>
              <a:buNone/>
            </a:pPr>
            <a:r>
              <a:rPr lang="cs-CZ" sz="2200" b="1" smtClean="0">
                <a:solidFill>
                  <a:srgbClr val="990000"/>
                </a:solidFill>
              </a:rPr>
              <a:t>2.  Vlivy prostředí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mikroprostředí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mezoprostředí</a:t>
            </a:r>
          </a:p>
          <a:p>
            <a:pPr>
              <a:spcBef>
                <a:spcPct val="15000"/>
              </a:spcBef>
              <a:buFontTx/>
              <a:buChar char="-"/>
            </a:pPr>
            <a:r>
              <a:rPr lang="cs-CZ" sz="2200" smtClean="0">
                <a:solidFill>
                  <a:srgbClr val="000066"/>
                </a:solidFill>
              </a:rPr>
              <a:t>makroprostředí</a:t>
            </a:r>
          </a:p>
          <a:p>
            <a:pPr>
              <a:spcBef>
                <a:spcPct val="15000"/>
              </a:spcBef>
              <a:buFontTx/>
              <a:buNone/>
            </a:pPr>
            <a:endParaRPr lang="cs-CZ" sz="2200" smtClean="0">
              <a:solidFill>
                <a:srgbClr val="000066"/>
              </a:solidFill>
            </a:endParaRPr>
          </a:p>
          <a:p>
            <a:pPr>
              <a:spcBef>
                <a:spcPct val="15000"/>
              </a:spcBef>
              <a:buFontTx/>
              <a:buNone/>
            </a:pPr>
            <a:r>
              <a:rPr lang="cs-CZ" sz="2200" b="1" smtClean="0">
                <a:solidFill>
                  <a:srgbClr val="990000"/>
                </a:solidFill>
              </a:rPr>
              <a:t>3.</a:t>
            </a:r>
            <a:r>
              <a:rPr lang="cs-CZ" sz="2200" smtClean="0">
                <a:solidFill>
                  <a:srgbClr val="000066"/>
                </a:solidFill>
              </a:rPr>
              <a:t>	Jedinec není pasivním příjemcem vlivů, sám je vyhledává </a:t>
            </a:r>
            <a:br>
              <a:rPr lang="cs-CZ" sz="2200" smtClean="0">
                <a:solidFill>
                  <a:srgbClr val="000066"/>
                </a:solidFill>
              </a:rPr>
            </a:br>
            <a:r>
              <a:rPr lang="cs-CZ" sz="2200" smtClean="0">
                <a:solidFill>
                  <a:srgbClr val="000066"/>
                </a:solidFill>
              </a:rPr>
              <a:t>a zpracovává – další faktor:</a:t>
            </a:r>
            <a:r>
              <a:rPr lang="cs-CZ" sz="2200" smtClean="0"/>
              <a:t> </a:t>
            </a:r>
            <a:r>
              <a:rPr lang="cs-CZ" sz="2200" b="1" smtClean="0">
                <a:solidFill>
                  <a:srgbClr val="990000"/>
                </a:solidFill>
              </a:rPr>
              <a:t>Aktivita jedince</a:t>
            </a:r>
            <a:endParaRPr lang="cs-CZ" sz="240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844825"/>
            <a:ext cx="8280400" cy="4168626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cs-CZ" sz="2200" dirty="0" smtClean="0">
                <a:solidFill>
                  <a:srgbClr val="990000"/>
                </a:solidFill>
                <a:latin typeface="Tahoma" pitchFamily="34" charset="0"/>
              </a:rPr>
              <a:t>TEORIE ZRÁNÍ - biologický přístup k vývoji; vývoj se řídí vnitřními silami</a:t>
            </a:r>
          </a:p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cs-CZ" sz="2200" dirty="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cs-CZ" sz="2200" dirty="0" smtClean="0">
                <a:solidFill>
                  <a:srgbClr val="990000"/>
                </a:solidFill>
                <a:latin typeface="Tahoma" pitchFamily="34" charset="0"/>
              </a:rPr>
              <a:t>PSYCHOANALYTICKÁ TEORIE - chování ovládání nevědomými procesy</a:t>
            </a:r>
          </a:p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cs-CZ" sz="2200" dirty="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cs-CZ" sz="2200" dirty="0" smtClean="0">
                <a:solidFill>
                  <a:srgbClr val="990000"/>
                </a:solidFill>
                <a:latin typeface="Tahoma" pitchFamily="34" charset="0"/>
              </a:rPr>
              <a:t>KOGNITIVNĚ-PSYCHOLOGICKÁ TEORIE - vytváření poznání na základě aktivního zkoumání</a:t>
            </a:r>
          </a:p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cs-CZ" sz="2200" dirty="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cs-CZ" sz="2200" dirty="0" smtClean="0">
                <a:solidFill>
                  <a:srgbClr val="990000"/>
                </a:solidFill>
                <a:latin typeface="Tahoma" pitchFamily="34" charset="0"/>
              </a:rPr>
              <a:t>TEORIE UČENÍ - vliv výchovy a prostředí; vývoj jedince odpovídá naučenému chování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4624"/>
            <a:ext cx="8229600" cy="1368152"/>
          </a:xfrm>
          <a:noFill/>
        </p:spPr>
        <p:txBody>
          <a:bodyPr/>
          <a:lstStyle/>
          <a:p>
            <a:pPr algn="l" eaLnBrk="1" hangingPunct="1"/>
            <a:r>
              <a:rPr lang="cs-CZ" sz="3200" b="1" dirty="0" smtClean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cs-CZ" sz="3200" b="1" dirty="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3200" b="1" dirty="0" smtClean="0">
                <a:solidFill>
                  <a:srgbClr val="000066"/>
                </a:solidFill>
                <a:latin typeface="Tahoma" pitchFamily="34" charset="0"/>
              </a:rPr>
              <a:t>Hlavní psychologická výkladová schémata ontogenetického vývoje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5113338" cy="5472113"/>
          </a:xfrm>
        </p:spPr>
        <p:txBody>
          <a:bodyPr/>
          <a:lstStyle/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Prenatální období 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- 0</a:t>
            </a: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Perinatální období 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0</a:t>
            </a: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Novorozenecké období 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0-1.m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Kojenecké období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1.-12.m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Batolecí období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2-3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Předškolní věk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3-6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Mladší školní věk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6-8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Střední školní věk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8-10</a:t>
            </a: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Prepuberta	   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10-12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Puberta		   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12-15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Adolescence	   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15-18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Raná dospělost	   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18-30</a:t>
            </a: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Střední dospělost  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30-45</a:t>
            </a: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Pozdní dospělost   	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45-60</a:t>
            </a: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r>
              <a:rPr lang="cs-CZ" sz="2000" smtClean="0">
                <a:solidFill>
                  <a:srgbClr val="990000"/>
                </a:solidFill>
                <a:latin typeface="Tahoma" pitchFamily="34" charset="0"/>
              </a:rPr>
              <a:t>Stáří		   	</a:t>
            </a:r>
            <a:r>
              <a:rPr lang="cs-CZ" sz="2000" smtClean="0">
                <a:solidFill>
                  <a:srgbClr val="000066"/>
                </a:solidFill>
                <a:latin typeface="Tahoma" pitchFamily="34" charset="0"/>
              </a:rPr>
              <a:t>60+</a:t>
            </a: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lnSpc>
                <a:spcPct val="105000"/>
              </a:lnSpc>
              <a:buFontTx/>
              <a:buAutoNum type="arabicPeriod"/>
            </a:pPr>
            <a:endParaRPr lang="cs-CZ" sz="2000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809625"/>
          </a:xfrm>
          <a:noFill/>
        </p:spPr>
        <p:txBody>
          <a:bodyPr/>
          <a:lstStyle/>
          <a:p>
            <a:pPr algn="l" eaLnBrk="1" hangingPunct="1"/>
            <a:r>
              <a:rPr lang="cs-CZ" sz="3500" b="1" smtClean="0">
                <a:solidFill>
                  <a:srgbClr val="990000"/>
                </a:solidFill>
                <a:latin typeface="Tahoma" pitchFamily="34" charset="0"/>
              </a:rPr>
              <a:t>Stádia ontogeneze člověka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859338" y="3644900"/>
            <a:ext cx="446563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05000"/>
              </a:lnSpc>
              <a:spcBef>
                <a:spcPct val="20000"/>
              </a:spcBef>
            </a:pPr>
            <a:endParaRPr lang="cs-CZ" sz="230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148263" y="2924175"/>
            <a:ext cx="3889375" cy="12255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05000"/>
              </a:lnSpc>
              <a:spcBef>
                <a:spcPct val="20000"/>
              </a:spcBef>
              <a:defRPr/>
            </a:pPr>
            <a:r>
              <a:rPr lang="cs-CZ" sz="2000" kern="0" dirty="0">
                <a:solidFill>
                  <a:srgbClr val="990000"/>
                </a:solidFill>
                <a:latin typeface="Tahoma" pitchFamily="34" charset="0"/>
              </a:rPr>
              <a:t>Mladší školní věk	</a:t>
            </a:r>
            <a:r>
              <a:rPr lang="cs-CZ" sz="2000" kern="0" dirty="0">
                <a:solidFill>
                  <a:srgbClr val="000066"/>
                </a:solidFill>
                <a:latin typeface="Tahoma" pitchFamily="34" charset="0"/>
              </a:rPr>
              <a:t>6-10</a:t>
            </a:r>
            <a:endParaRPr lang="cs-CZ" sz="2000" kern="0" dirty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>
              <a:lnSpc>
                <a:spcPct val="105000"/>
              </a:lnSpc>
              <a:spcBef>
                <a:spcPct val="20000"/>
              </a:spcBef>
              <a:defRPr/>
            </a:pPr>
            <a:r>
              <a:rPr lang="cs-CZ" sz="2000" kern="0" dirty="0">
                <a:solidFill>
                  <a:srgbClr val="990000"/>
                </a:solidFill>
                <a:latin typeface="Tahoma" pitchFamily="34" charset="0"/>
              </a:rPr>
              <a:t>Starší školní věk		</a:t>
            </a:r>
            <a:r>
              <a:rPr lang="cs-CZ" sz="2000" kern="0" dirty="0">
                <a:solidFill>
                  <a:srgbClr val="000066"/>
                </a:solidFill>
                <a:latin typeface="Tahoma" pitchFamily="34" charset="0"/>
              </a:rPr>
              <a:t>11-15</a:t>
            </a:r>
          </a:p>
          <a:p>
            <a:pPr marL="609600" indent="-609600">
              <a:lnSpc>
                <a:spcPct val="105000"/>
              </a:lnSpc>
              <a:spcBef>
                <a:spcPct val="20000"/>
              </a:spcBef>
              <a:defRPr/>
            </a:pPr>
            <a:r>
              <a:rPr lang="cs-CZ" sz="2000" kern="0" dirty="0">
                <a:solidFill>
                  <a:srgbClr val="990000"/>
                </a:solidFill>
                <a:latin typeface="Tahoma" pitchFamily="34" charset="0"/>
              </a:rPr>
              <a:t>	</a:t>
            </a:r>
            <a:r>
              <a:rPr lang="cs-CZ" sz="1600" kern="0" dirty="0">
                <a:solidFill>
                  <a:srgbClr val="990000"/>
                </a:solidFill>
                <a:latin typeface="Tahoma" pitchFamily="34" charset="0"/>
              </a:rPr>
              <a:t>= prepuberta, puberta</a:t>
            </a:r>
            <a:r>
              <a:rPr lang="cs-CZ" sz="2000" kern="0" dirty="0">
                <a:solidFill>
                  <a:srgbClr val="990000"/>
                </a:solidFill>
                <a:latin typeface="Tahoma" pitchFamily="34" charset="0"/>
              </a:rPr>
              <a:t>		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148263" y="4365625"/>
            <a:ext cx="3995737" cy="7921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05000"/>
              </a:lnSpc>
              <a:spcBef>
                <a:spcPct val="20000"/>
              </a:spcBef>
              <a:defRPr/>
            </a:pPr>
            <a:r>
              <a:rPr lang="cs-CZ" sz="2000" kern="0" dirty="0">
                <a:solidFill>
                  <a:srgbClr val="990000"/>
                </a:solidFill>
                <a:latin typeface="Tahoma" pitchFamily="34" charset="0"/>
              </a:rPr>
              <a:t>Adolescence		</a:t>
            </a:r>
            <a:r>
              <a:rPr lang="cs-CZ" sz="2000" kern="0" dirty="0">
                <a:solidFill>
                  <a:srgbClr val="000066"/>
                </a:solidFill>
                <a:latin typeface="Tahoma" pitchFamily="34" charset="0"/>
              </a:rPr>
              <a:t>11-18/20</a:t>
            </a:r>
            <a:endParaRPr lang="cs-CZ" sz="2000" kern="0" dirty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>
              <a:lnSpc>
                <a:spcPct val="105000"/>
              </a:lnSpc>
              <a:spcBef>
                <a:spcPct val="20000"/>
              </a:spcBef>
              <a:defRPr/>
            </a:pPr>
            <a:r>
              <a:rPr lang="cs-CZ" sz="1600" kern="0" dirty="0">
                <a:solidFill>
                  <a:srgbClr val="990000"/>
                </a:solidFill>
                <a:latin typeface="Tahoma" pitchFamily="34" charset="0"/>
              </a:rPr>
              <a:t>	= dospívání v širokém smyslu</a:t>
            </a:r>
            <a:r>
              <a:rPr lang="cs-CZ" sz="2000" kern="0" dirty="0">
                <a:solidFill>
                  <a:srgbClr val="990000"/>
                </a:solidFill>
                <a:latin typeface="Tahoma" pitchFamily="34" charset="0"/>
              </a:rPr>
              <a:t>		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flipV="1">
            <a:off x="4716463" y="3429000"/>
            <a:ext cx="287337" cy="215900"/>
          </a:xfrm>
          <a:prstGeom prst="straightConnector1">
            <a:avLst/>
          </a:prstGeom>
          <a:ln w="47625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716463" y="4437063"/>
            <a:ext cx="279400" cy="279400"/>
          </a:xfrm>
          <a:prstGeom prst="straightConnector1">
            <a:avLst/>
          </a:prstGeom>
          <a:ln w="47625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24862" cy="5472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cs-CZ" sz="3500" b="1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sz="3500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6408737"/>
          </a:xfrm>
          <a:noFill/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>Sigmund Freud: Periodizace psychosexuálního vývoje</a:t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> Jean Piaget: Periodizace kognitivního vývoje </a:t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> Jeronem Bruner: Periodizace kognitivního vývoje </a:t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>Lawrence Kohlber: Periodizace morálního vývoje</a:t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2400" b="1" smtClean="0">
                <a:solidFill>
                  <a:srgbClr val="990000"/>
                </a:solidFill>
                <a:latin typeface="Tahoma" pitchFamily="34" charset="0"/>
              </a:rPr>
            </a:br>
            <a:endParaRPr lang="cs-CZ" sz="2400" b="1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16013" y="549275"/>
            <a:ext cx="7848600" cy="13208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000">
                <a:solidFill>
                  <a:srgbClr val="990000"/>
                </a:solidFill>
                <a:latin typeface="Tahoma" pitchFamily="34" charset="0"/>
              </a:rPr>
              <a:t>Hlavní otázka: jak člověk uspokojuje pud slasti?</a:t>
            </a:r>
            <a:r>
              <a:rPr lang="cs-CZ" sz="2000">
                <a:latin typeface="Tahoma" pitchFamily="34" charset="0"/>
              </a:rPr>
              <a:t> 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1.  Orální stádium		4.  Stádium latence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2.  Analní stádium 		5.  Genitální stádium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3.  Falické stádium 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16013" y="2565400"/>
            <a:ext cx="7848600" cy="1016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000">
                <a:solidFill>
                  <a:srgbClr val="990000"/>
                </a:solidFill>
                <a:latin typeface="Tahoma" pitchFamily="34" charset="0"/>
              </a:rPr>
              <a:t>Hlavní otázka: jak člověk myslí?</a:t>
            </a:r>
            <a:r>
              <a:rPr lang="cs-CZ" sz="2000">
                <a:latin typeface="Tahoma" pitchFamily="34" charset="0"/>
              </a:rPr>
              <a:t> 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1.  Senzomotorické stádium	3.  Stádium konkrétních operací 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2.  Předoperační stádium 	4.  Stádium abstraktních operací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116013" y="4149725"/>
            <a:ext cx="7848600" cy="7080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000">
                <a:solidFill>
                  <a:srgbClr val="990000"/>
                </a:solidFill>
                <a:latin typeface="Tahoma" pitchFamily="34" charset="0"/>
              </a:rPr>
              <a:t>Hlavní otázka: jak člověk myslí?</a:t>
            </a:r>
            <a:r>
              <a:rPr lang="cs-CZ" sz="2000">
                <a:latin typeface="Tahoma" pitchFamily="34" charset="0"/>
              </a:rPr>
              <a:t> 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1. Akční stádium     2. Ikonické stádium 	   3. Symbolické stádium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16013" y="5373688"/>
            <a:ext cx="7848600" cy="13208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000">
                <a:solidFill>
                  <a:srgbClr val="990000"/>
                </a:solidFill>
                <a:latin typeface="Tahoma" pitchFamily="34" charset="0"/>
              </a:rPr>
              <a:t>Hlavní otázka: jak člověk morálně usuzuje?</a:t>
            </a:r>
            <a:r>
              <a:rPr lang="cs-CZ" sz="2000">
                <a:latin typeface="Tahoma" pitchFamily="34" charset="0"/>
              </a:rPr>
              <a:t> 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1.  Stádium předkonvenční morálky	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2.  Stádium konvenční morálky </a:t>
            </a:r>
          </a:p>
          <a:p>
            <a:pPr marL="342900" indent="-342900"/>
            <a:r>
              <a:rPr lang="cs-CZ" sz="2000">
                <a:solidFill>
                  <a:srgbClr val="000066"/>
                </a:solidFill>
                <a:latin typeface="Tahoma" pitchFamily="34" charset="0"/>
              </a:rPr>
              <a:t>3.  Stádium postkonvenční morálky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24862" cy="547211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cs-CZ" sz="3500" b="1" smtClean="0">
              <a:solidFill>
                <a:srgbClr val="990000"/>
              </a:solidFill>
              <a:latin typeface="Tahoma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sz="3500" smtClean="0">
              <a:solidFill>
                <a:srgbClr val="990000"/>
              </a:solidFill>
              <a:latin typeface="Tahoma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5832475"/>
          </a:xfrm>
          <a:noFill/>
        </p:spPr>
        <p:txBody>
          <a:bodyPr/>
          <a:lstStyle/>
          <a:p>
            <a:pPr algn="l" eaLnBrk="1" hangingPunct="1">
              <a:spcBef>
                <a:spcPct val="15000"/>
              </a:spcBef>
            </a:pPr>
            <a:r>
              <a:rPr lang="cs-CZ" sz="3200" b="1" smtClean="0">
                <a:solidFill>
                  <a:srgbClr val="990000"/>
                </a:solidFill>
                <a:latin typeface="Tahoma" pitchFamily="34" charset="0"/>
              </a:rPr>
              <a:t>Erik Erikson</a:t>
            </a:r>
            <a:br>
              <a:rPr lang="cs-CZ" sz="32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3200" b="1" smtClean="0">
                <a:solidFill>
                  <a:srgbClr val="990000"/>
                </a:solidFill>
                <a:latin typeface="Tahoma" pitchFamily="34" charset="0"/>
              </a:rPr>
              <a:t>Periodizace psychosociálního vývoje</a:t>
            </a:r>
            <a:br>
              <a:rPr lang="cs-CZ" sz="32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3200" b="1" smtClean="0">
                <a:solidFill>
                  <a:srgbClr val="990000"/>
                </a:solidFill>
                <a:latin typeface="Tahoma" pitchFamily="34" charset="0"/>
              </a:rPr>
              <a:t/>
            </a:r>
            <a:br>
              <a:rPr lang="cs-CZ" sz="3200" b="1" smtClean="0">
                <a:solidFill>
                  <a:srgbClr val="990000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vývoj členěn podle průběhu procesu </a:t>
            </a:r>
            <a: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  <a:t>socializace</a:t>
            </a: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cs-CZ" sz="240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cs-CZ" sz="240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jednotlivá stádia jsou dána </a:t>
            </a:r>
            <a: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  <a:t>kombinací vnitřního </a:t>
            </a:r>
            <a:b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  <a:t>nasměrování a požadavků vnějšího okolí</a:t>
            </a:r>
            <a:b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cs-CZ" sz="240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každé stádium obsahuje jeden </a:t>
            </a:r>
            <a: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  <a:t>dominantní úkol</a:t>
            </a: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, </a:t>
            </a:r>
            <a:br>
              <a:rPr lang="cs-CZ" sz="240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jehož zvládnutí je podmínkou pro vstup do dalšího stádia</a:t>
            </a:r>
            <a:br>
              <a:rPr lang="cs-CZ" sz="240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/>
            </a:r>
            <a:br>
              <a:rPr lang="cs-CZ" sz="2400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hlavní pojem = </a:t>
            </a:r>
            <a:r>
              <a:rPr lang="cs-CZ" sz="2400" b="1" smtClean="0">
                <a:solidFill>
                  <a:srgbClr val="000066"/>
                </a:solidFill>
                <a:latin typeface="Tahoma" pitchFamily="34" charset="0"/>
              </a:rPr>
              <a:t>krize</a:t>
            </a:r>
            <a:r>
              <a:rPr lang="cs-CZ" sz="2400" smtClean="0">
                <a:solidFill>
                  <a:srgbClr val="000066"/>
                </a:solidFill>
                <a:latin typeface="Tahoma" pitchFamily="34" charset="0"/>
              </a:rPr>
              <a:t> (konfrontace dvou tendencí, jejich vyřešení umožní uzavřít dané období)</a:t>
            </a:r>
            <a:endParaRPr lang="cs-CZ" sz="2400" b="1" smtClean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456</Words>
  <Application>Microsoft Office PowerPoint</Application>
  <PresentationFormat>Předvádění na obrazovce (4:3)</PresentationFormat>
  <Paragraphs>130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Default Design</vt:lpstr>
      <vt:lpstr>Prezentace aplikace PowerPoint</vt:lpstr>
      <vt:lpstr>Vývojové oblasti</vt:lpstr>
      <vt:lpstr>Typický / normální vývoj</vt:lpstr>
      <vt:lpstr>Prezentace aplikace PowerPoint</vt:lpstr>
      <vt:lpstr>Prezentace aplikace PowerPoint</vt:lpstr>
      <vt:lpstr> Hlavní psychologická výkladová schémata ontogenetického vývoje</vt:lpstr>
      <vt:lpstr>Stádia ontogeneze člověka</vt:lpstr>
      <vt:lpstr>Sigmund Freud: Periodizace psychosexuálního vývoje       Jean Piaget: Periodizace kognitivního vývoje       Jeronem Bruner: Periodizace kognitivního vývoje     Lawrence Kohlber: Periodizace morálního vývoje    </vt:lpstr>
      <vt:lpstr>Erik Erikson Periodizace psychosociálního vývoje  vývoj členěn podle průběhu procesu socializace  jednotlivá stádia jsou dána kombinací vnitřního  nasměrování a požadavků vnějšího okolí  každé stádium obsahuje jeden dominantní úkol,  jehož zvládnutí je podmínkou pro vstup do dalšího stádia  hlavní pojem = krize (konfrontace dvou tendencí, jejich vyřešení umožní uzavřít dané období)</vt:lpstr>
      <vt:lpstr>E. Erikson: Periodizace psychosociálního vývoje</vt:lpstr>
      <vt:lpstr>E. Erikson: Periodizace psychosociálního vývoje</vt:lpstr>
    </vt:vector>
  </TitlesOfParts>
  <Company>IBS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Irena Smetáčková</dc:creator>
  <cp:lastModifiedBy>Petr Pavlik</cp:lastModifiedBy>
  <cp:revision>49</cp:revision>
  <dcterms:created xsi:type="dcterms:W3CDTF">2007-04-16T09:26:42Z</dcterms:created>
  <dcterms:modified xsi:type="dcterms:W3CDTF">2019-11-29T08:26:04Z</dcterms:modified>
</cp:coreProperties>
</file>