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48"/>
  </p:notesMasterIdLst>
  <p:handoutMasterIdLst>
    <p:handoutMasterId r:id="rId49"/>
  </p:handoutMasterIdLst>
  <p:sldIdLst>
    <p:sldId id="256" r:id="rId2"/>
    <p:sldId id="331" r:id="rId3"/>
    <p:sldId id="332" r:id="rId4"/>
    <p:sldId id="351" r:id="rId5"/>
    <p:sldId id="348" r:id="rId6"/>
    <p:sldId id="347" r:id="rId7"/>
    <p:sldId id="315" r:id="rId8"/>
    <p:sldId id="317" r:id="rId9"/>
    <p:sldId id="318" r:id="rId10"/>
    <p:sldId id="319" r:id="rId11"/>
    <p:sldId id="464" r:id="rId12"/>
    <p:sldId id="416" r:id="rId13"/>
    <p:sldId id="434" r:id="rId14"/>
    <p:sldId id="399" r:id="rId15"/>
    <p:sldId id="409" r:id="rId16"/>
    <p:sldId id="400" r:id="rId17"/>
    <p:sldId id="410" r:id="rId18"/>
    <p:sldId id="401" r:id="rId19"/>
    <p:sldId id="411" r:id="rId20"/>
    <p:sldId id="404" r:id="rId21"/>
    <p:sldId id="422" r:id="rId22"/>
    <p:sldId id="421" r:id="rId23"/>
    <p:sldId id="420" r:id="rId24"/>
    <p:sldId id="458" r:id="rId25"/>
    <p:sldId id="459" r:id="rId26"/>
    <p:sldId id="460" r:id="rId27"/>
    <p:sldId id="461" r:id="rId28"/>
    <p:sldId id="402" r:id="rId29"/>
    <p:sldId id="423" r:id="rId30"/>
    <p:sldId id="467" r:id="rId31"/>
    <p:sldId id="403" r:id="rId32"/>
    <p:sldId id="433" r:id="rId33"/>
    <p:sldId id="454" r:id="rId34"/>
    <p:sldId id="427" r:id="rId35"/>
    <p:sldId id="455" r:id="rId36"/>
    <p:sldId id="429" r:id="rId37"/>
    <p:sldId id="407" r:id="rId38"/>
    <p:sldId id="406" r:id="rId39"/>
    <p:sldId id="436" r:id="rId40"/>
    <p:sldId id="326" r:id="rId41"/>
    <p:sldId id="360" r:id="rId42"/>
    <p:sldId id="437" r:id="rId43"/>
    <p:sldId id="439" r:id="rId44"/>
    <p:sldId id="441" r:id="rId45"/>
    <p:sldId id="438" r:id="rId46"/>
    <p:sldId id="442" r:id="rId4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48" autoAdjust="0"/>
    <p:restoredTop sz="94727" autoAdjust="0"/>
  </p:normalViewPr>
  <p:slideViewPr>
    <p:cSldViewPr snapToGrid="0">
      <p:cViewPr>
        <p:scale>
          <a:sx n="89" d="100"/>
          <a:sy n="89" d="100"/>
        </p:scale>
        <p:origin x="1048" y="112"/>
      </p:cViewPr>
      <p:guideLst>
        <p:guide orient="horz" pos="2160"/>
        <p:guide pos="3840"/>
      </p:guideLst>
    </p:cSldViewPr>
  </p:slideViewPr>
  <p:outlineViewPr>
    <p:cViewPr>
      <p:scale>
        <a:sx n="33" d="100"/>
        <a:sy n="33" d="100"/>
      </p:scale>
      <p:origin x="0" y="-127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3EAD523-6380-407D-AF9B-97DB0959AFEA}" type="datetimeFigureOut">
              <a:rPr lang="en-GB" smtClean="0"/>
              <a:t>22/10/2019</a:t>
            </a:fld>
            <a:endParaRPr lang="en-GB"/>
          </a:p>
        </p:txBody>
      </p:sp>
      <p:sp>
        <p:nvSpPr>
          <p:cNvPr id="4" name="Tijdelijke aanduiding voor voet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5C2D0F4-F4AC-4F70-B93A-9E4B3A8C8E61}" type="slidenum">
              <a:rPr lang="en-GB" smtClean="0"/>
              <a:t>‹#›</a:t>
            </a:fld>
            <a:endParaRPr lang="en-GB"/>
          </a:p>
        </p:txBody>
      </p:sp>
    </p:spTree>
    <p:extLst>
      <p:ext uri="{BB962C8B-B14F-4D97-AF65-F5344CB8AC3E}">
        <p14:creationId xmlns:p14="http://schemas.microsoft.com/office/powerpoint/2010/main" val="699560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A034FB-393A-432D-8C48-F5DCBD84F0F7}" type="datetimeFigureOut">
              <a:rPr lang="en-GB" smtClean="0"/>
              <a:t>22/10/2019</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317F701-4072-479E-B897-BE8CFD860C99}" type="slidenum">
              <a:rPr lang="en-GB" smtClean="0"/>
              <a:t>‹#›</a:t>
            </a:fld>
            <a:endParaRPr lang="en-GB"/>
          </a:p>
        </p:txBody>
      </p:sp>
    </p:spTree>
    <p:extLst>
      <p:ext uri="{BB962C8B-B14F-4D97-AF65-F5344CB8AC3E}">
        <p14:creationId xmlns:p14="http://schemas.microsoft.com/office/powerpoint/2010/main" val="385797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17F701-4072-479E-B897-BE8CFD860C99}" type="slidenum">
              <a:rPr lang="en-GB" smtClean="0"/>
              <a:t>2</a:t>
            </a:fld>
            <a:endParaRPr lang="en-GB"/>
          </a:p>
        </p:txBody>
      </p:sp>
    </p:spTree>
    <p:extLst>
      <p:ext uri="{BB962C8B-B14F-4D97-AF65-F5344CB8AC3E}">
        <p14:creationId xmlns:p14="http://schemas.microsoft.com/office/powerpoint/2010/main" val="94034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And each of these</a:t>
            </a:r>
            <a:r>
              <a:rPr lang="en-GB" baseline="0" dirty="0"/>
              <a:t> requires a different way of thinking, a different way of approaching your topic (focussing on political movements, focussing on an everyday culture and sense-making, focussing on relative deprivation…)</a:t>
            </a:r>
          </a:p>
          <a:p>
            <a:endParaRPr lang="en-GB" baseline="0" dirty="0"/>
          </a:p>
        </p:txBody>
      </p:sp>
      <p:sp>
        <p:nvSpPr>
          <p:cNvPr id="4" name="Tijdelijke aanduiding voor dianummer 3"/>
          <p:cNvSpPr>
            <a:spLocks noGrp="1"/>
          </p:cNvSpPr>
          <p:nvPr>
            <p:ph type="sldNum" sz="quarter" idx="10"/>
          </p:nvPr>
        </p:nvSpPr>
        <p:spPr/>
        <p:txBody>
          <a:bodyPr/>
          <a:lstStyle/>
          <a:p>
            <a:fld id="{2317F701-4072-479E-B897-BE8CFD860C99}" type="slidenum">
              <a:rPr lang="en-GB" smtClean="0"/>
              <a:t>4</a:t>
            </a:fld>
            <a:endParaRPr lang="en-GB"/>
          </a:p>
        </p:txBody>
      </p:sp>
    </p:spTree>
    <p:extLst>
      <p:ext uri="{BB962C8B-B14F-4D97-AF65-F5344CB8AC3E}">
        <p14:creationId xmlns:p14="http://schemas.microsoft.com/office/powerpoint/2010/main" val="80844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Canon: study the sociological reality of the phenomenon</a:t>
            </a:r>
            <a:r>
              <a:rPr lang="en-US" baseline="0" dirty="0"/>
              <a:t>, study the phenomenon in a sociological way.</a:t>
            </a:r>
            <a:endParaRPr lang="en-US" dirty="0"/>
          </a:p>
          <a:p>
            <a:endParaRPr lang="en-US" dirty="0"/>
          </a:p>
        </p:txBody>
      </p:sp>
      <p:sp>
        <p:nvSpPr>
          <p:cNvPr id="4" name="Slide Number Placeholder 3"/>
          <p:cNvSpPr>
            <a:spLocks noGrp="1"/>
          </p:cNvSpPr>
          <p:nvPr>
            <p:ph type="sldNum" sz="quarter" idx="10"/>
          </p:nvPr>
        </p:nvSpPr>
        <p:spPr/>
        <p:txBody>
          <a:bodyPr/>
          <a:lstStyle/>
          <a:p>
            <a:fld id="{2317F701-4072-479E-B897-BE8CFD860C99}" type="slidenum">
              <a:rPr lang="en-GB" smtClean="0"/>
              <a:t>5</a:t>
            </a:fld>
            <a:endParaRPr lang="en-GB"/>
          </a:p>
        </p:txBody>
      </p:sp>
    </p:spTree>
    <p:extLst>
      <p:ext uri="{BB962C8B-B14F-4D97-AF65-F5344CB8AC3E}">
        <p14:creationId xmlns:p14="http://schemas.microsoft.com/office/powerpoint/2010/main" val="180112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e.g. department of sociology: poverty is studied by at least two research</a:t>
            </a:r>
            <a:r>
              <a:rPr lang="en-GB" baseline="0" dirty="0"/>
              <a:t> groups. One working on social policy and the labour market, using survey analyses. The other working on social exclusion, social work and the city. They rarely engage in actual debates or discussions. They are not even rivals: they speak a different language. Sure, they may complement each other, but they look at similar phenomenon in a very different way. </a:t>
            </a:r>
            <a:endParaRPr lang="en-GB" dirty="0"/>
          </a:p>
        </p:txBody>
      </p:sp>
      <p:sp>
        <p:nvSpPr>
          <p:cNvPr id="4" name="Tijdelijke aanduiding voor dianummer 3"/>
          <p:cNvSpPr>
            <a:spLocks noGrp="1"/>
          </p:cNvSpPr>
          <p:nvPr>
            <p:ph type="sldNum" sz="quarter" idx="10"/>
          </p:nvPr>
        </p:nvSpPr>
        <p:spPr/>
        <p:txBody>
          <a:bodyPr/>
          <a:lstStyle/>
          <a:p>
            <a:fld id="{2317F701-4072-479E-B897-BE8CFD860C99}" type="slidenum">
              <a:rPr lang="en-GB" smtClean="0"/>
              <a:t>6</a:t>
            </a:fld>
            <a:endParaRPr lang="en-GB"/>
          </a:p>
        </p:txBody>
      </p:sp>
    </p:spTree>
    <p:extLst>
      <p:ext uri="{BB962C8B-B14F-4D97-AF65-F5344CB8AC3E}">
        <p14:creationId xmlns:p14="http://schemas.microsoft.com/office/powerpoint/2010/main" val="103936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7F701-4072-479E-B897-BE8CFD860C99}" type="slidenum">
              <a:rPr lang="en-GB" smtClean="0"/>
              <a:t>7</a:t>
            </a:fld>
            <a:endParaRPr lang="en-GB"/>
          </a:p>
        </p:txBody>
      </p:sp>
    </p:spTree>
    <p:extLst>
      <p:ext uri="{BB962C8B-B14F-4D97-AF65-F5344CB8AC3E}">
        <p14:creationId xmlns:p14="http://schemas.microsoft.com/office/powerpoint/2010/main" val="220749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F.i. Divorce</a:t>
            </a:r>
            <a:br>
              <a:rPr lang="nl-BE" dirty="0"/>
            </a:br>
            <a:r>
              <a:rPr lang="nl-BE" dirty="0"/>
              <a:t>Question: Reflect</a:t>
            </a:r>
            <a:r>
              <a:rPr lang="nl-BE" baseline="0" dirty="0"/>
              <a:t> this paragmatic on a certain topic in the exam </a:t>
            </a:r>
            <a:endParaRPr lang="nl-BE" dirty="0"/>
          </a:p>
        </p:txBody>
      </p:sp>
      <p:sp>
        <p:nvSpPr>
          <p:cNvPr id="4" name="Tijdelijke aanduiding voor dianummer 3"/>
          <p:cNvSpPr>
            <a:spLocks noGrp="1"/>
          </p:cNvSpPr>
          <p:nvPr>
            <p:ph type="sldNum" sz="quarter" idx="10"/>
          </p:nvPr>
        </p:nvSpPr>
        <p:spPr/>
        <p:txBody>
          <a:bodyPr/>
          <a:lstStyle/>
          <a:p>
            <a:fld id="{FD358472-A946-44AA-99EA-BBE7AD8E1674}" type="slidenum">
              <a:rPr lang="nl-BE" smtClean="0"/>
              <a:pPr/>
              <a:t>9</a:t>
            </a:fld>
            <a:endParaRPr lang="nl-BE"/>
          </a:p>
        </p:txBody>
      </p:sp>
    </p:spTree>
    <p:extLst>
      <p:ext uri="{BB962C8B-B14F-4D97-AF65-F5344CB8AC3E}">
        <p14:creationId xmlns:p14="http://schemas.microsoft.com/office/powerpoint/2010/main" val="384245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Individualism is always</a:t>
            </a:r>
            <a:r>
              <a:rPr lang="nl-BE" baseline="0" dirty="0"/>
              <a:t> in economic and psychology, individual motivation </a:t>
            </a:r>
            <a:endParaRPr lang="nl-BE" dirty="0"/>
          </a:p>
          <a:p>
            <a:endParaRPr lang="nl-BE" dirty="0"/>
          </a:p>
        </p:txBody>
      </p:sp>
      <p:sp>
        <p:nvSpPr>
          <p:cNvPr id="4" name="Tijdelijke aanduiding voor dianummer 3"/>
          <p:cNvSpPr>
            <a:spLocks noGrp="1"/>
          </p:cNvSpPr>
          <p:nvPr>
            <p:ph type="sldNum" sz="quarter" idx="10"/>
          </p:nvPr>
        </p:nvSpPr>
        <p:spPr/>
        <p:txBody>
          <a:bodyPr/>
          <a:lstStyle/>
          <a:p>
            <a:fld id="{2317F701-4072-479E-B897-BE8CFD860C99}" type="slidenum">
              <a:rPr lang="en-GB" smtClean="0"/>
              <a:t>10</a:t>
            </a:fld>
            <a:endParaRPr lang="en-GB"/>
          </a:p>
        </p:txBody>
      </p:sp>
    </p:spTree>
    <p:extLst>
      <p:ext uri="{BB962C8B-B14F-4D97-AF65-F5344CB8AC3E}">
        <p14:creationId xmlns:p14="http://schemas.microsoft.com/office/powerpoint/2010/main" val="303764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What needs explanation? </a:t>
            </a:r>
          </a:p>
          <a:p>
            <a:r>
              <a:rPr lang="en-GB" dirty="0"/>
              <a:t>This</a:t>
            </a:r>
            <a:r>
              <a:rPr lang="en-GB" baseline="0" dirty="0"/>
              <a:t> has political ramifications (</a:t>
            </a:r>
            <a:r>
              <a:rPr lang="en-GB" baseline="0" dirty="0" err="1"/>
              <a:t>e.g</a:t>
            </a:r>
            <a:r>
              <a:rPr lang="en-GB" baseline="0" dirty="0"/>
              <a:t> poverty)</a:t>
            </a:r>
            <a:br>
              <a:rPr lang="en-GB" baseline="0" dirty="0"/>
            </a:br>
            <a:r>
              <a:rPr lang="en-GB" dirty="0"/>
              <a:t>What needs explanation?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This</a:t>
            </a:r>
            <a:r>
              <a:rPr lang="en-GB" baseline="0" dirty="0"/>
              <a:t> has political ramifications (</a:t>
            </a:r>
            <a:r>
              <a:rPr lang="en-GB" baseline="0" dirty="0" err="1"/>
              <a:t>e.g</a:t>
            </a:r>
            <a:r>
              <a:rPr lang="en-GB" baseline="0" dirty="0"/>
              <a:t> poverty)</a:t>
            </a:r>
            <a:br>
              <a:rPr lang="en-GB" baseline="0" dirty="0"/>
            </a:br>
            <a:r>
              <a:rPr lang="en-GB" baseline="0" dirty="0"/>
              <a:t>the division of individualism and </a:t>
            </a:r>
            <a:r>
              <a:rPr lang="nl-BE" b="1" dirty="0"/>
              <a:t>Emergentism</a:t>
            </a:r>
            <a:r>
              <a:rPr lang="en-GB" b="0" baseline="0" dirty="0"/>
              <a:t> leads to this two pragmatic division, we make our assumption about the individual choice according to the individualism paradigm </a:t>
            </a:r>
            <a:br>
              <a:rPr lang="en-GB" b="0" baseline="0" dirty="0"/>
            </a:br>
            <a:endParaRPr lang="nl-BE" b="1" dirty="0"/>
          </a:p>
          <a:p>
            <a:endParaRPr lang="en-GB" dirty="0"/>
          </a:p>
        </p:txBody>
      </p:sp>
      <p:sp>
        <p:nvSpPr>
          <p:cNvPr id="4" name="Tijdelijke aanduiding voor dianummer 3"/>
          <p:cNvSpPr>
            <a:spLocks noGrp="1"/>
          </p:cNvSpPr>
          <p:nvPr>
            <p:ph type="sldNum" sz="quarter" idx="10"/>
          </p:nvPr>
        </p:nvSpPr>
        <p:spPr/>
        <p:txBody>
          <a:bodyPr/>
          <a:lstStyle/>
          <a:p>
            <a:fld id="{2317F701-4072-479E-B897-BE8CFD860C99}" type="slidenum">
              <a:rPr lang="en-GB" smtClean="0"/>
              <a:t>11</a:t>
            </a:fld>
            <a:endParaRPr lang="en-GB"/>
          </a:p>
        </p:txBody>
      </p:sp>
    </p:spTree>
    <p:extLst>
      <p:ext uri="{BB962C8B-B14F-4D97-AF65-F5344CB8AC3E}">
        <p14:creationId xmlns:p14="http://schemas.microsoft.com/office/powerpoint/2010/main" val="379227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17F701-4072-479E-B897-BE8CFD860C99}" type="slidenum">
              <a:rPr lang="en-GB" smtClean="0"/>
              <a:t>46</a:t>
            </a:fld>
            <a:endParaRPr lang="en-GB"/>
          </a:p>
        </p:txBody>
      </p:sp>
    </p:spTree>
    <p:extLst>
      <p:ext uri="{BB962C8B-B14F-4D97-AF65-F5344CB8AC3E}">
        <p14:creationId xmlns:p14="http://schemas.microsoft.com/office/powerpoint/2010/main" val="399803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D432502-A366-45D8-A09F-80BBEFC888E7}" type="datetime1">
              <a:rPr lang="en-US" smtClean="0"/>
              <a:t>10/22/19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919256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3CB2B-FCA4-4F5C-A5BF-B65F7995F952}" type="datetime1">
              <a:rPr lang="en-US" smtClean="0"/>
              <a:t>10/22/19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449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5AB57B-CFF8-4217-A525-DD012234DE41}" type="datetime1">
              <a:rPr lang="en-US" smtClean="0"/>
              <a:t>10/22/19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410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D644B-9E93-4E3E-B8DB-4D2DDB2357B8}" type="datetime1">
              <a:rPr lang="en-US" smtClean="0"/>
              <a:t>10/22/19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423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5A5E00B-8A74-44C4-A885-43ECFA5E56B7}" type="datetime1">
              <a:rPr lang="en-US" smtClean="0"/>
              <a:t>10/22/19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601932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2A46C4-61D8-4BF8-99BF-275FF4CBF49E}" type="datetime1">
              <a:rPr lang="en-US" smtClean="0"/>
              <a:t>10/22/19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349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337C2-D53B-4A1E-83D6-A5ED7B369FDD}" type="datetime1">
              <a:rPr lang="en-US" smtClean="0"/>
              <a:t>10/22/19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308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99BE21-4981-4066-8ED3-8C3F4B227046}" type="datetime1">
              <a:rPr lang="en-US" smtClean="0"/>
              <a:t>10/22/19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19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254A7-A81F-49AC-B2E6-6101EAD39569}" type="datetime1">
              <a:rPr lang="en-US" smtClean="0"/>
              <a:t>10/22/19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036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9300F7B-FE98-4EEA-A69C-E33EA07BCFA5}" type="datetime1">
              <a:rPr lang="en-US" smtClean="0"/>
              <a:t>10/22/19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015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04F5DE1-02E9-4757-B6B0-7F757760F39C}" type="datetime1">
              <a:rPr lang="en-US" smtClean="0"/>
              <a:t>10/22/19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436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C4DF3E3-D5E7-490D-B4C5-8E822A639F10}" type="datetime1">
              <a:rPr lang="en-US" smtClean="0"/>
              <a:t>10/22/19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9893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5582" y="1850138"/>
            <a:ext cx="9144000" cy="1641490"/>
          </a:xfrm>
        </p:spPr>
        <p:txBody>
          <a:bodyPr/>
          <a:lstStyle/>
          <a:p>
            <a:r>
              <a:rPr lang="en-US" noProof="0" dirty="0"/>
              <a:t>Theory Construction</a:t>
            </a:r>
          </a:p>
        </p:txBody>
      </p:sp>
      <p:sp>
        <p:nvSpPr>
          <p:cNvPr id="3" name="Subtitle 2"/>
          <p:cNvSpPr>
            <a:spLocks noGrp="1"/>
          </p:cNvSpPr>
          <p:nvPr>
            <p:ph type="subTitle" idx="1"/>
          </p:nvPr>
        </p:nvSpPr>
        <p:spPr>
          <a:xfrm>
            <a:off x="2597726" y="3879102"/>
            <a:ext cx="9144000" cy="1983816"/>
          </a:xfrm>
        </p:spPr>
        <p:txBody>
          <a:bodyPr>
            <a:normAutofit/>
          </a:bodyPr>
          <a:lstStyle/>
          <a:p>
            <a:r>
              <a:rPr lang="en-US" noProof="0" dirty="0"/>
              <a:t>4. Research paradigms, processes and designs</a:t>
            </a:r>
            <a:br>
              <a:rPr lang="en-US" noProof="0" dirty="0"/>
            </a:br>
            <a:br>
              <a:rPr lang="en-US" noProof="0" dirty="0"/>
            </a:br>
            <a:r>
              <a:rPr lang="en-US" noProof="0" dirty="0"/>
              <a:t>Dina Abdelhafez</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75625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3A411C-7081-2342-B0AA-440178CCCE6E}"/>
              </a:ext>
            </a:extLst>
          </p:cNvPr>
          <p:cNvSpPr>
            <a:spLocks noGrp="1"/>
          </p:cNvSpPr>
          <p:nvPr>
            <p:ph type="title"/>
          </p:nvPr>
        </p:nvSpPr>
        <p:spPr>
          <a:xfrm>
            <a:off x="798269" y="166688"/>
            <a:ext cx="9601200" cy="823912"/>
          </a:xfrm>
        </p:spPr>
        <p:txBody>
          <a:bodyPr>
            <a:normAutofit/>
          </a:bodyPr>
          <a:lstStyle/>
          <a:p>
            <a:r>
              <a:rPr lang="en-US" b="1" dirty="0"/>
              <a:t>Examples of Basic Debates</a:t>
            </a:r>
            <a:endParaRPr lang="en-US" dirty="0"/>
          </a:p>
        </p:txBody>
      </p:sp>
      <p:sp>
        <p:nvSpPr>
          <p:cNvPr id="6" name="Text Placeholder 5">
            <a:extLst>
              <a:ext uri="{FF2B5EF4-FFF2-40B4-BE49-F238E27FC236}">
                <a16:creationId xmlns:a16="http://schemas.microsoft.com/office/drawing/2014/main" id="{B196F887-6F26-1240-8135-DCD99B873635}"/>
              </a:ext>
            </a:extLst>
          </p:cNvPr>
          <p:cNvSpPr>
            <a:spLocks noGrp="1"/>
          </p:cNvSpPr>
          <p:nvPr>
            <p:ph type="body" idx="1"/>
          </p:nvPr>
        </p:nvSpPr>
        <p:spPr>
          <a:xfrm>
            <a:off x="798269" y="796758"/>
            <a:ext cx="4443984" cy="823912"/>
          </a:xfrm>
        </p:spPr>
        <p:txBody>
          <a:bodyPr/>
          <a:lstStyle/>
          <a:p>
            <a:r>
              <a:rPr lang="en-US" b="1" dirty="0"/>
              <a:t>Individualism</a:t>
            </a:r>
          </a:p>
        </p:txBody>
      </p:sp>
      <p:sp>
        <p:nvSpPr>
          <p:cNvPr id="3" name="Tijdelijke aanduiding voor inhoud 2"/>
          <p:cNvSpPr>
            <a:spLocks noGrp="1"/>
          </p:cNvSpPr>
          <p:nvPr>
            <p:ph sz="half" idx="2"/>
          </p:nvPr>
        </p:nvSpPr>
        <p:spPr>
          <a:xfrm>
            <a:off x="671513" y="1595668"/>
            <a:ext cx="4895444" cy="5362345"/>
          </a:xfrm>
        </p:spPr>
        <p:txBody>
          <a:bodyPr>
            <a:noAutofit/>
          </a:bodyPr>
          <a:lstStyle/>
          <a:p>
            <a:pPr marL="0" indent="0">
              <a:buNone/>
            </a:pPr>
            <a:endParaRPr lang="en-US" noProof="0" dirty="0"/>
          </a:p>
          <a:p>
            <a:r>
              <a:rPr lang="en-US" sz="2400" b="1" noProof="0" dirty="0"/>
              <a:t>The only ‘real’ entities in the social world are human individuals, so we must study their individual actions.</a:t>
            </a:r>
          </a:p>
          <a:p>
            <a:r>
              <a:rPr lang="en-US" sz="2400" b="1" noProof="0" dirty="0"/>
              <a:t>Anything that appears to be ‘emergent’ social </a:t>
            </a:r>
            <a:r>
              <a:rPr lang="en-US" sz="2400" b="1" noProof="0" dirty="0" err="1"/>
              <a:t>behaviour</a:t>
            </a:r>
            <a:r>
              <a:rPr lang="en-US" sz="2400" b="1" noProof="0" dirty="0"/>
              <a:t> must be the consequence of individual processes (methodological individualism).</a:t>
            </a:r>
          </a:p>
          <a:p>
            <a:r>
              <a:rPr lang="en-US" sz="2400" b="1" noProof="0" dirty="0"/>
              <a:t>Quite common in economics and psychology (but also in sociology).</a:t>
            </a:r>
          </a:p>
        </p:txBody>
      </p:sp>
      <p:sp>
        <p:nvSpPr>
          <p:cNvPr id="7" name="Text Placeholder 6">
            <a:extLst>
              <a:ext uri="{FF2B5EF4-FFF2-40B4-BE49-F238E27FC236}">
                <a16:creationId xmlns:a16="http://schemas.microsoft.com/office/drawing/2014/main" id="{5C005B28-52AB-C240-8CA7-960575F5E34C}"/>
              </a:ext>
            </a:extLst>
          </p:cNvPr>
          <p:cNvSpPr>
            <a:spLocks noGrp="1"/>
          </p:cNvSpPr>
          <p:nvPr>
            <p:ph type="body" sz="quarter" idx="3"/>
          </p:nvPr>
        </p:nvSpPr>
        <p:spPr>
          <a:xfrm>
            <a:off x="6625044" y="819609"/>
            <a:ext cx="4443984" cy="823912"/>
          </a:xfrm>
        </p:spPr>
        <p:txBody>
          <a:bodyPr/>
          <a:lstStyle/>
          <a:p>
            <a:r>
              <a:rPr lang="en-US" b="1" dirty="0" err="1"/>
              <a:t>Emergentism</a:t>
            </a:r>
            <a:endParaRPr lang="en-US" b="1" dirty="0"/>
          </a:p>
        </p:txBody>
      </p:sp>
      <p:sp>
        <p:nvSpPr>
          <p:cNvPr id="4" name="Tijdelijke aanduiding voor inhoud 3"/>
          <p:cNvSpPr>
            <a:spLocks noGrp="1"/>
          </p:cNvSpPr>
          <p:nvPr>
            <p:ph sz="quarter" idx="4"/>
          </p:nvPr>
        </p:nvSpPr>
        <p:spPr>
          <a:xfrm>
            <a:off x="6625044" y="1658770"/>
            <a:ext cx="4443984" cy="4627730"/>
          </a:xfrm>
        </p:spPr>
        <p:txBody>
          <a:bodyPr>
            <a:noAutofit/>
          </a:bodyPr>
          <a:lstStyle/>
          <a:p>
            <a:pPr marL="0" indent="0">
              <a:buNone/>
            </a:pPr>
            <a:endParaRPr lang="en-US" sz="2400" b="1" noProof="0" dirty="0"/>
          </a:p>
          <a:p>
            <a:r>
              <a:rPr lang="en-US" sz="2400" b="1" noProof="0" dirty="0"/>
              <a:t>The social is real, so we must study either the effects of social determinants on individual actions, or on groups, institutions and </a:t>
            </a:r>
            <a:r>
              <a:rPr lang="en-US" sz="2400" b="1" noProof="0" dirty="0" err="1"/>
              <a:t>organisations</a:t>
            </a:r>
            <a:r>
              <a:rPr lang="en-US" sz="2400" b="1" noProof="0" dirty="0"/>
              <a:t>.</a:t>
            </a:r>
          </a:p>
          <a:p>
            <a:r>
              <a:rPr lang="en-US" sz="2400" b="1" noProof="0" dirty="0"/>
              <a:t>Individuals are a product of the social.</a:t>
            </a:r>
          </a:p>
          <a:p>
            <a:r>
              <a:rPr lang="en-US" sz="2400" b="1" noProof="0" dirty="0"/>
              <a:t>More common in sociology.</a:t>
            </a:r>
          </a:p>
        </p:txBody>
      </p:sp>
      <p:sp>
        <p:nvSpPr>
          <p:cNvPr id="2" name="Tijdelijke aanduiding voor dianummer 1"/>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81840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46D9EF-8531-664A-924B-CDA82B481D04}"/>
              </a:ext>
            </a:extLst>
          </p:cNvPr>
          <p:cNvSpPr>
            <a:spLocks noGrp="1"/>
          </p:cNvSpPr>
          <p:nvPr>
            <p:ph type="title"/>
          </p:nvPr>
        </p:nvSpPr>
        <p:spPr>
          <a:xfrm>
            <a:off x="741119" y="457200"/>
            <a:ext cx="9601200" cy="823912"/>
          </a:xfrm>
        </p:spPr>
        <p:txBody>
          <a:bodyPr/>
          <a:lstStyle/>
          <a:p>
            <a:r>
              <a:rPr lang="en-US" b="1" dirty="0"/>
              <a:t>Examples of Basic Debates</a:t>
            </a:r>
            <a:endParaRPr lang="en-US" dirty="0"/>
          </a:p>
        </p:txBody>
      </p:sp>
      <p:sp>
        <p:nvSpPr>
          <p:cNvPr id="6" name="Text Placeholder 5">
            <a:extLst>
              <a:ext uri="{FF2B5EF4-FFF2-40B4-BE49-F238E27FC236}">
                <a16:creationId xmlns:a16="http://schemas.microsoft.com/office/drawing/2014/main" id="{5060DD79-1709-2643-971A-A6B6DAC0B058}"/>
              </a:ext>
            </a:extLst>
          </p:cNvPr>
          <p:cNvSpPr>
            <a:spLocks noGrp="1"/>
          </p:cNvSpPr>
          <p:nvPr>
            <p:ph type="body" idx="1"/>
          </p:nvPr>
        </p:nvSpPr>
        <p:spPr>
          <a:xfrm>
            <a:off x="741119" y="1281112"/>
            <a:ext cx="4443984" cy="823912"/>
          </a:xfrm>
        </p:spPr>
        <p:txBody>
          <a:bodyPr/>
          <a:lstStyle/>
          <a:p>
            <a:r>
              <a:rPr lang="en-US" b="1" dirty="0"/>
              <a:t>Individual choice</a:t>
            </a:r>
          </a:p>
        </p:txBody>
      </p:sp>
      <p:sp>
        <p:nvSpPr>
          <p:cNvPr id="3" name="Tijdelijke aanduiding voor inhoud 2"/>
          <p:cNvSpPr>
            <a:spLocks noGrp="1"/>
          </p:cNvSpPr>
          <p:nvPr>
            <p:ph sz="half" idx="2"/>
          </p:nvPr>
        </p:nvSpPr>
        <p:spPr>
          <a:xfrm>
            <a:off x="741118" y="2105025"/>
            <a:ext cx="5500687" cy="4295776"/>
          </a:xfrm>
        </p:spPr>
        <p:txBody>
          <a:bodyPr>
            <a:normAutofit lnSpcReduction="10000"/>
          </a:bodyPr>
          <a:lstStyle/>
          <a:p>
            <a:pPr marL="0" indent="0">
              <a:buNone/>
            </a:pPr>
            <a:endParaRPr lang="en-US" sz="2000" b="1" noProof="0" dirty="0"/>
          </a:p>
          <a:p>
            <a:pPr>
              <a:lnSpc>
                <a:spcPct val="114000"/>
              </a:lnSpc>
            </a:pPr>
            <a:r>
              <a:rPr lang="en-US" sz="2200" b="1" dirty="0"/>
              <a:t>Understanding society lies in understanding how individuals make choices (economist presume they already know how individuals do this – by maximizing utility)</a:t>
            </a:r>
          </a:p>
          <a:p>
            <a:pPr>
              <a:lnSpc>
                <a:spcPct val="114000"/>
              </a:lnSpc>
            </a:pPr>
            <a:r>
              <a:rPr lang="en-US" sz="2200" b="1" dirty="0"/>
              <a:t>Alternatively, figuring out the intended and non-intended consequences of their making choices in groups (markets: what are the social consequences when many people make the same choices?)</a:t>
            </a:r>
            <a:endParaRPr lang="en-US" sz="2000" b="1" noProof="0" dirty="0"/>
          </a:p>
          <a:p>
            <a:pPr>
              <a:buNone/>
            </a:pPr>
            <a:endParaRPr lang="en-US" sz="2000" b="1" noProof="0" dirty="0"/>
          </a:p>
          <a:p>
            <a:pPr>
              <a:buNone/>
            </a:pPr>
            <a:endParaRPr lang="en-US" sz="2000" b="1" noProof="0" dirty="0"/>
          </a:p>
          <a:p>
            <a:pPr>
              <a:buNone/>
            </a:pPr>
            <a:endParaRPr lang="en-US" sz="2000" b="1" noProof="0" dirty="0"/>
          </a:p>
        </p:txBody>
      </p:sp>
      <p:sp>
        <p:nvSpPr>
          <p:cNvPr id="7" name="Text Placeholder 6">
            <a:extLst>
              <a:ext uri="{FF2B5EF4-FFF2-40B4-BE49-F238E27FC236}">
                <a16:creationId xmlns:a16="http://schemas.microsoft.com/office/drawing/2014/main" id="{6DEDD0CD-8787-C648-8A3A-D44A12EF9BB0}"/>
              </a:ext>
            </a:extLst>
          </p:cNvPr>
          <p:cNvSpPr>
            <a:spLocks noGrp="1"/>
          </p:cNvSpPr>
          <p:nvPr>
            <p:ph type="body" sz="quarter" idx="3"/>
          </p:nvPr>
        </p:nvSpPr>
        <p:spPr>
          <a:xfrm>
            <a:off x="6625044" y="1574105"/>
            <a:ext cx="4443984" cy="823912"/>
          </a:xfrm>
        </p:spPr>
        <p:txBody>
          <a:bodyPr/>
          <a:lstStyle/>
          <a:p>
            <a:r>
              <a:rPr lang="en-US" b="1" dirty="0"/>
              <a:t>Social constraint</a:t>
            </a:r>
          </a:p>
          <a:p>
            <a:endParaRPr lang="en-US" dirty="0"/>
          </a:p>
        </p:txBody>
      </p:sp>
      <p:sp>
        <p:nvSpPr>
          <p:cNvPr id="4" name="Tijdelijke aanduiding voor inhoud 3"/>
          <p:cNvSpPr>
            <a:spLocks noGrp="1"/>
          </p:cNvSpPr>
          <p:nvPr>
            <p:ph sz="quarter" idx="4"/>
          </p:nvPr>
        </p:nvSpPr>
        <p:spPr>
          <a:xfrm>
            <a:off x="6625044" y="1986061"/>
            <a:ext cx="5500687" cy="4414739"/>
          </a:xfrm>
        </p:spPr>
        <p:txBody>
          <a:bodyPr>
            <a:noAutofit/>
          </a:bodyPr>
          <a:lstStyle/>
          <a:p>
            <a:pPr marL="0" indent="0">
              <a:buNone/>
            </a:pPr>
            <a:endParaRPr lang="en-US" sz="2000" b="1" noProof="0" dirty="0"/>
          </a:p>
          <a:p>
            <a:r>
              <a:rPr lang="en-US" sz="2400" b="1" noProof="0" dirty="0"/>
              <a:t>Key to understanding is ‘why people have no choices to make’</a:t>
            </a:r>
          </a:p>
          <a:p>
            <a:r>
              <a:rPr lang="en-US" sz="2400" b="1" noProof="0" dirty="0"/>
              <a:t>‘social structure’ constrains and directs individuals  (e.g. poverty, life style)</a:t>
            </a:r>
          </a:p>
          <a:p>
            <a:r>
              <a:rPr lang="en-US" sz="2400" b="1" noProof="0" dirty="0"/>
              <a:t>Individuals are not free to make their choices unconstrained, except in specifically designed institutions such as markets</a:t>
            </a:r>
          </a:p>
        </p:txBody>
      </p:sp>
      <p:sp>
        <p:nvSpPr>
          <p:cNvPr id="2" name="Tijdelijke aanduiding voor dianummer 1"/>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8037298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Research designs</a:t>
            </a:r>
          </a:p>
        </p:txBody>
      </p:sp>
      <p:sp>
        <p:nvSpPr>
          <p:cNvPr id="3" name="Tijdelijke aanduiding voor inhoud 2"/>
          <p:cNvSpPr>
            <a:spLocks noGrp="1"/>
          </p:cNvSpPr>
          <p:nvPr>
            <p:ph idx="1"/>
          </p:nvPr>
        </p:nvSpPr>
        <p:spPr>
          <a:xfrm>
            <a:off x="1120000" y="1825625"/>
            <a:ext cx="10233800" cy="4604672"/>
          </a:xfrm>
        </p:spPr>
        <p:txBody>
          <a:bodyPr>
            <a:normAutofit lnSpcReduction="10000"/>
          </a:bodyPr>
          <a:lstStyle/>
          <a:p>
            <a:r>
              <a:rPr lang="en-US" b="1" noProof="0" dirty="0"/>
              <a:t>Research design </a:t>
            </a:r>
            <a:r>
              <a:rPr lang="en-US" noProof="0" dirty="0"/>
              <a:t>= the plan for carrying out your research</a:t>
            </a:r>
          </a:p>
          <a:p>
            <a:pPr lvl="1"/>
            <a:r>
              <a:rPr lang="en-US" noProof="0" dirty="0"/>
              <a:t>This includes the </a:t>
            </a:r>
            <a:r>
              <a:rPr lang="en-US" noProof="0" dirty="0">
                <a:solidFill>
                  <a:schemeClr val="accent2">
                    <a:lumMod val="75000"/>
                  </a:schemeClr>
                </a:solidFill>
              </a:rPr>
              <a:t>research process</a:t>
            </a:r>
            <a:r>
              <a:rPr lang="en-US" noProof="0" dirty="0"/>
              <a:t>: the phases or the steps through which you proceed</a:t>
            </a:r>
          </a:p>
          <a:p>
            <a:pPr lvl="1"/>
            <a:r>
              <a:rPr lang="en-US" noProof="0" dirty="0"/>
              <a:t>This includes: literature review, theory-building, developing a research question, the types of data you will collect, how you will collect your data (methods), which (ontological) assumptions you make about social reality, how you will </a:t>
            </a:r>
            <a:r>
              <a:rPr lang="en-US" noProof="0" dirty="0" err="1"/>
              <a:t>analyse</a:t>
            </a:r>
            <a:r>
              <a:rPr lang="en-US" noProof="0" dirty="0"/>
              <a:t> your data, and writing up</a:t>
            </a:r>
          </a:p>
          <a:p>
            <a:pPr lvl="1"/>
            <a:r>
              <a:rPr lang="en-US" noProof="0" dirty="0"/>
              <a:t>These building blocks need to </a:t>
            </a:r>
            <a:r>
              <a:rPr lang="en-US" noProof="0" dirty="0">
                <a:solidFill>
                  <a:schemeClr val="accent2">
                    <a:lumMod val="75000"/>
                  </a:schemeClr>
                </a:solidFill>
              </a:rPr>
              <a:t>fit</a:t>
            </a:r>
            <a:r>
              <a:rPr lang="en-US" noProof="0" dirty="0"/>
              <a:t> with each other</a:t>
            </a:r>
          </a:p>
          <a:p>
            <a:endParaRPr lang="en-US" noProof="0" dirty="0"/>
          </a:p>
          <a:p>
            <a:r>
              <a:rPr lang="en-US" noProof="0" dirty="0"/>
              <a:t>Differs between (post-)positivist and interpretive approaches</a:t>
            </a:r>
          </a:p>
          <a:p>
            <a:endParaRPr lang="en-US" noProof="0" dirty="0"/>
          </a:p>
          <a:p>
            <a:r>
              <a:rPr lang="en-US" noProof="0" dirty="0"/>
              <a:t>One is not inherently better than the other: they provide different answers to different types of questions…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78333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Research processes</a:t>
            </a:r>
          </a:p>
        </p:txBody>
      </p:sp>
      <p:sp>
        <p:nvSpPr>
          <p:cNvPr id="3" name="Tijdelijke aanduiding voor inhoud 2"/>
          <p:cNvSpPr>
            <a:spLocks noGrp="1"/>
          </p:cNvSpPr>
          <p:nvPr>
            <p:ph idx="1"/>
          </p:nvPr>
        </p:nvSpPr>
        <p:spPr>
          <a:xfrm>
            <a:off x="913522" y="2032102"/>
            <a:ext cx="10609884" cy="4351338"/>
          </a:xfrm>
        </p:spPr>
        <p:txBody>
          <a:bodyPr>
            <a:normAutofit/>
          </a:bodyPr>
          <a:lstStyle/>
          <a:p>
            <a:r>
              <a:rPr lang="en-US" noProof="0" dirty="0"/>
              <a:t>E.g. imagine that you are interested in Catalan identity</a:t>
            </a:r>
          </a:p>
          <a:p>
            <a:endParaRPr lang="en-US" noProof="0" dirty="0"/>
          </a:p>
          <a:p>
            <a:pPr lvl="1"/>
            <a:endParaRPr lang="en-US" noProof="0" dirty="0"/>
          </a:p>
        </p:txBody>
      </p:sp>
      <p:sp>
        <p:nvSpPr>
          <p:cNvPr id="7" name="Tijdelijke aanduiding voor dianummer 6"/>
          <p:cNvSpPr>
            <a:spLocks noGrp="1"/>
          </p:cNvSpPr>
          <p:nvPr>
            <p:ph type="sldNum" sz="quarter" idx="12"/>
          </p:nvPr>
        </p:nvSpPr>
        <p:spPr/>
        <p:txBody>
          <a:bodyPr/>
          <a:lstStyle/>
          <a:p>
            <a:fld id="{6D22F896-40B5-4ADD-8801-0D06FADFA095}" type="slidenum">
              <a:rPr lang="en-US" smtClean="0"/>
              <a:t>13</a:t>
            </a:fld>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571" y="667053"/>
            <a:ext cx="2428875" cy="161925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464" y="2627717"/>
            <a:ext cx="5969023" cy="354448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482" y="2627717"/>
            <a:ext cx="5199884" cy="3544483"/>
          </a:xfrm>
          <a:prstGeom prst="rect">
            <a:avLst/>
          </a:prstGeom>
        </p:spPr>
      </p:pic>
    </p:spTree>
    <p:extLst>
      <p:ext uri="{BB962C8B-B14F-4D97-AF65-F5344CB8AC3E}">
        <p14:creationId xmlns:p14="http://schemas.microsoft.com/office/powerpoint/2010/main" val="408456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Research processes</a:t>
            </a:r>
          </a:p>
        </p:txBody>
      </p:sp>
      <p:sp>
        <p:nvSpPr>
          <p:cNvPr id="3" name="Tijdelijke aanduiding voor inhoud 2"/>
          <p:cNvSpPr>
            <a:spLocks noGrp="1"/>
          </p:cNvSpPr>
          <p:nvPr>
            <p:ph idx="1"/>
          </p:nvPr>
        </p:nvSpPr>
        <p:spPr>
          <a:xfrm>
            <a:off x="913522" y="2032102"/>
            <a:ext cx="10609884" cy="4535846"/>
          </a:xfrm>
        </p:spPr>
        <p:txBody>
          <a:bodyPr>
            <a:normAutofit lnSpcReduction="10000"/>
          </a:bodyPr>
          <a:lstStyle/>
          <a:p>
            <a:pPr marL="0" indent="0">
              <a:buNone/>
            </a:pPr>
            <a:endParaRPr lang="en-US" noProof="0" dirty="0"/>
          </a:p>
          <a:p>
            <a:r>
              <a:rPr lang="en-US" noProof="0" dirty="0"/>
              <a:t>Researcher A: first reads the literature, identify the right concepts for your topic (e.g. national identification), establishes particular hypotheses or research question (e.g. the impact of class on preference for independence), operationalizes them by finding the values to measure your concept, develops a survey to collect the data to answer your research question and hypothesis, then analyses the data and writes a research report</a:t>
            </a:r>
          </a:p>
          <a:p>
            <a:endParaRPr lang="en-US" noProof="0" dirty="0"/>
          </a:p>
          <a:p>
            <a:r>
              <a:rPr lang="en-US" noProof="0" dirty="0"/>
              <a:t>Researcher B: first conducts qualitative interviews, analyses them systematically, produces new concepts (e.g. a specific type of national identity), goes back to the literature and writes a research report</a:t>
            </a:r>
          </a:p>
          <a:p>
            <a:endParaRPr lang="en-US" noProof="0" dirty="0"/>
          </a:p>
          <a:p>
            <a:r>
              <a:rPr lang="en-US" noProof="0" dirty="0"/>
              <a:t>Researcher C: conducts qualitative interviews and reads the literature at roughly the same time through the research process, continuously trying to reframe and further develop the research question.</a:t>
            </a:r>
          </a:p>
          <a:p>
            <a:pPr lvl="1"/>
            <a:endParaRPr lang="en-US" noProof="0"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14</a:t>
            </a:fld>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394" y="544732"/>
            <a:ext cx="2428875" cy="1619250"/>
          </a:xfrm>
          <a:prstGeom prst="rect">
            <a:avLst/>
          </a:prstGeom>
        </p:spPr>
      </p:pic>
    </p:spTree>
    <p:extLst>
      <p:ext uri="{BB962C8B-B14F-4D97-AF65-F5344CB8AC3E}">
        <p14:creationId xmlns:p14="http://schemas.microsoft.com/office/powerpoint/2010/main" val="18054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Research processes</a:t>
            </a:r>
          </a:p>
        </p:txBody>
      </p:sp>
      <p:sp>
        <p:nvSpPr>
          <p:cNvPr id="3" name="Tijdelijke aanduiding voor inhoud 2"/>
          <p:cNvSpPr>
            <a:spLocks noGrp="1"/>
          </p:cNvSpPr>
          <p:nvPr>
            <p:ph idx="1"/>
          </p:nvPr>
        </p:nvSpPr>
        <p:spPr>
          <a:xfrm>
            <a:off x="838200" y="2206626"/>
            <a:ext cx="10609884" cy="4351338"/>
          </a:xfrm>
        </p:spPr>
        <p:txBody>
          <a:bodyPr>
            <a:normAutofit/>
          </a:bodyPr>
          <a:lstStyle/>
          <a:p>
            <a:r>
              <a:rPr lang="en-US" noProof="0" dirty="0"/>
              <a:t>E.g. imagine that you are interested in Catalan identity</a:t>
            </a:r>
          </a:p>
          <a:p>
            <a:endParaRPr lang="en-US" noProof="0" dirty="0"/>
          </a:p>
          <a:p>
            <a:r>
              <a:rPr lang="en-US" noProof="0" dirty="0"/>
              <a:t>Researchers A and B use a (post-)positivist approach</a:t>
            </a:r>
          </a:p>
          <a:p>
            <a:endParaRPr lang="en-US" noProof="0" dirty="0"/>
          </a:p>
          <a:p>
            <a:r>
              <a:rPr lang="en-US" noProof="0" dirty="0"/>
              <a:t>Researcher C uses an interpretive approach</a:t>
            </a:r>
          </a:p>
          <a:p>
            <a:endParaRPr lang="en-US" noProof="0" dirty="0"/>
          </a:p>
          <a:p>
            <a:endParaRPr lang="en-US" noProof="0" dirty="0"/>
          </a:p>
          <a:p>
            <a:pPr lvl="1"/>
            <a:endParaRPr lang="en-US" noProof="0"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15</a:t>
            </a:fld>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3883" y="502691"/>
            <a:ext cx="2428875" cy="1619250"/>
          </a:xfrm>
          <a:prstGeom prst="rect">
            <a:avLst/>
          </a:prstGeom>
        </p:spPr>
      </p:pic>
    </p:spTree>
    <p:extLst>
      <p:ext uri="{BB962C8B-B14F-4D97-AF65-F5344CB8AC3E}">
        <p14:creationId xmlns:p14="http://schemas.microsoft.com/office/powerpoint/2010/main" val="96786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Research processes</a:t>
            </a:r>
          </a:p>
        </p:txBody>
      </p:sp>
      <p:sp>
        <p:nvSpPr>
          <p:cNvPr id="3" name="Tijdelijke aanduiding voor inhoud 2"/>
          <p:cNvSpPr>
            <a:spLocks noGrp="1"/>
          </p:cNvSpPr>
          <p:nvPr>
            <p:ph idx="1"/>
          </p:nvPr>
        </p:nvSpPr>
        <p:spPr>
          <a:xfrm>
            <a:off x="979100" y="1690688"/>
            <a:ext cx="10233800" cy="4351338"/>
          </a:xfrm>
        </p:spPr>
        <p:txBody>
          <a:bodyPr>
            <a:normAutofit fontScale="92500" lnSpcReduction="20000"/>
          </a:bodyPr>
          <a:lstStyle/>
          <a:p>
            <a:r>
              <a:rPr lang="en-US" noProof="0" dirty="0"/>
              <a:t>Positivist: linear process</a:t>
            </a:r>
          </a:p>
          <a:p>
            <a:endParaRPr lang="en-US" noProof="0" dirty="0"/>
          </a:p>
          <a:p>
            <a:r>
              <a:rPr lang="en-US" noProof="0" dirty="0"/>
              <a:t>Deductive (from theory to data) (researcher A)</a:t>
            </a:r>
          </a:p>
          <a:p>
            <a:pPr marL="914400" lvl="1" indent="-457200">
              <a:buFont typeface="+mj-lt"/>
              <a:buAutoNum type="arabicPeriod"/>
            </a:pPr>
            <a:r>
              <a:rPr lang="en-US" noProof="0" dirty="0"/>
              <a:t>Literature and theory</a:t>
            </a:r>
          </a:p>
          <a:p>
            <a:pPr marL="914400" lvl="1" indent="-457200">
              <a:buFont typeface="+mj-lt"/>
              <a:buAutoNum type="arabicPeriod"/>
            </a:pPr>
            <a:r>
              <a:rPr lang="en-US" noProof="0" dirty="0"/>
              <a:t>Developing a research question</a:t>
            </a:r>
          </a:p>
          <a:p>
            <a:pPr marL="914400" lvl="1" indent="-457200">
              <a:buFont typeface="+mj-lt"/>
              <a:buAutoNum type="arabicPeriod"/>
            </a:pPr>
            <a:r>
              <a:rPr lang="en-US" noProof="0" dirty="0"/>
              <a:t>Developing specific, testable hypotheses</a:t>
            </a:r>
          </a:p>
          <a:p>
            <a:pPr marL="914400" lvl="1" indent="-457200">
              <a:buFont typeface="+mj-lt"/>
              <a:buAutoNum type="arabicPeriod"/>
            </a:pPr>
            <a:r>
              <a:rPr lang="en-US" noProof="0" dirty="0"/>
              <a:t>Build a theoretical model</a:t>
            </a:r>
          </a:p>
          <a:p>
            <a:pPr marL="914400" lvl="1" indent="-457200">
              <a:buFont typeface="+mj-lt"/>
              <a:buAutoNum type="arabicPeriod"/>
            </a:pPr>
            <a:r>
              <a:rPr lang="en-US" noProof="0" dirty="0"/>
              <a:t>Testing the hypotheses and the model</a:t>
            </a:r>
          </a:p>
          <a:p>
            <a:pPr marL="914400" lvl="1" indent="-457200">
              <a:buFont typeface="+mj-lt"/>
              <a:buAutoNum type="arabicPeriod"/>
            </a:pPr>
            <a:r>
              <a:rPr lang="en-US" noProof="0" dirty="0"/>
              <a:t>Constructing a formal theory by adapting your model</a:t>
            </a:r>
          </a:p>
          <a:p>
            <a:pPr marL="914400" lvl="1" indent="-457200">
              <a:buFont typeface="+mj-lt"/>
              <a:buAutoNum type="arabicPeriod"/>
            </a:pPr>
            <a:r>
              <a:rPr lang="en-US" noProof="0" dirty="0"/>
              <a:t> Writing about the research findings </a:t>
            </a:r>
          </a:p>
          <a:p>
            <a:pPr marL="914400" lvl="1" indent="-457200">
              <a:buFont typeface="+mj-lt"/>
              <a:buAutoNum type="arabicPeriod"/>
            </a:pPr>
            <a:endParaRPr lang="en-US" noProof="0" dirty="0"/>
          </a:p>
          <a:p>
            <a:pPr lvl="1"/>
            <a:r>
              <a:rPr lang="en-US" noProof="0" dirty="0"/>
              <a:t>Goals: refining, advancing and testing existing theories</a:t>
            </a:r>
          </a:p>
          <a:p>
            <a:pPr lvl="1"/>
            <a:r>
              <a:rPr lang="en-US" noProof="0" dirty="0"/>
              <a:t>Research Methods: quantitative (mostly)</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7893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Research processes</a:t>
            </a:r>
          </a:p>
        </p:txBody>
      </p:sp>
      <p:sp>
        <p:nvSpPr>
          <p:cNvPr id="3" name="Tijdelijke aanduiding voor inhoud 2"/>
          <p:cNvSpPr>
            <a:spLocks noGrp="1"/>
          </p:cNvSpPr>
          <p:nvPr>
            <p:ph idx="1"/>
          </p:nvPr>
        </p:nvSpPr>
        <p:spPr>
          <a:xfrm>
            <a:off x="979100" y="1847850"/>
            <a:ext cx="10233800" cy="4351338"/>
          </a:xfrm>
        </p:spPr>
        <p:txBody>
          <a:bodyPr>
            <a:normAutofit/>
          </a:bodyPr>
          <a:lstStyle/>
          <a:p>
            <a:r>
              <a:rPr lang="en-US" noProof="0" dirty="0"/>
              <a:t>Positivist: linear process</a:t>
            </a:r>
          </a:p>
          <a:p>
            <a:endParaRPr lang="en-US" noProof="0" dirty="0"/>
          </a:p>
          <a:p>
            <a:r>
              <a:rPr lang="en-US" noProof="0" dirty="0"/>
              <a:t>Inductive (from data to theory) (researcher B)</a:t>
            </a:r>
          </a:p>
          <a:p>
            <a:pPr marL="914400" lvl="1" indent="-457200">
              <a:buFont typeface="+mj-lt"/>
              <a:buAutoNum type="arabicPeriod"/>
            </a:pPr>
            <a:r>
              <a:rPr lang="en-US" noProof="0" dirty="0"/>
              <a:t>Collecting data on a general research topic</a:t>
            </a:r>
          </a:p>
          <a:p>
            <a:pPr marL="914400" lvl="1" indent="-457200">
              <a:buFont typeface="+mj-lt"/>
              <a:buAutoNum type="arabicPeriod"/>
            </a:pPr>
            <a:r>
              <a:rPr lang="en-US" noProof="0" dirty="0"/>
              <a:t>Developing concepts that are grounded in these data</a:t>
            </a:r>
          </a:p>
          <a:p>
            <a:pPr marL="914400" lvl="1" indent="-457200">
              <a:buFont typeface="+mj-lt"/>
              <a:buAutoNum type="arabicPeriod"/>
            </a:pPr>
            <a:r>
              <a:rPr lang="en-US" noProof="0" dirty="0"/>
              <a:t>Developing a more specific research question</a:t>
            </a:r>
          </a:p>
          <a:p>
            <a:pPr marL="914400" lvl="1" indent="-457200">
              <a:buFont typeface="+mj-lt"/>
              <a:buAutoNum type="arabicPeriod"/>
            </a:pPr>
            <a:r>
              <a:rPr lang="en-US" noProof="0" dirty="0"/>
              <a:t>Going back to the literature</a:t>
            </a:r>
          </a:p>
          <a:p>
            <a:pPr marL="914400" lvl="1" indent="-457200">
              <a:buFont typeface="+mj-lt"/>
              <a:buAutoNum type="arabicPeriod"/>
            </a:pPr>
            <a:r>
              <a:rPr lang="en-US" noProof="0" dirty="0"/>
              <a:t>Writing about the research findings</a:t>
            </a:r>
          </a:p>
          <a:p>
            <a:pPr marL="914400" lvl="1" indent="-457200">
              <a:buFont typeface="+mj-lt"/>
              <a:buAutoNum type="arabicPeriod"/>
            </a:pPr>
            <a:endParaRPr lang="en-US" noProof="0" dirty="0"/>
          </a:p>
          <a:p>
            <a:pPr lvl="1"/>
            <a:r>
              <a:rPr lang="en-US" noProof="0" dirty="0"/>
              <a:t>Goals: generating new theories (and knowledge in general); explorative</a:t>
            </a:r>
          </a:p>
          <a:p>
            <a:pPr lvl="1"/>
            <a:r>
              <a:rPr lang="en-US" noProof="0" dirty="0"/>
              <a:t>Research Methods: qualitative (mostly)</a:t>
            </a:r>
          </a:p>
          <a:p>
            <a:pPr lvl="1"/>
            <a:endParaRPr lang="en-US" noProof="0" dirty="0"/>
          </a:p>
          <a:p>
            <a:endParaRPr lang="en-US" noProof="0" dirty="0"/>
          </a:p>
          <a:p>
            <a:pPr lvl="1"/>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80093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Research processes</a:t>
            </a:r>
          </a:p>
        </p:txBody>
      </p:sp>
      <p:sp>
        <p:nvSpPr>
          <p:cNvPr id="3" name="Tijdelijke aanduiding voor inhoud 2"/>
          <p:cNvSpPr>
            <a:spLocks noGrp="1"/>
          </p:cNvSpPr>
          <p:nvPr>
            <p:ph idx="1"/>
          </p:nvPr>
        </p:nvSpPr>
        <p:spPr>
          <a:xfrm>
            <a:off x="979100" y="2071431"/>
            <a:ext cx="10233800" cy="4351338"/>
          </a:xfrm>
        </p:spPr>
        <p:txBody>
          <a:bodyPr>
            <a:normAutofit lnSpcReduction="10000"/>
          </a:bodyPr>
          <a:lstStyle/>
          <a:p>
            <a:r>
              <a:rPr lang="en-US" noProof="0" dirty="0"/>
              <a:t>Interpretive: circular process</a:t>
            </a:r>
          </a:p>
          <a:p>
            <a:endParaRPr lang="en-US" noProof="0" dirty="0"/>
          </a:p>
          <a:p>
            <a:r>
              <a:rPr lang="en-US" noProof="0" dirty="0"/>
              <a:t>Abductive (researcher C)</a:t>
            </a:r>
          </a:p>
          <a:p>
            <a:pPr lvl="1"/>
            <a:r>
              <a:rPr lang="en-US" noProof="0" dirty="0"/>
              <a:t>Going back and forth between the field, the literature and theory</a:t>
            </a:r>
          </a:p>
          <a:p>
            <a:pPr lvl="1"/>
            <a:r>
              <a:rPr lang="en-US" noProof="0" dirty="0"/>
              <a:t>Starting from a general research topic</a:t>
            </a:r>
          </a:p>
          <a:p>
            <a:pPr lvl="1"/>
            <a:r>
              <a:rPr lang="en-US" noProof="0" dirty="0"/>
              <a:t>Then developing a more specific research question throughout the entire research process</a:t>
            </a:r>
          </a:p>
          <a:p>
            <a:pPr lvl="1"/>
            <a:r>
              <a:rPr lang="en-US" noProof="0" dirty="0"/>
              <a:t>Writing is an integral part of </a:t>
            </a:r>
            <a:r>
              <a:rPr lang="en-US" noProof="0" dirty="0" err="1"/>
              <a:t>theorising</a:t>
            </a:r>
            <a:r>
              <a:rPr lang="en-US" noProof="0" dirty="0"/>
              <a:t> and </a:t>
            </a:r>
            <a:r>
              <a:rPr lang="en-US" noProof="0" dirty="0" err="1"/>
              <a:t>analysing</a:t>
            </a:r>
            <a:r>
              <a:rPr lang="en-US" noProof="0" dirty="0"/>
              <a:t> data</a:t>
            </a:r>
          </a:p>
          <a:p>
            <a:pPr lvl="1"/>
            <a:endParaRPr lang="en-US" noProof="0" dirty="0"/>
          </a:p>
          <a:p>
            <a:pPr lvl="1"/>
            <a:r>
              <a:rPr lang="en-US" noProof="0" dirty="0"/>
              <a:t>Goals: understanding how different respondents experience and interpret the social world, and how this influences how they act</a:t>
            </a:r>
          </a:p>
          <a:p>
            <a:pPr lvl="1"/>
            <a:r>
              <a:rPr lang="en-US" noProof="0" dirty="0" err="1"/>
              <a:t>Reseach</a:t>
            </a:r>
            <a:r>
              <a:rPr lang="en-US" noProof="0" dirty="0"/>
              <a:t> Methods: qualitative</a:t>
            </a:r>
          </a:p>
          <a:p>
            <a:pPr lvl="1"/>
            <a:endParaRPr lang="en-US" noProof="0" dirty="0"/>
          </a:p>
          <a:p>
            <a:endParaRPr lang="en-US" noProof="0" dirty="0"/>
          </a:p>
          <a:p>
            <a:pPr lvl="1"/>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5345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9100" y="200026"/>
            <a:ext cx="9601200" cy="728663"/>
          </a:xfrm>
        </p:spPr>
        <p:txBody>
          <a:bodyPr>
            <a:normAutofit/>
          </a:bodyPr>
          <a:lstStyle/>
          <a:p>
            <a:r>
              <a:rPr lang="en-US" sz="3600" noProof="0" dirty="0"/>
              <a:t>Summing up the Research Processes</a:t>
            </a:r>
          </a:p>
        </p:txBody>
      </p:sp>
      <p:sp>
        <p:nvSpPr>
          <p:cNvPr id="3" name="Tijdelijke aanduiding voor inhoud 2"/>
          <p:cNvSpPr>
            <a:spLocks noGrp="1"/>
          </p:cNvSpPr>
          <p:nvPr>
            <p:ph idx="1"/>
          </p:nvPr>
        </p:nvSpPr>
        <p:spPr>
          <a:xfrm>
            <a:off x="836225" y="1069282"/>
            <a:ext cx="10808088" cy="5588692"/>
          </a:xfrm>
        </p:spPr>
        <p:txBody>
          <a:bodyPr>
            <a:normAutofit fontScale="92500" lnSpcReduction="20000"/>
          </a:bodyPr>
          <a:lstStyle/>
          <a:p>
            <a:r>
              <a:rPr lang="en-US" noProof="0" dirty="0"/>
              <a:t>Positivist</a:t>
            </a:r>
          </a:p>
          <a:p>
            <a:pPr lvl="1"/>
            <a:r>
              <a:rPr lang="en-US" noProof="0" dirty="0"/>
              <a:t>Deduction: from theory to data</a:t>
            </a:r>
          </a:p>
          <a:p>
            <a:pPr lvl="1"/>
            <a:r>
              <a:rPr lang="en-US" noProof="0" dirty="0"/>
              <a:t>Induction: from data to theory </a:t>
            </a:r>
          </a:p>
          <a:p>
            <a:r>
              <a:rPr lang="en-US" dirty="0"/>
              <a:t>Positivist approach:</a:t>
            </a:r>
          </a:p>
          <a:p>
            <a:pPr lvl="1"/>
            <a:r>
              <a:rPr lang="en-US" dirty="0"/>
              <a:t>“treats research and the theories, it tests or generates and supports as an exact replication mirroring the social-political world, which the researcher studies from a position external to that world”  (SS&amp;Y, 40)</a:t>
            </a:r>
          </a:p>
          <a:p>
            <a:pPr lvl="1"/>
            <a:r>
              <a:rPr lang="en-US" dirty="0"/>
              <a:t>There is ultimately </a:t>
            </a:r>
            <a:r>
              <a:rPr lang="en-US" dirty="0">
                <a:solidFill>
                  <a:schemeClr val="accent2">
                    <a:lumMod val="75000"/>
                  </a:schemeClr>
                </a:solidFill>
              </a:rPr>
              <a:t>one external, objective reality </a:t>
            </a:r>
            <a:r>
              <a:rPr lang="en-US" dirty="0"/>
              <a:t>(facts are facts)</a:t>
            </a:r>
          </a:p>
          <a:p>
            <a:pPr lvl="1"/>
            <a:r>
              <a:rPr lang="en-US" dirty="0"/>
              <a:t>Quantitative and qualitative methods (but </a:t>
            </a:r>
            <a:r>
              <a:rPr lang="en-US" dirty="0">
                <a:solidFill>
                  <a:schemeClr val="accent2">
                    <a:lumMod val="75000"/>
                  </a:schemeClr>
                </a:solidFill>
              </a:rPr>
              <a:t>mostly quantitative</a:t>
            </a:r>
            <a:r>
              <a:rPr lang="en-US" dirty="0"/>
              <a:t>)</a:t>
            </a:r>
          </a:p>
          <a:p>
            <a:pPr marL="0" indent="0">
              <a:buNone/>
            </a:pPr>
            <a:endParaRPr lang="en-US" noProof="0" dirty="0"/>
          </a:p>
          <a:p>
            <a:r>
              <a:rPr lang="en-US" noProof="0" dirty="0"/>
              <a:t>Interpretive:</a:t>
            </a:r>
          </a:p>
          <a:p>
            <a:pPr lvl="1"/>
            <a:r>
              <a:rPr lang="en-US" noProof="0" dirty="0"/>
              <a:t>Abduction: going back and forth between data and theory</a:t>
            </a:r>
            <a:r>
              <a:rPr lang="en-US" dirty="0"/>
              <a:t>.</a:t>
            </a:r>
          </a:p>
          <a:p>
            <a:r>
              <a:rPr lang="en-US" dirty="0"/>
              <a:t>Interpretive approach:</a:t>
            </a:r>
          </a:p>
          <a:p>
            <a:pPr lvl="1"/>
            <a:r>
              <a:rPr lang="en-US" dirty="0"/>
              <a:t>“sees research findings as resulting from intersubjective, meaning-focused processes that themselves interact with and potentially shape the world we study” (SS&amp;Y, 40)</a:t>
            </a:r>
          </a:p>
          <a:p>
            <a:pPr lvl="1"/>
            <a:r>
              <a:rPr lang="en-US" dirty="0"/>
              <a:t>Focuses on </a:t>
            </a:r>
            <a:r>
              <a:rPr lang="en-US" dirty="0">
                <a:solidFill>
                  <a:schemeClr val="accent2">
                    <a:lumMod val="75000"/>
                  </a:schemeClr>
                </a:solidFill>
              </a:rPr>
              <a:t>sense-making, meaning-making, interpretation and lived, embodied experiences</a:t>
            </a:r>
          </a:p>
          <a:p>
            <a:pPr lvl="1"/>
            <a:r>
              <a:rPr lang="en-US" dirty="0"/>
              <a:t>There are </a:t>
            </a:r>
            <a:r>
              <a:rPr lang="en-US" dirty="0">
                <a:solidFill>
                  <a:schemeClr val="accent2">
                    <a:lumMod val="75000"/>
                  </a:schemeClr>
                </a:solidFill>
              </a:rPr>
              <a:t>multiple, (inter)subjective realities</a:t>
            </a:r>
          </a:p>
          <a:p>
            <a:pPr lvl="1"/>
            <a:r>
              <a:rPr lang="en-US" dirty="0">
                <a:solidFill>
                  <a:schemeClr val="accent2">
                    <a:lumMod val="75000"/>
                  </a:schemeClr>
                </a:solidFill>
              </a:rPr>
              <a:t>Qualitative methods </a:t>
            </a:r>
            <a:r>
              <a:rPr lang="en-US" dirty="0"/>
              <a:t>(although this can include analyses of quantitative data)</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40070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Overview</a:t>
            </a:r>
          </a:p>
        </p:txBody>
      </p:sp>
      <p:sp>
        <p:nvSpPr>
          <p:cNvPr id="3" name="Tijdelijke aanduiding voor inhoud 2"/>
          <p:cNvSpPr>
            <a:spLocks noGrp="1"/>
          </p:cNvSpPr>
          <p:nvPr>
            <p:ph idx="1"/>
          </p:nvPr>
        </p:nvSpPr>
        <p:spPr/>
        <p:txBody>
          <a:bodyPr>
            <a:normAutofit/>
          </a:bodyPr>
          <a:lstStyle/>
          <a:p>
            <a:pPr marL="68580" indent="0">
              <a:buNone/>
            </a:pPr>
            <a:endParaRPr lang="en-US" noProof="0" dirty="0">
              <a:solidFill>
                <a:schemeClr val="tx1"/>
              </a:solidFill>
            </a:endParaRPr>
          </a:p>
          <a:p>
            <a:pPr marL="582930" indent="-514350">
              <a:buFont typeface="+mj-lt"/>
              <a:buAutoNum type="arabicPeriod"/>
            </a:pPr>
            <a:r>
              <a:rPr lang="en-US" noProof="0" dirty="0">
                <a:solidFill>
                  <a:schemeClr val="tx1"/>
                </a:solidFill>
              </a:rPr>
              <a:t>What are paradigms?</a:t>
            </a:r>
          </a:p>
          <a:p>
            <a:pPr marL="582930" indent="-514350">
              <a:buFont typeface="+mj-lt"/>
              <a:buAutoNum type="arabicPeriod"/>
            </a:pPr>
            <a:r>
              <a:rPr lang="en-US" noProof="0" dirty="0">
                <a:solidFill>
                  <a:schemeClr val="tx1"/>
                </a:solidFill>
              </a:rPr>
              <a:t>Paradigms and scientific innovation (background reading)</a:t>
            </a:r>
          </a:p>
          <a:p>
            <a:pPr marL="582930" indent="-514350">
              <a:buFont typeface="+mj-lt"/>
              <a:buAutoNum type="arabicPeriod"/>
            </a:pPr>
            <a:r>
              <a:rPr lang="en-US" noProof="0" dirty="0">
                <a:solidFill>
                  <a:schemeClr val="tx1"/>
                </a:solidFill>
              </a:rPr>
              <a:t>Paradigmatic debates in the social sciences </a:t>
            </a:r>
          </a:p>
          <a:p>
            <a:pPr marL="582930" indent="-514350">
              <a:buFont typeface="+mj-lt"/>
              <a:buAutoNum type="arabicPeriod"/>
            </a:pPr>
            <a:r>
              <a:rPr lang="en-US" noProof="0" dirty="0">
                <a:solidFill>
                  <a:schemeClr val="tx1"/>
                </a:solidFill>
              </a:rPr>
              <a:t>Research Design</a:t>
            </a:r>
          </a:p>
          <a:p>
            <a:pPr marL="582930" indent="-514350">
              <a:buFont typeface="+mj-lt"/>
              <a:buAutoNum type="arabicPeriod"/>
            </a:pPr>
            <a:r>
              <a:rPr lang="en-US" noProof="0" dirty="0">
                <a:solidFill>
                  <a:schemeClr val="tx1"/>
                </a:solidFill>
              </a:rPr>
              <a:t>Research Process: (Post-)positivist and interpretive approaches</a:t>
            </a:r>
          </a:p>
          <a:p>
            <a:pPr marL="582930" indent="-514350">
              <a:buFont typeface="+mj-lt"/>
              <a:buAutoNum type="arabicPeriod"/>
            </a:pPr>
            <a:endParaRPr lang="en-US" noProof="0" dirty="0">
              <a:solidFill>
                <a:schemeClr val="tx1"/>
              </a:solidFill>
            </a:endParaRPr>
          </a:p>
          <a:p>
            <a:pPr marL="68580" indent="0">
              <a:buNone/>
            </a:pPr>
            <a:endParaRPr lang="en-US" noProof="0" dirty="0">
              <a:solidFill>
                <a:schemeClr val="tx1"/>
              </a:solidFill>
            </a:endParaRPr>
          </a:p>
          <a:p>
            <a:pPr marL="68580" indent="0">
              <a:buNone/>
            </a:pPr>
            <a:endParaRPr lang="en-US" noProof="0" dirty="0"/>
          </a:p>
          <a:p>
            <a:pPr marL="582930" indent="-514350">
              <a:buNone/>
            </a:pPr>
            <a:endParaRPr lang="en-US" noProof="0" dirty="0"/>
          </a:p>
          <a:p>
            <a:pPr marL="582930" indent="-514350">
              <a:buFont typeface="+mj-lt"/>
              <a:buAutoNum type="arabicPeriod"/>
            </a:pPr>
            <a:endParaRPr lang="en-US" noProof="0" dirty="0"/>
          </a:p>
          <a:p>
            <a:pPr marL="582930" indent="-514350">
              <a:buFont typeface="+mj-lt"/>
              <a:buAutoNum type="arabicPeriod"/>
            </a:pPr>
            <a:endParaRPr lang="en-US" noProof="0" dirty="0"/>
          </a:p>
          <a:p>
            <a:pPr marL="582930" indent="-514350">
              <a:buFont typeface="+mj-lt"/>
              <a:buAutoNum type="arabicPeriod"/>
            </a:pPr>
            <a:endParaRPr lang="en-US" noProof="0" dirty="0">
              <a:solidFill>
                <a:schemeClr val="tx1"/>
              </a:solidFill>
            </a:endParaRPr>
          </a:p>
          <a:p>
            <a:pPr marL="582930" indent="-514350">
              <a:buFont typeface="+mj-lt"/>
              <a:buAutoNum type="arabicPeriod"/>
            </a:pPr>
            <a:endParaRPr lang="en-US" noProof="0" dirty="0">
              <a:solidFill>
                <a:schemeClr val="tx1"/>
              </a:solidFill>
            </a:endParaRPr>
          </a:p>
          <a:p>
            <a:pPr marL="68580" indent="0">
              <a:buNone/>
            </a:pPr>
            <a:endParaRPr lang="en-US" noProof="0" dirty="0">
              <a:solidFill>
                <a:schemeClr val="tx1"/>
              </a:solidFill>
            </a:endParaRPr>
          </a:p>
          <a:p>
            <a:pPr marL="68580" indent="0">
              <a:buNone/>
            </a:pPr>
            <a:endParaRPr lang="en-US" noProof="0" dirty="0"/>
          </a:p>
          <a:p>
            <a:pPr marL="582930" indent="-514350">
              <a:buNone/>
            </a:pPr>
            <a:endParaRPr lang="en-US" noProof="0" dirty="0"/>
          </a:p>
          <a:p>
            <a:pPr marL="582930" indent="-514350">
              <a:buFont typeface="+mj-lt"/>
              <a:buAutoNum type="arabicPeriod"/>
            </a:pPr>
            <a:endParaRPr lang="en-US" noProof="0" dirty="0"/>
          </a:p>
          <a:p>
            <a:pPr marL="582930" indent="-514350">
              <a:buFont typeface="+mj-lt"/>
              <a:buAutoNum type="arabicPeriod"/>
            </a:pPr>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1117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(Post-)positivist research design</a:t>
            </a:r>
          </a:p>
        </p:txBody>
      </p:sp>
      <p:sp>
        <p:nvSpPr>
          <p:cNvPr id="3" name="Tijdelijke aanduiding voor inhoud 2"/>
          <p:cNvSpPr>
            <a:spLocks noGrp="1"/>
          </p:cNvSpPr>
          <p:nvPr>
            <p:ph idx="1"/>
          </p:nvPr>
        </p:nvSpPr>
        <p:spPr>
          <a:xfrm>
            <a:off x="785813" y="1600200"/>
            <a:ext cx="10744200" cy="4853186"/>
          </a:xfrm>
        </p:spPr>
        <p:txBody>
          <a:bodyPr>
            <a:normAutofit/>
          </a:bodyPr>
          <a:lstStyle/>
          <a:p>
            <a:r>
              <a:rPr lang="en-US" noProof="0" dirty="0"/>
              <a:t>The ideal of </a:t>
            </a:r>
            <a:r>
              <a:rPr lang="en-US" b="1" noProof="0" dirty="0"/>
              <a:t>objectivity</a:t>
            </a:r>
          </a:p>
          <a:p>
            <a:pPr lvl="1"/>
            <a:r>
              <a:rPr lang="en-US" noProof="0" dirty="0"/>
              <a:t>Research needs to correspond to an external reality (talk about the facts as they are, independent of specific contexts)</a:t>
            </a:r>
          </a:p>
          <a:p>
            <a:pPr lvl="1"/>
            <a:r>
              <a:rPr lang="en-US" noProof="0" dirty="0"/>
              <a:t>Other scientists doing the same research should be able to come to the same conclusions</a:t>
            </a:r>
          </a:p>
          <a:p>
            <a:r>
              <a:rPr lang="en-US" noProof="0" dirty="0"/>
              <a:t>Typical characteristics of a good theory:</a:t>
            </a:r>
          </a:p>
          <a:p>
            <a:pPr lvl="1"/>
            <a:r>
              <a:rPr lang="en-US" noProof="0" dirty="0"/>
              <a:t>Must be </a:t>
            </a:r>
            <a:r>
              <a:rPr lang="en-US" b="1" noProof="0" dirty="0">
                <a:solidFill>
                  <a:schemeClr val="tx1">
                    <a:lumMod val="85000"/>
                  </a:schemeClr>
                </a:solidFill>
              </a:rPr>
              <a:t>testable</a:t>
            </a:r>
            <a:r>
              <a:rPr lang="en-US" noProof="0" dirty="0"/>
              <a:t>, whereas </a:t>
            </a:r>
            <a:r>
              <a:rPr lang="en-US" u="sng" noProof="0" dirty="0"/>
              <a:t>interpretive research should “resonate”, help us understand how respondents’ make sense of the world</a:t>
            </a:r>
          </a:p>
          <a:p>
            <a:pPr lvl="1"/>
            <a:r>
              <a:rPr lang="en-US" noProof="0" dirty="0"/>
              <a:t>Explain a phenomenon using </a:t>
            </a:r>
            <a:r>
              <a:rPr lang="en-US" b="1" noProof="0" dirty="0">
                <a:solidFill>
                  <a:schemeClr val="tx1">
                    <a:lumMod val="85000"/>
                  </a:schemeClr>
                </a:solidFill>
              </a:rPr>
              <a:t>a minimum of concepts and principles: </a:t>
            </a:r>
            <a:r>
              <a:rPr lang="en-US" noProof="0" dirty="0"/>
              <a:t>complexity reduction and schematic clarity. </a:t>
            </a:r>
            <a:r>
              <a:rPr lang="en-US" u="sng" noProof="0" dirty="0"/>
              <a:t>Whereas interpretive research should provide a wide range of thick, situated descriptions. </a:t>
            </a:r>
          </a:p>
          <a:p>
            <a:pPr lvl="1"/>
            <a:r>
              <a:rPr lang="en-US" noProof="0" dirty="0"/>
              <a:t>For more criteria, see Jaccard &amp; Jacoby</a:t>
            </a:r>
          </a:p>
          <a:p>
            <a:endParaRPr lang="en-US" noProof="0" dirty="0"/>
          </a:p>
          <a:p>
            <a:endParaRPr lang="en-US" noProof="0" dirty="0"/>
          </a:p>
          <a:p>
            <a:endParaRPr lang="en-US" noProof="0" dirty="0"/>
          </a:p>
          <a:p>
            <a:pPr lvl="1"/>
            <a:endParaRPr lang="en-US" noProof="0" dirty="0"/>
          </a:p>
          <a:p>
            <a:endParaRPr lang="en-US" noProof="0" dirty="0"/>
          </a:p>
          <a:p>
            <a:pPr lvl="1"/>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8941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878" y="158647"/>
            <a:ext cx="10515600" cy="1325563"/>
          </a:xfrm>
        </p:spPr>
        <p:txBody>
          <a:bodyPr>
            <a:normAutofit/>
          </a:bodyPr>
          <a:lstStyle/>
          <a:p>
            <a:r>
              <a:rPr lang="en-US" sz="3600" noProof="0" dirty="0"/>
              <a:t>(post)-positive Building Blocks</a:t>
            </a:r>
          </a:p>
        </p:txBody>
      </p:sp>
      <p:sp>
        <p:nvSpPr>
          <p:cNvPr id="3" name="Tijdelijke aanduiding voor inhoud 2"/>
          <p:cNvSpPr>
            <a:spLocks noGrp="1"/>
          </p:cNvSpPr>
          <p:nvPr>
            <p:ph idx="1"/>
          </p:nvPr>
        </p:nvSpPr>
        <p:spPr>
          <a:xfrm>
            <a:off x="849658" y="1946326"/>
            <a:ext cx="5038241" cy="4351338"/>
          </a:xfrm>
        </p:spPr>
        <p:txBody>
          <a:bodyPr>
            <a:noAutofit/>
          </a:bodyPr>
          <a:lstStyle/>
          <a:p>
            <a:r>
              <a:rPr lang="en-US" sz="2400" noProof="0" dirty="0"/>
              <a:t>Theories and propositions</a:t>
            </a:r>
          </a:p>
          <a:p>
            <a:endParaRPr lang="en-US" sz="2400" noProof="0" dirty="0"/>
          </a:p>
          <a:p>
            <a:r>
              <a:rPr lang="en-US" sz="2400" noProof="0" dirty="0"/>
              <a:t>Hypotheses</a:t>
            </a:r>
          </a:p>
          <a:p>
            <a:endParaRPr lang="en-US" sz="2400" noProof="0" dirty="0"/>
          </a:p>
          <a:p>
            <a:r>
              <a:rPr lang="en-US" sz="2400" noProof="0" dirty="0"/>
              <a:t>Models</a:t>
            </a:r>
          </a:p>
          <a:p>
            <a:endParaRPr lang="en-US" sz="2400" noProof="0" dirty="0"/>
          </a:p>
          <a:p>
            <a:endParaRPr lang="en-US" sz="2400" noProof="0" dirty="0"/>
          </a:p>
          <a:p>
            <a:endParaRPr lang="en-US" sz="2200" noProof="0" dirty="0"/>
          </a:p>
          <a:p>
            <a:pPr lvl="1"/>
            <a:endParaRPr lang="en-US" sz="2000" noProof="0"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21</a:t>
            </a:fld>
            <a:endParaRPr lang="en-US" dirty="0"/>
          </a:p>
        </p:txBody>
      </p:sp>
      <p:sp>
        <p:nvSpPr>
          <p:cNvPr id="4" name="Tijdelijke aanduiding voor inhoud 2"/>
          <p:cNvSpPr txBox="1">
            <a:spLocks/>
          </p:cNvSpPr>
          <p:nvPr/>
        </p:nvSpPr>
        <p:spPr>
          <a:xfrm>
            <a:off x="5997678" y="1975362"/>
            <a:ext cx="503824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Concepts</a:t>
            </a:r>
          </a:p>
          <a:p>
            <a:endParaRPr lang="en-GB" sz="2400" dirty="0">
              <a:solidFill>
                <a:schemeClr val="tx1"/>
              </a:solidFill>
            </a:endParaRPr>
          </a:p>
          <a:p>
            <a:r>
              <a:rPr lang="en-GB" sz="2400" dirty="0">
                <a:solidFill>
                  <a:schemeClr val="tx1"/>
                </a:solidFill>
              </a:rPr>
              <a:t>Indicators and operationalisation</a:t>
            </a:r>
          </a:p>
          <a:p>
            <a:endParaRPr lang="en-GB" sz="2400" dirty="0">
              <a:solidFill>
                <a:schemeClr val="tx1"/>
              </a:solidFill>
            </a:endParaRPr>
          </a:p>
          <a:p>
            <a:r>
              <a:rPr lang="en-GB" sz="2400" dirty="0">
                <a:solidFill>
                  <a:schemeClr val="tx1"/>
                </a:solidFill>
              </a:rPr>
              <a:t>Measurements</a:t>
            </a:r>
          </a:p>
          <a:p>
            <a:endParaRPr lang="en-GB" sz="2400" dirty="0">
              <a:solidFill>
                <a:schemeClr val="tx1"/>
              </a:solidFill>
            </a:endParaRPr>
          </a:p>
          <a:p>
            <a:endParaRPr lang="en-GB" sz="2200" dirty="0">
              <a:solidFill>
                <a:schemeClr val="tx1"/>
              </a:solidFill>
            </a:endParaRPr>
          </a:p>
          <a:p>
            <a:pPr lvl="1"/>
            <a:endParaRPr lang="en-GB" sz="2000" dirty="0">
              <a:solidFill>
                <a:schemeClr val="tx1"/>
              </a:solidFill>
            </a:endParaRPr>
          </a:p>
        </p:txBody>
      </p:sp>
    </p:spTree>
    <p:extLst>
      <p:ext uri="{BB962C8B-B14F-4D97-AF65-F5344CB8AC3E}">
        <p14:creationId xmlns:p14="http://schemas.microsoft.com/office/powerpoint/2010/main" val="171546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878" y="158647"/>
            <a:ext cx="10515600" cy="1325563"/>
          </a:xfrm>
        </p:spPr>
        <p:txBody>
          <a:bodyPr>
            <a:normAutofit/>
          </a:bodyPr>
          <a:lstStyle/>
          <a:p>
            <a:r>
              <a:rPr lang="en-US" sz="3600" noProof="0" dirty="0"/>
              <a:t>(post)-positive building blocks</a:t>
            </a:r>
          </a:p>
        </p:txBody>
      </p:sp>
      <p:sp>
        <p:nvSpPr>
          <p:cNvPr id="3" name="Tijdelijke aanduiding voor inhoud 2"/>
          <p:cNvSpPr>
            <a:spLocks noGrp="1"/>
          </p:cNvSpPr>
          <p:nvPr>
            <p:ph idx="1"/>
          </p:nvPr>
        </p:nvSpPr>
        <p:spPr>
          <a:xfrm>
            <a:off x="880778" y="1484209"/>
            <a:ext cx="10571344" cy="5215143"/>
          </a:xfrm>
        </p:spPr>
        <p:txBody>
          <a:bodyPr>
            <a:noAutofit/>
          </a:bodyPr>
          <a:lstStyle/>
          <a:p>
            <a:r>
              <a:rPr lang="en-US" sz="2400" b="1" noProof="0" dirty="0">
                <a:solidFill>
                  <a:schemeClr val="tx1">
                    <a:lumMod val="85000"/>
                  </a:schemeClr>
                </a:solidFill>
              </a:rPr>
              <a:t>Theories and propositions: </a:t>
            </a:r>
            <a:r>
              <a:rPr lang="en-US" sz="2400" noProof="0" dirty="0"/>
              <a:t>“a set of statements about the relationship(s) between two or more concepts or constructs” (Jaccard &amp; Jacoby)</a:t>
            </a:r>
          </a:p>
          <a:p>
            <a:pPr lvl="1"/>
            <a:r>
              <a:rPr lang="en-US" noProof="0" dirty="0"/>
              <a:t>E.g. social mobility (concept I) is higher in social-democratic welfare states (concept II) than in liberal welfare states (concept III)</a:t>
            </a:r>
          </a:p>
          <a:p>
            <a:r>
              <a:rPr lang="en-US" sz="2400" b="1" noProof="0" dirty="0">
                <a:solidFill>
                  <a:schemeClr val="tx1">
                    <a:lumMod val="85000"/>
                  </a:schemeClr>
                </a:solidFill>
              </a:rPr>
              <a:t>Hypotheses</a:t>
            </a:r>
            <a:r>
              <a:rPr lang="en-US" sz="2400" noProof="0" dirty="0"/>
              <a:t>: “empirically testable statements/assumption that are derived from theories and that form a basis for rejecting or not rejecting those theories, depending on the results of empirical testing.”</a:t>
            </a:r>
          </a:p>
          <a:p>
            <a:pPr lvl="1"/>
            <a:r>
              <a:rPr lang="en-US" noProof="0" dirty="0"/>
              <a:t>E.g. young adults between 18 and 26 in Denmark whose parents have not received higher education, will have more chances of receiving higher education than a similar age cohort in the United Kingdom</a:t>
            </a:r>
            <a:endParaRPr lang="en-US" noProof="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r>
              <a:rPr lang="en-US" sz="2400" b="1" noProof="0" dirty="0">
                <a:solidFill>
                  <a:schemeClr val="tx1">
                    <a:lumMod val="85000"/>
                  </a:schemeClr>
                </a:solidFill>
              </a:rPr>
              <a:t>Models</a:t>
            </a:r>
            <a:r>
              <a:rPr lang="en-US" sz="2400" noProof="0" dirty="0"/>
              <a:t>: schematic representations of theories (including specific hypotheses)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1791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878" y="158647"/>
            <a:ext cx="10515600" cy="1325563"/>
          </a:xfrm>
        </p:spPr>
        <p:txBody>
          <a:bodyPr>
            <a:normAutofit/>
          </a:bodyPr>
          <a:lstStyle/>
          <a:p>
            <a:r>
              <a:rPr lang="en-US" sz="3600" noProof="0" dirty="0"/>
              <a:t>(post)-positive building blocks</a:t>
            </a:r>
          </a:p>
        </p:txBody>
      </p:sp>
      <p:sp>
        <p:nvSpPr>
          <p:cNvPr id="3" name="Tijdelijke aanduiding voor inhoud 2"/>
          <p:cNvSpPr>
            <a:spLocks noGrp="1"/>
          </p:cNvSpPr>
          <p:nvPr>
            <p:ph idx="1"/>
          </p:nvPr>
        </p:nvSpPr>
        <p:spPr>
          <a:xfrm>
            <a:off x="739878" y="1484210"/>
            <a:ext cx="10233800" cy="4351338"/>
          </a:xfrm>
        </p:spPr>
        <p:txBody>
          <a:bodyPr>
            <a:noAutofit/>
          </a:bodyPr>
          <a:lstStyle/>
          <a:p>
            <a:r>
              <a:rPr lang="en-US" noProof="0" dirty="0"/>
              <a:t>For example: from theory to hypothesis</a:t>
            </a:r>
          </a:p>
          <a:p>
            <a:endParaRPr lang="en-US" sz="2200" noProof="0" dirty="0"/>
          </a:p>
          <a:p>
            <a:pPr lvl="1"/>
            <a:r>
              <a:rPr lang="en-US" sz="2200" b="1" noProof="0" dirty="0">
                <a:solidFill>
                  <a:schemeClr val="tx1">
                    <a:lumMod val="85000"/>
                  </a:schemeClr>
                </a:solidFill>
              </a:rPr>
              <a:t>You start from the general proposition or theory </a:t>
            </a:r>
            <a:r>
              <a:rPr lang="en-US" sz="2200" noProof="0" dirty="0"/>
              <a:t>that “people can better recall negative information about a person than positive information”</a:t>
            </a:r>
          </a:p>
          <a:p>
            <a:pPr lvl="1"/>
            <a:endParaRPr lang="en-US" sz="2200" noProof="0" dirty="0">
              <a:solidFill>
                <a:schemeClr val="accent2">
                  <a:lumMod val="75000"/>
                </a:schemeClr>
              </a:solidFill>
            </a:endParaRPr>
          </a:p>
          <a:p>
            <a:pPr lvl="1"/>
            <a:r>
              <a:rPr lang="en-US" sz="2200" b="1" noProof="0" dirty="0">
                <a:solidFill>
                  <a:schemeClr val="tx1">
                    <a:lumMod val="85000"/>
                  </a:schemeClr>
                </a:solidFill>
              </a:rPr>
              <a:t>Construct an hypothesis by making the general proposition more concrete</a:t>
            </a:r>
            <a:r>
              <a:rPr lang="en-US" sz="2200" noProof="0" dirty="0"/>
              <a:t>: “what will happen in an experiment where college students are read a list of positive and negative adjectives and asked to recall the adjectives 2 minutes later.”</a:t>
            </a:r>
          </a:p>
          <a:p>
            <a:pPr lvl="1"/>
            <a:endParaRPr lang="en-US" sz="2200" noProof="0" dirty="0"/>
          </a:p>
          <a:p>
            <a:pPr lvl="1"/>
            <a:r>
              <a:rPr lang="en-US" sz="2200" b="1" noProof="0" dirty="0">
                <a:solidFill>
                  <a:schemeClr val="tx1">
                    <a:lumMod val="85000"/>
                  </a:schemeClr>
                </a:solidFill>
              </a:rPr>
              <a:t>“The hypothesis is </a:t>
            </a:r>
            <a:r>
              <a:rPr lang="en-US" sz="2200" noProof="0" dirty="0"/>
              <a:t>that the number of negative adjectives recalled by the students will be greater, on average, than the number of positive adjectives recalled.”</a:t>
            </a:r>
          </a:p>
          <a:p>
            <a:pPr lvl="1"/>
            <a:endParaRPr lang="en-US" sz="2000"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6012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9987" y="418030"/>
            <a:ext cx="10432026" cy="792088"/>
          </a:xfrm>
        </p:spPr>
        <p:txBody>
          <a:bodyPr/>
          <a:lstStyle/>
          <a:p>
            <a:r>
              <a:rPr lang="en-US" sz="3200" noProof="0" dirty="0"/>
              <a:t>(post-)positive building blocks</a:t>
            </a:r>
          </a:p>
        </p:txBody>
      </p:sp>
      <p:sp>
        <p:nvSpPr>
          <p:cNvPr id="3" name="Tijdelijke aanduiding voor inhoud 2"/>
          <p:cNvSpPr>
            <a:spLocks noGrp="1"/>
          </p:cNvSpPr>
          <p:nvPr>
            <p:ph idx="1"/>
          </p:nvPr>
        </p:nvSpPr>
        <p:spPr>
          <a:xfrm>
            <a:off x="698090" y="1346643"/>
            <a:ext cx="9522542" cy="5374832"/>
          </a:xfrm>
        </p:spPr>
        <p:txBody>
          <a:bodyPr>
            <a:normAutofit/>
          </a:bodyPr>
          <a:lstStyle/>
          <a:p>
            <a:pPr marL="0" indent="0">
              <a:buNone/>
            </a:pPr>
            <a:r>
              <a:rPr lang="en-US" b="1" noProof="0" dirty="0"/>
              <a:t>Hypotheses</a:t>
            </a:r>
            <a:endParaRPr lang="en-US" noProof="0" dirty="0"/>
          </a:p>
          <a:p>
            <a:pPr lvl="1"/>
            <a:r>
              <a:rPr lang="en-US" noProof="0" dirty="0"/>
              <a:t>Give explanation of the puzzle (i.e. they clearly provide a causal mechanism through which a specific outcome is generated)</a:t>
            </a:r>
          </a:p>
          <a:p>
            <a:pPr lvl="1"/>
            <a:r>
              <a:rPr lang="en-US" noProof="0" dirty="0"/>
              <a:t>Are formulated in an unambiguous way </a:t>
            </a:r>
          </a:p>
          <a:p>
            <a:pPr marL="454914" lvl="1" indent="0">
              <a:buNone/>
            </a:pPr>
            <a:br>
              <a:rPr lang="en-US" noProof="0" dirty="0"/>
            </a:br>
            <a:endParaRPr lang="en-US" noProof="0" dirty="0"/>
          </a:p>
          <a:p>
            <a:r>
              <a:rPr lang="en-US" b="1" noProof="0" dirty="0"/>
              <a:t>Test implication</a:t>
            </a:r>
            <a:r>
              <a:rPr lang="en-US" noProof="0" dirty="0"/>
              <a:t>: </a:t>
            </a:r>
          </a:p>
          <a:p>
            <a:pPr lvl="1"/>
            <a:r>
              <a:rPr lang="en-US" noProof="0" dirty="0"/>
              <a:t>Concrete, empirically testable predictions/assumptions </a:t>
            </a:r>
            <a:r>
              <a:rPr lang="en-US" noProof="0" dirty="0" err="1"/>
              <a:t>whichare</a:t>
            </a:r>
            <a:r>
              <a:rPr lang="en-US" noProof="0" dirty="0"/>
              <a:t> derived from your hypothesis </a:t>
            </a:r>
          </a:p>
          <a:p>
            <a:pPr lvl="1"/>
            <a:r>
              <a:rPr lang="en-US" noProof="0" dirty="0"/>
              <a:t>Enable a clear refutation or falsification of the hypothesis</a:t>
            </a:r>
          </a:p>
          <a:p>
            <a:pPr lvl="1"/>
            <a:r>
              <a:rPr lang="en-US" noProof="0" dirty="0"/>
              <a:t>Formulated in such a way that it is answerable and feasible in terms of research design</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24</a:t>
            </a:fld>
            <a:endParaRPr lang="nl-BE"/>
          </a:p>
        </p:txBody>
      </p:sp>
    </p:spTree>
    <p:extLst>
      <p:ext uri="{BB962C8B-B14F-4D97-AF65-F5344CB8AC3E}">
        <p14:creationId xmlns:p14="http://schemas.microsoft.com/office/powerpoint/2010/main" val="38908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3898" y="378236"/>
            <a:ext cx="9670026" cy="1008112"/>
          </a:xfrm>
        </p:spPr>
        <p:txBody>
          <a:bodyPr>
            <a:noAutofit/>
          </a:bodyPr>
          <a:lstStyle/>
          <a:p>
            <a:r>
              <a:rPr lang="en-US" sz="3600" noProof="0" dirty="0"/>
              <a:t>(post-)positive building blocks</a:t>
            </a:r>
          </a:p>
        </p:txBody>
      </p:sp>
      <p:sp>
        <p:nvSpPr>
          <p:cNvPr id="3" name="Tijdelijke aanduiding voor inhoud 2"/>
          <p:cNvSpPr>
            <a:spLocks noGrp="1"/>
          </p:cNvSpPr>
          <p:nvPr>
            <p:ph idx="1"/>
          </p:nvPr>
        </p:nvSpPr>
        <p:spPr>
          <a:xfrm>
            <a:off x="619431" y="1386348"/>
            <a:ext cx="10628671" cy="4969212"/>
          </a:xfrm>
        </p:spPr>
        <p:txBody>
          <a:bodyPr>
            <a:normAutofit/>
          </a:bodyPr>
          <a:lstStyle/>
          <a:p>
            <a:pPr marL="0" indent="0">
              <a:buNone/>
            </a:pPr>
            <a:r>
              <a:rPr lang="en-US" b="1" noProof="0" dirty="0"/>
              <a:t>Hypotheses</a:t>
            </a:r>
          </a:p>
          <a:p>
            <a:pPr marL="0" indent="0">
              <a:buNone/>
            </a:pPr>
            <a:endParaRPr lang="en-US" noProof="0" dirty="0"/>
          </a:p>
          <a:p>
            <a:r>
              <a:rPr lang="en-US" sz="2400" noProof="0" dirty="0"/>
              <a:t>Are important because they clarify what you are researching.</a:t>
            </a:r>
          </a:p>
          <a:p>
            <a:endParaRPr lang="en-US" sz="2400" noProof="0" dirty="0"/>
          </a:p>
          <a:p>
            <a:r>
              <a:rPr lang="en-US" sz="2400" noProof="0" dirty="0"/>
              <a:t>Specifically a hypothesis serves following functions:</a:t>
            </a:r>
          </a:p>
          <a:p>
            <a:pPr lvl="1"/>
            <a:r>
              <a:rPr lang="en-US" noProof="0" dirty="0"/>
              <a:t>Provides focus: tells you what specific aspects of a research problem to investigate</a:t>
            </a:r>
          </a:p>
          <a:p>
            <a:pPr lvl="1"/>
            <a:r>
              <a:rPr lang="en-US" noProof="0" dirty="0"/>
              <a:t>Tells you which data (not) to collect</a:t>
            </a:r>
          </a:p>
          <a:p>
            <a:pPr lvl="1"/>
            <a:r>
              <a:rPr lang="en-US" noProof="0" dirty="0"/>
              <a:t>Enables you to refine the theory and conclude what can be considered ‘true’ and what ‘false’</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25</a:t>
            </a:fld>
            <a:endParaRPr lang="nl-BE"/>
          </a:p>
        </p:txBody>
      </p:sp>
    </p:spTree>
    <p:extLst>
      <p:ext uri="{BB962C8B-B14F-4D97-AF65-F5344CB8AC3E}">
        <p14:creationId xmlns:p14="http://schemas.microsoft.com/office/powerpoint/2010/main" val="31032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4904" y="241797"/>
            <a:ext cx="9862406" cy="1237824"/>
          </a:xfrm>
        </p:spPr>
        <p:txBody>
          <a:bodyPr>
            <a:normAutofit/>
          </a:bodyPr>
          <a:lstStyle/>
          <a:p>
            <a:r>
              <a:rPr lang="en-US" sz="4000" noProof="0" dirty="0"/>
              <a:t>(post-)positive building blocks</a:t>
            </a:r>
            <a:endParaRPr lang="en-US" sz="3600" b="1" noProof="0" dirty="0"/>
          </a:p>
        </p:txBody>
      </p:sp>
      <p:sp>
        <p:nvSpPr>
          <p:cNvPr id="3" name="Tijdelijke aanduiding voor inhoud 2"/>
          <p:cNvSpPr>
            <a:spLocks noGrp="1"/>
          </p:cNvSpPr>
          <p:nvPr>
            <p:ph idx="1"/>
          </p:nvPr>
        </p:nvSpPr>
        <p:spPr>
          <a:xfrm>
            <a:off x="1288678" y="1479621"/>
            <a:ext cx="9458632" cy="4707958"/>
          </a:xfrm>
        </p:spPr>
        <p:txBody>
          <a:bodyPr>
            <a:noAutofit/>
          </a:bodyPr>
          <a:lstStyle/>
          <a:p>
            <a:pPr marL="0" indent="0">
              <a:buNone/>
            </a:pPr>
            <a:r>
              <a:rPr lang="en-US" sz="2400" b="1" dirty="0"/>
              <a:t>Hypotheses: key characteristics </a:t>
            </a:r>
          </a:p>
          <a:p>
            <a:r>
              <a:rPr lang="en-US" sz="2400" noProof="0" dirty="0"/>
              <a:t>They are inambiguous, specific and conceptually clear</a:t>
            </a:r>
          </a:p>
          <a:p>
            <a:pPr lvl="1"/>
            <a:r>
              <a:rPr lang="en-US" sz="2200" i="1" noProof="0" dirty="0"/>
              <a:t>“</a:t>
            </a:r>
            <a:r>
              <a:rPr lang="en-US" sz="2200" noProof="0" dirty="0">
                <a:solidFill>
                  <a:schemeClr val="tx1">
                    <a:lumMod val="85000"/>
                  </a:schemeClr>
                </a:solidFill>
              </a:rPr>
              <a:t>The average age of the male students in this class is higher than that of female students”</a:t>
            </a:r>
          </a:p>
          <a:p>
            <a:pPr lvl="1"/>
            <a:r>
              <a:rPr lang="en-US" sz="2200" noProof="0" dirty="0">
                <a:solidFill>
                  <a:schemeClr val="tx1">
                    <a:lumMod val="85000"/>
                  </a:schemeClr>
                </a:solidFill>
              </a:rPr>
              <a:t>“suicide rates vary inversely with social cohesion”</a:t>
            </a:r>
          </a:p>
          <a:p>
            <a:pPr marL="454914" lvl="1" indent="0">
              <a:buNone/>
            </a:pPr>
            <a:r>
              <a:rPr lang="en-US" i="1" noProof="0" dirty="0">
                <a:solidFill>
                  <a:srgbClr val="FFC000"/>
                </a:solidFill>
              </a:rPr>
              <a:t>  </a:t>
            </a:r>
            <a:endParaRPr lang="en-US" i="1" noProof="0" dirty="0"/>
          </a:p>
          <a:p>
            <a:r>
              <a:rPr lang="en-US" sz="2400" noProof="0" dirty="0"/>
              <a:t>Hypotheses should be related to the existing body of knowledge</a:t>
            </a:r>
          </a:p>
          <a:p>
            <a:endParaRPr lang="en-US" sz="2400" noProof="0" dirty="0"/>
          </a:p>
          <a:p>
            <a:r>
              <a:rPr lang="en-US" sz="2400" noProof="0" dirty="0"/>
              <a:t>Hypotheses should be </a:t>
            </a:r>
            <a:r>
              <a:rPr lang="en-US" sz="2400" noProof="0" dirty="0" err="1"/>
              <a:t>operationalisable</a:t>
            </a:r>
            <a:r>
              <a:rPr lang="en-US" sz="2400" noProof="0" dirty="0"/>
              <a:t> </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26</a:t>
            </a:fld>
            <a:endParaRPr lang="nl-BE"/>
          </a:p>
        </p:txBody>
      </p:sp>
    </p:spTree>
    <p:extLst>
      <p:ext uri="{BB962C8B-B14F-4D97-AF65-F5344CB8AC3E}">
        <p14:creationId xmlns:p14="http://schemas.microsoft.com/office/powerpoint/2010/main" val="74744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250" y="67137"/>
            <a:ext cx="9601200" cy="918701"/>
          </a:xfrm>
        </p:spPr>
        <p:txBody>
          <a:bodyPr>
            <a:normAutofit/>
          </a:bodyPr>
          <a:lstStyle/>
          <a:p>
            <a:r>
              <a:rPr lang="en-US" sz="3600" noProof="0" dirty="0"/>
              <a:t>(post-)positive building blocks</a:t>
            </a:r>
          </a:p>
        </p:txBody>
      </p:sp>
      <p:sp>
        <p:nvSpPr>
          <p:cNvPr id="3" name="Tijdelijke aanduiding voor inhoud 2"/>
          <p:cNvSpPr>
            <a:spLocks noGrp="1"/>
          </p:cNvSpPr>
          <p:nvPr>
            <p:ph idx="1"/>
          </p:nvPr>
        </p:nvSpPr>
        <p:spPr>
          <a:xfrm>
            <a:off x="678426" y="1553037"/>
            <a:ext cx="10972800" cy="4869273"/>
          </a:xfrm>
        </p:spPr>
        <p:txBody>
          <a:bodyPr>
            <a:noAutofit/>
          </a:bodyPr>
          <a:lstStyle/>
          <a:p>
            <a:pPr marL="0" indent="0">
              <a:buNone/>
            </a:pPr>
            <a:r>
              <a:rPr lang="en-US" b="1" noProof="0" dirty="0"/>
              <a:t>Hypotheses: an example</a:t>
            </a:r>
            <a:endParaRPr lang="en-US" sz="2400" b="1" noProof="0" dirty="0"/>
          </a:p>
          <a:p>
            <a:r>
              <a:rPr lang="en-US" sz="2400" noProof="0" dirty="0"/>
              <a:t>RQ: “Why do some persons or households do not take up social benefit or services, although they have the right to do so?”</a:t>
            </a:r>
          </a:p>
          <a:p>
            <a:endParaRPr lang="en-US" sz="2000" i="1" noProof="0" dirty="0"/>
          </a:p>
          <a:p>
            <a:pPr lvl="1"/>
            <a:r>
              <a:rPr lang="en-US" sz="2200" noProof="0" dirty="0"/>
              <a:t>Hypothesis 1: lack of knowledge about the specific eligibility conditions</a:t>
            </a:r>
          </a:p>
          <a:p>
            <a:pPr lvl="2"/>
            <a:r>
              <a:rPr lang="en-US" sz="2200" noProof="0" dirty="0"/>
              <a:t>Testable implication: a survey examining respondents’ knowledge of </a:t>
            </a:r>
            <a:r>
              <a:rPr lang="en-US" sz="2200" noProof="0" dirty="0" err="1"/>
              <a:t>elgibility</a:t>
            </a:r>
            <a:r>
              <a:rPr lang="en-US" sz="2200" noProof="0" dirty="0"/>
              <a:t> conditions, as well as their actual take-up of those benefits or service</a:t>
            </a:r>
          </a:p>
          <a:p>
            <a:pPr lvl="1"/>
            <a:endParaRPr lang="en-US" sz="2200" noProof="0" dirty="0"/>
          </a:p>
          <a:p>
            <a:pPr lvl="1"/>
            <a:r>
              <a:rPr lang="en-US" sz="2200" noProof="0" dirty="0"/>
              <a:t>H2: they don’t need the benefits</a:t>
            </a:r>
          </a:p>
          <a:p>
            <a:pPr lvl="1"/>
            <a:r>
              <a:rPr lang="en-US" sz="2200" noProof="0" dirty="0"/>
              <a:t>H3: they are afraid of </a:t>
            </a:r>
            <a:r>
              <a:rPr lang="en-US" sz="2200" noProof="0" dirty="0" err="1"/>
              <a:t>stigmatisation</a:t>
            </a:r>
            <a:endParaRPr lang="en-US" sz="2200" noProof="0" dirty="0"/>
          </a:p>
          <a:p>
            <a:pPr lvl="1"/>
            <a:r>
              <a:rPr lang="en-US" sz="2200" noProof="0" dirty="0"/>
              <a:t>H4: they may think they’ll find a job soon</a:t>
            </a:r>
          </a:p>
          <a:p>
            <a:pPr lvl="1"/>
            <a:r>
              <a:rPr lang="en-US" sz="2200" noProof="0" dirty="0"/>
              <a:t>H5: administrative procedures are too complex </a:t>
            </a:r>
          </a:p>
          <a:p>
            <a:pPr lvl="1"/>
            <a:endParaRPr lang="en-US" sz="2000"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424305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878" y="158648"/>
            <a:ext cx="10515600" cy="850790"/>
          </a:xfrm>
        </p:spPr>
        <p:txBody>
          <a:bodyPr>
            <a:normAutofit/>
          </a:bodyPr>
          <a:lstStyle/>
          <a:p>
            <a:r>
              <a:rPr lang="en-US" sz="3600" noProof="0" dirty="0"/>
              <a:t> (post)-positive building blocks</a:t>
            </a:r>
          </a:p>
        </p:txBody>
      </p:sp>
      <p:sp>
        <p:nvSpPr>
          <p:cNvPr id="3" name="Tijdelijke aanduiding voor inhoud 2"/>
          <p:cNvSpPr>
            <a:spLocks noGrp="1"/>
          </p:cNvSpPr>
          <p:nvPr>
            <p:ph idx="1"/>
          </p:nvPr>
        </p:nvSpPr>
        <p:spPr>
          <a:xfrm>
            <a:off x="835227" y="1168085"/>
            <a:ext cx="10909097" cy="5531267"/>
          </a:xfrm>
        </p:spPr>
        <p:txBody>
          <a:bodyPr>
            <a:noAutofit/>
          </a:bodyPr>
          <a:lstStyle/>
          <a:p>
            <a:r>
              <a:rPr lang="en-US" sz="2400" b="1" noProof="0" dirty="0">
                <a:solidFill>
                  <a:schemeClr val="tx1">
                    <a:lumMod val="95000"/>
                  </a:schemeClr>
                </a:solidFill>
              </a:rPr>
              <a:t>Concepts</a:t>
            </a:r>
            <a:r>
              <a:rPr lang="en-US" sz="2400" b="1" noProof="0" dirty="0">
                <a:solidFill>
                  <a:schemeClr val="tx1">
                    <a:lumMod val="85000"/>
                  </a:schemeClr>
                </a:solidFill>
              </a:rPr>
              <a:t>: </a:t>
            </a:r>
            <a:r>
              <a:rPr lang="en-US" sz="2400" noProof="0" dirty="0"/>
              <a:t>“categories for the </a:t>
            </a:r>
            <a:r>
              <a:rPr lang="en-US" sz="2400" noProof="0" dirty="0" err="1"/>
              <a:t>organisation</a:t>
            </a:r>
            <a:r>
              <a:rPr lang="en-US" sz="2400" noProof="0" dirty="0"/>
              <a:t> of ideas and observations” (Blumer in Bryman 2005)</a:t>
            </a:r>
          </a:p>
          <a:p>
            <a:pPr lvl="1"/>
            <a:r>
              <a:rPr lang="en-US" sz="2200" noProof="0" dirty="0"/>
              <a:t>Can be subdivided into dependent or independent variables</a:t>
            </a:r>
          </a:p>
          <a:p>
            <a:pPr lvl="1"/>
            <a:r>
              <a:rPr lang="en-US" sz="2200" noProof="0" dirty="0"/>
              <a:t>They need to be defined as precisely, unambiguously and clearly as possible</a:t>
            </a:r>
          </a:p>
          <a:p>
            <a:pPr lvl="1"/>
            <a:r>
              <a:rPr lang="en-US" sz="2200" noProof="0" dirty="0"/>
              <a:t>E.g. upward social mobility, intelligence, power, migration motivations.</a:t>
            </a:r>
          </a:p>
          <a:p>
            <a:pPr lvl="1"/>
            <a:endParaRPr lang="en-US" sz="2400" noProof="0" dirty="0"/>
          </a:p>
          <a:p>
            <a:r>
              <a:rPr lang="en-US" sz="2400" noProof="0" dirty="0"/>
              <a:t>Concepts are </a:t>
            </a:r>
            <a:r>
              <a:rPr lang="en-US" sz="2400" noProof="0" dirty="0" err="1"/>
              <a:t>operationalised</a:t>
            </a:r>
            <a:r>
              <a:rPr lang="en-US" sz="2400" noProof="0" dirty="0"/>
              <a:t> through </a:t>
            </a:r>
            <a:r>
              <a:rPr lang="en-US" sz="2400" b="1" noProof="0" dirty="0">
                <a:solidFill>
                  <a:schemeClr val="tx1">
                    <a:lumMod val="95000"/>
                  </a:schemeClr>
                </a:solidFill>
              </a:rPr>
              <a:t>indicators</a:t>
            </a:r>
          </a:p>
          <a:p>
            <a:pPr lvl="1"/>
            <a:r>
              <a:rPr lang="en-US" noProof="0" dirty="0"/>
              <a:t>E.g. upward social mobility can be </a:t>
            </a:r>
            <a:r>
              <a:rPr lang="en-US" noProof="0" dirty="0" err="1"/>
              <a:t>operationalised</a:t>
            </a:r>
            <a:r>
              <a:rPr lang="en-US" noProof="0" dirty="0"/>
              <a:t> by comparing the relative income of an individual’s parents and his/her own income</a:t>
            </a:r>
          </a:p>
          <a:p>
            <a:pPr lvl="1"/>
            <a:endParaRPr lang="en-US" sz="1600" noProof="0" dirty="0"/>
          </a:p>
          <a:p>
            <a:r>
              <a:rPr lang="en-US" sz="2400" noProof="0" dirty="0"/>
              <a:t>And concepts ideally have </a:t>
            </a:r>
            <a:r>
              <a:rPr lang="en-US" sz="2400" b="1" noProof="0" dirty="0">
                <a:solidFill>
                  <a:schemeClr val="tx1">
                    <a:lumMod val="95000"/>
                  </a:schemeClr>
                </a:solidFill>
              </a:rPr>
              <a:t>different dimensions</a:t>
            </a:r>
          </a:p>
          <a:p>
            <a:pPr lvl="1"/>
            <a:r>
              <a:rPr lang="en-US" sz="2200" noProof="0" dirty="0"/>
              <a:t>E.g. Seeman (1959): alienation consists of five dimensions, each of which has to be </a:t>
            </a:r>
            <a:r>
              <a:rPr lang="en-US" sz="2200" noProof="0" dirty="0" err="1"/>
              <a:t>operationalised</a:t>
            </a:r>
            <a:r>
              <a:rPr lang="en-US" sz="2200" noProof="0" dirty="0"/>
              <a:t> through one or more indicators: powerlessness, meaninglessness, normlessness, isolation and self-estrangement</a:t>
            </a:r>
            <a:endParaRPr lang="en-US" sz="2000" noProof="0" dirty="0"/>
          </a:p>
          <a:p>
            <a:endParaRPr lang="en-US" sz="2000" noProof="0" dirty="0"/>
          </a:p>
          <a:p>
            <a:pPr lvl="1"/>
            <a:endParaRPr lang="en-US" sz="2000"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9440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878" y="158647"/>
            <a:ext cx="10515600" cy="1325563"/>
          </a:xfrm>
        </p:spPr>
        <p:txBody>
          <a:bodyPr>
            <a:normAutofit/>
          </a:bodyPr>
          <a:lstStyle/>
          <a:p>
            <a:r>
              <a:rPr lang="en-US" sz="3600" noProof="0" dirty="0"/>
              <a:t>(post-)positive building blocks</a:t>
            </a:r>
          </a:p>
        </p:txBody>
      </p:sp>
      <p:sp>
        <p:nvSpPr>
          <p:cNvPr id="3" name="Tijdelijke aanduiding voor inhoud 2"/>
          <p:cNvSpPr>
            <a:spLocks noGrp="1"/>
          </p:cNvSpPr>
          <p:nvPr>
            <p:ph idx="1"/>
          </p:nvPr>
        </p:nvSpPr>
        <p:spPr>
          <a:xfrm>
            <a:off x="671052" y="1336726"/>
            <a:ext cx="10233800" cy="4351338"/>
          </a:xfrm>
        </p:spPr>
        <p:txBody>
          <a:bodyPr>
            <a:noAutofit/>
          </a:bodyPr>
          <a:lstStyle/>
          <a:p>
            <a:r>
              <a:rPr lang="en-US" sz="2400" noProof="0" dirty="0"/>
              <a:t>Measuring: translating social reality into quantities (range of values, scores, statistics,…)</a:t>
            </a:r>
          </a:p>
          <a:p>
            <a:endParaRPr lang="en-US" sz="2400" noProof="0" dirty="0"/>
          </a:p>
          <a:p>
            <a:r>
              <a:rPr lang="en-US" sz="2400" noProof="0" dirty="0"/>
              <a:t>You will conduct your actual research on these quantities, that serve as observations of a social phenomenon</a:t>
            </a:r>
          </a:p>
          <a:p>
            <a:endParaRPr lang="en-US" sz="2400" noProof="0" dirty="0"/>
          </a:p>
          <a:p>
            <a:r>
              <a:rPr lang="en-US" sz="2400" noProof="0" dirty="0"/>
              <a:t>E.g. personal income, household income, age, number of children,…</a:t>
            </a:r>
          </a:p>
          <a:p>
            <a:pPr lvl="1"/>
            <a:endParaRPr lang="en-US" sz="2400" noProof="0" dirty="0"/>
          </a:p>
          <a:p>
            <a:endParaRPr lang="en-US" sz="2000" noProof="0" dirty="0"/>
          </a:p>
          <a:p>
            <a:pPr lvl="1"/>
            <a:endParaRPr lang="en-US" sz="2000"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7133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5091" y="247436"/>
            <a:ext cx="7772400" cy="1080120"/>
          </a:xfrm>
        </p:spPr>
        <p:txBody>
          <a:bodyPr/>
          <a:lstStyle/>
          <a:p>
            <a:r>
              <a:rPr lang="en-US" sz="2800" noProof="0" dirty="0"/>
              <a:t>1. What are paradigms </a:t>
            </a:r>
          </a:p>
        </p:txBody>
      </p:sp>
      <p:sp>
        <p:nvSpPr>
          <p:cNvPr id="3" name="Tijdelijke aanduiding voor inhoud 2"/>
          <p:cNvSpPr>
            <a:spLocks noGrp="1"/>
          </p:cNvSpPr>
          <p:nvPr>
            <p:ph idx="1"/>
          </p:nvPr>
        </p:nvSpPr>
        <p:spPr>
          <a:xfrm>
            <a:off x="1025236" y="1268760"/>
            <a:ext cx="10754388" cy="5364088"/>
          </a:xfrm>
        </p:spPr>
        <p:txBody>
          <a:bodyPr>
            <a:normAutofit lnSpcReduction="10000"/>
          </a:bodyPr>
          <a:lstStyle/>
          <a:p>
            <a:endParaRPr lang="en-US" noProof="0" dirty="0"/>
          </a:p>
          <a:p>
            <a:r>
              <a:rPr lang="en-US" noProof="0" dirty="0"/>
              <a:t>Paradigms are frames of reference for scientific research</a:t>
            </a:r>
          </a:p>
          <a:p>
            <a:endParaRPr lang="en-US" noProof="0" dirty="0"/>
          </a:p>
          <a:p>
            <a:r>
              <a:rPr lang="en-US" noProof="0" dirty="0"/>
              <a:t>They provide fundamental answers to the questions:</a:t>
            </a:r>
          </a:p>
          <a:p>
            <a:pPr lvl="1"/>
            <a:r>
              <a:rPr lang="en-US" b="1" noProof="0" dirty="0">
                <a:solidFill>
                  <a:schemeClr val="accent2"/>
                </a:solidFill>
              </a:rPr>
              <a:t>What</a:t>
            </a:r>
            <a:r>
              <a:rPr lang="en-US" noProof="0" dirty="0"/>
              <a:t> to study (unit of analysis)</a:t>
            </a:r>
          </a:p>
          <a:p>
            <a:pPr lvl="1"/>
            <a:r>
              <a:rPr lang="en-US" b="1" noProof="0" dirty="0">
                <a:solidFill>
                  <a:schemeClr val="accent2"/>
                </a:solidFill>
              </a:rPr>
              <a:t>Why</a:t>
            </a:r>
            <a:r>
              <a:rPr lang="en-US" noProof="0" dirty="0"/>
              <a:t> to study it (research goals)</a:t>
            </a:r>
          </a:p>
          <a:p>
            <a:pPr lvl="1"/>
            <a:r>
              <a:rPr lang="en-US" b="1" noProof="0" dirty="0">
                <a:solidFill>
                  <a:schemeClr val="accent2"/>
                </a:solidFill>
              </a:rPr>
              <a:t>How</a:t>
            </a:r>
            <a:r>
              <a:rPr lang="en-US" noProof="0" dirty="0"/>
              <a:t> to study it (research design, incl. processes)</a:t>
            </a:r>
          </a:p>
          <a:p>
            <a:pPr marL="530352" lvl="1" indent="0">
              <a:buNone/>
            </a:pPr>
            <a:endParaRPr lang="en-US" dirty="0"/>
          </a:p>
          <a:p>
            <a:r>
              <a:rPr lang="en-US" dirty="0"/>
              <a:t>Depending on their paradigm, scientists: </a:t>
            </a:r>
          </a:p>
          <a:p>
            <a:pPr lvl="1"/>
            <a:r>
              <a:rPr lang="en-US" dirty="0">
                <a:solidFill>
                  <a:schemeClr val="accent2">
                    <a:lumMod val="75000"/>
                  </a:schemeClr>
                </a:solidFill>
              </a:rPr>
              <a:t>study something different </a:t>
            </a:r>
            <a:r>
              <a:rPr lang="en-US" dirty="0"/>
              <a:t>(unemployment rates, national policies, incentives and </a:t>
            </a:r>
            <a:r>
              <a:rPr lang="en-US" dirty="0" err="1"/>
              <a:t>labour</a:t>
            </a:r>
            <a:r>
              <a:rPr lang="en-US" dirty="0"/>
              <a:t> market regulations vs social relations and psychosocial well-being)</a:t>
            </a:r>
          </a:p>
          <a:p>
            <a:pPr lvl="1"/>
            <a:r>
              <a:rPr lang="en-US" dirty="0">
                <a:solidFill>
                  <a:schemeClr val="accent2">
                    <a:lumMod val="75000"/>
                  </a:schemeClr>
                </a:solidFill>
              </a:rPr>
              <a:t>Use different methods </a:t>
            </a:r>
            <a:r>
              <a:rPr lang="en-US" dirty="0"/>
              <a:t>(surveys vs in-depth interviews)</a:t>
            </a:r>
          </a:p>
          <a:p>
            <a:pPr lvl="1"/>
            <a:r>
              <a:rPr lang="en-US" dirty="0">
                <a:solidFill>
                  <a:schemeClr val="accent2">
                    <a:lumMod val="75000"/>
                  </a:schemeClr>
                </a:solidFill>
              </a:rPr>
              <a:t>Have different goals </a:t>
            </a:r>
            <a:r>
              <a:rPr lang="en-US" dirty="0"/>
              <a:t>(discover general patterns vs understanding subjects’ experiences)</a:t>
            </a:r>
          </a:p>
          <a:p>
            <a:pPr lvl="1"/>
            <a:r>
              <a:rPr lang="en-US" dirty="0"/>
              <a:t>Apply different </a:t>
            </a:r>
            <a:r>
              <a:rPr lang="en-US" dirty="0">
                <a:solidFill>
                  <a:schemeClr val="accent2">
                    <a:lumMod val="75000"/>
                  </a:schemeClr>
                </a:solidFill>
              </a:rPr>
              <a:t>criteria</a:t>
            </a:r>
            <a:r>
              <a:rPr lang="en-US" dirty="0"/>
              <a:t> of what counts as evidence and truth</a:t>
            </a:r>
          </a:p>
          <a:p>
            <a:pPr marL="530352" lvl="1" indent="0">
              <a:buNone/>
            </a:pPr>
            <a:endParaRPr lang="en-US" noProof="0" dirty="0"/>
          </a:p>
          <a:p>
            <a:pPr marL="0" indent="0">
              <a:buNone/>
            </a:pPr>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96625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878" y="158647"/>
            <a:ext cx="10515600" cy="891857"/>
          </a:xfrm>
        </p:spPr>
        <p:txBody>
          <a:bodyPr>
            <a:normAutofit/>
          </a:bodyPr>
          <a:lstStyle/>
          <a:p>
            <a:r>
              <a:rPr lang="en-US" sz="3600" noProof="0" dirty="0"/>
              <a:t>(post-)positive building blocks</a:t>
            </a:r>
          </a:p>
        </p:txBody>
      </p:sp>
      <p:sp>
        <p:nvSpPr>
          <p:cNvPr id="3" name="Tijdelijke aanduiding voor inhoud 2"/>
          <p:cNvSpPr>
            <a:spLocks noGrp="1"/>
          </p:cNvSpPr>
          <p:nvPr>
            <p:ph idx="1"/>
          </p:nvPr>
        </p:nvSpPr>
        <p:spPr>
          <a:xfrm>
            <a:off x="739878" y="1242133"/>
            <a:ext cx="10164974" cy="5019624"/>
          </a:xfrm>
        </p:spPr>
        <p:txBody>
          <a:bodyPr>
            <a:noAutofit/>
          </a:bodyPr>
          <a:lstStyle/>
          <a:p>
            <a:pPr marL="0" lvl="0" indent="0">
              <a:buNone/>
            </a:pPr>
            <a:r>
              <a:rPr lang="en-US" b="1" noProof="0" dirty="0">
                <a:solidFill>
                  <a:schemeClr val="tx1"/>
                </a:solidFill>
              </a:rPr>
              <a:t>Why measure? </a:t>
            </a:r>
            <a:r>
              <a:rPr lang="en-US" noProof="0" dirty="0">
                <a:solidFill>
                  <a:schemeClr val="tx1"/>
                </a:solidFill>
              </a:rPr>
              <a:t>(Bryman 2005)</a:t>
            </a:r>
          </a:p>
          <a:p>
            <a:pPr marL="530352" lvl="1" indent="0" algn="ctr">
              <a:buNone/>
            </a:pPr>
            <a:endParaRPr lang="en-US" noProof="0" dirty="0">
              <a:solidFill>
                <a:schemeClr val="tx1"/>
              </a:solidFill>
            </a:endParaRPr>
          </a:p>
          <a:p>
            <a:pPr lvl="1"/>
            <a:r>
              <a:rPr lang="en-US" noProof="0" dirty="0">
                <a:solidFill>
                  <a:schemeClr val="tx1"/>
                </a:solidFill>
              </a:rPr>
              <a:t>Allows us to </a:t>
            </a:r>
            <a:r>
              <a:rPr lang="en-US" u="sng" noProof="0" dirty="0">
                <a:solidFill>
                  <a:srgbClr val="C00000"/>
                </a:solidFill>
              </a:rPr>
              <a:t>identify the differences </a:t>
            </a:r>
            <a:r>
              <a:rPr lang="en-US" noProof="0" dirty="0">
                <a:solidFill>
                  <a:schemeClr val="tx1"/>
                </a:solidFill>
              </a:rPr>
              <a:t>between people, instead of large/extreme differences</a:t>
            </a:r>
          </a:p>
          <a:p>
            <a:pPr lvl="1"/>
            <a:endParaRPr lang="en-US" noProof="0" dirty="0">
              <a:solidFill>
                <a:schemeClr val="tx1"/>
              </a:solidFill>
            </a:endParaRPr>
          </a:p>
          <a:p>
            <a:pPr lvl="1"/>
            <a:r>
              <a:rPr lang="en-US" noProof="0" dirty="0">
                <a:solidFill>
                  <a:schemeClr val="tx1"/>
                </a:solidFill>
              </a:rPr>
              <a:t>Provides us with </a:t>
            </a:r>
            <a:r>
              <a:rPr lang="en-US" u="sng" dirty="0">
                <a:solidFill>
                  <a:srgbClr val="C00000"/>
                </a:solidFill>
              </a:rPr>
              <a:t>a consistent device or tool for making distinctions</a:t>
            </a:r>
          </a:p>
          <a:p>
            <a:pPr lvl="2"/>
            <a:r>
              <a:rPr lang="en-US" sz="2200" noProof="0" dirty="0">
                <a:solidFill>
                  <a:schemeClr val="tx1"/>
                </a:solidFill>
              </a:rPr>
              <a:t>“a measure should be something that is influenced neither by the timing of its administration nor by the person who administers it.”</a:t>
            </a:r>
          </a:p>
          <a:p>
            <a:pPr lvl="2"/>
            <a:r>
              <a:rPr lang="en-US" sz="2200" noProof="0" dirty="0">
                <a:solidFill>
                  <a:schemeClr val="tx1"/>
                </a:solidFill>
              </a:rPr>
              <a:t>i.e. it provides reliable data that is consist, independent of the researcher collecting and analyzing the data.</a:t>
            </a:r>
          </a:p>
          <a:p>
            <a:pPr lvl="1"/>
            <a:r>
              <a:rPr lang="en-US" noProof="0" dirty="0">
                <a:solidFill>
                  <a:schemeClr val="tx1"/>
                </a:solidFill>
              </a:rPr>
              <a:t>Allows for </a:t>
            </a:r>
            <a:r>
              <a:rPr lang="en-US" u="sng" dirty="0">
                <a:solidFill>
                  <a:srgbClr val="C00000"/>
                </a:solidFill>
              </a:rPr>
              <a:t>more precise estimates </a:t>
            </a:r>
            <a:r>
              <a:rPr lang="en-US" noProof="0" dirty="0">
                <a:solidFill>
                  <a:schemeClr val="tx1"/>
                </a:solidFill>
              </a:rPr>
              <a:t>of the degree of relationship between concepts</a:t>
            </a:r>
          </a:p>
          <a:p>
            <a:pPr lvl="2"/>
            <a:r>
              <a:rPr lang="en-US" sz="2200" noProof="0" dirty="0">
                <a:solidFill>
                  <a:schemeClr val="tx1"/>
                </a:solidFill>
              </a:rPr>
              <a:t>E.g. you can compare whether job satisfaction is explained best by income, </a:t>
            </a:r>
            <a:r>
              <a:rPr lang="en-US" sz="2200" noProof="0" dirty="0" err="1">
                <a:solidFill>
                  <a:schemeClr val="tx1"/>
                </a:solidFill>
              </a:rPr>
              <a:t>organisational</a:t>
            </a:r>
            <a:r>
              <a:rPr lang="en-US" sz="2200" noProof="0" dirty="0">
                <a:solidFill>
                  <a:schemeClr val="tx1"/>
                </a:solidFill>
              </a:rPr>
              <a:t> structure , colleagues or career perspectives</a:t>
            </a:r>
          </a:p>
          <a:p>
            <a:endParaRPr lang="en-US" sz="2000" noProof="0" dirty="0">
              <a:solidFill>
                <a:schemeClr val="tx1"/>
              </a:solidFill>
            </a:endParaRPr>
          </a:p>
          <a:p>
            <a:pPr lvl="1"/>
            <a:endParaRPr lang="en-US" sz="2000" noProof="0" dirty="0">
              <a:solidFill>
                <a:schemeClr val="tx1"/>
              </a:solidFill>
            </a:endParaRP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0360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noProof="0" dirty="0"/>
              <a:t>The (post)-positivist approach: Grounded theory</a:t>
            </a:r>
          </a:p>
        </p:txBody>
      </p:sp>
      <p:sp>
        <p:nvSpPr>
          <p:cNvPr id="3" name="Tijdelijke aanduiding voor inhoud 2"/>
          <p:cNvSpPr>
            <a:spLocks noGrp="1"/>
          </p:cNvSpPr>
          <p:nvPr>
            <p:ph idx="1"/>
          </p:nvPr>
        </p:nvSpPr>
        <p:spPr>
          <a:xfrm>
            <a:off x="979100" y="1884619"/>
            <a:ext cx="10233800" cy="4351338"/>
          </a:xfrm>
        </p:spPr>
        <p:txBody>
          <a:bodyPr>
            <a:normAutofit/>
          </a:bodyPr>
          <a:lstStyle/>
          <a:p>
            <a:r>
              <a:rPr lang="en-US" noProof="0" dirty="0"/>
              <a:t>Inductive, sometimes qualitative research</a:t>
            </a:r>
          </a:p>
          <a:p>
            <a:endParaRPr lang="en-US" noProof="0" dirty="0"/>
          </a:p>
          <a:p>
            <a:r>
              <a:rPr lang="en-US" noProof="0" dirty="0"/>
              <a:t>Systematic </a:t>
            </a:r>
            <a:r>
              <a:rPr lang="en-US" noProof="0" dirty="0">
                <a:solidFill>
                  <a:schemeClr val="accent2">
                    <a:lumMod val="75000"/>
                  </a:schemeClr>
                </a:solidFill>
              </a:rPr>
              <a:t>coding</a:t>
            </a:r>
            <a:r>
              <a:rPr lang="en-US" noProof="0" dirty="0"/>
              <a:t> of qualitative data following a detailed, bottom-up process</a:t>
            </a:r>
          </a:p>
          <a:p>
            <a:r>
              <a:rPr lang="en-US" noProof="0" dirty="0"/>
              <a:t>Then </a:t>
            </a:r>
            <a:r>
              <a:rPr lang="en-US" noProof="0" dirty="0" err="1"/>
              <a:t>organising</a:t>
            </a:r>
            <a:r>
              <a:rPr lang="en-US" noProof="0" dirty="0"/>
              <a:t> these initial, </a:t>
            </a:r>
            <a:r>
              <a:rPr lang="en-US" noProof="0" dirty="0">
                <a:solidFill>
                  <a:schemeClr val="accent2">
                    <a:lumMod val="75000"/>
                  </a:schemeClr>
                </a:solidFill>
              </a:rPr>
              <a:t>specific codes into more general ones</a:t>
            </a:r>
          </a:p>
          <a:p>
            <a:r>
              <a:rPr lang="en-US" noProof="0" dirty="0"/>
              <a:t>Linking these codes to one another by </a:t>
            </a:r>
            <a:r>
              <a:rPr lang="en-US" noProof="0" dirty="0">
                <a:solidFill>
                  <a:schemeClr val="accent2">
                    <a:lumMod val="75000"/>
                  </a:schemeClr>
                </a:solidFill>
              </a:rPr>
              <a:t>developing concepts</a:t>
            </a:r>
          </a:p>
          <a:p>
            <a:r>
              <a:rPr lang="en-US" noProof="0" dirty="0"/>
              <a:t>Constructing relations between these concepts in a </a:t>
            </a:r>
            <a:r>
              <a:rPr lang="en-US" noProof="0" dirty="0">
                <a:solidFill>
                  <a:schemeClr val="accent2">
                    <a:lumMod val="75000"/>
                  </a:schemeClr>
                </a:solidFill>
              </a:rPr>
              <a:t>formal</a:t>
            </a:r>
            <a:r>
              <a:rPr lang="en-US" noProof="0" dirty="0"/>
              <a:t> </a:t>
            </a:r>
            <a:r>
              <a:rPr lang="en-US" noProof="0" dirty="0">
                <a:solidFill>
                  <a:schemeClr val="accent2">
                    <a:lumMod val="75000"/>
                  </a:schemeClr>
                </a:solidFill>
              </a:rPr>
              <a:t>theory</a:t>
            </a:r>
          </a:p>
          <a:p>
            <a:endParaRPr lang="en-US" noProof="0" dirty="0"/>
          </a:p>
          <a:p>
            <a:endParaRPr lang="en-US" noProof="0" dirty="0"/>
          </a:p>
          <a:p>
            <a:endParaRPr lang="en-US" noProof="0" dirty="0"/>
          </a:p>
          <a:p>
            <a:pPr lvl="1"/>
            <a:endParaRPr lang="en-US" noProof="0" dirty="0"/>
          </a:p>
          <a:p>
            <a:endParaRPr lang="en-US" noProof="0" dirty="0"/>
          </a:p>
          <a:p>
            <a:pPr lvl="1"/>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76896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300" y="217641"/>
            <a:ext cx="10515600" cy="1325563"/>
          </a:xfrm>
        </p:spPr>
        <p:txBody>
          <a:bodyPr>
            <a:normAutofit/>
          </a:bodyPr>
          <a:lstStyle/>
          <a:p>
            <a:r>
              <a:rPr lang="en-US" sz="3600" noProof="0" dirty="0"/>
              <a:t>Interpretive ideals</a:t>
            </a:r>
          </a:p>
        </p:txBody>
      </p:sp>
      <p:sp>
        <p:nvSpPr>
          <p:cNvPr id="3" name="Tijdelijke aanduiding voor inhoud 2"/>
          <p:cNvSpPr>
            <a:spLocks noGrp="1"/>
          </p:cNvSpPr>
          <p:nvPr>
            <p:ph idx="1"/>
          </p:nvPr>
        </p:nvSpPr>
        <p:spPr>
          <a:xfrm>
            <a:off x="979100" y="1906998"/>
            <a:ext cx="10233800" cy="4351338"/>
          </a:xfrm>
        </p:spPr>
        <p:txBody>
          <a:bodyPr>
            <a:noAutofit/>
          </a:bodyPr>
          <a:lstStyle/>
          <a:p>
            <a:r>
              <a:rPr lang="en-US" sz="2600" b="1" noProof="0" dirty="0">
                <a:solidFill>
                  <a:schemeClr val="tx1">
                    <a:lumMod val="85000"/>
                  </a:schemeClr>
                </a:solidFill>
              </a:rPr>
              <a:t>The ideal of (inter)subjective understanding: </a:t>
            </a:r>
            <a:r>
              <a:rPr lang="en-US" sz="2600" noProof="0" dirty="0">
                <a:solidFill>
                  <a:schemeClr val="tx1">
                    <a:lumMod val="85000"/>
                  </a:schemeClr>
                </a:solidFill>
              </a:rPr>
              <a:t>what does the social world </a:t>
            </a:r>
            <a:r>
              <a:rPr lang="en-US" sz="2600" i="1" noProof="0" dirty="0">
                <a:solidFill>
                  <a:schemeClr val="tx1">
                    <a:lumMod val="85000"/>
                  </a:schemeClr>
                </a:solidFill>
              </a:rPr>
              <a:t>mean</a:t>
            </a:r>
            <a:r>
              <a:rPr lang="en-US" sz="2600" noProof="0" dirty="0">
                <a:solidFill>
                  <a:schemeClr val="tx1">
                    <a:lumMod val="85000"/>
                  </a:schemeClr>
                </a:solidFill>
              </a:rPr>
              <a:t> to a group of individuals.</a:t>
            </a:r>
            <a:r>
              <a:rPr lang="en-US" sz="2600" noProof="0" dirty="0">
                <a:solidFill>
                  <a:schemeClr val="accent2">
                    <a:lumMod val="75000"/>
                  </a:schemeClr>
                </a:solidFill>
              </a:rPr>
              <a:t> </a:t>
            </a:r>
            <a:r>
              <a:rPr lang="en-US" sz="2600" noProof="0" dirty="0"/>
              <a:t>How do they interpret events, actions and persons? How do they construct a social reality of their own?  </a:t>
            </a:r>
          </a:p>
          <a:p>
            <a:endParaRPr lang="en-US" sz="2600" noProof="0" dirty="0"/>
          </a:p>
          <a:p>
            <a:r>
              <a:rPr lang="en-US" sz="2600" noProof="0" dirty="0"/>
              <a:t>Concentrates on </a:t>
            </a:r>
            <a:r>
              <a:rPr lang="en-US" sz="2600" b="1" noProof="0" dirty="0">
                <a:solidFill>
                  <a:schemeClr val="tx1">
                    <a:lumMod val="85000"/>
                  </a:schemeClr>
                </a:solidFill>
              </a:rPr>
              <a:t>embodied, lived experiences</a:t>
            </a:r>
            <a:r>
              <a:rPr lang="en-US" sz="2600" noProof="0" dirty="0"/>
              <a:t>: you study what human beings do, feel, think and say in specific contexts, and you do so by adopting an holistic stance (taking into account all relevant elements from that particular context)</a:t>
            </a:r>
          </a:p>
          <a:p>
            <a:pPr marL="0" indent="0">
              <a:buNone/>
            </a:pPr>
            <a:endParaRPr lang="en-US" sz="2200"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92724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300" y="217641"/>
            <a:ext cx="10515600" cy="1325563"/>
          </a:xfrm>
        </p:spPr>
        <p:txBody>
          <a:bodyPr>
            <a:normAutofit/>
          </a:bodyPr>
          <a:lstStyle/>
          <a:p>
            <a:r>
              <a:rPr lang="en-US" sz="3600" noProof="0" dirty="0"/>
              <a:t>Interpretive ideals</a:t>
            </a:r>
          </a:p>
        </p:txBody>
      </p:sp>
      <p:sp>
        <p:nvSpPr>
          <p:cNvPr id="3" name="Tijdelijke aanduiding voor inhoud 2"/>
          <p:cNvSpPr>
            <a:spLocks noGrp="1"/>
          </p:cNvSpPr>
          <p:nvPr>
            <p:ph idx="1"/>
          </p:nvPr>
        </p:nvSpPr>
        <p:spPr>
          <a:xfrm>
            <a:off x="979100" y="1906998"/>
            <a:ext cx="10233800" cy="4351338"/>
          </a:xfrm>
        </p:spPr>
        <p:txBody>
          <a:bodyPr>
            <a:noAutofit/>
          </a:bodyPr>
          <a:lstStyle/>
          <a:p>
            <a:r>
              <a:rPr lang="en-US" sz="2600" noProof="0" dirty="0">
                <a:solidFill>
                  <a:schemeClr val="tx1">
                    <a:lumMod val="85000"/>
                  </a:schemeClr>
                </a:solidFill>
              </a:rPr>
              <a:t>Yet </a:t>
            </a:r>
            <a:r>
              <a:rPr lang="en-US" sz="2600" b="1" noProof="0" dirty="0">
                <a:solidFill>
                  <a:schemeClr val="tx1">
                    <a:lumMod val="85000"/>
                  </a:schemeClr>
                </a:solidFill>
              </a:rPr>
              <a:t>explanation</a:t>
            </a:r>
            <a:r>
              <a:rPr lang="en-US" sz="2600" noProof="0" dirty="0">
                <a:solidFill>
                  <a:schemeClr val="tx1">
                    <a:lumMod val="85000"/>
                  </a:schemeClr>
                </a:solidFill>
              </a:rPr>
              <a:t> should be equally important!</a:t>
            </a:r>
          </a:p>
          <a:p>
            <a:endParaRPr lang="en-US" sz="2600" b="1" noProof="0" dirty="0">
              <a:solidFill>
                <a:schemeClr val="tx1">
                  <a:lumMod val="85000"/>
                </a:schemeClr>
              </a:solidFill>
            </a:endParaRPr>
          </a:p>
          <a:p>
            <a:r>
              <a:rPr lang="en-US" sz="2600" b="1" noProof="0" dirty="0">
                <a:solidFill>
                  <a:schemeClr val="tx1">
                    <a:lumMod val="85000"/>
                  </a:schemeClr>
                </a:solidFill>
              </a:rPr>
              <a:t>Weber’s </a:t>
            </a:r>
            <a:r>
              <a:rPr lang="en-US" sz="2600" b="1" i="1" noProof="0" dirty="0" err="1">
                <a:solidFill>
                  <a:schemeClr val="tx1">
                    <a:lumMod val="85000"/>
                  </a:schemeClr>
                </a:solidFill>
              </a:rPr>
              <a:t>Erklärend</a:t>
            </a:r>
            <a:r>
              <a:rPr lang="en-US" sz="2600" b="1" i="1" noProof="0" dirty="0">
                <a:solidFill>
                  <a:schemeClr val="tx1">
                    <a:lumMod val="85000"/>
                  </a:schemeClr>
                </a:solidFill>
              </a:rPr>
              <a:t> Verstehen</a:t>
            </a:r>
            <a:r>
              <a:rPr lang="en-US" sz="2600" noProof="0" dirty="0"/>
              <a:t>: trying to </a:t>
            </a:r>
            <a:r>
              <a:rPr lang="en-US" sz="2600" noProof="0" dirty="0" err="1"/>
              <a:t>analyse</a:t>
            </a:r>
            <a:r>
              <a:rPr lang="en-US" sz="2600" noProof="0" dirty="0"/>
              <a:t> people’s actions by reconstructing their motivations</a:t>
            </a:r>
          </a:p>
          <a:p>
            <a:pPr lvl="1"/>
            <a:r>
              <a:rPr lang="en-US" noProof="0" dirty="0"/>
              <a:t>This requires an understanding of what these actions mean to them.</a:t>
            </a:r>
          </a:p>
          <a:p>
            <a:pPr lvl="1"/>
            <a:r>
              <a:rPr lang="en-US" noProof="0" dirty="0"/>
              <a:t>This is key to a sociological approach: always try to relate these meanings to social actions.</a:t>
            </a:r>
          </a:p>
          <a:p>
            <a:pPr lvl="1"/>
            <a:r>
              <a:rPr lang="en-US" noProof="0" dirty="0">
                <a:solidFill>
                  <a:srgbClr val="C00000"/>
                </a:solidFill>
              </a:rPr>
              <a:t>In other words: interpretive sociological analysis should help you understand why people act the way they do</a:t>
            </a:r>
          </a:p>
          <a:p>
            <a:pPr marL="0" indent="0">
              <a:buNone/>
            </a:pPr>
            <a:endParaRPr lang="en-US" sz="2200"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619098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Interpretive building blocks</a:t>
            </a:r>
          </a:p>
        </p:txBody>
      </p:sp>
      <p:sp>
        <p:nvSpPr>
          <p:cNvPr id="3" name="Tijdelijke aanduiding voor inhoud 2"/>
          <p:cNvSpPr>
            <a:spLocks noGrp="1"/>
          </p:cNvSpPr>
          <p:nvPr>
            <p:ph idx="1"/>
          </p:nvPr>
        </p:nvSpPr>
        <p:spPr/>
        <p:txBody>
          <a:bodyPr/>
          <a:lstStyle/>
          <a:p>
            <a:r>
              <a:rPr lang="en-US" noProof="0" dirty="0"/>
              <a:t>Research topics and research questions</a:t>
            </a:r>
          </a:p>
          <a:p>
            <a:endParaRPr lang="en-US" noProof="0" dirty="0"/>
          </a:p>
          <a:p>
            <a:r>
              <a:rPr lang="en-US" noProof="0" dirty="0"/>
              <a:t>Abduction</a:t>
            </a:r>
          </a:p>
          <a:p>
            <a:endParaRPr lang="en-US" noProof="0" dirty="0"/>
          </a:p>
          <a:p>
            <a:r>
              <a:rPr lang="en-US" noProof="0" dirty="0"/>
              <a:t>Hermeneutic circle</a:t>
            </a:r>
          </a:p>
          <a:p>
            <a:endParaRPr lang="en-US" noProof="0" dirty="0"/>
          </a:p>
          <a:p>
            <a:r>
              <a:rPr lang="en-US" noProof="0" dirty="0"/>
              <a:t>Concepts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70562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Interpretive building blocks</a:t>
            </a:r>
          </a:p>
        </p:txBody>
      </p:sp>
      <p:sp>
        <p:nvSpPr>
          <p:cNvPr id="3" name="Tijdelijke aanduiding voor inhoud 2"/>
          <p:cNvSpPr>
            <a:spLocks noGrp="1"/>
          </p:cNvSpPr>
          <p:nvPr>
            <p:ph idx="1"/>
          </p:nvPr>
        </p:nvSpPr>
        <p:spPr/>
        <p:txBody>
          <a:bodyPr>
            <a:normAutofit/>
          </a:bodyPr>
          <a:lstStyle/>
          <a:p>
            <a:r>
              <a:rPr lang="en-US" noProof="0" dirty="0"/>
              <a:t>You start from a broader “</a:t>
            </a:r>
            <a:r>
              <a:rPr lang="en-US" b="1" noProof="0" dirty="0"/>
              <a:t>research topic</a:t>
            </a:r>
            <a:r>
              <a:rPr lang="en-US" noProof="0" dirty="0"/>
              <a:t>”, rather than a specific, fully developed “</a:t>
            </a:r>
            <a:r>
              <a:rPr lang="en-US" b="1" noProof="0" dirty="0"/>
              <a:t>research question</a:t>
            </a:r>
            <a:r>
              <a:rPr lang="en-US" noProof="0" dirty="0"/>
              <a:t>”</a:t>
            </a:r>
          </a:p>
          <a:p>
            <a:endParaRPr lang="en-US" noProof="0" dirty="0"/>
          </a:p>
          <a:p>
            <a:r>
              <a:rPr lang="en-US" noProof="0" dirty="0"/>
              <a:t>Precise research questions (RQs) often emerge only halfway or near the end of your research</a:t>
            </a:r>
          </a:p>
          <a:p>
            <a:endParaRPr lang="en-US" noProof="0" dirty="0"/>
          </a:p>
          <a:p>
            <a:r>
              <a:rPr lang="en-US" noProof="0" dirty="0"/>
              <a:t>This is because interpretive RQs require more in-depth knowledge about the specific case you are studying: interpretive RQs emerge from continuously moving back and forth between field experiences and literature</a:t>
            </a:r>
          </a:p>
          <a:p>
            <a:endParaRPr lang="en-US" noProof="0" dirty="0"/>
          </a:p>
          <a:p>
            <a:endParaRPr lang="en-US" noProof="0" dirty="0"/>
          </a:p>
          <a:p>
            <a:endParaRPr lang="en-US" noProof="0" dirty="0"/>
          </a:p>
          <a:p>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4085999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Interpretive building blocks</a:t>
            </a:r>
          </a:p>
        </p:txBody>
      </p:sp>
      <p:sp>
        <p:nvSpPr>
          <p:cNvPr id="3" name="Tijdelijke aanduiding voor inhoud 2"/>
          <p:cNvSpPr>
            <a:spLocks noGrp="1"/>
          </p:cNvSpPr>
          <p:nvPr>
            <p:ph idx="1"/>
          </p:nvPr>
        </p:nvSpPr>
        <p:spPr/>
        <p:txBody>
          <a:bodyPr>
            <a:normAutofit/>
          </a:bodyPr>
          <a:lstStyle/>
          <a:p>
            <a:r>
              <a:rPr lang="en-US" noProof="0" dirty="0"/>
              <a:t>Interpretive research designs are </a:t>
            </a:r>
            <a:r>
              <a:rPr lang="en-US" noProof="0" dirty="0">
                <a:solidFill>
                  <a:schemeClr val="tx1">
                    <a:lumMod val="85000"/>
                  </a:schemeClr>
                </a:solidFill>
              </a:rPr>
              <a:t>more open-ended and flexible, </a:t>
            </a:r>
            <a:r>
              <a:rPr lang="en-US" noProof="0" dirty="0"/>
              <a:t>and less focused on testing hypotheses or existing theories</a:t>
            </a:r>
          </a:p>
          <a:p>
            <a:endParaRPr lang="en-US" noProof="0" dirty="0"/>
          </a:p>
          <a:p>
            <a:r>
              <a:rPr lang="en-US" noProof="0" dirty="0"/>
              <a:t>In the beginning</a:t>
            </a:r>
            <a:r>
              <a:rPr lang="ar-SA" noProof="0" dirty="0"/>
              <a:t>،</a:t>
            </a:r>
            <a:r>
              <a:rPr lang="en-US" noProof="0" dirty="0"/>
              <a:t> you usually do not know what it is precisely that you will study (i.e. which explanation) and which concepts you will use, unless you are already strongly familiar with the research topic</a:t>
            </a:r>
            <a:r>
              <a:rPr lang="ar-SA" noProof="0" dirty="0"/>
              <a:t>.</a:t>
            </a:r>
            <a:endParaRPr lang="en-US" noProof="0" dirty="0"/>
          </a:p>
          <a:p>
            <a:endParaRPr lang="en-US" noProof="0" dirty="0"/>
          </a:p>
          <a:p>
            <a:r>
              <a:rPr lang="en-US" noProof="0" dirty="0"/>
              <a:t>Your final RQ (i.e. which explanation) ultimately depends on the findings emerging from fieldwork, and how this relates to the existing literature</a:t>
            </a:r>
          </a:p>
          <a:p>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474179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300" y="293583"/>
            <a:ext cx="10515600" cy="1325563"/>
          </a:xfrm>
        </p:spPr>
        <p:txBody>
          <a:bodyPr>
            <a:normAutofit/>
          </a:bodyPr>
          <a:lstStyle/>
          <a:p>
            <a:r>
              <a:rPr lang="en-US" sz="3600" noProof="0" dirty="0"/>
              <a:t>Interpretive building blocks</a:t>
            </a:r>
          </a:p>
        </p:txBody>
      </p:sp>
      <p:sp>
        <p:nvSpPr>
          <p:cNvPr id="3" name="Tijdelijke aanduiding voor inhoud 2"/>
          <p:cNvSpPr>
            <a:spLocks noGrp="1"/>
          </p:cNvSpPr>
          <p:nvPr>
            <p:ph idx="1"/>
          </p:nvPr>
        </p:nvSpPr>
        <p:spPr>
          <a:xfrm>
            <a:off x="979100" y="1619146"/>
            <a:ext cx="10233800" cy="5032375"/>
          </a:xfrm>
        </p:spPr>
        <p:txBody>
          <a:bodyPr>
            <a:normAutofit lnSpcReduction="10000"/>
          </a:bodyPr>
          <a:lstStyle/>
          <a:p>
            <a:r>
              <a:rPr lang="en-US" noProof="0" dirty="0"/>
              <a:t>Abduction: continuously moving back and forth between the field and the literature, between empirical analysis and theory, between what is puzzling and possible explanations</a:t>
            </a:r>
          </a:p>
          <a:p>
            <a:endParaRPr lang="en-US" noProof="0" dirty="0"/>
          </a:p>
          <a:p>
            <a:pPr lvl="1"/>
            <a:r>
              <a:rPr lang="en-US" noProof="0" dirty="0"/>
              <a:t>“abduction” comes from Charles S Peirce, an American pragmatic philosopher: pragmatism refers to a focus on practical reality, as it is experienced by human beings (instead of abstract measurements)</a:t>
            </a:r>
            <a:r>
              <a:rPr lang="ar-SA" noProof="0" dirty="0"/>
              <a:t>.</a:t>
            </a:r>
            <a:endParaRPr lang="en-US" noProof="0" dirty="0"/>
          </a:p>
          <a:p>
            <a:pPr lvl="1"/>
            <a:endParaRPr lang="en-US" noProof="0" dirty="0"/>
          </a:p>
          <a:p>
            <a:pPr lvl="1"/>
            <a:r>
              <a:rPr lang="en-US" noProof="0" dirty="0"/>
              <a:t>Abduction comes from Latin,  “leading away” of one individual from another.</a:t>
            </a:r>
            <a:br>
              <a:rPr lang="en-US" noProof="0" dirty="0"/>
            </a:br>
            <a:r>
              <a:rPr lang="en-US" noProof="0" dirty="0"/>
              <a:t>In that sense, the researcher is led away from a puzzle towards its possible explanation</a:t>
            </a:r>
          </a:p>
          <a:p>
            <a:pPr lvl="1"/>
            <a:endParaRPr lang="en-US" noProof="0" dirty="0"/>
          </a:p>
          <a:p>
            <a:pPr lvl="1"/>
            <a:r>
              <a:rPr lang="en-US" noProof="0" dirty="0">
                <a:solidFill>
                  <a:schemeClr val="accent2">
                    <a:lumMod val="75000"/>
                  </a:schemeClr>
                </a:solidFill>
              </a:rPr>
              <a:t>Following a puzzle</a:t>
            </a:r>
            <a:r>
              <a:rPr lang="en-US" noProof="0" dirty="0"/>
              <a:t>: “the researcher may feel caught up in the puzzle, and if there is a</a:t>
            </a:r>
            <a:r>
              <a:rPr lang="ar-SA" noProof="0" dirty="0"/>
              <a:t> </a:t>
            </a:r>
            <a:r>
              <a:rPr lang="en-US" noProof="0" dirty="0"/>
              <a:t>struggle, </a:t>
            </a:r>
            <a:r>
              <a:rPr lang="en-US" dirty="0"/>
              <a:t>so </a:t>
            </a:r>
            <a:r>
              <a:rPr lang="en-US" noProof="0" dirty="0"/>
              <a:t>the researcher will struggle with the process of sense-making: of </a:t>
            </a:r>
            <a:r>
              <a:rPr lang="en-US" noProof="0" dirty="0">
                <a:solidFill>
                  <a:schemeClr val="accent2">
                    <a:lumMod val="75000"/>
                  </a:schemeClr>
                </a:solidFill>
              </a:rPr>
              <a:t>coming up with an interpretation that makes sense of the surprise, the tension, the anomaly</a:t>
            </a:r>
            <a:r>
              <a:rPr lang="en-US" noProof="0" dirty="0"/>
              <a:t>.” (SS&amp;Y)</a:t>
            </a:r>
          </a:p>
          <a:p>
            <a:pPr lvl="1"/>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371840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noProof="0" dirty="0"/>
              <a:t>Interpretive building blocks</a:t>
            </a:r>
          </a:p>
        </p:txBody>
      </p:sp>
      <p:sp>
        <p:nvSpPr>
          <p:cNvPr id="3" name="Tijdelijke aanduiding voor inhoud 2"/>
          <p:cNvSpPr>
            <a:spLocks noGrp="1"/>
          </p:cNvSpPr>
          <p:nvPr>
            <p:ph idx="1"/>
          </p:nvPr>
        </p:nvSpPr>
        <p:spPr/>
        <p:txBody>
          <a:bodyPr>
            <a:normAutofit/>
          </a:bodyPr>
          <a:lstStyle/>
          <a:p>
            <a:r>
              <a:rPr lang="en-US" noProof="0" dirty="0"/>
              <a:t>Hermeneutic circle:</a:t>
            </a:r>
          </a:p>
          <a:p>
            <a:endParaRPr lang="en-US" noProof="0" dirty="0"/>
          </a:p>
          <a:p>
            <a:pPr lvl="1"/>
            <a:r>
              <a:rPr lang="en-US" noProof="0" dirty="0"/>
              <a:t>Derives from Greek: to “translate”, “interpret” (cf. Hermes), explain</a:t>
            </a:r>
          </a:p>
          <a:p>
            <a:pPr marL="530352" lvl="1" indent="0">
              <a:buNone/>
            </a:pPr>
            <a:endParaRPr lang="en-US" noProof="0" dirty="0"/>
          </a:p>
          <a:p>
            <a:pPr lvl="1"/>
            <a:r>
              <a:rPr lang="en-US" noProof="0" dirty="0"/>
              <a:t>There is no fixed starting point for hermeneutical analysis: “the process of sense-making beings wherever the individual “is” in her understanding at that moment, with whatever grasp of things she has at that time.” (SS&amp;Y)</a:t>
            </a:r>
          </a:p>
          <a:p>
            <a:pPr lvl="1"/>
            <a:endParaRPr lang="en-US" noProof="0" dirty="0"/>
          </a:p>
          <a:p>
            <a:endParaRPr lang="en-US" noProof="0"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38</a:t>
            </a:fld>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100" y="152765"/>
            <a:ext cx="2516601" cy="3075845"/>
          </a:xfrm>
          <a:prstGeom prst="rect">
            <a:avLst/>
          </a:prstGeom>
        </p:spPr>
      </p:pic>
    </p:spTree>
    <p:extLst>
      <p:ext uri="{BB962C8B-B14F-4D97-AF65-F5344CB8AC3E}">
        <p14:creationId xmlns:p14="http://schemas.microsoft.com/office/powerpoint/2010/main" val="28290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5939"/>
            <a:ext cx="10515600" cy="509861"/>
          </a:xfrm>
        </p:spPr>
        <p:txBody>
          <a:bodyPr>
            <a:normAutofit fontScale="90000"/>
          </a:bodyPr>
          <a:lstStyle/>
          <a:p>
            <a:r>
              <a:rPr lang="en-US" sz="3600" noProof="0" dirty="0"/>
              <a:t>Interpretive building blocks</a:t>
            </a:r>
          </a:p>
        </p:txBody>
      </p:sp>
      <p:sp>
        <p:nvSpPr>
          <p:cNvPr id="3" name="Tijdelijke aanduiding voor inhoud 2"/>
          <p:cNvSpPr>
            <a:spLocks noGrp="1"/>
          </p:cNvSpPr>
          <p:nvPr>
            <p:ph idx="1"/>
          </p:nvPr>
        </p:nvSpPr>
        <p:spPr>
          <a:xfrm>
            <a:off x="838201" y="757628"/>
            <a:ext cx="11134724" cy="6100372"/>
          </a:xfrm>
        </p:spPr>
        <p:txBody>
          <a:bodyPr>
            <a:noAutofit/>
          </a:bodyPr>
          <a:lstStyle/>
          <a:p>
            <a:pPr marL="0" indent="0">
              <a:buNone/>
            </a:pPr>
            <a:r>
              <a:rPr lang="en-US" sz="2400" noProof="0" dirty="0"/>
              <a:t>The role of </a:t>
            </a:r>
            <a:r>
              <a:rPr lang="en-US" sz="2400" b="1" noProof="0" dirty="0"/>
              <a:t>concepts</a:t>
            </a:r>
          </a:p>
          <a:p>
            <a:endParaRPr lang="en-US" sz="2000" noProof="0" dirty="0"/>
          </a:p>
          <a:p>
            <a:r>
              <a:rPr lang="en-US" sz="2400" noProof="0" dirty="0"/>
              <a:t>On the one hand: </a:t>
            </a:r>
            <a:r>
              <a:rPr lang="en-US" sz="2400" noProof="0" dirty="0">
                <a:solidFill>
                  <a:schemeClr val="accent2">
                    <a:lumMod val="75000"/>
                  </a:schemeClr>
                </a:solidFill>
              </a:rPr>
              <a:t>new concepts</a:t>
            </a:r>
            <a:r>
              <a:rPr lang="en-US" sz="2400" noProof="0" dirty="0"/>
              <a:t>, relationships, explanations or accounts are created throughout the process.</a:t>
            </a:r>
          </a:p>
          <a:p>
            <a:endParaRPr lang="en-US" sz="2000" noProof="0" dirty="0"/>
          </a:p>
          <a:p>
            <a:r>
              <a:rPr lang="en-US" sz="2400" noProof="0" dirty="0"/>
              <a:t>On the other hand: existing concepts may be used </a:t>
            </a:r>
            <a:r>
              <a:rPr lang="en-US" sz="2400" noProof="0" dirty="0">
                <a:solidFill>
                  <a:schemeClr val="accent2">
                    <a:lumMod val="75000"/>
                  </a:schemeClr>
                </a:solidFill>
              </a:rPr>
              <a:t>as a tool to “see, observe” and understand </a:t>
            </a:r>
            <a:r>
              <a:rPr lang="en-US" sz="2400" noProof="0" dirty="0"/>
              <a:t>how specific subjects make sense of the world</a:t>
            </a:r>
          </a:p>
          <a:p>
            <a:endParaRPr lang="en-US" sz="2000" noProof="0" dirty="0"/>
          </a:p>
          <a:p>
            <a:r>
              <a:rPr lang="en-US" sz="2400" noProof="0" dirty="0"/>
              <a:t>For both purposes, </a:t>
            </a:r>
            <a:r>
              <a:rPr lang="en-US" sz="2400" b="1" noProof="0" dirty="0">
                <a:solidFill>
                  <a:schemeClr val="accent2">
                    <a:lumMod val="75000"/>
                  </a:schemeClr>
                </a:solidFill>
              </a:rPr>
              <a:t>concepts can be suggestive and vague</a:t>
            </a:r>
            <a:r>
              <a:rPr lang="en-US" sz="2400" noProof="0" dirty="0"/>
              <a:t>, rather than precise and clear.</a:t>
            </a:r>
          </a:p>
          <a:p>
            <a:pPr lvl="1"/>
            <a:r>
              <a:rPr lang="en-US" sz="2200" noProof="0" dirty="0"/>
              <a:t>E.g. which terms do long-term unemployed persons use to describe their feelings vis-à-vis the </a:t>
            </a:r>
            <a:r>
              <a:rPr lang="en-US" sz="2200" noProof="0" dirty="0" err="1"/>
              <a:t>labour</a:t>
            </a:r>
            <a:r>
              <a:rPr lang="en-US" sz="2200" noProof="0" dirty="0"/>
              <a:t> market, and which different meanings do they ascribe to those terms? </a:t>
            </a:r>
          </a:p>
          <a:p>
            <a:pPr lvl="1"/>
            <a:r>
              <a:rPr lang="en-US" sz="2200" noProof="0" dirty="0"/>
              <a:t>What is important is that these concepts are useful in helping us understand what something means to the subjects that are being studied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6212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4011" y="290145"/>
            <a:ext cx="8424936" cy="792088"/>
          </a:xfrm>
        </p:spPr>
        <p:txBody>
          <a:bodyPr/>
          <a:lstStyle/>
          <a:p>
            <a:r>
              <a:rPr lang="en-US" sz="2800" noProof="0" dirty="0"/>
              <a:t>Studying the concept of Riots!</a:t>
            </a:r>
          </a:p>
        </p:txBody>
      </p:sp>
      <p:sp>
        <p:nvSpPr>
          <p:cNvPr id="3" name="Tijdelijke aanduiding voor inhoud 2"/>
          <p:cNvSpPr>
            <a:spLocks noGrp="1"/>
          </p:cNvSpPr>
          <p:nvPr>
            <p:ph idx="1"/>
          </p:nvPr>
        </p:nvSpPr>
        <p:spPr>
          <a:xfrm>
            <a:off x="556827" y="986602"/>
            <a:ext cx="6368696" cy="4073529"/>
          </a:xfrm>
        </p:spPr>
        <p:txBody>
          <a:bodyPr>
            <a:noAutofit/>
          </a:bodyPr>
          <a:lstStyle/>
          <a:p>
            <a:r>
              <a:rPr lang="en-US" sz="2400" noProof="0" dirty="0"/>
              <a:t>Crisis </a:t>
            </a:r>
            <a:r>
              <a:rPr lang="en-US" sz="2400" noProof="0" dirty="0" err="1"/>
              <a:t>behaviour</a:t>
            </a:r>
            <a:r>
              <a:rPr lang="en-US" sz="2400" noProof="0" dirty="0"/>
              <a:t>, a </a:t>
            </a:r>
            <a:r>
              <a:rPr lang="en-US" sz="2400" b="1" noProof="0" dirty="0"/>
              <a:t>response to changes in people’s situation</a:t>
            </a:r>
            <a:r>
              <a:rPr lang="en-US" sz="2400" noProof="0" dirty="0"/>
              <a:t>, causing them to react, often out of frustration (e.g. functionalist ideas about ‘relative frustration’, revolutions)</a:t>
            </a:r>
          </a:p>
          <a:p>
            <a:endParaRPr lang="en-US" sz="2400" noProof="0" dirty="0"/>
          </a:p>
          <a:p>
            <a:r>
              <a:rPr lang="en-US" sz="2400" b="1" noProof="0" dirty="0"/>
              <a:t>Rational, instrumental action</a:t>
            </a:r>
            <a:r>
              <a:rPr lang="en-US" sz="2400" noProof="0" dirty="0"/>
              <a:t>, including its collective dimensions: violence is a resource that is </a:t>
            </a:r>
            <a:r>
              <a:rPr lang="en-US" sz="2400" noProof="0" dirty="0" err="1"/>
              <a:t>mobilised</a:t>
            </a:r>
            <a:r>
              <a:rPr lang="en-US" sz="2400" noProof="0" dirty="0"/>
              <a:t> by actors in order to achieve their ends (</a:t>
            </a:r>
            <a:r>
              <a:rPr lang="en-US" sz="2400" noProof="0" dirty="0" err="1"/>
              <a:t>f.i</a:t>
            </a:r>
            <a:r>
              <a:rPr lang="en-US" sz="2400" noProof="0" dirty="0"/>
              <a:t>. using violence to influence to decision-making).</a:t>
            </a:r>
          </a:p>
          <a:p>
            <a:r>
              <a:rPr lang="en-US" sz="2400" b="1" dirty="0"/>
              <a:t>Culture of violence</a:t>
            </a:r>
          </a:p>
          <a:p>
            <a:endParaRPr lang="en-US" sz="3100" noProof="0" dirty="0"/>
          </a:p>
          <a:p>
            <a:endParaRPr lang="en-US" noProof="0" dirty="0"/>
          </a:p>
        </p:txBody>
      </p:sp>
      <p:sp>
        <p:nvSpPr>
          <p:cNvPr id="6" name="Tijdelijke aanduiding voor dianummer 5"/>
          <p:cNvSpPr>
            <a:spLocks noGrp="1"/>
          </p:cNvSpPr>
          <p:nvPr>
            <p:ph type="sldNum" sz="quarter" idx="12"/>
          </p:nvPr>
        </p:nvSpPr>
        <p:spPr/>
        <p:txBody>
          <a:bodyPr/>
          <a:lstStyle/>
          <a:p>
            <a:fld id="{6D22F896-40B5-4ADD-8801-0D06FADFA095}" type="slidenum">
              <a:rPr lang="en-US" smtClean="0"/>
              <a:t>4</a:t>
            </a:fld>
            <a:endParaRPr lang="en-US"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523" y="1082234"/>
            <a:ext cx="5148490" cy="3380248"/>
          </a:xfrm>
          <a:prstGeom prst="rect">
            <a:avLst/>
          </a:prstGeom>
        </p:spPr>
      </p:pic>
      <p:sp>
        <p:nvSpPr>
          <p:cNvPr id="8" name="TextBox 7">
            <a:extLst>
              <a:ext uri="{FF2B5EF4-FFF2-40B4-BE49-F238E27FC236}">
                <a16:creationId xmlns:a16="http://schemas.microsoft.com/office/drawing/2014/main" id="{B09B2937-FF6C-E242-A213-C733F3A7D0F0}"/>
              </a:ext>
            </a:extLst>
          </p:cNvPr>
          <p:cNvSpPr txBox="1"/>
          <p:nvPr/>
        </p:nvSpPr>
        <p:spPr>
          <a:xfrm>
            <a:off x="761625" y="5455418"/>
            <a:ext cx="7654788" cy="1200329"/>
          </a:xfrm>
          <a:prstGeom prst="rect">
            <a:avLst/>
          </a:prstGeom>
          <a:noFill/>
        </p:spPr>
        <p:txBody>
          <a:bodyPr wrap="none" rtlCol="0">
            <a:spAutoFit/>
          </a:bodyPr>
          <a:lstStyle/>
          <a:p>
            <a:r>
              <a:rPr lang="nl-BE" dirty="0"/>
              <a:t>Each of these perspectives:</a:t>
            </a:r>
          </a:p>
          <a:p>
            <a:pPr marL="342900" indent="-342900">
              <a:buFont typeface="Arial" panose="020B0604020202020204" pitchFamily="34" charset="0"/>
              <a:buChar char="•"/>
            </a:pPr>
            <a:r>
              <a:rPr lang="nl-BE" dirty="0"/>
              <a:t>requires a different research design (incl. methods) and research process</a:t>
            </a:r>
          </a:p>
          <a:p>
            <a:pPr marL="285750" indent="-285750">
              <a:buFont typeface="Arial" panose="020B0604020202020204" pitchFamily="34" charset="0"/>
              <a:buChar char="•"/>
            </a:pPr>
            <a:r>
              <a:rPr lang="en-GB" dirty="0"/>
              <a:t>is rooted in different literatures, concepts and theories</a:t>
            </a:r>
            <a:endParaRPr lang="nl-BE" dirty="0"/>
          </a:p>
          <a:p>
            <a:endParaRPr lang="en-US" dirty="0"/>
          </a:p>
        </p:txBody>
      </p:sp>
    </p:spTree>
    <p:extLst>
      <p:ext uri="{BB962C8B-B14F-4D97-AF65-F5344CB8AC3E}">
        <p14:creationId xmlns:p14="http://schemas.microsoft.com/office/powerpoint/2010/main" val="13904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nvPr>
        </p:nvGraphicFramePr>
        <p:xfrm>
          <a:off x="835740" y="452879"/>
          <a:ext cx="10736827" cy="5734279"/>
        </p:xfrm>
        <a:graphic>
          <a:graphicData uri="http://schemas.openxmlformats.org/drawingml/2006/table">
            <a:tbl>
              <a:tblPr firstRow="1" bandRow="1">
                <a:tableStyleId>{5C22544A-7EE6-4342-B048-85BDC9FD1C3A}</a:tableStyleId>
              </a:tblPr>
              <a:tblGrid>
                <a:gridCol w="2933669">
                  <a:extLst>
                    <a:ext uri="{9D8B030D-6E8A-4147-A177-3AD203B41FA5}">
                      <a16:colId xmlns:a16="http://schemas.microsoft.com/office/drawing/2014/main" val="20000"/>
                    </a:ext>
                  </a:extLst>
                </a:gridCol>
                <a:gridCol w="3939081">
                  <a:extLst>
                    <a:ext uri="{9D8B030D-6E8A-4147-A177-3AD203B41FA5}">
                      <a16:colId xmlns:a16="http://schemas.microsoft.com/office/drawing/2014/main" val="20001"/>
                    </a:ext>
                  </a:extLst>
                </a:gridCol>
                <a:gridCol w="3864077">
                  <a:extLst>
                    <a:ext uri="{9D8B030D-6E8A-4147-A177-3AD203B41FA5}">
                      <a16:colId xmlns:a16="http://schemas.microsoft.com/office/drawing/2014/main" val="20002"/>
                    </a:ext>
                  </a:extLst>
                </a:gridCol>
              </a:tblGrid>
              <a:tr h="417369">
                <a:tc>
                  <a:txBody>
                    <a:bodyPr/>
                    <a:lstStyle/>
                    <a:p>
                      <a:r>
                        <a:rPr lang="nl-BE" sz="2000" dirty="0" err="1">
                          <a:solidFill>
                            <a:schemeClr val="tx1"/>
                          </a:solidFill>
                        </a:rPr>
                        <a:t>Difference</a:t>
                      </a:r>
                      <a:r>
                        <a:rPr lang="nl-BE" sz="2000" dirty="0">
                          <a:solidFill>
                            <a:schemeClr val="tx1"/>
                          </a:solidFill>
                        </a:rPr>
                        <a:t> </a:t>
                      </a:r>
                      <a:r>
                        <a:rPr lang="nl-BE" sz="2000" dirty="0" err="1">
                          <a:solidFill>
                            <a:schemeClr val="tx1"/>
                          </a:solidFill>
                        </a:rPr>
                        <a:t>with</a:t>
                      </a:r>
                      <a:r>
                        <a:rPr lang="nl-BE" sz="2000" dirty="0">
                          <a:solidFill>
                            <a:schemeClr val="tx1"/>
                          </a:solidFill>
                        </a:rPr>
                        <a:t> respec</a:t>
                      </a:r>
                      <a:r>
                        <a:rPr lang="nl-BE" sz="2000" baseline="0" dirty="0">
                          <a:solidFill>
                            <a:schemeClr val="tx1"/>
                          </a:solidFill>
                        </a:rPr>
                        <a:t>t </a:t>
                      </a:r>
                      <a:r>
                        <a:rPr lang="nl-BE" sz="2000" baseline="0" dirty="0" err="1">
                          <a:solidFill>
                            <a:schemeClr val="tx1"/>
                          </a:solidFill>
                        </a:rPr>
                        <a:t>to</a:t>
                      </a:r>
                      <a:endParaRPr lang="nl-BE" sz="2000" dirty="0">
                        <a:solidFill>
                          <a:schemeClr val="tx1"/>
                        </a:solidFill>
                      </a:endParaRPr>
                    </a:p>
                  </a:txBody>
                  <a:tcPr/>
                </a:tc>
                <a:tc>
                  <a:txBody>
                    <a:bodyPr/>
                    <a:lstStyle/>
                    <a:p>
                      <a:r>
                        <a:rPr lang="nl-BE" sz="2000" dirty="0"/>
                        <a:t>(post-)</a:t>
                      </a:r>
                      <a:r>
                        <a:rPr lang="nl-BE" sz="2000" dirty="0" err="1"/>
                        <a:t>positivism</a:t>
                      </a:r>
                      <a:endParaRPr lang="nl-BE" sz="2000" dirty="0"/>
                    </a:p>
                  </a:txBody>
                  <a:tcPr/>
                </a:tc>
                <a:tc>
                  <a:txBody>
                    <a:bodyPr/>
                    <a:lstStyle/>
                    <a:p>
                      <a:r>
                        <a:rPr lang="nl-BE" sz="2000" dirty="0" err="1"/>
                        <a:t>Interpretivism</a:t>
                      </a:r>
                      <a:endParaRPr lang="nl-BE" sz="2000" dirty="0"/>
                    </a:p>
                  </a:txBody>
                  <a:tcPr/>
                </a:tc>
                <a:extLst>
                  <a:ext uri="{0D108BD9-81ED-4DB2-BD59-A6C34878D82A}">
                    <a16:rowId xmlns:a16="http://schemas.microsoft.com/office/drawing/2014/main" val="10000"/>
                  </a:ext>
                </a:extLst>
              </a:tr>
              <a:tr h="350520">
                <a:tc>
                  <a:txBody>
                    <a:bodyPr/>
                    <a:lstStyle/>
                    <a:p>
                      <a:r>
                        <a:rPr lang="nl-BE" sz="2000" dirty="0">
                          <a:solidFill>
                            <a:schemeClr val="accent1"/>
                          </a:solidFill>
                        </a:rPr>
                        <a:t>Type of data</a:t>
                      </a:r>
                    </a:p>
                  </a:txBody>
                  <a:tcPr/>
                </a:tc>
                <a:tc>
                  <a:txBody>
                    <a:bodyPr/>
                    <a:lstStyle/>
                    <a:p>
                      <a:r>
                        <a:rPr lang="nl-BE" sz="2000" dirty="0" err="1"/>
                        <a:t>Quantitative</a:t>
                      </a:r>
                      <a:r>
                        <a:rPr lang="nl-BE" sz="2000" dirty="0"/>
                        <a:t> data</a:t>
                      </a:r>
                    </a:p>
                    <a:p>
                      <a:r>
                        <a:rPr lang="nl-BE" sz="2000" dirty="0"/>
                        <a:t>(</a:t>
                      </a:r>
                      <a:r>
                        <a:rPr lang="nl-BE" sz="2000" dirty="0" err="1"/>
                        <a:t>Qualitative</a:t>
                      </a:r>
                      <a:r>
                        <a:rPr lang="nl-BE" sz="2000" dirty="0"/>
                        <a:t> data)</a:t>
                      </a:r>
                    </a:p>
                  </a:txBody>
                  <a:tcPr/>
                </a:tc>
                <a:tc>
                  <a:txBody>
                    <a:bodyPr/>
                    <a:lstStyle/>
                    <a:p>
                      <a:r>
                        <a:rPr lang="nl-BE" sz="2000" dirty="0" err="1"/>
                        <a:t>Qualitative</a:t>
                      </a:r>
                      <a:r>
                        <a:rPr lang="nl-BE" sz="2000" dirty="0"/>
                        <a:t> data</a:t>
                      </a:r>
                    </a:p>
                    <a:p>
                      <a:r>
                        <a:rPr lang="nl-BE" sz="2000" dirty="0"/>
                        <a:t>(</a:t>
                      </a:r>
                      <a:r>
                        <a:rPr lang="nl-BE" sz="2000" dirty="0" err="1"/>
                        <a:t>Quantitative</a:t>
                      </a:r>
                      <a:r>
                        <a:rPr lang="nl-BE" sz="2000" dirty="0"/>
                        <a:t> data)</a:t>
                      </a:r>
                    </a:p>
                  </a:txBody>
                  <a:tcPr/>
                </a:tc>
                <a:extLst>
                  <a:ext uri="{0D108BD9-81ED-4DB2-BD59-A6C34878D82A}">
                    <a16:rowId xmlns:a16="http://schemas.microsoft.com/office/drawing/2014/main" val="10001"/>
                  </a:ext>
                </a:extLst>
              </a:tr>
              <a:tr h="350520">
                <a:tc>
                  <a:txBody>
                    <a:bodyPr/>
                    <a:lstStyle/>
                    <a:p>
                      <a:r>
                        <a:rPr lang="nl-BE" sz="2000" dirty="0">
                          <a:solidFill>
                            <a:schemeClr val="accent1"/>
                          </a:solidFill>
                        </a:rPr>
                        <a:t>Analysis of data</a:t>
                      </a:r>
                    </a:p>
                  </a:txBody>
                  <a:tcPr/>
                </a:tc>
                <a:tc>
                  <a:txBody>
                    <a:bodyPr/>
                    <a:lstStyle/>
                    <a:p>
                      <a:r>
                        <a:rPr lang="nl-BE" sz="2000" dirty="0" err="1"/>
                        <a:t>Formal-numerical</a:t>
                      </a:r>
                      <a:r>
                        <a:rPr lang="nl-BE" sz="2000" dirty="0"/>
                        <a:t> analysis of variables (</a:t>
                      </a:r>
                      <a:r>
                        <a:rPr lang="nl-BE" sz="2000" dirty="0" err="1"/>
                        <a:t>regressions</a:t>
                      </a:r>
                      <a:r>
                        <a:rPr lang="nl-BE" sz="2000" dirty="0"/>
                        <a:t>, etc.)</a:t>
                      </a:r>
                    </a:p>
                  </a:txBody>
                  <a:tcPr/>
                </a:tc>
                <a:tc>
                  <a:txBody>
                    <a:bodyPr/>
                    <a:lstStyle/>
                    <a:p>
                      <a:r>
                        <a:rPr lang="nl-BE" sz="2000" dirty="0" err="1"/>
                        <a:t>Interpretation</a:t>
                      </a:r>
                      <a:r>
                        <a:rPr lang="nl-BE" sz="2000" dirty="0"/>
                        <a:t> of actions </a:t>
                      </a:r>
                      <a:r>
                        <a:rPr lang="nl-BE" sz="2000" dirty="0" err="1"/>
                        <a:t>and</a:t>
                      </a:r>
                      <a:r>
                        <a:rPr lang="nl-BE" sz="2000" dirty="0"/>
                        <a:t> </a:t>
                      </a:r>
                      <a:r>
                        <a:rPr lang="nl-BE" sz="2000" dirty="0" err="1"/>
                        <a:t>experiences</a:t>
                      </a:r>
                      <a:r>
                        <a:rPr lang="nl-BE" sz="2000" dirty="0"/>
                        <a:t> </a:t>
                      </a:r>
                    </a:p>
                  </a:txBody>
                  <a:tcPr/>
                </a:tc>
                <a:extLst>
                  <a:ext uri="{0D108BD9-81ED-4DB2-BD59-A6C34878D82A}">
                    <a16:rowId xmlns:a16="http://schemas.microsoft.com/office/drawing/2014/main" val="458943236"/>
                  </a:ext>
                </a:extLst>
              </a:tr>
              <a:tr h="673159">
                <a:tc>
                  <a:txBody>
                    <a:bodyPr/>
                    <a:lstStyle/>
                    <a:p>
                      <a:r>
                        <a:rPr lang="nl-BE" sz="2000" dirty="0">
                          <a:solidFill>
                            <a:schemeClr val="accent1"/>
                          </a:solidFill>
                        </a:rPr>
                        <a:t>Approach</a:t>
                      </a:r>
                      <a:r>
                        <a:rPr lang="nl-BE" sz="2000" baseline="0" dirty="0">
                          <a:solidFill>
                            <a:schemeClr val="accent1"/>
                          </a:solidFill>
                        </a:rPr>
                        <a:t> </a:t>
                      </a:r>
                      <a:r>
                        <a:rPr lang="nl-BE" sz="2000" baseline="0" dirty="0" err="1">
                          <a:solidFill>
                            <a:schemeClr val="accent1"/>
                          </a:solidFill>
                        </a:rPr>
                        <a:t>to</a:t>
                      </a:r>
                      <a:r>
                        <a:rPr lang="nl-BE" sz="2000" baseline="0" dirty="0">
                          <a:solidFill>
                            <a:schemeClr val="accent1"/>
                          </a:solidFill>
                        </a:rPr>
                        <a:t> </a:t>
                      </a:r>
                      <a:r>
                        <a:rPr lang="nl-BE" sz="2000" baseline="0" dirty="0" err="1">
                          <a:solidFill>
                            <a:schemeClr val="accent1"/>
                          </a:solidFill>
                        </a:rPr>
                        <a:t>inquiry</a:t>
                      </a:r>
                      <a:endParaRPr lang="nl-BE" sz="2000" dirty="0">
                        <a:solidFill>
                          <a:schemeClr val="accent1"/>
                        </a:solidFill>
                      </a:endParaRPr>
                    </a:p>
                  </a:txBody>
                  <a:tcPr/>
                </a:tc>
                <a:tc>
                  <a:txBody>
                    <a:bodyPr/>
                    <a:lstStyle/>
                    <a:p>
                      <a:r>
                        <a:rPr lang="nl-BE" sz="2000" dirty="0" err="1"/>
                        <a:t>Predetermined</a:t>
                      </a:r>
                      <a:r>
                        <a:rPr lang="nl-BE" sz="2000" baseline="0" dirty="0"/>
                        <a:t> </a:t>
                      </a:r>
                      <a:r>
                        <a:rPr lang="nl-BE" sz="2000" baseline="0" dirty="0" err="1"/>
                        <a:t>methodology</a:t>
                      </a:r>
                      <a:endParaRPr lang="nl-BE" sz="2000" baseline="0" dirty="0"/>
                    </a:p>
                    <a:p>
                      <a:r>
                        <a:rPr lang="nl-BE" sz="2000" baseline="0" dirty="0"/>
                        <a:t>Lineair research </a:t>
                      </a:r>
                      <a:r>
                        <a:rPr lang="nl-BE" sz="2000" baseline="0" dirty="0" err="1"/>
                        <a:t>process</a:t>
                      </a:r>
                      <a:endParaRPr lang="nl-BE" sz="2000" dirty="0"/>
                    </a:p>
                  </a:txBody>
                  <a:tcPr/>
                </a:tc>
                <a:tc>
                  <a:txBody>
                    <a:bodyPr/>
                    <a:lstStyle/>
                    <a:p>
                      <a:r>
                        <a:rPr lang="nl-BE" sz="2000" dirty="0" err="1"/>
                        <a:t>Flexible</a:t>
                      </a:r>
                      <a:r>
                        <a:rPr lang="nl-BE" sz="2000" baseline="0" dirty="0"/>
                        <a:t> </a:t>
                      </a:r>
                      <a:r>
                        <a:rPr lang="nl-BE" sz="2000" baseline="0" dirty="0" err="1"/>
                        <a:t>methodology</a:t>
                      </a:r>
                      <a:endParaRPr lang="nl-BE" sz="2000" baseline="0" dirty="0"/>
                    </a:p>
                    <a:p>
                      <a:r>
                        <a:rPr lang="nl-BE" sz="2000" baseline="0" dirty="0" err="1"/>
                        <a:t>Circular</a:t>
                      </a:r>
                      <a:r>
                        <a:rPr lang="nl-BE" sz="2000" baseline="0" dirty="0"/>
                        <a:t> research </a:t>
                      </a:r>
                      <a:r>
                        <a:rPr lang="nl-BE" sz="2000" baseline="0" dirty="0" err="1"/>
                        <a:t>process</a:t>
                      </a:r>
                      <a:r>
                        <a:rPr lang="nl-BE" sz="2000" baseline="0" dirty="0"/>
                        <a:t> </a:t>
                      </a:r>
                      <a:endParaRPr lang="nl-BE" sz="2000" dirty="0"/>
                    </a:p>
                  </a:txBody>
                  <a:tcPr/>
                </a:tc>
                <a:extLst>
                  <a:ext uri="{0D108BD9-81ED-4DB2-BD59-A6C34878D82A}">
                    <a16:rowId xmlns:a16="http://schemas.microsoft.com/office/drawing/2014/main" val="10002"/>
                  </a:ext>
                </a:extLst>
              </a:tr>
              <a:tr h="673159">
                <a:tc>
                  <a:txBody>
                    <a:bodyPr/>
                    <a:lstStyle/>
                    <a:p>
                      <a:r>
                        <a:rPr lang="nl-BE" sz="2000" dirty="0">
                          <a:solidFill>
                            <a:schemeClr val="accent1"/>
                          </a:solidFill>
                        </a:rPr>
                        <a:t>Sample </a:t>
                      </a:r>
                      <a:r>
                        <a:rPr lang="nl-BE" sz="2000" dirty="0" err="1">
                          <a:solidFill>
                            <a:schemeClr val="accent1"/>
                          </a:solidFill>
                        </a:rPr>
                        <a:t>size</a:t>
                      </a:r>
                      <a:endParaRPr lang="nl-BE" sz="2000" dirty="0">
                        <a:solidFill>
                          <a:schemeClr val="accent1"/>
                        </a:solidFill>
                      </a:endParaRPr>
                    </a:p>
                  </a:txBody>
                  <a:tcPr/>
                </a:tc>
                <a:tc>
                  <a:txBody>
                    <a:bodyPr/>
                    <a:lstStyle/>
                    <a:p>
                      <a:r>
                        <a:rPr lang="nl-BE" sz="2000" dirty="0" err="1"/>
                        <a:t>Greater</a:t>
                      </a:r>
                      <a:r>
                        <a:rPr lang="nl-BE" sz="2000" baseline="0" dirty="0"/>
                        <a:t> sample </a:t>
                      </a:r>
                      <a:r>
                        <a:rPr lang="nl-BE" sz="2000" baseline="0" dirty="0" err="1"/>
                        <a:t>size</a:t>
                      </a:r>
                      <a:endParaRPr lang="nl-BE" sz="2000" dirty="0"/>
                    </a:p>
                  </a:txBody>
                  <a:tcPr/>
                </a:tc>
                <a:tc>
                  <a:txBody>
                    <a:bodyPr/>
                    <a:lstStyle/>
                    <a:p>
                      <a:r>
                        <a:rPr lang="nl-BE" sz="2000" dirty="0" err="1"/>
                        <a:t>Fewer</a:t>
                      </a:r>
                      <a:r>
                        <a:rPr lang="nl-BE" sz="2000" dirty="0"/>
                        <a:t> cases</a:t>
                      </a:r>
                    </a:p>
                  </a:txBody>
                  <a:tcPr/>
                </a:tc>
                <a:extLst>
                  <a:ext uri="{0D108BD9-81ED-4DB2-BD59-A6C34878D82A}">
                    <a16:rowId xmlns:a16="http://schemas.microsoft.com/office/drawing/2014/main" val="10003"/>
                  </a:ext>
                </a:extLst>
              </a:tr>
              <a:tr h="925191">
                <a:tc>
                  <a:txBody>
                    <a:bodyPr/>
                    <a:lstStyle/>
                    <a:p>
                      <a:r>
                        <a:rPr lang="nl-BE" sz="2000" dirty="0">
                          <a:solidFill>
                            <a:schemeClr val="accent1"/>
                          </a:solidFill>
                        </a:rPr>
                        <a:t>Focus of </a:t>
                      </a:r>
                      <a:r>
                        <a:rPr lang="nl-BE" sz="2000" dirty="0" err="1">
                          <a:solidFill>
                            <a:schemeClr val="accent1"/>
                          </a:solidFill>
                        </a:rPr>
                        <a:t>inquiry</a:t>
                      </a:r>
                      <a:endParaRPr lang="nl-BE" sz="2000" dirty="0">
                        <a:solidFill>
                          <a:schemeClr val="accent1"/>
                        </a:solidFill>
                      </a:endParaRPr>
                    </a:p>
                  </a:txBody>
                  <a:tcPr/>
                </a:tc>
                <a:tc>
                  <a:txBody>
                    <a:bodyPr/>
                    <a:lstStyle/>
                    <a:p>
                      <a:r>
                        <a:rPr lang="nl-BE" sz="2000" dirty="0" err="1"/>
                        <a:t>Narrow</a:t>
                      </a:r>
                      <a:r>
                        <a:rPr lang="nl-BE" sz="2000" dirty="0"/>
                        <a:t> focus of </a:t>
                      </a:r>
                      <a:r>
                        <a:rPr lang="nl-BE" sz="2000" dirty="0" err="1"/>
                        <a:t>inquiry</a:t>
                      </a:r>
                      <a:r>
                        <a:rPr lang="nl-BE" sz="2000" dirty="0"/>
                        <a:t> in </a:t>
                      </a:r>
                      <a:r>
                        <a:rPr lang="nl-BE" sz="2000" dirty="0" err="1"/>
                        <a:t>terms</a:t>
                      </a:r>
                      <a:r>
                        <a:rPr lang="nl-BE" sz="2000" dirty="0"/>
                        <a:t> of </a:t>
                      </a:r>
                      <a:r>
                        <a:rPr lang="nl-BE" sz="2000" dirty="0" err="1"/>
                        <a:t>extent</a:t>
                      </a:r>
                      <a:r>
                        <a:rPr lang="nl-BE" sz="2000" baseline="0" dirty="0"/>
                        <a:t> of </a:t>
                      </a:r>
                      <a:r>
                        <a:rPr lang="nl-BE" sz="2000" baseline="0" dirty="0" err="1"/>
                        <a:t>inquiry</a:t>
                      </a:r>
                      <a:endParaRPr lang="nl-BE" sz="2000" dirty="0"/>
                    </a:p>
                  </a:txBody>
                  <a:tcPr/>
                </a:tc>
                <a:tc>
                  <a:txBody>
                    <a:bodyPr/>
                    <a:lstStyle/>
                    <a:p>
                      <a:r>
                        <a:rPr lang="nl-BE" sz="2000" dirty="0"/>
                        <a:t>Covers</a:t>
                      </a:r>
                      <a:r>
                        <a:rPr lang="nl-BE" sz="2000" baseline="0" dirty="0"/>
                        <a:t> multiple issues, more </a:t>
                      </a:r>
                      <a:r>
                        <a:rPr lang="nl-BE" sz="2000" baseline="0" dirty="0" err="1"/>
                        <a:t>wholistic</a:t>
                      </a:r>
                      <a:endParaRPr lang="nl-BE" sz="2000" dirty="0"/>
                    </a:p>
                  </a:txBody>
                  <a:tcPr/>
                </a:tc>
                <a:extLst>
                  <a:ext uri="{0D108BD9-81ED-4DB2-BD59-A6C34878D82A}">
                    <a16:rowId xmlns:a16="http://schemas.microsoft.com/office/drawing/2014/main" val="10004"/>
                  </a:ext>
                </a:extLst>
              </a:tr>
              <a:tr h="460674">
                <a:tc>
                  <a:txBody>
                    <a:bodyPr/>
                    <a:lstStyle/>
                    <a:p>
                      <a:r>
                        <a:rPr lang="nl-BE" sz="2000" dirty="0">
                          <a:solidFill>
                            <a:schemeClr val="accent1"/>
                          </a:solidFill>
                        </a:rPr>
                        <a:t>Dominant research goal</a:t>
                      </a:r>
                    </a:p>
                  </a:txBody>
                  <a:tcPr/>
                </a:tc>
                <a:tc>
                  <a:txBody>
                    <a:bodyPr/>
                    <a:lstStyle/>
                    <a:p>
                      <a:r>
                        <a:rPr lang="nl-BE" sz="2000" dirty="0" err="1"/>
                        <a:t>Describing</a:t>
                      </a:r>
                      <a:r>
                        <a:rPr lang="nl-BE" sz="2000" dirty="0"/>
                        <a:t> </a:t>
                      </a:r>
                      <a:r>
                        <a:rPr lang="nl-BE" sz="2000" dirty="0" err="1"/>
                        <a:t>and</a:t>
                      </a:r>
                      <a:r>
                        <a:rPr lang="nl-BE" sz="2000" dirty="0"/>
                        <a:t> </a:t>
                      </a:r>
                      <a:r>
                        <a:rPr lang="nl-BE" sz="2000" dirty="0" err="1"/>
                        <a:t>explaining</a:t>
                      </a:r>
                      <a:r>
                        <a:rPr lang="nl-BE" sz="2000" baseline="0" dirty="0"/>
                        <a:t> </a:t>
                      </a:r>
                      <a:r>
                        <a:rPr lang="nl-BE" sz="2000" baseline="0" dirty="0" err="1"/>
                        <a:t>regularities</a:t>
                      </a:r>
                      <a:endParaRPr lang="nl-BE" sz="2000" baseline="0" dirty="0"/>
                    </a:p>
                    <a:p>
                      <a:r>
                        <a:rPr lang="nl-BE" sz="2000" baseline="0" dirty="0" err="1"/>
                        <a:t>Testing</a:t>
                      </a:r>
                      <a:r>
                        <a:rPr lang="nl-BE" sz="2000" baseline="0" dirty="0"/>
                        <a:t> or </a:t>
                      </a:r>
                      <a:r>
                        <a:rPr lang="nl-BE" sz="2000" baseline="0" dirty="0" err="1"/>
                        <a:t>verifying</a:t>
                      </a:r>
                      <a:r>
                        <a:rPr lang="nl-BE" sz="2000" baseline="0" dirty="0"/>
                        <a:t> </a:t>
                      </a:r>
                      <a:r>
                        <a:rPr lang="nl-BE" sz="2000" baseline="0" dirty="0" err="1"/>
                        <a:t>theories</a:t>
                      </a:r>
                      <a:r>
                        <a:rPr lang="nl-BE" sz="2000" baseline="0" dirty="0"/>
                        <a:t> </a:t>
                      </a:r>
                      <a:endParaRPr lang="nl-BE" sz="2000" dirty="0"/>
                    </a:p>
                  </a:txBody>
                  <a:tcPr/>
                </a:tc>
                <a:tc>
                  <a:txBody>
                    <a:bodyPr/>
                    <a:lstStyle/>
                    <a:p>
                      <a:r>
                        <a:rPr lang="nl-BE" sz="2000" dirty="0" err="1"/>
                        <a:t>Exploring</a:t>
                      </a:r>
                      <a:r>
                        <a:rPr lang="nl-BE" sz="2000" baseline="0" dirty="0"/>
                        <a:t> </a:t>
                      </a:r>
                      <a:r>
                        <a:rPr lang="nl-BE" sz="2000" baseline="0" dirty="0" err="1"/>
                        <a:t>and</a:t>
                      </a:r>
                      <a:r>
                        <a:rPr lang="nl-BE" sz="2000" baseline="0" dirty="0"/>
                        <a:t> </a:t>
                      </a:r>
                      <a:r>
                        <a:rPr lang="nl-BE" sz="2000" baseline="0" dirty="0" err="1"/>
                        <a:t>d</a:t>
                      </a:r>
                      <a:r>
                        <a:rPr lang="nl-BE" sz="2000" dirty="0" err="1"/>
                        <a:t>escribing</a:t>
                      </a:r>
                      <a:r>
                        <a:rPr lang="nl-BE" sz="2000" dirty="0"/>
                        <a:t> cases in </a:t>
                      </a:r>
                      <a:r>
                        <a:rPr lang="nl-BE" sz="2000" dirty="0" err="1"/>
                        <a:t>depth</a:t>
                      </a:r>
                      <a:r>
                        <a:rPr lang="nl-BE" sz="2000" dirty="0"/>
                        <a:t>;</a:t>
                      </a:r>
                    </a:p>
                    <a:p>
                      <a:r>
                        <a:rPr lang="nl-BE" sz="2000" baseline="0" dirty="0"/>
                        <a:t>Focus on sense-making </a:t>
                      </a:r>
                      <a:r>
                        <a:rPr lang="nl-BE" sz="2000" baseline="0" dirty="0" err="1"/>
                        <a:t>and</a:t>
                      </a:r>
                      <a:r>
                        <a:rPr lang="nl-BE" sz="2000" baseline="0" dirty="0"/>
                        <a:t>  </a:t>
                      </a:r>
                      <a:r>
                        <a:rPr lang="nl-BE" sz="2000" baseline="0" dirty="0" err="1"/>
                        <a:t>experience</a:t>
                      </a:r>
                      <a:endParaRPr lang="nl-BE" sz="2000" baseline="0" dirty="0"/>
                    </a:p>
                    <a:p>
                      <a:r>
                        <a:rPr lang="nl-BE" sz="2000" baseline="0" dirty="0"/>
                        <a:t>Generating new </a:t>
                      </a:r>
                      <a:r>
                        <a:rPr lang="nl-BE" sz="2000" baseline="0" dirty="0" err="1"/>
                        <a:t>theories</a:t>
                      </a:r>
                      <a:endParaRPr lang="nl-BE" sz="2000" dirty="0"/>
                    </a:p>
                  </a:txBody>
                  <a:tcPr/>
                </a:tc>
                <a:extLst>
                  <a:ext uri="{0D108BD9-81ED-4DB2-BD59-A6C34878D82A}">
                    <a16:rowId xmlns:a16="http://schemas.microsoft.com/office/drawing/2014/main" val="10005"/>
                  </a:ext>
                </a:extLst>
              </a:tr>
            </a:tbl>
          </a:graphicData>
        </a:graphic>
      </p:graphicFrame>
      <p:sp>
        <p:nvSpPr>
          <p:cNvPr id="2" name="Tijdelijke aanduiding voor dianummer 1"/>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023114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noProof="0" dirty="0"/>
              <a:t>These differences between (post-)positivist and interpretive approaches are more than merely a matter of quantitative vs qualitative methods</a:t>
            </a:r>
          </a:p>
          <a:p>
            <a:endParaRPr lang="en-US" noProof="0" dirty="0"/>
          </a:p>
          <a:p>
            <a:r>
              <a:rPr lang="en-US" noProof="0" dirty="0"/>
              <a:t>They represent different paradigms, making different assumptions on what to study, why to study it and how</a:t>
            </a:r>
          </a:p>
          <a:p>
            <a:endParaRPr lang="en-US" noProof="0" dirty="0"/>
          </a:p>
          <a:p>
            <a:r>
              <a:rPr lang="en-US" noProof="0" dirty="0"/>
              <a:t>These paradigms have different historical roots: they emerge from a historical differentiation between “nomothetical sciences” (e.g. physics, </a:t>
            </a:r>
            <a:r>
              <a:rPr lang="en-US" noProof="0" dirty="0" err="1"/>
              <a:t>chemics</a:t>
            </a:r>
            <a:r>
              <a:rPr lang="en-US" noProof="0" dirty="0"/>
              <a:t>, economics) and the “humanities” (e.g. literature, philosophy, history,…)</a:t>
            </a:r>
          </a:p>
          <a:p>
            <a:endParaRPr lang="en-US" noProof="0" dirty="0"/>
          </a:p>
          <a:p>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41</a:t>
            </a:fld>
            <a:endParaRPr lang="en-US" dirty="0"/>
          </a:p>
        </p:txBody>
      </p:sp>
      <p:sp>
        <p:nvSpPr>
          <p:cNvPr id="3" name="Tekstvak 2"/>
          <p:cNvSpPr txBox="1"/>
          <p:nvPr/>
        </p:nvSpPr>
        <p:spPr>
          <a:xfrm>
            <a:off x="1238250" y="528935"/>
            <a:ext cx="7462684" cy="923330"/>
          </a:xfrm>
          <a:prstGeom prst="rect">
            <a:avLst/>
          </a:prstGeom>
          <a:noFill/>
        </p:spPr>
        <p:txBody>
          <a:bodyPr wrap="square" rtlCol="0">
            <a:spAutoFit/>
          </a:bodyPr>
          <a:lstStyle/>
          <a:p>
            <a:r>
              <a:rPr lang="en-GB" sz="3600" dirty="0"/>
              <a:t>Situating the social sciences</a:t>
            </a:r>
          </a:p>
          <a:p>
            <a:endParaRPr lang="en-GB" dirty="0"/>
          </a:p>
        </p:txBody>
      </p:sp>
    </p:spTree>
    <p:extLst>
      <p:ext uri="{BB962C8B-B14F-4D97-AF65-F5344CB8AC3E}">
        <p14:creationId xmlns:p14="http://schemas.microsoft.com/office/powerpoint/2010/main" val="681244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noProof="0" dirty="0"/>
              <a:t>The ‘in between’ position of the social sciences </a:t>
            </a:r>
          </a:p>
        </p:txBody>
      </p:sp>
      <p:sp>
        <p:nvSpPr>
          <p:cNvPr id="3" name="Tijdelijke aanduiding voor inhoud 2"/>
          <p:cNvSpPr>
            <a:spLocks noGrp="1"/>
          </p:cNvSpPr>
          <p:nvPr>
            <p:ph idx="1"/>
          </p:nvPr>
        </p:nvSpPr>
        <p:spPr>
          <a:xfrm>
            <a:off x="1229032" y="1690688"/>
            <a:ext cx="9537290" cy="4798768"/>
          </a:xfrm>
        </p:spPr>
        <p:txBody>
          <a:bodyPr>
            <a:normAutofit/>
          </a:bodyPr>
          <a:lstStyle/>
          <a:p>
            <a:endParaRPr lang="en-US" noProof="0" dirty="0"/>
          </a:p>
          <a:p>
            <a:r>
              <a:rPr lang="en-US" noProof="0" dirty="0"/>
              <a:t>Some traditions in the social sciences are based on the paradigm of the natural sciences, while others are based on the interpretive paradigm of the humanities.</a:t>
            </a:r>
          </a:p>
          <a:p>
            <a:endParaRPr lang="en-US" noProof="0" dirty="0"/>
          </a:p>
          <a:p>
            <a:pPr marL="68580" indent="0">
              <a:buNone/>
            </a:pPr>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185048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1558" y="502231"/>
            <a:ext cx="10274709" cy="914400"/>
          </a:xfrm>
        </p:spPr>
        <p:txBody>
          <a:bodyPr>
            <a:noAutofit/>
          </a:bodyPr>
          <a:lstStyle/>
          <a:p>
            <a:r>
              <a:rPr lang="en-US" sz="3600" noProof="0" dirty="0"/>
              <a:t>‘Nomothetical’ or natural sciences</a:t>
            </a:r>
            <a:br>
              <a:rPr lang="en-US" sz="3600" noProof="0" dirty="0"/>
            </a:br>
            <a:endParaRPr lang="en-US" sz="3600" noProof="0" dirty="0"/>
          </a:p>
        </p:txBody>
      </p:sp>
      <p:sp>
        <p:nvSpPr>
          <p:cNvPr id="3" name="Tijdelijke aanduiding voor inhoud 2"/>
          <p:cNvSpPr>
            <a:spLocks noGrp="1"/>
          </p:cNvSpPr>
          <p:nvPr>
            <p:ph idx="1"/>
          </p:nvPr>
        </p:nvSpPr>
        <p:spPr>
          <a:xfrm>
            <a:off x="932791" y="1328141"/>
            <a:ext cx="10372242" cy="5210310"/>
          </a:xfrm>
        </p:spPr>
        <p:txBody>
          <a:bodyPr>
            <a:normAutofit lnSpcReduction="10000"/>
          </a:bodyPr>
          <a:lstStyle/>
          <a:p>
            <a:r>
              <a:rPr lang="en-US" noProof="0" dirty="0"/>
              <a:t>E.g. physics, chemistry, neuropsychology,…</a:t>
            </a:r>
          </a:p>
          <a:p>
            <a:endParaRPr lang="en-US" noProof="0" dirty="0"/>
          </a:p>
          <a:p>
            <a:r>
              <a:rPr lang="en-US" noProof="0" dirty="0"/>
              <a:t>Study objects whose </a:t>
            </a:r>
            <a:r>
              <a:rPr lang="en-US" noProof="0" dirty="0" err="1"/>
              <a:t>behaviour</a:t>
            </a:r>
            <a:r>
              <a:rPr lang="en-US" noProof="0" dirty="0"/>
              <a:t> can be empirically observed (e.g. gravity)</a:t>
            </a:r>
          </a:p>
          <a:p>
            <a:endParaRPr lang="en-US" noProof="0" dirty="0"/>
          </a:p>
          <a:p>
            <a:r>
              <a:rPr lang="en-US" noProof="0" dirty="0"/>
              <a:t>They try to explain the observed ‘</a:t>
            </a:r>
            <a:r>
              <a:rPr lang="en-US" noProof="0" dirty="0" err="1"/>
              <a:t>behaviour</a:t>
            </a:r>
            <a:r>
              <a:rPr lang="en-US" noProof="0" dirty="0"/>
              <a:t>’ by means of universal laws (Greek word ‘nomos’ = law)</a:t>
            </a:r>
          </a:p>
          <a:p>
            <a:pPr marL="68580" indent="0">
              <a:buNone/>
            </a:pPr>
            <a:endParaRPr lang="en-US" noProof="0" dirty="0"/>
          </a:p>
          <a:p>
            <a:r>
              <a:rPr lang="en-US" noProof="0" dirty="0"/>
              <a:t>Nomothetical science is only possible when the observed </a:t>
            </a:r>
            <a:r>
              <a:rPr lang="en-US" noProof="0" dirty="0" err="1"/>
              <a:t>behaviour</a:t>
            </a:r>
            <a:r>
              <a:rPr lang="en-US" noProof="0" dirty="0"/>
              <a:t> is ordered, regular and predictable</a:t>
            </a:r>
          </a:p>
          <a:p>
            <a:endParaRPr lang="en-US" noProof="0" dirty="0"/>
          </a:p>
          <a:p>
            <a:r>
              <a:rPr lang="en-US" noProof="0" dirty="0"/>
              <a:t>Core business = testing hypotheses by strictly following a limited set of procedures</a:t>
            </a:r>
          </a:p>
          <a:p>
            <a:endParaRPr lang="en-US" noProof="0" dirty="0"/>
          </a:p>
          <a:p>
            <a:r>
              <a:rPr lang="en-US" noProof="0" dirty="0"/>
              <a:t>Works best through experiments in laboratories</a:t>
            </a:r>
          </a:p>
          <a:p>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792432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1558" y="502231"/>
            <a:ext cx="10274709" cy="914400"/>
          </a:xfrm>
        </p:spPr>
        <p:txBody>
          <a:bodyPr>
            <a:noAutofit/>
          </a:bodyPr>
          <a:lstStyle/>
          <a:p>
            <a:r>
              <a:rPr lang="en-US" sz="3600" noProof="0" dirty="0"/>
              <a:t>‘Nomothetical’ sciences</a:t>
            </a:r>
            <a:br>
              <a:rPr lang="en-US" sz="3600" noProof="0" dirty="0"/>
            </a:br>
            <a:endParaRPr lang="en-US" sz="3600" noProof="0" dirty="0"/>
          </a:p>
        </p:txBody>
      </p:sp>
      <p:sp>
        <p:nvSpPr>
          <p:cNvPr id="3" name="Tijdelijke aanduiding voor inhoud 2"/>
          <p:cNvSpPr>
            <a:spLocks noGrp="1"/>
          </p:cNvSpPr>
          <p:nvPr>
            <p:ph idx="1"/>
          </p:nvPr>
        </p:nvSpPr>
        <p:spPr>
          <a:xfrm>
            <a:off x="845574" y="1406798"/>
            <a:ext cx="8563897" cy="4935007"/>
          </a:xfrm>
        </p:spPr>
        <p:txBody>
          <a:bodyPr>
            <a:normAutofit fontScale="92500" lnSpcReduction="10000"/>
          </a:bodyPr>
          <a:lstStyle/>
          <a:p>
            <a:r>
              <a:rPr lang="en-US" noProof="0" dirty="0"/>
              <a:t>E.g. Boyle’s law on “gas”</a:t>
            </a:r>
          </a:p>
          <a:p>
            <a:pPr lvl="1"/>
            <a:r>
              <a:rPr lang="en-US" noProof="0" dirty="0"/>
              <a:t>If the temperature remains the same, pressure and volume are inversely proportional (</a:t>
            </a:r>
            <a:r>
              <a:rPr lang="en-US" noProof="0" dirty="0" err="1"/>
              <a:t>omgekeerd</a:t>
            </a:r>
            <a:r>
              <a:rPr lang="en-US" noProof="0" dirty="0"/>
              <a:t> </a:t>
            </a:r>
            <a:r>
              <a:rPr lang="en-US" noProof="0" dirty="0" err="1"/>
              <a:t>evenredig</a:t>
            </a:r>
            <a:r>
              <a:rPr lang="en-US" noProof="0" dirty="0"/>
              <a:t>): if the volume shrinks, than the pressure rises</a:t>
            </a:r>
          </a:p>
          <a:p>
            <a:pPr lvl="1"/>
            <a:r>
              <a:rPr lang="en-US" noProof="0" dirty="0"/>
              <a:t>This will always be the case, irrespective of time and place</a:t>
            </a:r>
          </a:p>
          <a:p>
            <a:endParaRPr lang="en-US" noProof="0" dirty="0"/>
          </a:p>
          <a:p>
            <a:r>
              <a:rPr lang="en-US" noProof="0" dirty="0"/>
              <a:t>General statements about universal patterns</a:t>
            </a:r>
          </a:p>
          <a:p>
            <a:endParaRPr lang="en-US" noProof="0" dirty="0"/>
          </a:p>
          <a:p>
            <a:r>
              <a:rPr lang="en-US" noProof="0" dirty="0"/>
              <a:t>Represented best mathematically or</a:t>
            </a:r>
            <a:br>
              <a:rPr lang="en-US" noProof="0" dirty="0"/>
            </a:br>
            <a:r>
              <a:rPr lang="en-US" noProof="0" dirty="0"/>
              <a:t>graphically </a:t>
            </a:r>
          </a:p>
          <a:p>
            <a:endParaRPr lang="en-US" noProof="0" dirty="0"/>
          </a:p>
          <a:p>
            <a:r>
              <a:rPr lang="en-US" noProof="0" dirty="0"/>
              <a:t>Explanation in two steps:</a:t>
            </a:r>
          </a:p>
          <a:p>
            <a:pPr lvl="1"/>
            <a:r>
              <a:rPr lang="en-US" noProof="0" dirty="0"/>
              <a:t>Proposing general laws</a:t>
            </a:r>
          </a:p>
          <a:p>
            <a:pPr lvl="1"/>
            <a:r>
              <a:rPr lang="en-US" noProof="0" dirty="0"/>
              <a:t>Verifying these laws through specific tests</a:t>
            </a:r>
          </a:p>
          <a:p>
            <a:endParaRPr lang="en-US" noProof="0" dirty="0"/>
          </a:p>
          <a:p>
            <a:endParaRPr lang="en-US" noProof="0" dirty="0"/>
          </a:p>
          <a:p>
            <a:endParaRPr lang="en-US" noProof="0" dirty="0"/>
          </a:p>
          <a:p>
            <a:endParaRPr lang="en-US" noProof="0"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44</a:t>
            </a:fld>
            <a:endParaRPr lang="en-US" dirty="0"/>
          </a:p>
        </p:txBody>
      </p:sp>
      <p:pic>
        <p:nvPicPr>
          <p:cNvPr id="4" name="Picture 2"/>
          <p:cNvPicPr>
            <a:picLocks noChangeAspect="1" noChangeArrowheads="1"/>
          </p:cNvPicPr>
          <p:nvPr/>
        </p:nvPicPr>
        <p:blipFill>
          <a:blip r:embed="rId2" cstate="print"/>
          <a:stretch>
            <a:fillRect/>
          </a:stretch>
        </p:blipFill>
        <p:spPr bwMode="auto">
          <a:xfrm>
            <a:off x="7521678" y="3150971"/>
            <a:ext cx="4371667" cy="3330794"/>
          </a:xfrm>
          <a:prstGeom prst="rect">
            <a:avLst/>
          </a:prstGeom>
          <a:noFill/>
          <a:ln w="9525">
            <a:noFill/>
            <a:miter lim="800000"/>
            <a:headEnd/>
            <a:tailEnd/>
          </a:ln>
        </p:spPr>
      </p:pic>
    </p:spTree>
    <p:extLst>
      <p:ext uri="{BB962C8B-B14F-4D97-AF65-F5344CB8AC3E}">
        <p14:creationId xmlns:p14="http://schemas.microsoft.com/office/powerpoint/2010/main" val="1038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9535" y="512064"/>
            <a:ext cx="9288953" cy="612680"/>
          </a:xfrm>
        </p:spPr>
        <p:txBody>
          <a:bodyPr>
            <a:noAutofit/>
          </a:bodyPr>
          <a:lstStyle/>
          <a:p>
            <a:r>
              <a:rPr lang="en-US" sz="3600" noProof="0" dirty="0"/>
              <a:t>Hermeneutical sciences (humanities)</a:t>
            </a:r>
          </a:p>
        </p:txBody>
      </p:sp>
      <p:sp>
        <p:nvSpPr>
          <p:cNvPr id="3" name="Tijdelijke aanduiding voor inhoud 2"/>
          <p:cNvSpPr>
            <a:spLocks noGrp="1"/>
          </p:cNvSpPr>
          <p:nvPr>
            <p:ph idx="1"/>
          </p:nvPr>
        </p:nvSpPr>
        <p:spPr>
          <a:xfrm>
            <a:off x="1199535" y="1209766"/>
            <a:ext cx="9261988" cy="4896066"/>
          </a:xfrm>
        </p:spPr>
        <p:txBody>
          <a:bodyPr>
            <a:noAutofit/>
          </a:bodyPr>
          <a:lstStyle/>
          <a:p>
            <a:r>
              <a:rPr lang="en-US" sz="2200" noProof="0" dirty="0"/>
              <a:t>E.g. history, literature, art, law,…</a:t>
            </a:r>
          </a:p>
          <a:p>
            <a:endParaRPr lang="en-US" sz="2200" noProof="0" dirty="0"/>
          </a:p>
          <a:p>
            <a:r>
              <a:rPr lang="en-US" sz="2200" noProof="0" dirty="0"/>
              <a:t>Study ‘meaningful’ </a:t>
            </a:r>
            <a:r>
              <a:rPr lang="en-US" sz="2200" noProof="0" dirty="0" err="1"/>
              <a:t>behaviour</a:t>
            </a:r>
            <a:r>
              <a:rPr lang="en-US" sz="2200" noProof="0" dirty="0"/>
              <a:t>, cultural objects or historical events, assuming that there is a ”meaningful” intention in all these phenomena</a:t>
            </a:r>
          </a:p>
          <a:p>
            <a:endParaRPr lang="en-US" sz="2200" noProof="0" dirty="0"/>
          </a:p>
          <a:p>
            <a:r>
              <a:rPr lang="en-US" sz="2200" noProof="0" dirty="0"/>
              <a:t>Anti-naturalistic:  human beings’ actions do not obey to universal laws, hence their </a:t>
            </a:r>
            <a:r>
              <a:rPr lang="en-US" sz="2200" noProof="0" dirty="0" err="1"/>
              <a:t>behaviour</a:t>
            </a:r>
            <a:r>
              <a:rPr lang="en-US" sz="2200" noProof="0" dirty="0"/>
              <a:t> cannot be perfectly predicted</a:t>
            </a:r>
          </a:p>
          <a:p>
            <a:endParaRPr lang="en-US" sz="2200" noProof="0" dirty="0"/>
          </a:p>
          <a:p>
            <a:r>
              <a:rPr lang="en-US" sz="2200" noProof="0" dirty="0" err="1"/>
              <a:t>Idiografic</a:t>
            </a:r>
            <a:r>
              <a:rPr lang="en-US" sz="2200" noProof="0" dirty="0"/>
              <a:t>: tries to capture the ‘uniqueness ‘of an event, action or person</a:t>
            </a:r>
          </a:p>
          <a:p>
            <a:endParaRPr lang="en-US" sz="2200" noProof="0" dirty="0"/>
          </a:p>
          <a:p>
            <a:r>
              <a:rPr lang="en-US" sz="2200" noProof="0" dirty="0"/>
              <a:t>Necessity of ‘interpretation’: there is no such thing as « pure facts » that completely speak for themselves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187463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9535" y="512064"/>
            <a:ext cx="9288953" cy="612680"/>
          </a:xfrm>
        </p:spPr>
        <p:txBody>
          <a:bodyPr>
            <a:noAutofit/>
          </a:bodyPr>
          <a:lstStyle/>
          <a:p>
            <a:r>
              <a:rPr lang="en-US" sz="3600" noProof="0" dirty="0"/>
              <a:t>Social sciences</a:t>
            </a:r>
          </a:p>
        </p:txBody>
      </p:sp>
      <p:sp>
        <p:nvSpPr>
          <p:cNvPr id="3" name="Tijdelijke aanduiding voor inhoud 2"/>
          <p:cNvSpPr>
            <a:spLocks noGrp="1"/>
          </p:cNvSpPr>
          <p:nvPr>
            <p:ph idx="1"/>
          </p:nvPr>
        </p:nvSpPr>
        <p:spPr>
          <a:xfrm>
            <a:off x="1199535" y="1337585"/>
            <a:ext cx="9261988" cy="4896066"/>
          </a:xfrm>
        </p:spPr>
        <p:txBody>
          <a:bodyPr>
            <a:noAutofit/>
          </a:bodyPr>
          <a:lstStyle/>
          <a:p>
            <a:r>
              <a:rPr lang="en-US" sz="2400" noProof="0" dirty="0"/>
              <a:t>Are in between because there are both general patterns in human behavior, yet these are never fully determined, hence they require interpretation</a:t>
            </a:r>
          </a:p>
          <a:p>
            <a:pPr marL="0" indent="0">
              <a:buNone/>
            </a:pPr>
            <a:endParaRPr lang="en-US" sz="2400" noProof="0" dirty="0"/>
          </a:p>
          <a:p>
            <a:r>
              <a:rPr lang="en-US" sz="2400" noProof="0" dirty="0"/>
              <a:t>Social reality has elements that can be studied along the pattern of the natural sciences</a:t>
            </a:r>
          </a:p>
          <a:p>
            <a:endParaRPr lang="en-US" sz="2400" noProof="0" dirty="0"/>
          </a:p>
          <a:p>
            <a:r>
              <a:rPr lang="en-US" sz="2400" noProof="0" dirty="0"/>
              <a:t>And it has got elements that can be captured better by the approach of the humanities.</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006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436" y="310596"/>
            <a:ext cx="7772400" cy="720080"/>
          </a:xfrm>
        </p:spPr>
        <p:txBody>
          <a:bodyPr>
            <a:noAutofit/>
          </a:bodyPr>
          <a:lstStyle/>
          <a:p>
            <a:r>
              <a:rPr lang="en-US" sz="4000" noProof="0" dirty="0"/>
              <a:t>What are paradigms? </a:t>
            </a:r>
          </a:p>
        </p:txBody>
      </p:sp>
      <p:sp>
        <p:nvSpPr>
          <p:cNvPr id="3" name="Tijdelijke aanduiding voor inhoud 2"/>
          <p:cNvSpPr>
            <a:spLocks noGrp="1"/>
          </p:cNvSpPr>
          <p:nvPr>
            <p:ph idx="1"/>
          </p:nvPr>
        </p:nvSpPr>
        <p:spPr>
          <a:xfrm>
            <a:off x="1178381" y="1254953"/>
            <a:ext cx="9259455" cy="5603047"/>
          </a:xfrm>
        </p:spPr>
        <p:txBody>
          <a:bodyPr>
            <a:noAutofit/>
          </a:bodyPr>
          <a:lstStyle/>
          <a:p>
            <a:r>
              <a:rPr lang="en-US" b="1" noProof="0" dirty="0"/>
              <a:t>A frame of reference consisting of concepts and procedures </a:t>
            </a:r>
            <a:r>
              <a:rPr lang="en-US" noProof="0" dirty="0"/>
              <a:t>within which research is structured (e.g. idea of ‘social system’ within sociology, action and reaction within physics) </a:t>
            </a:r>
          </a:p>
          <a:p>
            <a:r>
              <a:rPr lang="en-US" b="1" noProof="0" dirty="0"/>
              <a:t>Ontological assumptions</a:t>
            </a:r>
            <a:r>
              <a:rPr lang="en-US" noProof="0" dirty="0"/>
              <a:t> on what the social world looks like. E.g. ontological individualism: the social world consists of individuals, rather than social groups or institutions</a:t>
            </a:r>
          </a:p>
          <a:p>
            <a:r>
              <a:rPr lang="en-US" b="1" noProof="0" dirty="0"/>
              <a:t>Scientific cultures</a:t>
            </a:r>
            <a:r>
              <a:rPr lang="en-US" noProof="0" dirty="0"/>
              <a:t>: scientists are </a:t>
            </a:r>
            <a:r>
              <a:rPr lang="en-US" noProof="0" dirty="0" err="1"/>
              <a:t>socialised</a:t>
            </a:r>
            <a:r>
              <a:rPr lang="en-US" noProof="0" dirty="0"/>
              <a:t> into particular conventions and procedures</a:t>
            </a:r>
          </a:p>
          <a:p>
            <a:r>
              <a:rPr lang="en-US" b="1" noProof="0" dirty="0"/>
              <a:t>Canons</a:t>
            </a:r>
            <a:r>
              <a:rPr lang="en-US" noProof="0" dirty="0"/>
              <a:t>: </a:t>
            </a:r>
            <a:r>
              <a:rPr lang="en-US" noProof="0" dirty="0" err="1"/>
              <a:t>recognised</a:t>
            </a:r>
            <a:r>
              <a:rPr lang="en-US" noProof="0" dirty="0"/>
              <a:t> scientific achievements that, for a time, provide model problems and solutions for a community of practitioners (cf. Weber/Durkheim within sociology) </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16160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1523" y="200502"/>
            <a:ext cx="10692765" cy="6456995"/>
          </a:xfrm>
        </p:spPr>
        <p:txBody>
          <a:bodyPr>
            <a:normAutofit/>
          </a:bodyPr>
          <a:lstStyle/>
          <a:p>
            <a:pPr marL="0" indent="0">
              <a:buNone/>
            </a:pPr>
            <a:endParaRPr lang="en-US" noProof="0" dirty="0"/>
          </a:p>
          <a:p>
            <a:r>
              <a:rPr lang="en-US" dirty="0"/>
              <a:t>I</a:t>
            </a:r>
            <a:r>
              <a:rPr lang="en-US" noProof="0" dirty="0"/>
              <a:t>n the social sciences: these paradigms exist alongside each other</a:t>
            </a:r>
          </a:p>
          <a:p>
            <a:pPr lvl="1"/>
            <a:r>
              <a:rPr lang="en-US" noProof="0" dirty="0"/>
              <a:t>E.g. studying “work” is done by scientists focusing on social policies, social work, social networks, culture of poverty, sociology of space, sociology of </a:t>
            </a:r>
            <a:r>
              <a:rPr lang="en-US" noProof="0" dirty="0" err="1"/>
              <a:t>organisations</a:t>
            </a:r>
            <a:r>
              <a:rPr lang="en-US" noProof="0" dirty="0"/>
              <a:t>,…</a:t>
            </a:r>
          </a:p>
          <a:p>
            <a:pPr lvl="1"/>
            <a:r>
              <a:rPr lang="en-US" noProof="0" dirty="0"/>
              <a:t>Each of these have very different methods and make different assumptions on what “work” actually is (labor market, social inclusion, status,…)</a:t>
            </a:r>
          </a:p>
          <a:p>
            <a:pPr lvl="1"/>
            <a:r>
              <a:rPr lang="en-US" noProof="0" dirty="0"/>
              <a:t>Sometimes there are fierce debates, but most of the time, they simply do not “debate” with one another (incommensurability)</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1062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2387" y="431255"/>
            <a:ext cx="8363272" cy="714380"/>
          </a:xfrm>
        </p:spPr>
        <p:txBody>
          <a:bodyPr>
            <a:noAutofit/>
          </a:bodyPr>
          <a:lstStyle/>
          <a:p>
            <a:r>
              <a:rPr lang="en-US" sz="2800" dirty="0"/>
              <a:t>Paradigmatic debates in the social sciences</a:t>
            </a:r>
            <a:br>
              <a:rPr lang="en-US" sz="2800" dirty="0"/>
            </a:br>
            <a:endParaRPr lang="en-US" sz="2800" noProof="0" dirty="0"/>
          </a:p>
        </p:txBody>
      </p:sp>
      <p:sp>
        <p:nvSpPr>
          <p:cNvPr id="3" name="Tijdelijke aanduiding voor inhoud 2"/>
          <p:cNvSpPr>
            <a:spLocks noGrp="1"/>
          </p:cNvSpPr>
          <p:nvPr>
            <p:ph idx="1"/>
          </p:nvPr>
        </p:nvSpPr>
        <p:spPr>
          <a:xfrm>
            <a:off x="1155289" y="1438569"/>
            <a:ext cx="9119420" cy="3969173"/>
          </a:xfrm>
        </p:spPr>
        <p:txBody>
          <a:bodyPr>
            <a:normAutofit fontScale="85000" lnSpcReduction="20000"/>
          </a:bodyPr>
          <a:lstStyle/>
          <a:p>
            <a:r>
              <a:rPr lang="en-US" sz="2400" dirty="0"/>
              <a:t>Basic social science debates (cf. Abbott)</a:t>
            </a:r>
          </a:p>
          <a:p>
            <a:pPr lvl="1"/>
            <a:r>
              <a:rPr lang="en-US" sz="2400" dirty="0"/>
              <a:t>Abbott, A. (2004) </a:t>
            </a:r>
            <a:r>
              <a:rPr lang="en-US" sz="2400" i="1" dirty="0"/>
              <a:t>Methods of Discovery. Heuristics for the Social Sciences</a:t>
            </a:r>
            <a:r>
              <a:rPr lang="en-US" sz="2400" dirty="0"/>
              <a:t>, New York: Norton, pp. 43-53.</a:t>
            </a:r>
          </a:p>
          <a:p>
            <a:r>
              <a:rPr lang="en-US" sz="2400" noProof="0" dirty="0"/>
              <a:t>Epistemological debates: means how to create reliable knowledge about society? </a:t>
            </a:r>
          </a:p>
          <a:p>
            <a:pPr lvl="1"/>
            <a:r>
              <a:rPr lang="en-US" sz="2200" noProof="0" dirty="0"/>
              <a:t>Which methods do we use?</a:t>
            </a:r>
          </a:p>
          <a:p>
            <a:pPr lvl="1"/>
            <a:r>
              <a:rPr lang="en-US" sz="2200" noProof="0" dirty="0"/>
              <a:t>What counts as valid knowledge?</a:t>
            </a:r>
          </a:p>
          <a:p>
            <a:endParaRPr lang="en-US" sz="2400" noProof="0" dirty="0"/>
          </a:p>
          <a:p>
            <a:r>
              <a:rPr lang="en-US" sz="2400" noProof="0" dirty="0"/>
              <a:t>Ontological debates: means what is the social world?</a:t>
            </a:r>
          </a:p>
          <a:p>
            <a:pPr lvl="1"/>
            <a:r>
              <a:rPr lang="en-US" sz="2200" noProof="0" dirty="0"/>
              <a:t>E.g. does social reality consist ultimately of individuals and their actions, or of groups and institutions? </a:t>
            </a:r>
          </a:p>
          <a:p>
            <a:pPr lvl="1"/>
            <a:r>
              <a:rPr lang="en-US" sz="2200" noProof="0" dirty="0"/>
              <a:t>E.g. is there an independent, external reality, or can we only examine intersubjective constructions of reality? </a:t>
            </a:r>
          </a:p>
          <a:p>
            <a:pPr lvl="1"/>
            <a:endParaRPr lang="en-US" sz="2400" noProof="0" dirty="0"/>
          </a:p>
          <a:p>
            <a:pPr>
              <a:buNone/>
            </a:pPr>
            <a:endParaRPr lang="en-US" sz="2000" noProof="0" dirty="0"/>
          </a:p>
        </p:txBody>
      </p:sp>
      <p:sp>
        <p:nvSpPr>
          <p:cNvPr id="5" name="Tijdelijke aanduiding voor dianumm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348002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46B2F1-3A54-9C4E-B313-801A55B98C70}"/>
              </a:ext>
            </a:extLst>
          </p:cNvPr>
          <p:cNvSpPr>
            <a:spLocks noGrp="1"/>
          </p:cNvSpPr>
          <p:nvPr>
            <p:ph type="title"/>
          </p:nvPr>
        </p:nvSpPr>
        <p:spPr>
          <a:xfrm>
            <a:off x="669682" y="217148"/>
            <a:ext cx="9601200" cy="957263"/>
          </a:xfrm>
        </p:spPr>
        <p:txBody>
          <a:bodyPr/>
          <a:lstStyle/>
          <a:p>
            <a:r>
              <a:rPr lang="en-US" b="1" dirty="0"/>
              <a:t>Examples of Basic Debates</a:t>
            </a:r>
          </a:p>
        </p:txBody>
      </p:sp>
      <p:sp>
        <p:nvSpPr>
          <p:cNvPr id="7" name="Text Placeholder 6">
            <a:extLst>
              <a:ext uri="{FF2B5EF4-FFF2-40B4-BE49-F238E27FC236}">
                <a16:creationId xmlns:a16="http://schemas.microsoft.com/office/drawing/2014/main" id="{7C65551E-CFD4-BA43-A228-42902E25D052}"/>
              </a:ext>
            </a:extLst>
          </p:cNvPr>
          <p:cNvSpPr>
            <a:spLocks noGrp="1"/>
          </p:cNvSpPr>
          <p:nvPr>
            <p:ph type="body" idx="1"/>
          </p:nvPr>
        </p:nvSpPr>
        <p:spPr>
          <a:xfrm>
            <a:off x="1000125" y="1759744"/>
            <a:ext cx="4443984" cy="823912"/>
          </a:xfrm>
        </p:spPr>
        <p:txBody>
          <a:bodyPr/>
          <a:lstStyle/>
          <a:p>
            <a:r>
              <a:rPr lang="en-US" sz="3200" b="1" dirty="0"/>
              <a:t>Sociological analysis</a:t>
            </a:r>
          </a:p>
        </p:txBody>
      </p:sp>
      <p:sp>
        <p:nvSpPr>
          <p:cNvPr id="3" name="Tijdelijke aanduiding voor inhoud 2"/>
          <p:cNvSpPr>
            <a:spLocks noGrp="1"/>
          </p:cNvSpPr>
          <p:nvPr>
            <p:ph sz="half" idx="2"/>
          </p:nvPr>
        </p:nvSpPr>
        <p:spPr>
          <a:xfrm>
            <a:off x="819539" y="2851662"/>
            <a:ext cx="5276461" cy="3367056"/>
          </a:xfrm>
        </p:spPr>
        <p:txBody>
          <a:bodyPr>
            <a:noAutofit/>
          </a:bodyPr>
          <a:lstStyle/>
          <a:p>
            <a:pPr marL="0" indent="0">
              <a:buNone/>
            </a:pPr>
            <a:endParaRPr lang="en-US" sz="1600" b="1" i="1" noProof="0" dirty="0"/>
          </a:p>
          <a:p>
            <a:r>
              <a:rPr lang="en-US" sz="1600" b="1" noProof="0" dirty="0"/>
              <a:t>Social life can only be explained by abstract analysis</a:t>
            </a:r>
          </a:p>
          <a:p>
            <a:endParaRPr lang="en-US" sz="1600" b="1" noProof="0" dirty="0"/>
          </a:p>
          <a:p>
            <a:r>
              <a:rPr lang="en-US" sz="1600" b="1" noProof="0" dirty="0"/>
              <a:t>Emphasis on ‘causality’: what is the effect of variables on other variables</a:t>
            </a:r>
            <a:br>
              <a:rPr lang="en-US" sz="1600" b="1" noProof="0" dirty="0"/>
            </a:br>
            <a:endParaRPr lang="en-US" sz="1600" b="1" noProof="0" dirty="0"/>
          </a:p>
          <a:p>
            <a:endParaRPr lang="en-US" sz="1600" b="1" noProof="0" dirty="0"/>
          </a:p>
          <a:p>
            <a:r>
              <a:rPr lang="en-US" sz="1600" b="1" noProof="0" dirty="0"/>
              <a:t>E.g. what is the effect of the education attainment of one’s parents on the risk of long-term unemployment? </a:t>
            </a:r>
          </a:p>
          <a:p>
            <a:pPr>
              <a:buNone/>
            </a:pPr>
            <a:endParaRPr lang="en-US" sz="1600" b="1" noProof="0" dirty="0"/>
          </a:p>
        </p:txBody>
      </p:sp>
      <p:sp>
        <p:nvSpPr>
          <p:cNvPr id="8" name="Text Placeholder 7">
            <a:extLst>
              <a:ext uri="{FF2B5EF4-FFF2-40B4-BE49-F238E27FC236}">
                <a16:creationId xmlns:a16="http://schemas.microsoft.com/office/drawing/2014/main" id="{EC6D8D1D-87E7-7141-93CB-9C5F31E02E28}"/>
              </a:ext>
            </a:extLst>
          </p:cNvPr>
          <p:cNvSpPr>
            <a:spLocks noGrp="1"/>
          </p:cNvSpPr>
          <p:nvPr>
            <p:ph type="body" sz="quarter" idx="3"/>
          </p:nvPr>
        </p:nvSpPr>
        <p:spPr>
          <a:xfrm>
            <a:off x="6525013" y="1759744"/>
            <a:ext cx="4443984" cy="823912"/>
          </a:xfrm>
        </p:spPr>
        <p:txBody>
          <a:bodyPr/>
          <a:lstStyle/>
          <a:p>
            <a:r>
              <a:rPr lang="en-US" sz="3200" b="1" dirty="0"/>
              <a:t>Narrative sociology</a:t>
            </a:r>
          </a:p>
        </p:txBody>
      </p:sp>
      <p:sp>
        <p:nvSpPr>
          <p:cNvPr id="4" name="Tijdelijke aanduiding voor inhoud 3"/>
          <p:cNvSpPr>
            <a:spLocks noGrp="1"/>
          </p:cNvSpPr>
          <p:nvPr>
            <p:ph sz="quarter" idx="4"/>
          </p:nvPr>
        </p:nvSpPr>
        <p:spPr>
          <a:xfrm>
            <a:off x="6525013" y="2851662"/>
            <a:ext cx="5276461" cy="3367056"/>
          </a:xfrm>
        </p:spPr>
        <p:txBody>
          <a:bodyPr>
            <a:noAutofit/>
          </a:bodyPr>
          <a:lstStyle/>
          <a:p>
            <a:pPr marL="0" indent="0">
              <a:buNone/>
            </a:pPr>
            <a:endParaRPr lang="en-US" sz="1600" b="1" noProof="0" dirty="0"/>
          </a:p>
          <a:p>
            <a:r>
              <a:rPr lang="en-US" sz="1600" b="1" noProof="0" dirty="0"/>
              <a:t>Telling stories</a:t>
            </a:r>
          </a:p>
          <a:p>
            <a:endParaRPr lang="en-US" sz="1600" b="1" noProof="0" dirty="0"/>
          </a:p>
          <a:p>
            <a:r>
              <a:rPr lang="en-US" sz="1600" b="1" noProof="0" dirty="0"/>
              <a:t>To explain why something happens you need to tell a story including subjects’ experiences, their motivations and the context in which they act</a:t>
            </a:r>
          </a:p>
          <a:p>
            <a:endParaRPr lang="en-US" sz="1600" b="1" noProof="0" dirty="0"/>
          </a:p>
          <a:p>
            <a:r>
              <a:rPr lang="en-US" sz="1600" b="1" noProof="0" dirty="0"/>
              <a:t>E.g. how do individuals experience long-term unemployment, and how does this feed into particular types of actions?</a:t>
            </a:r>
          </a:p>
        </p:txBody>
      </p:sp>
      <p:sp>
        <p:nvSpPr>
          <p:cNvPr id="2" name="Tijdelijke aanduiding voor dianummer 1"/>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056345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C4A657-C009-7B46-9EBC-246D4261993A}"/>
              </a:ext>
            </a:extLst>
          </p:cNvPr>
          <p:cNvSpPr>
            <a:spLocks noGrp="1"/>
          </p:cNvSpPr>
          <p:nvPr>
            <p:ph type="title"/>
          </p:nvPr>
        </p:nvSpPr>
        <p:spPr>
          <a:xfrm>
            <a:off x="708652" y="342999"/>
            <a:ext cx="9601200" cy="823912"/>
          </a:xfrm>
        </p:spPr>
        <p:txBody>
          <a:bodyPr/>
          <a:lstStyle/>
          <a:p>
            <a:r>
              <a:rPr lang="en-US" b="1" dirty="0"/>
              <a:t>Examples of Basic Debates</a:t>
            </a:r>
            <a:endParaRPr lang="en-US" dirty="0"/>
          </a:p>
        </p:txBody>
      </p:sp>
      <p:sp>
        <p:nvSpPr>
          <p:cNvPr id="6" name="Text Placeholder 5">
            <a:extLst>
              <a:ext uri="{FF2B5EF4-FFF2-40B4-BE49-F238E27FC236}">
                <a16:creationId xmlns:a16="http://schemas.microsoft.com/office/drawing/2014/main" id="{F57EA3F6-95E9-834B-97B3-7B863E368016}"/>
              </a:ext>
            </a:extLst>
          </p:cNvPr>
          <p:cNvSpPr>
            <a:spLocks noGrp="1"/>
          </p:cNvSpPr>
          <p:nvPr>
            <p:ph type="body" idx="1"/>
          </p:nvPr>
        </p:nvSpPr>
        <p:spPr>
          <a:xfrm>
            <a:off x="886861" y="1166911"/>
            <a:ext cx="4443984" cy="823912"/>
          </a:xfrm>
        </p:spPr>
        <p:txBody>
          <a:bodyPr/>
          <a:lstStyle/>
          <a:p>
            <a:r>
              <a:rPr lang="en-US" sz="3200" b="1" dirty="0" err="1"/>
              <a:t>Behavorism</a:t>
            </a:r>
            <a:endParaRPr lang="en-US" sz="3200" b="1" dirty="0"/>
          </a:p>
        </p:txBody>
      </p:sp>
      <p:sp>
        <p:nvSpPr>
          <p:cNvPr id="3" name="Tijdelijke aanduiding voor inhoud 2"/>
          <p:cNvSpPr>
            <a:spLocks noGrp="1"/>
          </p:cNvSpPr>
          <p:nvPr>
            <p:ph sz="half" idx="2"/>
          </p:nvPr>
        </p:nvSpPr>
        <p:spPr>
          <a:xfrm>
            <a:off x="708652" y="1902713"/>
            <a:ext cx="5268303" cy="4840987"/>
          </a:xfrm>
        </p:spPr>
        <p:txBody>
          <a:bodyPr>
            <a:noAutofit/>
          </a:bodyPr>
          <a:lstStyle/>
          <a:p>
            <a:pPr marL="0" indent="0">
              <a:buNone/>
            </a:pPr>
            <a:endParaRPr lang="en-US" sz="2600" b="1" noProof="0" dirty="0"/>
          </a:p>
          <a:p>
            <a:r>
              <a:rPr lang="en-US" sz="2000" b="1" noProof="0" dirty="0"/>
              <a:t>Society mainly exists in social structures (regular patterns of social </a:t>
            </a:r>
            <a:r>
              <a:rPr lang="en-US" sz="2000" b="1" noProof="0" dirty="0" err="1"/>
              <a:t>behaviour</a:t>
            </a:r>
            <a:r>
              <a:rPr lang="en-US" sz="2000" b="1" noProof="0" dirty="0"/>
              <a:t>).</a:t>
            </a:r>
          </a:p>
          <a:p>
            <a:r>
              <a:rPr lang="en-US" sz="2000" b="1" noProof="0" dirty="0"/>
              <a:t>E.g. Demographic phenomena (mortality, marriage, migration, </a:t>
            </a:r>
            <a:r>
              <a:rPr lang="en-US" sz="2000" b="1" noProof="0" dirty="0" err="1"/>
              <a:t>etc</a:t>
            </a:r>
            <a:r>
              <a:rPr lang="en-US" sz="2000" b="1" noProof="0" dirty="0"/>
              <a:t>,), </a:t>
            </a:r>
            <a:r>
              <a:rPr lang="en-US" sz="2000" b="1" noProof="0" dirty="0" err="1"/>
              <a:t>organisational</a:t>
            </a:r>
            <a:r>
              <a:rPr lang="en-US" sz="2000" b="1" noProof="0" dirty="0"/>
              <a:t> </a:t>
            </a:r>
            <a:r>
              <a:rPr lang="en-US" sz="2000" b="1" noProof="0" dirty="0" err="1"/>
              <a:t>behaviour</a:t>
            </a:r>
            <a:r>
              <a:rPr lang="en-US" sz="2000" b="1" noProof="0" dirty="0"/>
              <a:t>, voting, allocation of positions within the </a:t>
            </a:r>
            <a:r>
              <a:rPr lang="en-US" sz="2000" b="1" noProof="0" dirty="0" err="1"/>
              <a:t>labour</a:t>
            </a:r>
            <a:r>
              <a:rPr lang="en-US" sz="2000" b="1" noProof="0" dirty="0"/>
              <a:t> market,…</a:t>
            </a:r>
          </a:p>
          <a:p>
            <a:r>
              <a:rPr lang="en-US" sz="2000" b="1" noProof="0" dirty="0"/>
              <a:t>One can discuss ‘demographic </a:t>
            </a:r>
            <a:r>
              <a:rPr lang="en-US" sz="2000" b="1" noProof="0" dirty="0" err="1"/>
              <a:t>behaviour</a:t>
            </a:r>
            <a:r>
              <a:rPr lang="en-US" sz="2000" b="1" noProof="0" dirty="0"/>
              <a:t>’ without much reference to phenomena outside demography or even to the ‘meaning’ of this </a:t>
            </a:r>
            <a:r>
              <a:rPr lang="en-US" sz="2000" b="1" noProof="0" dirty="0" err="1"/>
              <a:t>behaviour</a:t>
            </a:r>
            <a:r>
              <a:rPr lang="en-US" sz="2000" b="1" noProof="0" dirty="0"/>
              <a:t> (= </a:t>
            </a:r>
            <a:r>
              <a:rPr lang="en-US" sz="2000" b="1" noProof="0" dirty="0" err="1"/>
              <a:t>behaviourism</a:t>
            </a:r>
            <a:r>
              <a:rPr lang="en-US" sz="2000" b="1" noProof="0" dirty="0"/>
              <a:t>).</a:t>
            </a:r>
          </a:p>
          <a:p>
            <a:r>
              <a:rPr lang="en-US" sz="2000" b="1" noProof="0" dirty="0"/>
              <a:t>Often associated with ‘rational’, predictable </a:t>
            </a:r>
            <a:r>
              <a:rPr lang="en-US" sz="2000" b="1" noProof="0" dirty="0" err="1"/>
              <a:t>behaviour</a:t>
            </a:r>
            <a:r>
              <a:rPr lang="en-US" sz="2000" b="1" noProof="0" dirty="0"/>
              <a:t>’.</a:t>
            </a:r>
          </a:p>
          <a:p>
            <a:endParaRPr lang="en-US" sz="2000" b="1" noProof="0" dirty="0"/>
          </a:p>
          <a:p>
            <a:pPr>
              <a:buNone/>
            </a:pPr>
            <a:endParaRPr lang="en-US" sz="2000" b="1" noProof="0" dirty="0"/>
          </a:p>
          <a:p>
            <a:pPr>
              <a:buNone/>
            </a:pPr>
            <a:endParaRPr lang="en-US" sz="2000" b="1" noProof="0" dirty="0"/>
          </a:p>
        </p:txBody>
      </p:sp>
      <p:sp>
        <p:nvSpPr>
          <p:cNvPr id="7" name="Text Placeholder 6">
            <a:extLst>
              <a:ext uri="{FF2B5EF4-FFF2-40B4-BE49-F238E27FC236}">
                <a16:creationId xmlns:a16="http://schemas.microsoft.com/office/drawing/2014/main" id="{C4CFDADB-2D8E-7640-9EC9-8F3AB25BEDBA}"/>
              </a:ext>
            </a:extLst>
          </p:cNvPr>
          <p:cNvSpPr>
            <a:spLocks noGrp="1"/>
          </p:cNvSpPr>
          <p:nvPr>
            <p:ph type="body" sz="quarter" idx="3"/>
          </p:nvPr>
        </p:nvSpPr>
        <p:spPr>
          <a:xfrm>
            <a:off x="6625044" y="1122856"/>
            <a:ext cx="4443984" cy="823912"/>
          </a:xfrm>
        </p:spPr>
        <p:txBody>
          <a:bodyPr/>
          <a:lstStyle/>
          <a:p>
            <a:r>
              <a:rPr lang="en-US" sz="3200" b="1" dirty="0"/>
              <a:t>Culturalism</a:t>
            </a:r>
          </a:p>
        </p:txBody>
      </p:sp>
      <p:sp>
        <p:nvSpPr>
          <p:cNvPr id="4" name="Tijdelijke aanduiding voor inhoud 3"/>
          <p:cNvSpPr>
            <a:spLocks noGrp="1"/>
          </p:cNvSpPr>
          <p:nvPr>
            <p:ph sz="quarter" idx="4"/>
          </p:nvPr>
        </p:nvSpPr>
        <p:spPr>
          <a:xfrm>
            <a:off x="6625044" y="2147903"/>
            <a:ext cx="5092072" cy="4467210"/>
          </a:xfrm>
        </p:spPr>
        <p:txBody>
          <a:bodyPr>
            <a:noAutofit/>
          </a:bodyPr>
          <a:lstStyle/>
          <a:p>
            <a:pPr marL="0" indent="0">
              <a:buNone/>
            </a:pPr>
            <a:endParaRPr lang="en-US" sz="2000" b="1" noProof="0" dirty="0"/>
          </a:p>
          <a:p>
            <a:r>
              <a:rPr lang="en-US" sz="2000" b="1" noProof="0" dirty="0"/>
              <a:t>Society mainly exist in cultural systems (language, religion, etc.)</a:t>
            </a:r>
          </a:p>
          <a:p>
            <a:r>
              <a:rPr lang="en-US" sz="2000" b="1" noProof="0" dirty="0"/>
              <a:t>Culture = system of symbols by which people understand and direct their lives.</a:t>
            </a:r>
          </a:p>
          <a:p>
            <a:r>
              <a:rPr lang="en-US" sz="2000" b="1" noProof="0" dirty="0"/>
              <a:t>Social life is incomprehensible without investigation of the symbolic systems that encode it.</a:t>
            </a:r>
          </a:p>
          <a:p>
            <a:r>
              <a:rPr lang="en-US" sz="2000" b="1" noProof="0" dirty="0"/>
              <a:t>Analysis of culture is mostly associated with ‘interpretive methods’, but this is not necessarily the case.</a:t>
            </a:r>
          </a:p>
          <a:p>
            <a:endParaRPr lang="en-US" sz="2000" b="1" noProof="0" dirty="0"/>
          </a:p>
        </p:txBody>
      </p:sp>
      <p:sp>
        <p:nvSpPr>
          <p:cNvPr id="2" name="Tijdelijke aanduiding voor dianummer 1"/>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084236113"/>
      </p:ext>
    </p:extLst>
  </p:cSld>
  <p:clrMapOvr>
    <a:masterClrMapping/>
  </p:clrMapOvr>
  <p:transition/>
</p:sld>
</file>

<file path=ppt/theme/theme1.xml><?xml version="1.0" encoding="utf-8"?>
<a:theme xmlns:a="http://schemas.openxmlformats.org/drawingml/2006/main" name="Cr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{BE24456D-8456-9648-A514-524BE03F8B1F}tf10001072</Template>
  <TotalTime>3657</TotalTime>
  <Words>4302</Words>
  <Application>Microsoft Macintosh PowerPoint</Application>
  <PresentationFormat>Widescreen</PresentationFormat>
  <Paragraphs>511</Paragraphs>
  <Slides>46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Franklin Gothic Book</vt:lpstr>
      <vt:lpstr>Crop</vt:lpstr>
      <vt:lpstr>Theory Construction</vt:lpstr>
      <vt:lpstr>Overview</vt:lpstr>
      <vt:lpstr>1. What are paradigms </vt:lpstr>
      <vt:lpstr>Studying the concept of Riots!</vt:lpstr>
      <vt:lpstr>What are paradigms? </vt:lpstr>
      <vt:lpstr>PowerPoint Presentation</vt:lpstr>
      <vt:lpstr>Paradigmatic debates in the social sciences </vt:lpstr>
      <vt:lpstr>Examples of Basic Debates</vt:lpstr>
      <vt:lpstr>Examples of Basic Debates</vt:lpstr>
      <vt:lpstr>Examples of Basic Debates</vt:lpstr>
      <vt:lpstr>Examples of Basic Debates</vt:lpstr>
      <vt:lpstr>Research designs</vt:lpstr>
      <vt:lpstr>Research processes</vt:lpstr>
      <vt:lpstr>Research processes</vt:lpstr>
      <vt:lpstr>Research processes</vt:lpstr>
      <vt:lpstr>Research processes</vt:lpstr>
      <vt:lpstr>Research processes</vt:lpstr>
      <vt:lpstr>Research processes</vt:lpstr>
      <vt:lpstr>Summing up the Research Processes</vt:lpstr>
      <vt:lpstr>(Post-)positivist research design</vt:lpstr>
      <vt:lpstr>(post)-positive Building Blocks</vt:lpstr>
      <vt:lpstr>(post)-positive building blocks</vt:lpstr>
      <vt:lpstr>(post)-positive building blocks</vt:lpstr>
      <vt:lpstr>(post-)positive building blocks</vt:lpstr>
      <vt:lpstr>(post-)positive building blocks</vt:lpstr>
      <vt:lpstr>(post-)positive building blocks</vt:lpstr>
      <vt:lpstr>(post-)positive building blocks</vt:lpstr>
      <vt:lpstr> (post)-positive building blocks</vt:lpstr>
      <vt:lpstr>(post-)positive building blocks</vt:lpstr>
      <vt:lpstr>(post-)positive building blocks</vt:lpstr>
      <vt:lpstr>The (post)-positivist approach: Grounded theory</vt:lpstr>
      <vt:lpstr>Interpretive ideals</vt:lpstr>
      <vt:lpstr>Interpretive ideals</vt:lpstr>
      <vt:lpstr>Interpretive building blocks</vt:lpstr>
      <vt:lpstr>Interpretive building blocks</vt:lpstr>
      <vt:lpstr>Interpretive building blocks</vt:lpstr>
      <vt:lpstr>Interpretive building blocks</vt:lpstr>
      <vt:lpstr>Interpretive building blocks</vt:lpstr>
      <vt:lpstr>Interpretive building blocks</vt:lpstr>
      <vt:lpstr>PowerPoint Presentation</vt:lpstr>
      <vt:lpstr>PowerPoint Presentation</vt:lpstr>
      <vt:lpstr>The ‘in between’ position of the social sciences </vt:lpstr>
      <vt:lpstr>‘Nomothetical’ or natural sciences </vt:lpstr>
      <vt:lpstr>‘Nomothetical’ sciences </vt:lpstr>
      <vt:lpstr>Hermeneutical sciences (humanities)</vt:lpstr>
      <vt:lpstr>Social sciences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 Verschraegen</dc:creator>
  <cp:lastModifiedBy>Microsoft Office User</cp:lastModifiedBy>
  <cp:revision>253</cp:revision>
  <cp:lastPrinted>2017-10-16T14:45:03Z</cp:lastPrinted>
  <dcterms:created xsi:type="dcterms:W3CDTF">2014-09-12T02:17:01Z</dcterms:created>
  <dcterms:modified xsi:type="dcterms:W3CDTF">2019-10-22T18:25:26Z</dcterms:modified>
</cp:coreProperties>
</file>