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65" r:id="rId2"/>
    <p:sldId id="263" r:id="rId3"/>
    <p:sldId id="264" r:id="rId4"/>
    <p:sldId id="259" r:id="rId5"/>
    <p:sldId id="260" r:id="rId6"/>
    <p:sldId id="261" r:id="rId7"/>
    <p:sldId id="256" r:id="rId8"/>
    <p:sldId id="257" r:id="rId9"/>
    <p:sldId id="258" r:id="rId10"/>
    <p:sldId id="262" r:id="rId1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D1CD09-85DF-4B9E-A3BB-FC264CF8F7E1}" v="9" dt="2023-02-28T20:00:15.8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3901" autoAdjust="0"/>
  </p:normalViewPr>
  <p:slideViewPr>
    <p:cSldViewPr snapToGrid="0">
      <p:cViewPr varScale="1">
        <p:scale>
          <a:sx n="107" d="100"/>
          <a:sy n="107" d="100"/>
        </p:scale>
        <p:origin x="138"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usek, Daniel" userId="754c433b-72e5-4d2d-9517-242a49ab45f5" providerId="ADAL" clId="{9AD1CD09-85DF-4B9E-A3BB-FC264CF8F7E1}"/>
    <pc:docChg chg="custSel addSld modSld">
      <pc:chgData name="Bousek, Daniel" userId="754c433b-72e5-4d2d-9517-242a49ab45f5" providerId="ADAL" clId="{9AD1CD09-85DF-4B9E-A3BB-FC264CF8F7E1}" dt="2023-03-01T08:15:26.912" v="391" actId="20577"/>
      <pc:docMkLst>
        <pc:docMk/>
      </pc:docMkLst>
      <pc:sldChg chg="modSp mod">
        <pc:chgData name="Bousek, Daniel" userId="754c433b-72e5-4d2d-9517-242a49ab45f5" providerId="ADAL" clId="{9AD1CD09-85DF-4B9E-A3BB-FC264CF8F7E1}" dt="2023-03-01T07:59:07.154" v="346" actId="1076"/>
        <pc:sldMkLst>
          <pc:docMk/>
          <pc:sldMk cId="595524058" sldId="256"/>
        </pc:sldMkLst>
        <pc:spChg chg="mod">
          <ac:chgData name="Bousek, Daniel" userId="754c433b-72e5-4d2d-9517-242a49ab45f5" providerId="ADAL" clId="{9AD1CD09-85DF-4B9E-A3BB-FC264CF8F7E1}" dt="2023-03-01T07:57:38.262" v="345" actId="255"/>
          <ac:spMkLst>
            <pc:docMk/>
            <pc:sldMk cId="595524058" sldId="256"/>
            <ac:spMk id="4" creationId="{00000000-0000-0000-0000-000000000000}"/>
          </ac:spMkLst>
        </pc:spChg>
        <pc:picChg chg="mod">
          <ac:chgData name="Bousek, Daniel" userId="754c433b-72e5-4d2d-9517-242a49ab45f5" providerId="ADAL" clId="{9AD1CD09-85DF-4B9E-A3BB-FC264CF8F7E1}" dt="2023-03-01T07:59:07.154" v="346" actId="1076"/>
          <ac:picMkLst>
            <pc:docMk/>
            <pc:sldMk cId="595524058" sldId="256"/>
            <ac:picMk id="6" creationId="{00000000-0000-0000-0000-000000000000}"/>
          </ac:picMkLst>
        </pc:picChg>
      </pc:sldChg>
      <pc:sldChg chg="modSp mod">
        <pc:chgData name="Bousek, Daniel" userId="754c433b-72e5-4d2d-9517-242a49ab45f5" providerId="ADAL" clId="{9AD1CD09-85DF-4B9E-A3BB-FC264CF8F7E1}" dt="2023-03-01T07:59:32.231" v="349" actId="14100"/>
        <pc:sldMkLst>
          <pc:docMk/>
          <pc:sldMk cId="3298614866" sldId="257"/>
        </pc:sldMkLst>
        <pc:picChg chg="mod">
          <ac:chgData name="Bousek, Daniel" userId="754c433b-72e5-4d2d-9517-242a49ab45f5" providerId="ADAL" clId="{9AD1CD09-85DF-4B9E-A3BB-FC264CF8F7E1}" dt="2023-03-01T07:59:32.231" v="349" actId="14100"/>
          <ac:picMkLst>
            <pc:docMk/>
            <pc:sldMk cId="3298614866" sldId="257"/>
            <ac:picMk id="4" creationId="{00000000-0000-0000-0000-000000000000}"/>
          </ac:picMkLst>
        </pc:picChg>
      </pc:sldChg>
      <pc:sldChg chg="modSp mod">
        <pc:chgData name="Bousek, Daniel" userId="754c433b-72e5-4d2d-9517-242a49ab45f5" providerId="ADAL" clId="{9AD1CD09-85DF-4B9E-A3BB-FC264CF8F7E1}" dt="2023-03-01T07:43:22.365" v="140" actId="2711"/>
        <pc:sldMkLst>
          <pc:docMk/>
          <pc:sldMk cId="1135772480" sldId="259"/>
        </pc:sldMkLst>
        <pc:spChg chg="mod">
          <ac:chgData name="Bousek, Daniel" userId="754c433b-72e5-4d2d-9517-242a49ab45f5" providerId="ADAL" clId="{9AD1CD09-85DF-4B9E-A3BB-FC264CF8F7E1}" dt="2023-03-01T07:43:15.769" v="139" actId="2711"/>
          <ac:spMkLst>
            <pc:docMk/>
            <pc:sldMk cId="1135772480" sldId="259"/>
            <ac:spMk id="4" creationId="{00000000-0000-0000-0000-000000000000}"/>
          </ac:spMkLst>
        </pc:spChg>
        <pc:spChg chg="mod">
          <ac:chgData name="Bousek, Daniel" userId="754c433b-72e5-4d2d-9517-242a49ab45f5" providerId="ADAL" clId="{9AD1CD09-85DF-4B9E-A3BB-FC264CF8F7E1}" dt="2023-03-01T07:43:22.365" v="140" actId="2711"/>
          <ac:spMkLst>
            <pc:docMk/>
            <pc:sldMk cId="1135772480" sldId="259"/>
            <ac:spMk id="5" creationId="{00000000-0000-0000-0000-000000000000}"/>
          </ac:spMkLst>
        </pc:spChg>
      </pc:sldChg>
      <pc:sldChg chg="modSp mod">
        <pc:chgData name="Bousek, Daniel" userId="754c433b-72e5-4d2d-9517-242a49ab45f5" providerId="ADAL" clId="{9AD1CD09-85DF-4B9E-A3BB-FC264CF8F7E1}" dt="2023-03-01T07:44:30.007" v="144" actId="2711"/>
        <pc:sldMkLst>
          <pc:docMk/>
          <pc:sldMk cId="2371909385" sldId="260"/>
        </pc:sldMkLst>
        <pc:spChg chg="mod">
          <ac:chgData name="Bousek, Daniel" userId="754c433b-72e5-4d2d-9517-242a49ab45f5" providerId="ADAL" clId="{9AD1CD09-85DF-4B9E-A3BB-FC264CF8F7E1}" dt="2023-03-01T07:44:25.189" v="143" actId="2711"/>
          <ac:spMkLst>
            <pc:docMk/>
            <pc:sldMk cId="2371909385" sldId="260"/>
            <ac:spMk id="2" creationId="{00000000-0000-0000-0000-000000000000}"/>
          </ac:spMkLst>
        </pc:spChg>
        <pc:spChg chg="mod">
          <ac:chgData name="Bousek, Daniel" userId="754c433b-72e5-4d2d-9517-242a49ab45f5" providerId="ADAL" clId="{9AD1CD09-85DF-4B9E-A3BB-FC264CF8F7E1}" dt="2023-03-01T07:44:30.007" v="144" actId="2711"/>
          <ac:spMkLst>
            <pc:docMk/>
            <pc:sldMk cId="2371909385" sldId="260"/>
            <ac:spMk id="3" creationId="{00000000-0000-0000-0000-000000000000}"/>
          </ac:spMkLst>
        </pc:spChg>
      </pc:sldChg>
      <pc:sldChg chg="delSp modSp mod">
        <pc:chgData name="Bousek, Daniel" userId="754c433b-72e5-4d2d-9517-242a49ab45f5" providerId="ADAL" clId="{9AD1CD09-85DF-4B9E-A3BB-FC264CF8F7E1}" dt="2023-03-01T08:15:26.912" v="391" actId="20577"/>
        <pc:sldMkLst>
          <pc:docMk/>
          <pc:sldMk cId="4045070678" sldId="261"/>
        </pc:sldMkLst>
        <pc:spChg chg="del mod">
          <ac:chgData name="Bousek, Daniel" userId="754c433b-72e5-4d2d-9517-242a49ab45f5" providerId="ADAL" clId="{9AD1CD09-85DF-4B9E-A3BB-FC264CF8F7E1}" dt="2023-03-01T07:44:41.987" v="147" actId="21"/>
          <ac:spMkLst>
            <pc:docMk/>
            <pc:sldMk cId="4045070678" sldId="261"/>
            <ac:spMk id="2" creationId="{00000000-0000-0000-0000-000000000000}"/>
          </ac:spMkLst>
        </pc:spChg>
        <pc:spChg chg="mod">
          <ac:chgData name="Bousek, Daniel" userId="754c433b-72e5-4d2d-9517-242a49ab45f5" providerId="ADAL" clId="{9AD1CD09-85DF-4B9E-A3BB-FC264CF8F7E1}" dt="2023-03-01T08:15:26.912" v="391" actId="20577"/>
          <ac:spMkLst>
            <pc:docMk/>
            <pc:sldMk cId="4045070678" sldId="261"/>
            <ac:spMk id="3" creationId="{00000000-0000-0000-0000-000000000000}"/>
          </ac:spMkLst>
        </pc:spChg>
      </pc:sldChg>
      <pc:sldChg chg="modSp mod">
        <pc:chgData name="Bousek, Daniel" userId="754c433b-72e5-4d2d-9517-242a49ab45f5" providerId="ADAL" clId="{9AD1CD09-85DF-4B9E-A3BB-FC264CF8F7E1}" dt="2023-03-01T08:03:03.653" v="350" actId="114"/>
        <pc:sldMkLst>
          <pc:docMk/>
          <pc:sldMk cId="3059484671" sldId="262"/>
        </pc:sldMkLst>
        <pc:spChg chg="mod">
          <ac:chgData name="Bousek, Daniel" userId="754c433b-72e5-4d2d-9517-242a49ab45f5" providerId="ADAL" clId="{9AD1CD09-85DF-4B9E-A3BB-FC264CF8F7E1}" dt="2023-03-01T08:03:03.653" v="350" actId="114"/>
          <ac:spMkLst>
            <pc:docMk/>
            <pc:sldMk cId="3059484671" sldId="262"/>
            <ac:spMk id="2" creationId="{00000000-0000-0000-0000-000000000000}"/>
          </ac:spMkLst>
        </pc:spChg>
        <pc:spChg chg="mod">
          <ac:chgData name="Bousek, Daniel" userId="754c433b-72e5-4d2d-9517-242a49ab45f5" providerId="ADAL" clId="{9AD1CD09-85DF-4B9E-A3BB-FC264CF8F7E1}" dt="2023-03-01T07:45:15.495" v="151" actId="2711"/>
          <ac:spMkLst>
            <pc:docMk/>
            <pc:sldMk cId="3059484671" sldId="262"/>
            <ac:spMk id="3" creationId="{00000000-0000-0000-0000-000000000000}"/>
          </ac:spMkLst>
        </pc:spChg>
      </pc:sldChg>
      <pc:sldChg chg="addSp delSp modSp new mod modClrScheme chgLayout">
        <pc:chgData name="Bousek, Daniel" userId="754c433b-72e5-4d2d-9517-242a49ab45f5" providerId="ADAL" clId="{9AD1CD09-85DF-4B9E-A3BB-FC264CF8F7E1}" dt="2023-03-01T07:49:26.882" v="342" actId="20577"/>
        <pc:sldMkLst>
          <pc:docMk/>
          <pc:sldMk cId="1372874088" sldId="263"/>
        </pc:sldMkLst>
        <pc:spChg chg="del mod ord">
          <ac:chgData name="Bousek, Daniel" userId="754c433b-72e5-4d2d-9517-242a49ab45f5" providerId="ADAL" clId="{9AD1CD09-85DF-4B9E-A3BB-FC264CF8F7E1}" dt="2023-02-28T17:55:28.496" v="1" actId="700"/>
          <ac:spMkLst>
            <pc:docMk/>
            <pc:sldMk cId="1372874088" sldId="263"/>
            <ac:spMk id="2" creationId="{6B9079E7-6591-6BC8-8544-4E29C5D57F8B}"/>
          </ac:spMkLst>
        </pc:spChg>
        <pc:spChg chg="del mod ord">
          <ac:chgData name="Bousek, Daniel" userId="754c433b-72e5-4d2d-9517-242a49ab45f5" providerId="ADAL" clId="{9AD1CD09-85DF-4B9E-A3BB-FC264CF8F7E1}" dt="2023-02-28T17:55:28.496" v="1" actId="700"/>
          <ac:spMkLst>
            <pc:docMk/>
            <pc:sldMk cId="1372874088" sldId="263"/>
            <ac:spMk id="3" creationId="{7D079C39-F0EC-C685-C31F-AC4F84730044}"/>
          </ac:spMkLst>
        </pc:spChg>
        <pc:spChg chg="add mod ord">
          <ac:chgData name="Bousek, Daniel" userId="754c433b-72e5-4d2d-9517-242a49ab45f5" providerId="ADAL" clId="{9AD1CD09-85DF-4B9E-A3BB-FC264CF8F7E1}" dt="2023-03-01T07:49:13.357" v="337" actId="2711"/>
          <ac:spMkLst>
            <pc:docMk/>
            <pc:sldMk cId="1372874088" sldId="263"/>
            <ac:spMk id="4" creationId="{9A0980F7-7CCF-DD4E-260B-D86F4AA7B552}"/>
          </ac:spMkLst>
        </pc:spChg>
        <pc:spChg chg="add mod ord">
          <ac:chgData name="Bousek, Daniel" userId="754c433b-72e5-4d2d-9517-242a49ab45f5" providerId="ADAL" clId="{9AD1CD09-85DF-4B9E-A3BB-FC264CF8F7E1}" dt="2023-03-01T07:49:26.882" v="342" actId="20577"/>
          <ac:spMkLst>
            <pc:docMk/>
            <pc:sldMk cId="1372874088" sldId="263"/>
            <ac:spMk id="5" creationId="{F4975139-9BE1-DB9D-9001-2EDC058EABBD}"/>
          </ac:spMkLst>
        </pc:spChg>
        <pc:spChg chg="add del">
          <ac:chgData name="Bousek, Daniel" userId="754c433b-72e5-4d2d-9517-242a49ab45f5" providerId="ADAL" clId="{9AD1CD09-85DF-4B9E-A3BB-FC264CF8F7E1}" dt="2023-02-28T19:53:48.104" v="69"/>
          <ac:spMkLst>
            <pc:docMk/>
            <pc:sldMk cId="1372874088" sldId="263"/>
            <ac:spMk id="6" creationId="{7F161179-CF00-131A-8C32-9820DD49A8CD}"/>
          </ac:spMkLst>
        </pc:spChg>
        <pc:spChg chg="add del">
          <ac:chgData name="Bousek, Daniel" userId="754c433b-72e5-4d2d-9517-242a49ab45f5" providerId="ADAL" clId="{9AD1CD09-85DF-4B9E-A3BB-FC264CF8F7E1}" dt="2023-02-28T19:53:48.104" v="69"/>
          <ac:spMkLst>
            <pc:docMk/>
            <pc:sldMk cId="1372874088" sldId="263"/>
            <ac:spMk id="7" creationId="{D368EDCB-B5C8-9914-9252-B828634CAC3F}"/>
          </ac:spMkLst>
        </pc:spChg>
        <pc:spChg chg="add del">
          <ac:chgData name="Bousek, Daniel" userId="754c433b-72e5-4d2d-9517-242a49ab45f5" providerId="ADAL" clId="{9AD1CD09-85DF-4B9E-A3BB-FC264CF8F7E1}" dt="2023-02-28T19:53:48.104" v="69"/>
          <ac:spMkLst>
            <pc:docMk/>
            <pc:sldMk cId="1372874088" sldId="263"/>
            <ac:spMk id="8" creationId="{A9CC006E-9A5D-D30C-B747-97CDFC8F7117}"/>
          </ac:spMkLst>
        </pc:spChg>
        <pc:spChg chg="add del">
          <ac:chgData name="Bousek, Daniel" userId="754c433b-72e5-4d2d-9517-242a49ab45f5" providerId="ADAL" clId="{9AD1CD09-85DF-4B9E-A3BB-FC264CF8F7E1}" dt="2023-02-28T19:53:52.908" v="71"/>
          <ac:spMkLst>
            <pc:docMk/>
            <pc:sldMk cId="1372874088" sldId="263"/>
            <ac:spMk id="9" creationId="{7670DEFC-45E9-7E21-3843-674368FB1A2D}"/>
          </ac:spMkLst>
        </pc:spChg>
        <pc:spChg chg="add del">
          <ac:chgData name="Bousek, Daniel" userId="754c433b-72e5-4d2d-9517-242a49ab45f5" providerId="ADAL" clId="{9AD1CD09-85DF-4B9E-A3BB-FC264CF8F7E1}" dt="2023-02-28T19:53:52.908" v="71"/>
          <ac:spMkLst>
            <pc:docMk/>
            <pc:sldMk cId="1372874088" sldId="263"/>
            <ac:spMk id="10" creationId="{CAA7F5B6-E466-6167-849B-321338DD575C}"/>
          </ac:spMkLst>
        </pc:spChg>
        <pc:spChg chg="add del">
          <ac:chgData name="Bousek, Daniel" userId="754c433b-72e5-4d2d-9517-242a49ab45f5" providerId="ADAL" clId="{9AD1CD09-85DF-4B9E-A3BB-FC264CF8F7E1}" dt="2023-02-28T19:53:52.908" v="71"/>
          <ac:spMkLst>
            <pc:docMk/>
            <pc:sldMk cId="1372874088" sldId="263"/>
            <ac:spMk id="11" creationId="{87040F56-05B6-DFE5-DEBF-BDD30A40BDDE}"/>
          </ac:spMkLst>
        </pc:spChg>
        <pc:spChg chg="add del">
          <ac:chgData name="Bousek, Daniel" userId="754c433b-72e5-4d2d-9517-242a49ab45f5" providerId="ADAL" clId="{9AD1CD09-85DF-4B9E-A3BB-FC264CF8F7E1}" dt="2023-02-28T19:53:59.612" v="75"/>
          <ac:spMkLst>
            <pc:docMk/>
            <pc:sldMk cId="1372874088" sldId="263"/>
            <ac:spMk id="12" creationId="{A132990A-7039-E0A6-D188-B0A2DDACE92D}"/>
          </ac:spMkLst>
        </pc:spChg>
        <pc:spChg chg="add del">
          <ac:chgData name="Bousek, Daniel" userId="754c433b-72e5-4d2d-9517-242a49ab45f5" providerId="ADAL" clId="{9AD1CD09-85DF-4B9E-A3BB-FC264CF8F7E1}" dt="2023-02-28T19:53:59.612" v="75"/>
          <ac:spMkLst>
            <pc:docMk/>
            <pc:sldMk cId="1372874088" sldId="263"/>
            <ac:spMk id="13" creationId="{52309126-0AAE-A9F4-9AD6-729FEB2BA6BD}"/>
          </ac:spMkLst>
        </pc:spChg>
        <pc:spChg chg="add del">
          <ac:chgData name="Bousek, Daniel" userId="754c433b-72e5-4d2d-9517-242a49ab45f5" providerId="ADAL" clId="{9AD1CD09-85DF-4B9E-A3BB-FC264CF8F7E1}" dt="2023-02-28T19:53:59.612" v="75"/>
          <ac:spMkLst>
            <pc:docMk/>
            <pc:sldMk cId="1372874088" sldId="263"/>
            <ac:spMk id="14" creationId="{DAAE51A8-AD6C-90B5-E14B-3E416DD38B74}"/>
          </ac:spMkLst>
        </pc:spChg>
        <pc:spChg chg="add del">
          <ac:chgData name="Bousek, Daniel" userId="754c433b-72e5-4d2d-9517-242a49ab45f5" providerId="ADAL" clId="{9AD1CD09-85DF-4B9E-A3BB-FC264CF8F7E1}" dt="2023-02-28T19:54:21.723" v="83"/>
          <ac:spMkLst>
            <pc:docMk/>
            <pc:sldMk cId="1372874088" sldId="263"/>
            <ac:spMk id="15" creationId="{D455F8DB-27AC-00A3-C866-632C71343126}"/>
          </ac:spMkLst>
        </pc:spChg>
        <pc:spChg chg="add del">
          <ac:chgData name="Bousek, Daniel" userId="754c433b-72e5-4d2d-9517-242a49ab45f5" providerId="ADAL" clId="{9AD1CD09-85DF-4B9E-A3BB-FC264CF8F7E1}" dt="2023-02-28T19:54:21.723" v="83"/>
          <ac:spMkLst>
            <pc:docMk/>
            <pc:sldMk cId="1372874088" sldId="263"/>
            <ac:spMk id="16" creationId="{0E04D4A1-C458-1430-4347-A497A8284A28}"/>
          </ac:spMkLst>
        </pc:spChg>
        <pc:spChg chg="add del">
          <ac:chgData name="Bousek, Daniel" userId="754c433b-72e5-4d2d-9517-242a49ab45f5" providerId="ADAL" clId="{9AD1CD09-85DF-4B9E-A3BB-FC264CF8F7E1}" dt="2023-02-28T19:54:21.723" v="83"/>
          <ac:spMkLst>
            <pc:docMk/>
            <pc:sldMk cId="1372874088" sldId="263"/>
            <ac:spMk id="17" creationId="{26312633-0722-EA44-B613-697BA6AFFEA1}"/>
          </ac:spMkLst>
        </pc:spChg>
      </pc:sldChg>
      <pc:sldChg chg="modSp new mod">
        <pc:chgData name="Bousek, Daniel" userId="754c433b-72e5-4d2d-9517-242a49ab45f5" providerId="ADAL" clId="{9AD1CD09-85DF-4B9E-A3BB-FC264CF8F7E1}" dt="2023-03-01T07:49:47.317" v="343" actId="2711"/>
        <pc:sldMkLst>
          <pc:docMk/>
          <pc:sldMk cId="2377333192" sldId="264"/>
        </pc:sldMkLst>
        <pc:spChg chg="mod">
          <ac:chgData name="Bousek, Daniel" userId="754c433b-72e5-4d2d-9517-242a49ab45f5" providerId="ADAL" clId="{9AD1CD09-85DF-4B9E-A3BB-FC264CF8F7E1}" dt="2023-03-01T07:49:47.317" v="343" actId="2711"/>
          <ac:spMkLst>
            <pc:docMk/>
            <pc:sldMk cId="2377333192" sldId="264"/>
            <ac:spMk id="2" creationId="{BFB526D9-F0BF-1920-0F30-1688504BADC0}"/>
          </ac:spMkLst>
        </pc:spChg>
        <pc:spChg chg="mod">
          <ac:chgData name="Bousek, Daniel" userId="754c433b-72e5-4d2d-9517-242a49ab45f5" providerId="ADAL" clId="{9AD1CD09-85DF-4B9E-A3BB-FC264CF8F7E1}" dt="2023-03-01T07:44:13.298" v="142" actId="5793"/>
          <ac:spMkLst>
            <pc:docMk/>
            <pc:sldMk cId="2377333192" sldId="264"/>
            <ac:spMk id="3" creationId="{FE04F531-4574-C95C-C786-8F711110F2C9}"/>
          </ac:spMkLst>
        </pc:spChg>
      </pc:sldChg>
      <pc:sldChg chg="addSp delSp modSp new mod modClrScheme chgLayout">
        <pc:chgData name="Bousek, Daniel" userId="754c433b-72e5-4d2d-9517-242a49ab45f5" providerId="ADAL" clId="{9AD1CD09-85DF-4B9E-A3BB-FC264CF8F7E1}" dt="2023-03-01T07:47:26.293" v="334" actId="20577"/>
        <pc:sldMkLst>
          <pc:docMk/>
          <pc:sldMk cId="3647984300" sldId="265"/>
        </pc:sldMkLst>
        <pc:spChg chg="del mod ord">
          <ac:chgData name="Bousek, Daniel" userId="754c433b-72e5-4d2d-9517-242a49ab45f5" providerId="ADAL" clId="{9AD1CD09-85DF-4B9E-A3BB-FC264CF8F7E1}" dt="2023-03-01T06:31:03.959" v="134" actId="700"/>
          <ac:spMkLst>
            <pc:docMk/>
            <pc:sldMk cId="3647984300" sldId="265"/>
            <ac:spMk id="2" creationId="{0B98A3F1-BAF5-F41F-31EA-05A449FB47F9}"/>
          </ac:spMkLst>
        </pc:spChg>
        <pc:spChg chg="del mod ord">
          <ac:chgData name="Bousek, Daniel" userId="754c433b-72e5-4d2d-9517-242a49ab45f5" providerId="ADAL" clId="{9AD1CD09-85DF-4B9E-A3BB-FC264CF8F7E1}" dt="2023-03-01T06:31:03.959" v="134" actId="700"/>
          <ac:spMkLst>
            <pc:docMk/>
            <pc:sldMk cId="3647984300" sldId="265"/>
            <ac:spMk id="3" creationId="{F353E082-1131-EEEB-97BA-C392B6F0FFF0}"/>
          </ac:spMkLst>
        </pc:spChg>
        <pc:spChg chg="add mod ord">
          <ac:chgData name="Bousek, Daniel" userId="754c433b-72e5-4d2d-9517-242a49ab45f5" providerId="ADAL" clId="{9AD1CD09-85DF-4B9E-A3BB-FC264CF8F7E1}" dt="2023-03-01T06:31:05.577" v="135"/>
          <ac:spMkLst>
            <pc:docMk/>
            <pc:sldMk cId="3647984300" sldId="265"/>
            <ac:spMk id="4" creationId="{1480DB86-715D-57E3-E94A-4A7EC05F5CEE}"/>
          </ac:spMkLst>
        </pc:spChg>
        <pc:spChg chg="add mod ord">
          <ac:chgData name="Bousek, Daniel" userId="754c433b-72e5-4d2d-9517-242a49ab45f5" providerId="ADAL" clId="{9AD1CD09-85DF-4B9E-A3BB-FC264CF8F7E1}" dt="2023-03-01T07:47:26.293" v="334" actId="20577"/>
          <ac:spMkLst>
            <pc:docMk/>
            <pc:sldMk cId="3647984300" sldId="265"/>
            <ac:spMk id="5" creationId="{BF93D1DF-D40D-F94F-A4A5-561AE3D067B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BA5AE9F8-F7D5-4A31-8FC1-C1BC437B1871}" type="datetimeFigureOut">
              <a:rPr lang="cs-CZ" smtClean="0"/>
              <a:t>01.03.2023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009F54-1BE2-4509-A8BC-00013955AC74}" type="slidenum">
              <a:rPr lang="cs-CZ" smtClean="0"/>
              <a:t>‹#›</a:t>
            </a:fld>
            <a:endParaRPr lang="cs-CZ"/>
          </a:p>
        </p:txBody>
      </p:sp>
    </p:spTree>
    <p:extLst>
      <p:ext uri="{BB962C8B-B14F-4D97-AF65-F5344CB8AC3E}">
        <p14:creationId xmlns:p14="http://schemas.microsoft.com/office/powerpoint/2010/main" val="3442102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5AE9F8-F7D5-4A31-8FC1-C1BC437B1871}" type="datetimeFigureOut">
              <a:rPr lang="cs-CZ" smtClean="0"/>
              <a:t>01.03.2023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009F54-1BE2-4509-A8BC-00013955AC74}" type="slidenum">
              <a:rPr lang="cs-CZ" smtClean="0"/>
              <a:t>‹#›</a:t>
            </a:fld>
            <a:endParaRPr lang="cs-CZ"/>
          </a:p>
        </p:txBody>
      </p:sp>
    </p:spTree>
    <p:extLst>
      <p:ext uri="{BB962C8B-B14F-4D97-AF65-F5344CB8AC3E}">
        <p14:creationId xmlns:p14="http://schemas.microsoft.com/office/powerpoint/2010/main" val="1454019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5AE9F8-F7D5-4A31-8FC1-C1BC437B1871}" type="datetimeFigureOut">
              <a:rPr lang="cs-CZ" smtClean="0"/>
              <a:t>01.03.2023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009F54-1BE2-4509-A8BC-00013955AC74}" type="slidenum">
              <a:rPr lang="cs-CZ" smtClean="0"/>
              <a:t>‹#›</a:t>
            </a:fld>
            <a:endParaRPr lang="cs-CZ"/>
          </a:p>
        </p:txBody>
      </p:sp>
    </p:spTree>
    <p:extLst>
      <p:ext uri="{BB962C8B-B14F-4D97-AF65-F5344CB8AC3E}">
        <p14:creationId xmlns:p14="http://schemas.microsoft.com/office/powerpoint/2010/main" val="1207119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5AE9F8-F7D5-4A31-8FC1-C1BC437B1871}" type="datetimeFigureOut">
              <a:rPr lang="cs-CZ" smtClean="0"/>
              <a:t>01.03.2023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009F54-1BE2-4509-A8BC-00013955AC74}" type="slidenum">
              <a:rPr lang="cs-CZ" smtClean="0"/>
              <a:t>‹#›</a:t>
            </a:fld>
            <a:endParaRPr lang="cs-CZ"/>
          </a:p>
        </p:txBody>
      </p:sp>
    </p:spTree>
    <p:extLst>
      <p:ext uri="{BB962C8B-B14F-4D97-AF65-F5344CB8AC3E}">
        <p14:creationId xmlns:p14="http://schemas.microsoft.com/office/powerpoint/2010/main" val="2192961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BA5AE9F8-F7D5-4A31-8FC1-C1BC437B1871}" type="datetimeFigureOut">
              <a:rPr lang="cs-CZ" smtClean="0"/>
              <a:t>01.03.2023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009F54-1BE2-4509-A8BC-00013955AC74}" type="slidenum">
              <a:rPr lang="cs-CZ" smtClean="0"/>
              <a:t>‹#›</a:t>
            </a:fld>
            <a:endParaRPr lang="cs-CZ"/>
          </a:p>
        </p:txBody>
      </p:sp>
    </p:spTree>
    <p:extLst>
      <p:ext uri="{BB962C8B-B14F-4D97-AF65-F5344CB8AC3E}">
        <p14:creationId xmlns:p14="http://schemas.microsoft.com/office/powerpoint/2010/main" val="2259746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BA5AE9F8-F7D5-4A31-8FC1-C1BC437B1871}" type="datetimeFigureOut">
              <a:rPr lang="cs-CZ" smtClean="0"/>
              <a:t>01.03.2023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009F54-1BE2-4509-A8BC-00013955AC74}" type="slidenum">
              <a:rPr lang="cs-CZ" smtClean="0"/>
              <a:t>‹#›</a:t>
            </a:fld>
            <a:endParaRPr lang="cs-CZ"/>
          </a:p>
        </p:txBody>
      </p:sp>
    </p:spTree>
    <p:extLst>
      <p:ext uri="{BB962C8B-B14F-4D97-AF65-F5344CB8AC3E}">
        <p14:creationId xmlns:p14="http://schemas.microsoft.com/office/powerpoint/2010/main" val="1059530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BA5AE9F8-F7D5-4A31-8FC1-C1BC437B1871}" type="datetimeFigureOut">
              <a:rPr lang="cs-CZ" smtClean="0"/>
              <a:t>01.03.2023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009F54-1BE2-4509-A8BC-00013955AC74}" type="slidenum">
              <a:rPr lang="cs-CZ" smtClean="0"/>
              <a:t>‹#›</a:t>
            </a:fld>
            <a:endParaRPr lang="cs-CZ"/>
          </a:p>
        </p:txBody>
      </p:sp>
    </p:spTree>
    <p:extLst>
      <p:ext uri="{BB962C8B-B14F-4D97-AF65-F5344CB8AC3E}">
        <p14:creationId xmlns:p14="http://schemas.microsoft.com/office/powerpoint/2010/main" val="702064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BA5AE9F8-F7D5-4A31-8FC1-C1BC437B1871}" type="datetimeFigureOut">
              <a:rPr lang="cs-CZ" smtClean="0"/>
              <a:t>01.03.2023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009F54-1BE2-4509-A8BC-00013955AC74}" type="slidenum">
              <a:rPr lang="cs-CZ" smtClean="0"/>
              <a:t>‹#›</a:t>
            </a:fld>
            <a:endParaRPr lang="cs-CZ"/>
          </a:p>
        </p:txBody>
      </p:sp>
    </p:spTree>
    <p:extLst>
      <p:ext uri="{BB962C8B-B14F-4D97-AF65-F5344CB8AC3E}">
        <p14:creationId xmlns:p14="http://schemas.microsoft.com/office/powerpoint/2010/main" val="3547630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5AE9F8-F7D5-4A31-8FC1-C1BC437B1871}" type="datetimeFigureOut">
              <a:rPr lang="cs-CZ" smtClean="0"/>
              <a:t>01.03.2023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009F54-1BE2-4509-A8BC-00013955AC74}" type="slidenum">
              <a:rPr lang="cs-CZ" smtClean="0"/>
              <a:t>‹#›</a:t>
            </a:fld>
            <a:endParaRPr lang="cs-CZ"/>
          </a:p>
        </p:txBody>
      </p:sp>
    </p:spTree>
    <p:extLst>
      <p:ext uri="{BB962C8B-B14F-4D97-AF65-F5344CB8AC3E}">
        <p14:creationId xmlns:p14="http://schemas.microsoft.com/office/powerpoint/2010/main" val="3951705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BA5AE9F8-F7D5-4A31-8FC1-C1BC437B1871}" type="datetimeFigureOut">
              <a:rPr lang="cs-CZ" smtClean="0"/>
              <a:t>01.03.2023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009F54-1BE2-4509-A8BC-00013955AC74}" type="slidenum">
              <a:rPr lang="cs-CZ" smtClean="0"/>
              <a:t>‹#›</a:t>
            </a:fld>
            <a:endParaRPr lang="cs-CZ"/>
          </a:p>
        </p:txBody>
      </p:sp>
    </p:spTree>
    <p:extLst>
      <p:ext uri="{BB962C8B-B14F-4D97-AF65-F5344CB8AC3E}">
        <p14:creationId xmlns:p14="http://schemas.microsoft.com/office/powerpoint/2010/main" val="406948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BA5AE9F8-F7D5-4A31-8FC1-C1BC437B1871}" type="datetimeFigureOut">
              <a:rPr lang="cs-CZ" smtClean="0"/>
              <a:t>01.03.2023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009F54-1BE2-4509-A8BC-00013955AC74}" type="slidenum">
              <a:rPr lang="cs-CZ" smtClean="0"/>
              <a:t>‹#›</a:t>
            </a:fld>
            <a:endParaRPr lang="cs-CZ"/>
          </a:p>
        </p:txBody>
      </p:sp>
    </p:spTree>
    <p:extLst>
      <p:ext uri="{BB962C8B-B14F-4D97-AF65-F5344CB8AC3E}">
        <p14:creationId xmlns:p14="http://schemas.microsoft.com/office/powerpoint/2010/main" val="2701741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5AE9F8-F7D5-4A31-8FC1-C1BC437B1871}" type="datetimeFigureOut">
              <a:rPr lang="cs-CZ" smtClean="0"/>
              <a:t>01.03.2023</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009F54-1BE2-4509-A8BC-00013955AC74}" type="slidenum">
              <a:rPr lang="cs-CZ" smtClean="0"/>
              <a:t>‹#›</a:t>
            </a:fld>
            <a:endParaRPr lang="cs-CZ"/>
          </a:p>
        </p:txBody>
      </p:sp>
    </p:spTree>
    <p:extLst>
      <p:ext uri="{BB962C8B-B14F-4D97-AF65-F5344CB8AC3E}">
        <p14:creationId xmlns:p14="http://schemas.microsoft.com/office/powerpoint/2010/main" val="7206156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1480DB86-715D-57E3-E94A-4A7EC05F5CEE}"/>
              </a:ext>
            </a:extLst>
          </p:cNvPr>
          <p:cNvSpPr>
            <a:spLocks noGrp="1"/>
          </p:cNvSpPr>
          <p:nvPr>
            <p:ph type="title"/>
          </p:nvPr>
        </p:nvSpPr>
        <p:spPr/>
        <p:txBody>
          <a:bodyPr/>
          <a:lstStyle/>
          <a:p>
            <a:r>
              <a:rPr lang="cs-CZ" i="1" dirty="0">
                <a:latin typeface="Times New Roman" panose="02020603050405020304" pitchFamily="18" charset="0"/>
                <a:cs typeface="Times New Roman" panose="02020603050405020304" pitchFamily="18" charset="0"/>
              </a:rPr>
              <a:t>N</a:t>
            </a:r>
            <a:r>
              <a:rPr lang="en-GB" i="1" dirty="0" err="1">
                <a:latin typeface="Times New Roman" panose="02020603050405020304" pitchFamily="18" charset="0"/>
                <a:cs typeface="Times New Roman" panose="02020603050405020304" pitchFamily="18" charset="0"/>
              </a:rPr>
              <a:t>askh</a:t>
            </a:r>
            <a:r>
              <a:rPr lang="en-GB" dirty="0">
                <a:latin typeface="Times New Roman" panose="02020603050405020304" pitchFamily="18" charset="0"/>
                <a:cs typeface="Times New Roman" panose="02020603050405020304" pitchFamily="18" charset="0"/>
              </a:rPr>
              <a:t>, or abrogation of the Mosaic law</a:t>
            </a:r>
            <a:endParaRPr lang="cs-CZ" dirty="0"/>
          </a:p>
        </p:txBody>
      </p:sp>
      <p:sp>
        <p:nvSpPr>
          <p:cNvPr id="5" name="Zástupný obsah 4">
            <a:extLst>
              <a:ext uri="{FF2B5EF4-FFF2-40B4-BE49-F238E27FC236}">
                <a16:creationId xmlns:a16="http://schemas.microsoft.com/office/drawing/2014/main" id="{BF93D1DF-D40D-F94F-A4A5-561AE3D067B6}"/>
              </a:ext>
            </a:extLst>
          </p:cNvPr>
          <p:cNvSpPr>
            <a:spLocks noGrp="1"/>
          </p:cNvSpPr>
          <p:nvPr>
            <p:ph idx="1"/>
          </p:nvPr>
        </p:nvSpPr>
        <p:spPr/>
        <p:txBody>
          <a:bodyPr/>
          <a:lstStyle/>
          <a:p>
            <a:r>
              <a:rPr lang="en-GB" dirty="0" err="1">
                <a:latin typeface="Times New Roman" panose="02020603050405020304" pitchFamily="18" charset="0"/>
                <a:cs typeface="Times New Roman" panose="02020603050405020304" pitchFamily="18" charset="0"/>
              </a:rPr>
              <a:t>Sūra</a:t>
            </a:r>
            <a:r>
              <a:rPr lang="en-GB" dirty="0">
                <a:latin typeface="Times New Roman" panose="02020603050405020304" pitchFamily="18" charset="0"/>
                <a:cs typeface="Times New Roman" panose="02020603050405020304" pitchFamily="18" charset="0"/>
              </a:rPr>
              <a:t> 2:106: ‘Such of Our (previous) revelations as We abrogate or cause to be forgotten, we bring (in their place) one better or the like thereof.’</a:t>
            </a:r>
            <a:endParaRPr lang="cs-CZ" dirty="0">
              <a:latin typeface="Times New Roman" panose="02020603050405020304" pitchFamily="18" charset="0"/>
              <a:cs typeface="Times New Roman" panose="02020603050405020304" pitchFamily="18" charset="0"/>
            </a:endParaRPr>
          </a:p>
          <a:p>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oldest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discussion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abrogation</a:t>
            </a:r>
            <a:r>
              <a:rPr lang="cs-CZ" dirty="0">
                <a:latin typeface="Times New Roman" panose="02020603050405020304" pitchFamily="18" charset="0"/>
                <a:cs typeface="Times New Roman" panose="02020603050405020304" pitchFamily="18" charset="0"/>
              </a:rPr>
              <a:t> in Muslim </a:t>
            </a:r>
            <a:r>
              <a:rPr lang="cs-CZ" dirty="0" err="1">
                <a:latin typeface="Times New Roman" panose="02020603050405020304" pitchFamily="18" charset="0"/>
                <a:cs typeface="Times New Roman" panose="02020603050405020304" pitchFamily="18" charset="0"/>
              </a:rPr>
              <a:t>literature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comes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from</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late</a:t>
            </a:r>
            <a:r>
              <a:rPr lang="cs-CZ" dirty="0">
                <a:latin typeface="Times New Roman" panose="02020603050405020304" pitchFamily="18" charset="0"/>
                <a:cs typeface="Times New Roman" panose="02020603050405020304" pitchFamily="18" charset="0"/>
              </a:rPr>
              <a:t> 10th and earl</a:t>
            </a:r>
            <a:r>
              <a:rPr lang="en-US" dirty="0">
                <a:latin typeface="Times New Roman" panose="02020603050405020304" pitchFamily="18" charset="0"/>
                <a:cs typeface="Times New Roman" panose="02020603050405020304" pitchFamily="18" charset="0"/>
              </a:rPr>
              <a:t>y</a:t>
            </a:r>
            <a:r>
              <a:rPr lang="cs-CZ" dirty="0">
                <a:latin typeface="Times New Roman" panose="02020603050405020304" pitchFamily="18" charset="0"/>
                <a:cs typeface="Times New Roman" panose="02020603050405020304" pitchFamily="18" charset="0"/>
              </a:rPr>
              <a:t> 11th </a:t>
            </a:r>
            <a:r>
              <a:rPr lang="cs-CZ" dirty="0" err="1">
                <a:latin typeface="Times New Roman" panose="02020603050405020304" pitchFamily="18" charset="0"/>
                <a:cs typeface="Times New Roman" panose="02020603050405020304" pitchFamily="18" charset="0"/>
              </a:rPr>
              <a:t>century</a:t>
            </a:r>
            <a:r>
              <a:rPr lang="en-US" dirty="0">
                <a:latin typeface="Times New Roman" panose="02020603050405020304" pitchFamily="18" charset="0"/>
                <a:cs typeface="Times New Roman" panose="02020603050405020304" pitchFamily="18" charset="0"/>
              </a:rPr>
              <a:t> in the works of al-</a:t>
            </a:r>
            <a:r>
              <a:rPr lang="en-US" dirty="0" err="1">
                <a:latin typeface="Times New Roman" panose="02020603050405020304" pitchFamily="18" charset="0"/>
                <a:cs typeface="Times New Roman" panose="02020603050405020304" pitchFamily="18" charset="0"/>
              </a:rPr>
              <a:t>Baqillani</a:t>
            </a:r>
            <a:r>
              <a:rPr lang="en-US" dirty="0">
                <a:latin typeface="Times New Roman" panose="02020603050405020304" pitchFamily="18" charset="0"/>
                <a:cs typeface="Times New Roman" panose="02020603050405020304" pitchFamily="18" charset="0"/>
              </a:rPr>
              <a:t>, Abd al-Jabbar and Ibn Hazm.</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7984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i="1" dirty="0"/>
            </a:br>
            <a:r>
              <a:rPr lang="cs-CZ" dirty="0" err="1">
                <a:latin typeface="Times New Roman" panose="02020603050405020304" pitchFamily="18" charset="0"/>
                <a:cs typeface="Times New Roman" panose="02020603050405020304" pitchFamily="18" charset="0"/>
              </a:rPr>
              <a:t>Jewish</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Converts</a:t>
            </a:r>
            <a:r>
              <a:rPr lang="cs-CZ" dirty="0">
                <a:latin typeface="Times New Roman" panose="02020603050405020304" pitchFamily="18" charset="0"/>
                <a:cs typeface="Times New Roman" panose="02020603050405020304" pitchFamily="18" charset="0"/>
              </a:rPr>
              <a:t> to </a:t>
            </a:r>
            <a:r>
              <a:rPr lang="cs-CZ" dirty="0" err="1">
                <a:latin typeface="Times New Roman" panose="02020603050405020304" pitchFamily="18" charset="0"/>
                <a:cs typeface="Times New Roman" panose="02020603050405020304" pitchFamily="18" charset="0"/>
              </a:rPr>
              <a:t>Islam</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Anti-</a:t>
            </a:r>
            <a:r>
              <a:rPr lang="cs-CZ" dirty="0" err="1">
                <a:latin typeface="Times New Roman" panose="02020603050405020304" pitchFamily="18" charset="0"/>
                <a:cs typeface="Times New Roman" panose="02020603050405020304" pitchFamily="18" charset="0"/>
              </a:rPr>
              <a:t>Jewish</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Polemics</a:t>
            </a:r>
            <a:br>
              <a:rPr lang="cs-CZ" i="1" dirty="0"/>
            </a:br>
            <a:endParaRPr lang="cs-CZ" dirty="0"/>
          </a:p>
        </p:txBody>
      </p:sp>
      <p:sp>
        <p:nvSpPr>
          <p:cNvPr id="3" name="Zástupný symbol pro obsah 2"/>
          <p:cNvSpPr>
            <a:spLocks noGrp="1"/>
          </p:cNvSpPr>
          <p:nvPr>
            <p:ph idx="1"/>
          </p:nvPr>
        </p:nvSpPr>
        <p:spPr>
          <a:xfrm>
            <a:off x="838200" y="1825624"/>
            <a:ext cx="10515600" cy="4825341"/>
          </a:xfrm>
        </p:spPr>
        <p:txBody>
          <a:bodyPr>
            <a:normAutofit lnSpcReduction="10000"/>
          </a:bodyPr>
          <a:lstStyle/>
          <a:p>
            <a:r>
              <a:rPr lang="cs-CZ" dirty="0" err="1">
                <a:latin typeface="Times New Roman" panose="02020603050405020304" pitchFamily="18" charset="0"/>
                <a:cs typeface="Times New Roman" panose="02020603050405020304" pitchFamily="18" charset="0"/>
              </a:rPr>
              <a:t>Samawʾal</a:t>
            </a:r>
            <a:r>
              <a:rPr lang="cs-CZ" dirty="0">
                <a:latin typeface="Times New Roman" panose="02020603050405020304" pitchFamily="18" charset="0"/>
                <a:cs typeface="Times New Roman" panose="02020603050405020304" pitchFamily="18" charset="0"/>
              </a:rPr>
              <a:t> al-</a:t>
            </a:r>
            <a:r>
              <a:rPr lang="cs-CZ" dirty="0" err="1">
                <a:latin typeface="Times New Roman" panose="02020603050405020304" pitchFamily="18" charset="0"/>
                <a:cs typeface="Times New Roman" panose="02020603050405020304" pitchFamily="18" charset="0"/>
              </a:rPr>
              <a:t>Maghribī</a:t>
            </a:r>
            <a:r>
              <a:rPr lang="cs-CZ"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Silencing</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the</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Jews</a:t>
            </a:r>
            <a:endParaRPr lang="cs-CZ" i="1" dirty="0">
              <a:latin typeface="Times New Roman" panose="02020603050405020304" pitchFamily="18" charset="0"/>
              <a:cs typeface="Times New Roman" panose="02020603050405020304" pitchFamily="18" charset="0"/>
            </a:endParaRPr>
          </a:p>
          <a:p>
            <a:r>
              <a:rPr lang="cs-CZ" dirty="0" err="1">
                <a:latin typeface="Times New Roman" panose="02020603050405020304" pitchFamily="18" charset="0"/>
                <a:cs typeface="Times New Roman" panose="02020603050405020304" pitchFamily="18" charset="0"/>
              </a:rPr>
              <a:t>Saʿīd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ibn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Ḥasan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Alexandria (1320), </a:t>
            </a:r>
            <a:r>
              <a:rPr lang="cs-CZ" i="1" dirty="0" err="1">
                <a:latin typeface="Times New Roman" panose="02020603050405020304" pitchFamily="18" charset="0"/>
                <a:cs typeface="Times New Roman" panose="02020603050405020304" pitchFamily="18" charset="0"/>
              </a:rPr>
              <a:t>Path</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of</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Investigation</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about</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the</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Prophethood</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of</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the</a:t>
            </a:r>
            <a:r>
              <a:rPr lang="cs-CZ" i="1" dirty="0">
                <a:latin typeface="Times New Roman" panose="02020603050405020304" pitchFamily="18" charset="0"/>
                <a:cs typeface="Times New Roman" panose="02020603050405020304" pitchFamily="18" charset="0"/>
              </a:rPr>
              <a:t> Lord </a:t>
            </a:r>
            <a:r>
              <a:rPr lang="cs-CZ" i="1" dirty="0" err="1">
                <a:latin typeface="Times New Roman" panose="02020603050405020304" pitchFamily="18" charset="0"/>
                <a:cs typeface="Times New Roman" panose="02020603050405020304" pitchFamily="18" charset="0"/>
              </a:rPr>
              <a:t>of</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Mankind</a:t>
            </a:r>
            <a:r>
              <a:rPr lang="cs-CZ" i="1" dirty="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a:t>
            </a:r>
            <a:r>
              <a:rPr lang="cs-CZ" i="1" dirty="0" err="1">
                <a:latin typeface="Times New Roman" panose="02020603050405020304" pitchFamily="18" charset="0"/>
                <a:cs typeface="Times New Roman" panose="02020603050405020304" pitchFamily="18" charset="0"/>
              </a:rPr>
              <a:t>Kitāb</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Masālik</a:t>
            </a:r>
            <a:r>
              <a:rPr lang="cs-CZ" i="1" dirty="0">
                <a:latin typeface="Times New Roman" panose="02020603050405020304" pitchFamily="18" charset="0"/>
                <a:cs typeface="Times New Roman" panose="02020603050405020304" pitchFamily="18" charset="0"/>
              </a:rPr>
              <a:t> al-</a:t>
            </a:r>
            <a:r>
              <a:rPr lang="cs-CZ" i="1" dirty="0" err="1">
                <a:latin typeface="Times New Roman" panose="02020603050405020304" pitchFamily="18" charset="0"/>
                <a:cs typeface="Times New Roman" panose="02020603050405020304" pitchFamily="18" charset="0"/>
              </a:rPr>
              <a:t>naẓar</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fī</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nubuwwat</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sayyid</a:t>
            </a:r>
            <a:r>
              <a:rPr lang="cs-CZ" i="1" dirty="0">
                <a:latin typeface="Times New Roman" panose="02020603050405020304" pitchFamily="18" charset="0"/>
                <a:cs typeface="Times New Roman" panose="02020603050405020304" pitchFamily="18" charset="0"/>
              </a:rPr>
              <a:t> al-</a:t>
            </a:r>
            <a:r>
              <a:rPr lang="cs-CZ" i="1" dirty="0" err="1">
                <a:latin typeface="Times New Roman" panose="02020603050405020304" pitchFamily="18" charset="0"/>
                <a:cs typeface="Times New Roman" panose="02020603050405020304" pitchFamily="18" charset="0"/>
              </a:rPr>
              <a:t>bashar</a:t>
            </a:r>
            <a:r>
              <a:rPr lang="cs-CZ" dirty="0">
                <a:latin typeface="Times New Roman" panose="02020603050405020304" pitchFamily="18" charset="0"/>
                <a:cs typeface="Times New Roman" panose="02020603050405020304" pitchFamily="18" charset="0"/>
              </a:rPr>
              <a:t>)</a:t>
            </a:r>
          </a:p>
          <a:p>
            <a:r>
              <a:rPr lang="cs-CZ" dirty="0" err="1">
                <a:latin typeface="Times New Roman" panose="02020603050405020304" pitchFamily="18" charset="0"/>
                <a:cs typeface="Times New Roman" panose="02020603050405020304" pitchFamily="18" charset="0"/>
              </a:rPr>
              <a:t>ʿAbd</a:t>
            </a:r>
            <a:r>
              <a:rPr lang="cs-CZ" dirty="0">
                <a:latin typeface="Times New Roman" panose="02020603050405020304" pitchFamily="18" charset="0"/>
                <a:cs typeface="Times New Roman" panose="02020603050405020304" pitchFamily="18" charset="0"/>
              </a:rPr>
              <a:t> al-</a:t>
            </a:r>
            <a:r>
              <a:rPr lang="cs-CZ" dirty="0" err="1">
                <a:latin typeface="Times New Roman" panose="02020603050405020304" pitchFamily="18" charset="0"/>
                <a:cs typeface="Times New Roman" panose="02020603050405020304" pitchFamily="18" charset="0"/>
              </a:rPr>
              <a:t>Ḥaqq</a:t>
            </a:r>
            <a:r>
              <a:rPr lang="cs-CZ" dirty="0">
                <a:latin typeface="Times New Roman" panose="02020603050405020304" pitchFamily="18" charset="0"/>
                <a:cs typeface="Times New Roman" panose="02020603050405020304" pitchFamily="18" charset="0"/>
              </a:rPr>
              <a:t> al-</a:t>
            </a:r>
            <a:r>
              <a:rPr lang="cs-CZ" dirty="0" err="1">
                <a:latin typeface="Times New Roman" panose="02020603050405020304" pitchFamily="18" charset="0"/>
                <a:cs typeface="Times New Roman" panose="02020603050405020304" pitchFamily="18" charset="0"/>
              </a:rPr>
              <a:t>Islāmī’s</a:t>
            </a:r>
            <a:r>
              <a:rPr lang="cs-CZ"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The</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Outstretched</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Sword</a:t>
            </a:r>
            <a:r>
              <a:rPr lang="cs-CZ" i="1" dirty="0">
                <a:latin typeface="Times New Roman" panose="02020603050405020304" pitchFamily="18" charset="0"/>
                <a:cs typeface="Times New Roman" panose="02020603050405020304" pitchFamily="18" charset="0"/>
              </a:rPr>
              <a:t> in </a:t>
            </a:r>
            <a:r>
              <a:rPr lang="cs-CZ" i="1" dirty="0" err="1">
                <a:latin typeface="Times New Roman" panose="02020603050405020304" pitchFamily="18" charset="0"/>
                <a:cs typeface="Times New Roman" panose="02020603050405020304" pitchFamily="18" charset="0"/>
              </a:rPr>
              <a:t>Refutation</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of</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the</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Jewish</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Sages</a:t>
            </a:r>
            <a:r>
              <a:rPr lang="cs-CZ"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Sayf</a:t>
            </a:r>
            <a:r>
              <a:rPr lang="cs-CZ" i="1" dirty="0">
                <a:latin typeface="Times New Roman" panose="02020603050405020304" pitchFamily="18" charset="0"/>
                <a:cs typeface="Times New Roman" panose="02020603050405020304" pitchFamily="18" charset="0"/>
              </a:rPr>
              <a:t> al-</a:t>
            </a:r>
            <a:r>
              <a:rPr lang="cs-CZ" i="1" dirty="0" err="1">
                <a:latin typeface="Times New Roman" panose="02020603050405020304" pitchFamily="18" charset="0"/>
                <a:cs typeface="Times New Roman" panose="02020603050405020304" pitchFamily="18" charset="0"/>
              </a:rPr>
              <a:t>mamdūd</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fī</a:t>
            </a:r>
            <a:r>
              <a:rPr lang="cs-CZ" i="1" dirty="0">
                <a:latin typeface="Times New Roman" panose="02020603050405020304" pitchFamily="18" charset="0"/>
                <a:cs typeface="Times New Roman" panose="02020603050405020304" pitchFamily="18" charset="0"/>
              </a:rPr>
              <a:t> l-</a:t>
            </a:r>
            <a:r>
              <a:rPr lang="cs-CZ" i="1" dirty="0" err="1">
                <a:latin typeface="Times New Roman" panose="02020603050405020304" pitchFamily="18" charset="0"/>
                <a:cs typeface="Times New Roman" panose="02020603050405020304" pitchFamily="18" charset="0"/>
              </a:rPr>
              <a:t>Radd</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ʿalā</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Aḥbār</a:t>
            </a:r>
            <a:r>
              <a:rPr lang="cs-CZ" i="1" dirty="0">
                <a:latin typeface="Times New Roman" panose="02020603050405020304" pitchFamily="18" charset="0"/>
                <a:cs typeface="Times New Roman" panose="02020603050405020304" pitchFamily="18" charset="0"/>
              </a:rPr>
              <a:t> al-</a:t>
            </a:r>
            <a:r>
              <a:rPr lang="cs-CZ" i="1" dirty="0" err="1">
                <a:latin typeface="Times New Roman" panose="02020603050405020304" pitchFamily="18" charset="0"/>
                <a:cs typeface="Times New Roman" panose="02020603050405020304" pitchFamily="18" charset="0"/>
              </a:rPr>
              <a:t>Yahūd</a:t>
            </a:r>
            <a:r>
              <a:rPr lang="cs-CZ" i="1" dirty="0">
                <a:latin typeface="Times New Roman" panose="02020603050405020304" pitchFamily="18" charset="0"/>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written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around</a:t>
            </a:r>
            <a:r>
              <a:rPr lang="cs-CZ" dirty="0">
                <a:latin typeface="Times New Roman" panose="02020603050405020304" pitchFamily="18" charset="0"/>
                <a:cs typeface="Times New Roman" panose="02020603050405020304" pitchFamily="18" charset="0"/>
              </a:rPr>
              <a:t> 1395</a:t>
            </a:r>
          </a:p>
          <a:p>
            <a:r>
              <a:rPr lang="cs-CZ" i="1" dirty="0" err="1">
                <a:latin typeface="Times New Roman" panose="02020603050405020304" pitchFamily="18" charset="0"/>
                <a:cs typeface="Times New Roman" panose="02020603050405020304" pitchFamily="18" charset="0"/>
              </a:rPr>
              <a:t>The</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Fortification</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of</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Faith</a:t>
            </a:r>
            <a:r>
              <a:rPr lang="cs-CZ"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Taʾyīd</a:t>
            </a:r>
            <a:r>
              <a:rPr lang="cs-CZ" i="1" dirty="0">
                <a:latin typeface="Times New Roman" panose="02020603050405020304" pitchFamily="18" charset="0"/>
                <a:cs typeface="Times New Roman" panose="02020603050405020304" pitchFamily="18" charset="0"/>
              </a:rPr>
              <a:t> al-</a:t>
            </a:r>
            <a:r>
              <a:rPr lang="cs-CZ" i="1" dirty="0" err="1">
                <a:latin typeface="Times New Roman" panose="02020603050405020304" pitchFamily="18" charset="0"/>
                <a:cs typeface="Times New Roman" panose="02020603050405020304" pitchFamily="18" charset="0"/>
              </a:rPr>
              <a:t>Milla</a:t>
            </a:r>
            <a:r>
              <a:rPr lang="cs-CZ" dirty="0">
                <a:latin typeface="Times New Roman" panose="02020603050405020304" pitchFamily="18" charset="0"/>
                <a:cs typeface="Times New Roman" panose="02020603050405020304" pitchFamily="18" charset="0"/>
              </a:rPr>
              <a:t>), a </a:t>
            </a:r>
            <a:r>
              <a:rPr lang="cs-CZ" dirty="0" err="1">
                <a:latin typeface="Times New Roman" panose="02020603050405020304" pitchFamily="18" charset="0"/>
                <a:cs typeface="Times New Roman" panose="02020603050405020304" pitchFamily="18" charset="0"/>
              </a:rPr>
              <a:t>work</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probably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written</a:t>
            </a:r>
            <a:r>
              <a:rPr lang="cs-CZ" dirty="0">
                <a:latin typeface="Times New Roman" panose="02020603050405020304" pitchFamily="18" charset="0"/>
                <a:cs typeface="Times New Roman" panose="02020603050405020304" pitchFamily="18" charset="0"/>
              </a:rPr>
              <a:t> by a </a:t>
            </a:r>
            <a:r>
              <a:rPr lang="cs-CZ" dirty="0" err="1">
                <a:latin typeface="Times New Roman" panose="02020603050405020304" pitchFamily="18" charset="0"/>
                <a:cs typeface="Times New Roman" panose="02020603050405020304" pitchFamily="18" charset="0"/>
              </a:rPr>
              <a:t>Mudejar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mid-fourteenth-century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Aragon</a:t>
            </a:r>
            <a:endParaRPr lang="cs-CZ" dirty="0">
              <a:latin typeface="Times New Roman" panose="02020603050405020304" pitchFamily="18" charset="0"/>
              <a:cs typeface="Times New Roman" panose="02020603050405020304" pitchFamily="18" charset="0"/>
            </a:endParaRPr>
          </a:p>
          <a:p>
            <a:r>
              <a:rPr lang="cs-CZ" i="1" dirty="0" err="1">
                <a:latin typeface="Times New Roman" panose="02020603050405020304" pitchFamily="18" charset="0"/>
                <a:cs typeface="Times New Roman" panose="02020603050405020304" pitchFamily="18" charset="0"/>
              </a:rPr>
              <a:t>The</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Key</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of</a:t>
            </a:r>
            <a:r>
              <a:rPr lang="cs-CZ" i="1" dirty="0">
                <a:latin typeface="Times New Roman" panose="02020603050405020304" pitchFamily="18" charset="0"/>
                <a:cs typeface="Times New Roman" panose="02020603050405020304" pitchFamily="18" charset="0"/>
              </a:rPr>
              <a:t> Religion</a:t>
            </a:r>
            <a:r>
              <a:rPr lang="cs-CZ"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Kitāb</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Miftāḥ</a:t>
            </a:r>
            <a:r>
              <a:rPr lang="cs-CZ" i="1" dirty="0">
                <a:latin typeface="Times New Roman" panose="02020603050405020304" pitchFamily="18" charset="0"/>
                <a:cs typeface="Times New Roman" panose="02020603050405020304" pitchFamily="18" charset="0"/>
              </a:rPr>
              <a:t> al-</a:t>
            </a:r>
            <a:r>
              <a:rPr lang="cs-CZ" i="1" dirty="0" err="1">
                <a:latin typeface="Times New Roman" panose="02020603050405020304" pitchFamily="18" charset="0"/>
                <a:cs typeface="Times New Roman" panose="02020603050405020304" pitchFamily="18" charset="0"/>
              </a:rPr>
              <a:t>Dīn</a:t>
            </a:r>
            <a:r>
              <a:rPr lang="cs-CZ" dirty="0">
                <a:latin typeface="Times New Roman" panose="02020603050405020304" pitchFamily="18" charset="0"/>
                <a:cs typeface="Times New Roman" panose="02020603050405020304" pitchFamily="18" charset="0"/>
              </a:rPr>
              <a:t>)</a:t>
            </a:r>
          </a:p>
          <a:p>
            <a:r>
              <a:rPr lang="cs-CZ" dirty="0" err="1">
                <a:latin typeface="Times New Roman" panose="02020603050405020304" pitchFamily="18" charset="0"/>
                <a:cs typeface="Times New Roman" panose="02020603050405020304" pitchFamily="18" charset="0"/>
              </a:rPr>
              <a:t>Muḥammad</a:t>
            </a:r>
            <a:r>
              <a:rPr lang="cs-CZ" dirty="0">
                <a:latin typeface="Times New Roman" panose="02020603050405020304" pitchFamily="18" charset="0"/>
                <a:cs typeface="Times New Roman" panose="02020603050405020304" pitchFamily="18" charset="0"/>
              </a:rPr>
              <a:t> al-</a:t>
            </a:r>
            <a:r>
              <a:rPr lang="cs-CZ" dirty="0" err="1">
                <a:latin typeface="Times New Roman" panose="02020603050405020304" pitchFamily="18" charset="0"/>
                <a:cs typeface="Times New Roman" panose="02020603050405020304" pitchFamily="18" charset="0"/>
              </a:rPr>
              <a:t>Qaysī</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Disputation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between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Christians</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Muslims</a:t>
            </a:r>
            <a:r>
              <a:rPr lang="cs-CZ" dirty="0"/>
              <a:t>” </a:t>
            </a:r>
          </a:p>
          <a:p>
            <a:endParaRPr lang="cs-CZ" i="1" dirty="0"/>
          </a:p>
          <a:p>
            <a:endParaRPr lang="cs-CZ" dirty="0"/>
          </a:p>
        </p:txBody>
      </p:sp>
    </p:spTree>
    <p:extLst>
      <p:ext uri="{BB962C8B-B14F-4D97-AF65-F5344CB8AC3E}">
        <p14:creationId xmlns:p14="http://schemas.microsoft.com/office/powerpoint/2010/main" val="3059484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9A0980F7-7CCF-DD4E-260B-D86F4AA7B552}"/>
              </a:ext>
            </a:extLst>
          </p:cNvPr>
          <p:cNvSpPr>
            <a:spLocks noGrp="1"/>
          </p:cNvSpPr>
          <p:nvPr>
            <p:ph type="title"/>
          </p:nvPr>
        </p:nvSpPr>
        <p:spPr>
          <a:xfrm>
            <a:off x="914400" y="365125"/>
            <a:ext cx="10439400" cy="656851"/>
          </a:xfrm>
        </p:spPr>
        <p:txBody>
          <a:bodyPr>
            <a:normAutofit/>
          </a:bodyPr>
          <a:lstStyle/>
          <a:p>
            <a:r>
              <a:rPr lang="cs-CZ" sz="2400" b="1" dirty="0" err="1">
                <a:effectLst/>
                <a:latin typeface="Times New Roman" panose="02020603050405020304" pitchFamily="18" charset="0"/>
                <a:ea typeface="Times New Roman" panose="02020603050405020304" pitchFamily="18" charset="0"/>
                <a:cs typeface="Times New Roman" panose="02020603050405020304" pitchFamily="18" charset="0"/>
              </a:rPr>
              <a:t>Polemics</a:t>
            </a:r>
            <a:r>
              <a:rPr lang="cs-CZ"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2400" b="1" dirty="0" err="1">
                <a:effectLst/>
                <a:latin typeface="Times New Roman" panose="02020603050405020304" pitchFamily="18" charset="0"/>
                <a:ea typeface="Times New Roman" panose="02020603050405020304" pitchFamily="18" charset="0"/>
                <a:cs typeface="Times New Roman" panose="02020603050405020304" pitchFamily="18" charset="0"/>
              </a:rPr>
              <a:t>against</a:t>
            </a:r>
            <a:r>
              <a:rPr lang="cs-CZ"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2400" b="1" dirty="0" err="1">
                <a:effectLst/>
                <a:latin typeface="Times New Roman" panose="02020603050405020304" pitchFamily="18" charset="0"/>
                <a:ea typeface="Times New Roman" panose="02020603050405020304" pitchFamily="18" charset="0"/>
                <a:cs typeface="Times New Roman" panose="02020603050405020304" pitchFamily="18" charset="0"/>
              </a:rPr>
              <a:t>Rabbinical</a:t>
            </a:r>
            <a:r>
              <a:rPr lang="cs-CZ"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2400" b="1" dirty="0" err="1">
                <a:effectLst/>
                <a:latin typeface="Times New Roman" panose="02020603050405020304" pitchFamily="18" charset="0"/>
                <a:ea typeface="Times New Roman" panose="02020603050405020304" pitchFamily="18" charset="0"/>
                <a:cs typeface="Times New Roman" panose="02020603050405020304" pitchFamily="18" charset="0"/>
              </a:rPr>
              <a:t>Literature</a:t>
            </a:r>
            <a:endParaRPr lang="cs-CZ" dirty="0">
              <a:latin typeface="Times New Roman" panose="02020603050405020304" pitchFamily="18" charset="0"/>
              <a:cs typeface="Times New Roman" panose="02020603050405020304" pitchFamily="18" charset="0"/>
            </a:endParaRPr>
          </a:p>
        </p:txBody>
      </p:sp>
      <p:sp>
        <p:nvSpPr>
          <p:cNvPr id="5" name="Zástupný obsah 4">
            <a:extLst>
              <a:ext uri="{FF2B5EF4-FFF2-40B4-BE49-F238E27FC236}">
                <a16:creationId xmlns:a16="http://schemas.microsoft.com/office/drawing/2014/main" id="{F4975139-9BE1-DB9D-9001-2EDC058EABBD}"/>
              </a:ext>
            </a:extLst>
          </p:cNvPr>
          <p:cNvSpPr>
            <a:spLocks noGrp="1"/>
          </p:cNvSpPr>
          <p:nvPr>
            <p:ph idx="1"/>
          </p:nvPr>
        </p:nvSpPr>
        <p:spPr>
          <a:xfrm>
            <a:off x="331694" y="1021976"/>
            <a:ext cx="11022106" cy="5154987"/>
          </a:xfrm>
        </p:spPr>
        <p:txBody>
          <a:bodyPr>
            <a:normAutofit/>
          </a:bodyPr>
          <a:lstStyle/>
          <a:p>
            <a:r>
              <a:rPr lang="cs-CZ" sz="2400" dirty="0">
                <a:latin typeface="Times New Roman" panose="02020603050405020304" pitchFamily="18" charset="0"/>
                <a:cs typeface="Times New Roman" panose="02020603050405020304" pitchFamily="18" charset="0"/>
              </a:rPr>
              <a:t>Ibn </a:t>
            </a:r>
            <a:r>
              <a:rPr lang="cs-CZ" sz="2400" dirty="0" err="1">
                <a:latin typeface="Times New Roman" panose="02020603050405020304" pitchFamily="18" charset="0"/>
                <a:cs typeface="Times New Roman" panose="02020603050405020304" pitchFamily="18" charset="0"/>
              </a:rPr>
              <a:t>Hazm</a:t>
            </a:r>
            <a:r>
              <a:rPr lang="cs-CZ" sz="2400" dirty="0">
                <a:latin typeface="Times New Roman" panose="02020603050405020304" pitchFamily="18" charset="0"/>
                <a:cs typeface="Times New Roman" panose="02020603050405020304" pitchFamily="18" charset="0"/>
              </a:rPr>
              <a:t> – Talmud</a:t>
            </a:r>
            <a:r>
              <a:rPr lang="en-US" sz="2400" dirty="0">
                <a:latin typeface="Times New Roman" panose="02020603050405020304" pitchFamily="18" charset="0"/>
                <a:cs typeface="Times New Roman" panose="02020603050405020304" pitchFamily="18" charset="0"/>
              </a:rPr>
              <a:t> is</a:t>
            </a:r>
            <a:r>
              <a:rPr lang="cs-CZ" sz="2400" dirty="0">
                <a:latin typeface="Times New Roman" panose="02020603050405020304" pitchFamily="18" charset="0"/>
                <a:cs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Jew’s</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trusted</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pillar</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in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questions</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their</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jurisprudence,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rules</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religion, and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law</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it</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contains</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sayings</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their</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rabbis</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GB" sz="1800" i="1" dirty="0" err="1">
                <a:effectLst/>
                <a:latin typeface="Times New Roman" panose="02020603050405020304" pitchFamily="18" charset="0"/>
                <a:ea typeface="Times New Roman" panose="02020603050405020304" pitchFamily="18" charset="0"/>
                <a:cs typeface="Times New Roman" panose="02020603050405020304" pitchFamily="18" charset="0"/>
              </a:rPr>
              <a:t>Shiʿur</a:t>
            </a:r>
            <a:r>
              <a:rPr lang="en-GB"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i="1" dirty="0" err="1">
                <a:effectLst/>
                <a:latin typeface="Times New Roman" panose="02020603050405020304" pitchFamily="18" charset="0"/>
                <a:ea typeface="Times New Roman" panose="02020603050405020304" pitchFamily="18" charset="0"/>
                <a:cs typeface="Times New Roman" panose="02020603050405020304" pitchFamily="18" charset="0"/>
              </a:rPr>
              <a:t>Qomā</a:t>
            </a:r>
            <a:r>
              <a:rPr lang="en-GB"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(“The Measure of the [Divine] Body”)</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In a book of the Jews called </a:t>
            </a:r>
            <a:r>
              <a:rPr lang="en-GB" sz="1800" i="1" dirty="0" err="1">
                <a:effectLst/>
                <a:latin typeface="Times New Roman" panose="02020603050405020304" pitchFamily="18" charset="0"/>
                <a:ea typeface="Times New Roman" panose="02020603050405020304" pitchFamily="18" charset="0"/>
                <a:cs typeface="Times New Roman" panose="02020603050405020304" pitchFamily="18" charset="0"/>
              </a:rPr>
              <a:t>Shiʿur</a:t>
            </a:r>
            <a:r>
              <a:rPr lang="en-GB"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i="1" dirty="0" err="1">
                <a:effectLst/>
                <a:latin typeface="Times New Roman" panose="02020603050405020304" pitchFamily="18" charset="0"/>
                <a:ea typeface="Times New Roman" panose="02020603050405020304" pitchFamily="18" charset="0"/>
                <a:cs typeface="Times New Roman" panose="02020603050405020304" pitchFamily="18" charset="0"/>
              </a:rPr>
              <a:t>Qomā</a:t>
            </a:r>
            <a:r>
              <a:rPr lang="en-GB"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[written as </a:t>
            </a:r>
            <a:r>
              <a:rPr lang="en-GB" sz="1800" i="1" dirty="0" err="1">
                <a:effectLst/>
                <a:latin typeface="Times New Roman" panose="02020603050405020304" pitchFamily="18" charset="0"/>
                <a:ea typeface="Times New Roman" panose="02020603050405020304" pitchFamily="18" charset="0"/>
                <a:cs typeface="Times New Roman" panose="02020603050405020304" pitchFamily="18" charset="0"/>
              </a:rPr>
              <a:t>tūmā</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which forms a part of the book Talmud […] The book says that the length of the Creator’s forehead, measured from its upper part to its nose, is 5,000 cubits. God forbid that we should ascribe form, size, limits, and boundaries to him!”</a:t>
            </a:r>
          </a:p>
          <a:p>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“In another book of the Talmud, called </a:t>
            </a:r>
            <a:r>
              <a:rPr lang="en-GB" sz="1800" i="1" dirty="0" err="1">
                <a:effectLst/>
                <a:latin typeface="Times New Roman" panose="02020603050405020304" pitchFamily="18" charset="0"/>
                <a:ea typeface="Times New Roman" panose="02020603050405020304" pitchFamily="18" charset="0"/>
                <a:cs typeface="Times New Roman" panose="02020603050405020304" pitchFamily="18" charset="0"/>
              </a:rPr>
              <a:t>Sāder</a:t>
            </a:r>
            <a:r>
              <a:rPr lang="en-GB"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i="1" dirty="0" err="1">
                <a:effectLst/>
                <a:latin typeface="Times New Roman" panose="02020603050405020304" pitchFamily="18" charset="0"/>
                <a:ea typeface="Times New Roman" panose="02020603050405020304" pitchFamily="18" charset="0"/>
                <a:cs typeface="Times New Roman" panose="02020603050405020304" pitchFamily="18" charset="0"/>
              </a:rPr>
              <a:t>nāshīm</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which means commentary on rules relating to menstruation, it is stated that on the head of their Creator there is a crown in which there are 1,000 </a:t>
            </a:r>
            <a:r>
              <a:rPr lang="en-GB" sz="1800" i="1" dirty="0" err="1">
                <a:effectLst/>
                <a:latin typeface="Times New Roman" panose="02020603050405020304" pitchFamily="18" charset="0"/>
                <a:ea typeface="Times New Roman" panose="02020603050405020304" pitchFamily="18" charset="0"/>
                <a:cs typeface="Times New Roman" panose="02020603050405020304" pitchFamily="18" charset="0"/>
              </a:rPr>
              <a:t>qinṭars</a:t>
            </a:r>
            <a:r>
              <a:rPr lang="en-GB"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of gold, and that on his finger there is a ring with a stone, from which the sun and the stars radiate, and that the angel who ministers this crown is called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Sandalfon</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God is highly exalted above such inanities!”</a:t>
            </a:r>
          </a:p>
          <a:p>
            <a:pPr marL="449580">
              <a:lnSpc>
                <a:spcPts val="1800"/>
              </a:lnSpc>
            </a:pP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Even more repulsive than all this is what they have transmitted on the authority of many of their oldest rabbis – from whom they have received their religion and transmitted their Torah – about a man called Ishmael, who lived after the destruction of the Temple by Titus. They recount his relation that while walking about the ruins of the Temple he heard God whimpering like a dove and weeping, meanwhile saying: “Woe to him who destroys his house, ruins its cornerstone and pulls down his castle and abode of his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Shekhina</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Woe unto me that I have destroyed my house, woe unto me that I have dispersed my sons and daughters. My figure will be bent until I shall rebuild my house and return sons and daughters to it”.</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This despicable dirty man, son of despicable parents, this Ishmael, said: “God grabbed my mantle and said to me: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ʻHave</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you heard me Ishmael, my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son?ʼ</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I said,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ʻNo</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my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Lordʼ</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And he said to me: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ʻIshmael</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my son, bless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meʼ</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and this stinky dog said: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ʻSo</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I blessed him and </a:t>
            </a:r>
            <a:r>
              <a:rPr lang="en-GB" sz="1800" dirty="0" err="1">
                <a:effectLst/>
                <a:latin typeface="Times New Roman" panose="02020603050405020304" pitchFamily="18" charset="0"/>
                <a:ea typeface="Times New Roman" panose="02020603050405020304" pitchFamily="18" charset="0"/>
                <a:cs typeface="Times New Roman" panose="02020603050405020304" pitchFamily="18" charset="0"/>
              </a:rPr>
              <a:t>leftʼ</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GB" sz="18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GB" sz="1800" dirty="0">
              <a:effectLst/>
              <a:latin typeface="Junicode"/>
              <a:ea typeface="Times New Roman" panose="02020603050405020304" pitchFamily="18" charset="0"/>
            </a:endParaRPr>
          </a:p>
          <a:p>
            <a:endParaRPr lang="en-GB" sz="1800" dirty="0">
              <a:latin typeface="Junicode"/>
              <a:ea typeface="Times New Roman" panose="02020603050405020304" pitchFamily="18" charset="0"/>
            </a:endParaRPr>
          </a:p>
          <a:p>
            <a:endParaRPr lang="en-GB" sz="1800" dirty="0">
              <a:effectLst/>
              <a:latin typeface="Junicode"/>
              <a:ea typeface="Times New Roman" panose="02020603050405020304" pitchFamily="18" charset="0"/>
            </a:endParaRPr>
          </a:p>
          <a:p>
            <a:endParaRPr lang="en-GB" sz="1800" dirty="0">
              <a:latin typeface="Junicode"/>
              <a:ea typeface="Times New Roman" panose="02020603050405020304" pitchFamily="18" charset="0"/>
            </a:endParaRPr>
          </a:p>
          <a:p>
            <a:endParaRPr lang="en-GB" sz="1800" dirty="0">
              <a:effectLst/>
              <a:latin typeface="Junicode"/>
              <a:ea typeface="Times New Roman" panose="02020603050405020304" pitchFamily="18" charset="0"/>
            </a:endParaRPr>
          </a:p>
          <a:p>
            <a:endParaRPr lang="en-GB" sz="1800" dirty="0">
              <a:latin typeface="Junicode"/>
              <a:ea typeface="Times New Roman" panose="02020603050405020304" pitchFamily="18" charset="0"/>
            </a:endParaRPr>
          </a:p>
          <a:p>
            <a:endParaRPr lang="cs-CZ" sz="1800" dirty="0">
              <a:effectLst/>
              <a:latin typeface="Times New Roman" panose="02020603050405020304" pitchFamily="18" charset="0"/>
              <a:ea typeface="Times New Roman" panose="02020603050405020304" pitchFamily="18" charset="0"/>
            </a:endParaRPr>
          </a:p>
          <a:p>
            <a:pPr marL="0" indent="0">
              <a:lnSpc>
                <a:spcPts val="1200"/>
              </a:lnSpc>
              <a:buNone/>
            </a:pPr>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2874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B526D9-F0BF-1920-0F30-1688504BADC0}"/>
              </a:ext>
            </a:extLst>
          </p:cNvPr>
          <p:cNvSpPr>
            <a:spLocks noGrp="1"/>
          </p:cNvSpPr>
          <p:nvPr>
            <p:ph type="title"/>
          </p:nvPr>
        </p:nvSpPr>
        <p:spPr/>
        <p:txBody>
          <a:bodyPr>
            <a:normAutofit/>
          </a:bodyPr>
          <a:lstStyle/>
          <a:p>
            <a:r>
              <a:rPr lang="en-GB" sz="2400" dirty="0" err="1">
                <a:effectLst/>
                <a:latin typeface="Times New Roman" panose="02020603050405020304" pitchFamily="18" charset="0"/>
                <a:ea typeface="Times New Roman" panose="02020603050405020304" pitchFamily="18" charset="0"/>
                <a:cs typeface="Times New Roman" panose="02020603050405020304" pitchFamily="18" charset="0"/>
              </a:rPr>
              <a:t>Samawʾal</a:t>
            </a:r>
            <a:r>
              <a:rPr lang="en-GB" sz="2400" dirty="0">
                <a:effectLst/>
                <a:latin typeface="Times New Roman" panose="02020603050405020304" pitchFamily="18" charset="0"/>
                <a:ea typeface="Times New Roman" panose="02020603050405020304" pitchFamily="18" charset="0"/>
                <a:cs typeface="Times New Roman" panose="02020603050405020304" pitchFamily="18" charset="0"/>
              </a:rPr>
              <a:t> al-</a:t>
            </a:r>
            <a:r>
              <a:rPr lang="en-GB" sz="2400" dirty="0" err="1">
                <a:effectLst/>
                <a:latin typeface="Times New Roman" panose="02020603050405020304" pitchFamily="18" charset="0"/>
                <a:ea typeface="Times New Roman" panose="02020603050405020304" pitchFamily="18" charset="0"/>
                <a:cs typeface="Times New Roman" panose="02020603050405020304" pitchFamily="18" charset="0"/>
              </a:rPr>
              <a:t>Maghribī</a:t>
            </a:r>
            <a:r>
              <a:rPr lang="en-GB" sz="2400" dirty="0">
                <a:effectLst/>
                <a:latin typeface="Times New Roman" panose="02020603050405020304" pitchFamily="18" charset="0"/>
                <a:ea typeface="Times New Roman" panose="02020603050405020304" pitchFamily="18" charset="0"/>
                <a:cs typeface="Times New Roman" panose="02020603050405020304" pitchFamily="18" charset="0"/>
              </a:rPr>
              <a:t>:</a:t>
            </a:r>
            <a:br>
              <a:rPr lang="cs-CZ" sz="24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GB" sz="2400" i="1" dirty="0" err="1">
                <a:latin typeface="Times New Roman" panose="02020603050405020304" pitchFamily="18" charset="0"/>
                <a:ea typeface="Times New Roman" panose="02020603050405020304" pitchFamily="18" charset="0"/>
                <a:cs typeface="Times New Roman" panose="02020603050405020304" pitchFamily="18" charset="0"/>
              </a:rPr>
              <a:t>Ifḥām</a:t>
            </a:r>
            <a:r>
              <a:rPr lang="en-GB" sz="2400" i="1" dirty="0">
                <a:latin typeface="Times New Roman" panose="02020603050405020304" pitchFamily="18" charset="0"/>
                <a:ea typeface="Times New Roman" panose="02020603050405020304" pitchFamily="18" charset="0"/>
                <a:cs typeface="Times New Roman" panose="02020603050405020304" pitchFamily="18" charset="0"/>
              </a:rPr>
              <a:t> al-</a:t>
            </a:r>
            <a:r>
              <a:rPr lang="en-GB" sz="2400" i="1" dirty="0" err="1">
                <a:latin typeface="Times New Roman" panose="02020603050405020304" pitchFamily="18" charset="0"/>
                <a:ea typeface="Times New Roman" panose="02020603050405020304" pitchFamily="18" charset="0"/>
                <a:cs typeface="Times New Roman" panose="02020603050405020304" pitchFamily="18" charset="0"/>
              </a:rPr>
              <a:t>Yahūd</a:t>
            </a:r>
            <a:r>
              <a:rPr lang="en-GB" sz="2400" dirty="0">
                <a:latin typeface="Times New Roman" panose="02020603050405020304" pitchFamily="18" charset="0"/>
                <a:ea typeface="Times New Roman" panose="02020603050405020304" pitchFamily="18" charset="0"/>
                <a:cs typeface="Times New Roman" panose="02020603050405020304" pitchFamily="18" charset="0"/>
              </a:rPr>
              <a:t> (“Silencing the Jews”) </a:t>
            </a:r>
            <a:br>
              <a:rPr lang="en-GB" sz="2400" dirty="0">
                <a:latin typeface="Times New Roman" panose="02020603050405020304" pitchFamily="18" charset="0"/>
                <a:ea typeface="Times New Roman" panose="02020603050405020304" pitchFamily="18" charset="0"/>
                <a:cs typeface="Times New Roman" panose="02020603050405020304" pitchFamily="18" charset="0"/>
              </a:rPr>
            </a:br>
            <a:endParaRPr lang="cs-CZ" sz="2400" dirty="0">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FE04F531-4574-C95C-C786-8F711110F2C9}"/>
              </a:ext>
            </a:extLst>
          </p:cNvPr>
          <p:cNvSpPr>
            <a:spLocks noGrp="1"/>
          </p:cNvSpPr>
          <p:nvPr>
            <p:ph idx="1"/>
          </p:nvPr>
        </p:nvSpPr>
        <p:spPr/>
        <p:txBody>
          <a:bodyPr/>
          <a:lstStyle/>
          <a:p>
            <a:pPr indent="0">
              <a:lnSpc>
                <a:spcPts val="1800"/>
              </a:lnSpc>
              <a:buNone/>
            </a:pP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Jewish legists called </a:t>
            </a:r>
            <a:r>
              <a:rPr lang="en-GB" sz="1800" i="1" dirty="0" err="1">
                <a:effectLst/>
                <a:latin typeface="Times New Roman" panose="02020603050405020304" pitchFamily="18" charset="0"/>
                <a:ea typeface="Times New Roman" panose="02020603050405020304" pitchFamily="18" charset="0"/>
                <a:cs typeface="Times New Roman" panose="02020603050405020304" pitchFamily="18" charset="0"/>
              </a:rPr>
              <a:t>ḥakhamim</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had academies in Syria and Mesopotamia, during the rule of the Babylonians, Persians, Greeks, and Romans, where thousands studied the sacred law until material was accumulated from which the legists decided to compile the two works, namely, the Mishnah (</a:t>
            </a:r>
            <a:r>
              <a:rPr lang="en-GB" sz="1800" i="1" dirty="0">
                <a:effectLst/>
                <a:latin typeface="Times New Roman" panose="02020603050405020304" pitchFamily="18" charset="0"/>
                <a:ea typeface="Times New Roman" panose="02020603050405020304" pitchFamily="18" charset="0"/>
                <a:cs typeface="Times New Roman" panose="02020603050405020304" pitchFamily="18" charset="0"/>
              </a:rPr>
              <a:t>al-</a:t>
            </a:r>
            <a:r>
              <a:rPr lang="en-GB" sz="1800" i="1" dirty="0" err="1">
                <a:effectLst/>
                <a:latin typeface="Times New Roman" panose="02020603050405020304" pitchFamily="18" charset="0"/>
                <a:ea typeface="Times New Roman" panose="02020603050405020304" pitchFamily="18" charset="0"/>
                <a:cs typeface="Times New Roman" panose="02020603050405020304" pitchFamily="18" charset="0"/>
              </a:rPr>
              <a:t>mishnā</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and the Talmud (</a:t>
            </a:r>
            <a:r>
              <a:rPr lang="en-GB" sz="1800" i="1" dirty="0">
                <a:effectLst/>
                <a:latin typeface="Times New Roman" panose="02020603050405020304" pitchFamily="18" charset="0"/>
                <a:ea typeface="Times New Roman" panose="02020603050405020304" pitchFamily="18" charset="0"/>
                <a:cs typeface="Times New Roman" panose="02020603050405020304" pitchFamily="18" charset="0"/>
              </a:rPr>
              <a:t>al-</a:t>
            </a:r>
            <a:r>
              <a:rPr lang="en-GB" sz="1800" i="1" dirty="0" err="1">
                <a:effectLst/>
                <a:latin typeface="Times New Roman" panose="02020603050405020304" pitchFamily="18" charset="0"/>
                <a:ea typeface="Times New Roman" panose="02020603050405020304" pitchFamily="18" charset="0"/>
                <a:cs typeface="Times New Roman" panose="02020603050405020304" pitchFamily="18" charset="0"/>
              </a:rPr>
              <a:t>talmuḏ</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The Mishnah, the smaller book, consists of about eight hundred sheets; the Talmud, the larger book, has the weight of about half of the burden of a mule. The legists who wrote it did not all live in one and the same age; they continued to compile it generation after generation. When the later legists, scrutinizing this compilation, noticed that the additions to it contained contradictions to the earlier sections of the work, they realized that, unless further additions were prohibited, obvious disorder and gross contradiction would result. They therefore ceased adding to the Talmud, barred any further additions, and forbade the legists to add or affix anything to it; in fact, they excommunicated anyone who added anything to it. And thus its size was set.</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7333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Mamlūk</a:t>
            </a:r>
            <a:r>
              <a:rPr lang="cs-CZ" dirty="0">
                <a:latin typeface="Times New Roman" panose="02020603050405020304" pitchFamily="18" charset="0"/>
                <a:cs typeface="Times New Roman" panose="02020603050405020304" pitchFamily="18" charset="0"/>
              </a:rPr>
              <a:t> Period: </a:t>
            </a:r>
            <a:r>
              <a:rPr lang="cs-CZ" dirty="0" err="1">
                <a:latin typeface="Times New Roman" panose="02020603050405020304" pitchFamily="18" charset="0"/>
                <a:cs typeface="Times New Roman" panose="02020603050405020304" pitchFamily="18" charset="0"/>
              </a:rPr>
              <a:t>Fatwas</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Polemics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Against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Dhimmīs</a:t>
            </a:r>
            <a:endParaRPr lang="cs-CZ" dirty="0">
              <a:latin typeface="Times New Roman" panose="02020603050405020304" pitchFamily="18" charset="0"/>
              <a:cs typeface="Times New Roman" panose="02020603050405020304" pitchFamily="18" charset="0"/>
            </a:endParaRPr>
          </a:p>
        </p:txBody>
      </p:sp>
      <p:sp>
        <p:nvSpPr>
          <p:cNvPr id="5" name="Zástupný symbol pro obsah 4"/>
          <p:cNvSpPr>
            <a:spLocks noGrp="1"/>
          </p:cNvSpPr>
          <p:nvPr>
            <p:ph idx="1"/>
          </p:nvPr>
        </p:nvSpPr>
        <p:spPr/>
        <p:txBody>
          <a:bodyPr/>
          <a:lstStyle/>
          <a:p>
            <a:r>
              <a:rPr lang="cs-CZ" dirty="0">
                <a:latin typeface="Times New Roman" panose="02020603050405020304" pitchFamily="18" charset="0"/>
                <a:cs typeface="Times New Roman" panose="02020603050405020304" pitchFamily="18" charset="0"/>
              </a:rPr>
              <a:t>al-</a:t>
            </a:r>
            <a:r>
              <a:rPr lang="cs-CZ" dirty="0" err="1">
                <a:latin typeface="Times New Roman" panose="02020603050405020304" pitchFamily="18" charset="0"/>
                <a:cs typeface="Times New Roman" panose="02020603050405020304" pitchFamily="18" charset="0"/>
              </a:rPr>
              <a:t>Qarāfī’s</a:t>
            </a:r>
            <a:r>
              <a:rPr lang="cs-CZ" dirty="0">
                <a:latin typeface="Times New Roman" panose="02020603050405020304" pitchFamily="18" charset="0"/>
                <a:cs typeface="Times New Roman" panose="02020603050405020304" pitchFamily="18" charset="0"/>
              </a:rPr>
              <a:t> (Egypt, d. 1285) </a:t>
            </a:r>
            <a:r>
              <a:rPr lang="cs-CZ" i="1" dirty="0" err="1">
                <a:latin typeface="Times New Roman" panose="02020603050405020304" pitchFamily="18" charset="0"/>
                <a:cs typeface="Times New Roman" panose="02020603050405020304" pitchFamily="18" charset="0"/>
              </a:rPr>
              <a:t>The</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Glorious</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Answers</a:t>
            </a:r>
            <a:r>
              <a:rPr lang="cs-CZ" i="1" dirty="0">
                <a:latin typeface="Times New Roman" panose="02020603050405020304" pitchFamily="18" charset="0"/>
                <a:cs typeface="Times New Roman" panose="02020603050405020304" pitchFamily="18" charset="0"/>
              </a:rPr>
              <a:t> to </a:t>
            </a:r>
            <a:r>
              <a:rPr lang="cs-CZ" i="1" dirty="0" err="1">
                <a:latin typeface="Times New Roman" panose="02020603050405020304" pitchFamily="18" charset="0"/>
                <a:cs typeface="Times New Roman" panose="02020603050405020304" pitchFamily="18" charset="0"/>
              </a:rPr>
              <a:t>Wicked</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Questions</a:t>
            </a:r>
            <a:r>
              <a:rPr lang="cs-CZ" i="1" dirty="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a:t>
            </a:r>
            <a:r>
              <a:rPr lang="cs-CZ" i="1" dirty="0" err="1">
                <a:latin typeface="Times New Roman" panose="02020603050405020304" pitchFamily="18" charset="0"/>
                <a:cs typeface="Times New Roman" panose="02020603050405020304" pitchFamily="18" charset="0"/>
              </a:rPr>
              <a:t>Kitāb</a:t>
            </a:r>
            <a:r>
              <a:rPr lang="cs-CZ" dirty="0">
                <a:latin typeface="Times New Roman" panose="02020603050405020304" pitchFamily="18" charset="0"/>
                <a:cs typeface="Times New Roman" panose="02020603050405020304" pitchFamily="18" charset="0"/>
              </a:rPr>
              <a:t> </a:t>
            </a:r>
            <a:r>
              <a:rPr lang="cs-CZ" i="1" dirty="0">
                <a:latin typeface="Times New Roman" panose="02020603050405020304" pitchFamily="18" charset="0"/>
                <a:cs typeface="Times New Roman" panose="02020603050405020304" pitchFamily="18" charset="0"/>
              </a:rPr>
              <a:t>al-</a:t>
            </a:r>
            <a:r>
              <a:rPr lang="cs-CZ" i="1" dirty="0" err="1">
                <a:latin typeface="Times New Roman" panose="02020603050405020304" pitchFamily="18" charset="0"/>
                <a:cs typeface="Times New Roman" panose="02020603050405020304" pitchFamily="18" charset="0"/>
              </a:rPr>
              <a:t>Ajwiba</a:t>
            </a:r>
            <a:r>
              <a:rPr lang="cs-CZ" i="1" dirty="0">
                <a:latin typeface="Times New Roman" panose="02020603050405020304" pitchFamily="18" charset="0"/>
                <a:cs typeface="Times New Roman" panose="02020603050405020304" pitchFamily="18" charset="0"/>
              </a:rPr>
              <a:t> al-</a:t>
            </a:r>
            <a:r>
              <a:rPr lang="cs-CZ" i="1" dirty="0" err="1">
                <a:latin typeface="Times New Roman" panose="02020603050405020304" pitchFamily="18" charset="0"/>
                <a:cs typeface="Times New Roman" panose="02020603050405020304" pitchFamily="18" charset="0"/>
              </a:rPr>
              <a:t>Fākhira</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ʿan</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asʾila</a:t>
            </a:r>
            <a:r>
              <a:rPr lang="cs-CZ" i="1" dirty="0">
                <a:latin typeface="Times New Roman" panose="02020603050405020304" pitchFamily="18" charset="0"/>
                <a:cs typeface="Times New Roman" panose="02020603050405020304" pitchFamily="18" charset="0"/>
              </a:rPr>
              <a:t> al-</a:t>
            </a:r>
            <a:r>
              <a:rPr lang="cs-CZ" i="1" dirty="0" err="1">
                <a:latin typeface="Times New Roman" panose="02020603050405020304" pitchFamily="18" charset="0"/>
                <a:cs typeface="Times New Roman" panose="02020603050405020304" pitchFamily="18" charset="0"/>
              </a:rPr>
              <a:t>fājira</a:t>
            </a:r>
            <a:r>
              <a:rPr lang="cs-CZ" dirty="0">
                <a:latin typeface="Times New Roman" panose="02020603050405020304" pitchFamily="18" charset="0"/>
                <a:cs typeface="Times New Roman" panose="02020603050405020304" pitchFamily="18" charset="0"/>
              </a:rPr>
              <a:t>)</a:t>
            </a:r>
          </a:p>
          <a:p>
            <a:r>
              <a:rPr lang="cs-CZ" dirty="0">
                <a:latin typeface="Times New Roman" panose="02020603050405020304" pitchFamily="18" charset="0"/>
                <a:cs typeface="Times New Roman" panose="02020603050405020304" pitchFamily="18" charset="0"/>
              </a:rPr>
              <a:t>Ibn </a:t>
            </a:r>
            <a:r>
              <a:rPr lang="cs-CZ" dirty="0" err="1">
                <a:latin typeface="Times New Roman" panose="02020603050405020304" pitchFamily="18" charset="0"/>
                <a:cs typeface="Times New Roman" panose="02020603050405020304" pitchFamily="18" charset="0"/>
              </a:rPr>
              <a:t>Qayyim</a:t>
            </a:r>
            <a:r>
              <a:rPr lang="cs-CZ" dirty="0">
                <a:latin typeface="Times New Roman" panose="02020603050405020304" pitchFamily="18" charset="0"/>
                <a:cs typeface="Times New Roman" panose="02020603050405020304" pitchFamily="18" charset="0"/>
              </a:rPr>
              <a:t> al-</a:t>
            </a:r>
            <a:r>
              <a:rPr lang="cs-CZ" dirty="0" err="1">
                <a:latin typeface="Times New Roman" panose="02020603050405020304" pitchFamily="18" charset="0"/>
                <a:cs typeface="Times New Roman" panose="02020603050405020304" pitchFamily="18" charset="0"/>
              </a:rPr>
              <a:t>Jawziyya</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Syria</a:t>
            </a:r>
            <a:r>
              <a:rPr lang="cs-CZ" dirty="0">
                <a:latin typeface="Times New Roman" panose="02020603050405020304" pitchFamily="18" charset="0"/>
                <a:cs typeface="Times New Roman" panose="02020603050405020304" pitchFamily="18" charset="0"/>
              </a:rPr>
              <a:t>, d. 1350) </a:t>
            </a:r>
            <a:r>
              <a:rPr lang="cs-CZ" i="1" dirty="0" err="1">
                <a:latin typeface="Times New Roman" panose="02020603050405020304" pitchFamily="18" charset="0"/>
                <a:cs typeface="Times New Roman" panose="02020603050405020304" pitchFamily="18" charset="0"/>
              </a:rPr>
              <a:t>Guide</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of</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the</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Perplexed</a:t>
            </a:r>
            <a:r>
              <a:rPr lang="cs-CZ" i="1" dirty="0">
                <a:latin typeface="Times New Roman" panose="02020603050405020304" pitchFamily="18" charset="0"/>
                <a:cs typeface="Times New Roman" panose="02020603050405020304" pitchFamily="18" charset="0"/>
              </a:rPr>
              <a:t> in </a:t>
            </a:r>
            <a:r>
              <a:rPr lang="cs-CZ" i="1" dirty="0" err="1">
                <a:latin typeface="Times New Roman" panose="02020603050405020304" pitchFamily="18" charset="0"/>
                <a:cs typeface="Times New Roman" panose="02020603050405020304" pitchFamily="18" charset="0"/>
              </a:rPr>
              <a:t>Reply</a:t>
            </a:r>
            <a:r>
              <a:rPr lang="cs-CZ" i="1" dirty="0">
                <a:latin typeface="Times New Roman" panose="02020603050405020304" pitchFamily="18" charset="0"/>
                <a:cs typeface="Times New Roman" panose="02020603050405020304" pitchFamily="18" charset="0"/>
              </a:rPr>
              <a:t> to </a:t>
            </a:r>
            <a:r>
              <a:rPr lang="cs-CZ" i="1" dirty="0" err="1">
                <a:latin typeface="Times New Roman" panose="02020603050405020304" pitchFamily="18" charset="0"/>
                <a:cs typeface="Times New Roman" panose="02020603050405020304" pitchFamily="18" charset="0"/>
              </a:rPr>
              <a:t>the</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Jews</a:t>
            </a:r>
            <a:r>
              <a:rPr lang="cs-CZ" i="1" dirty="0">
                <a:latin typeface="Times New Roman" panose="02020603050405020304" pitchFamily="18" charset="0"/>
                <a:cs typeface="Times New Roman" panose="02020603050405020304" pitchFamily="18" charset="0"/>
              </a:rPr>
              <a:t> and </a:t>
            </a:r>
            <a:r>
              <a:rPr lang="cs-CZ" i="1" dirty="0" err="1">
                <a:latin typeface="Times New Roman" panose="02020603050405020304" pitchFamily="18" charset="0"/>
                <a:cs typeface="Times New Roman" panose="02020603050405020304" pitchFamily="18" charset="0"/>
              </a:rPr>
              <a:t>the</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Christians</a:t>
            </a:r>
            <a:r>
              <a:rPr lang="cs-CZ" i="1" dirty="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a:t>
            </a:r>
            <a:r>
              <a:rPr lang="cs-CZ" i="1" dirty="0" err="1">
                <a:latin typeface="Times New Roman" panose="02020603050405020304" pitchFamily="18" charset="0"/>
                <a:cs typeface="Times New Roman" panose="02020603050405020304" pitchFamily="18" charset="0"/>
              </a:rPr>
              <a:t>Hidāyat</a:t>
            </a:r>
            <a:r>
              <a:rPr lang="cs-CZ" i="1" dirty="0">
                <a:latin typeface="Times New Roman" panose="02020603050405020304" pitchFamily="18" charset="0"/>
                <a:cs typeface="Times New Roman" panose="02020603050405020304" pitchFamily="18" charset="0"/>
              </a:rPr>
              <a:t> al-</a:t>
            </a:r>
            <a:r>
              <a:rPr lang="cs-CZ" i="1" dirty="0" err="1">
                <a:latin typeface="Times New Roman" panose="02020603050405020304" pitchFamily="18" charset="0"/>
                <a:cs typeface="Times New Roman" panose="02020603050405020304" pitchFamily="18" charset="0"/>
              </a:rPr>
              <a:t>Ḥayārā</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fī</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Ajwibat</a:t>
            </a:r>
            <a:r>
              <a:rPr lang="cs-CZ" i="1" dirty="0">
                <a:latin typeface="Times New Roman" panose="02020603050405020304" pitchFamily="18" charset="0"/>
                <a:cs typeface="Times New Roman" panose="02020603050405020304" pitchFamily="18" charset="0"/>
              </a:rPr>
              <a:t> al-</a:t>
            </a:r>
            <a:r>
              <a:rPr lang="cs-CZ" i="1" dirty="0" err="1">
                <a:latin typeface="Times New Roman" panose="02020603050405020304" pitchFamily="18" charset="0"/>
                <a:cs typeface="Times New Roman" panose="02020603050405020304" pitchFamily="18" charset="0"/>
              </a:rPr>
              <a:t>Yahūd</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wa</a:t>
            </a:r>
            <a:r>
              <a:rPr lang="cs-CZ" i="1" dirty="0">
                <a:latin typeface="Times New Roman" panose="02020603050405020304" pitchFamily="18" charset="0"/>
                <a:cs typeface="Times New Roman" panose="02020603050405020304" pitchFamily="18" charset="0"/>
              </a:rPr>
              <a:t>-l-</a:t>
            </a:r>
            <a:r>
              <a:rPr lang="cs-CZ" i="1" dirty="0" err="1">
                <a:latin typeface="Times New Roman" panose="02020603050405020304" pitchFamily="18" charset="0"/>
                <a:cs typeface="Times New Roman" panose="02020603050405020304" pitchFamily="18" charset="0"/>
              </a:rPr>
              <a:t>Naṣārā</a:t>
            </a:r>
            <a:r>
              <a:rPr lang="cs-CZ" dirty="0">
                <a:latin typeface="Times New Roman" panose="02020603050405020304" pitchFamily="18" charset="0"/>
                <a:cs typeface="Times New Roman" panose="02020603050405020304" pitchFamily="18" charset="0"/>
              </a:rPr>
              <a:t>)</a:t>
            </a:r>
          </a:p>
          <a:p>
            <a:r>
              <a:rPr lang="cs-CZ" dirty="0">
                <a:latin typeface="Times New Roman" panose="02020603050405020304" pitchFamily="18" charset="0"/>
                <a:cs typeface="Times New Roman" panose="02020603050405020304" pitchFamily="18" charset="0"/>
              </a:rPr>
              <a:t>Ibn </a:t>
            </a:r>
            <a:r>
              <a:rPr lang="cs-CZ" dirty="0" err="1">
                <a:latin typeface="Times New Roman" panose="02020603050405020304" pitchFamily="18" charset="0"/>
                <a:cs typeface="Times New Roman" panose="02020603050405020304" pitchFamily="18" charset="0"/>
              </a:rPr>
              <a:t>Qayyim</a:t>
            </a:r>
            <a:r>
              <a:rPr lang="cs-CZ" dirty="0">
                <a:latin typeface="Times New Roman" panose="02020603050405020304" pitchFamily="18" charset="0"/>
                <a:cs typeface="Times New Roman" panose="02020603050405020304" pitchFamily="18" charset="0"/>
              </a:rPr>
              <a:t> al-</a:t>
            </a:r>
            <a:r>
              <a:rPr lang="cs-CZ" dirty="0" err="1">
                <a:latin typeface="Times New Roman" panose="02020603050405020304" pitchFamily="18" charset="0"/>
                <a:cs typeface="Times New Roman" panose="02020603050405020304" pitchFamily="18" charset="0"/>
              </a:rPr>
              <a:t>Jawziyya</a:t>
            </a:r>
            <a:r>
              <a:rPr lang="cs-CZ"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Aḥkām</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ahl</a:t>
            </a:r>
            <a:r>
              <a:rPr lang="cs-CZ" i="1" dirty="0">
                <a:latin typeface="Times New Roman" panose="02020603050405020304" pitchFamily="18" charset="0"/>
                <a:cs typeface="Times New Roman" panose="02020603050405020304" pitchFamily="18" charset="0"/>
              </a:rPr>
              <a:t> al-</a:t>
            </a:r>
            <a:r>
              <a:rPr lang="cs-CZ" i="1" dirty="0" err="1">
                <a:latin typeface="Times New Roman" panose="02020603050405020304" pitchFamily="18" charset="0"/>
                <a:cs typeface="Times New Roman" panose="02020603050405020304" pitchFamily="18" charset="0"/>
              </a:rPr>
              <a:t>dhimma</a:t>
            </a:r>
            <a:r>
              <a:rPr lang="cs-CZ" i="1" dirty="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a:t>
            </a:r>
            <a:r>
              <a:rPr lang="cs-CZ" i="1" dirty="0" err="1">
                <a:latin typeface="Times New Roman" panose="02020603050405020304" pitchFamily="18" charset="0"/>
                <a:cs typeface="Times New Roman" panose="02020603050405020304" pitchFamily="18" charset="0"/>
              </a:rPr>
              <a:t>The</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Laws</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Pertaining</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the</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Protected</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People</a:t>
            </a:r>
            <a:r>
              <a:rPr lang="cs-CZ"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135772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dirty="0" err="1">
                <a:latin typeface="Times New Roman" panose="02020603050405020304" pitchFamily="18" charset="0"/>
                <a:cs typeface="Times New Roman" panose="02020603050405020304" pitchFamily="18" charset="0"/>
              </a:rPr>
              <a:t>legal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opinions</a:t>
            </a:r>
            <a:r>
              <a:rPr lang="cs-CZ"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fatwa</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pl</a:t>
            </a:r>
            <a:r>
              <a:rPr lang="cs-CZ"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fatāwā</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ordering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closure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synagogues</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churches</a:t>
            </a:r>
            <a:endParaRPr lang="cs-CZ" sz="3200"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lnSpcReduction="10000"/>
          </a:bodyPr>
          <a:lstStyle/>
          <a:p>
            <a:r>
              <a:rPr lang="cs-CZ" dirty="0" err="1">
                <a:latin typeface="Times New Roman" panose="02020603050405020304" pitchFamily="18" charset="0"/>
                <a:cs typeface="Times New Roman" panose="02020603050405020304" pitchFamily="18" charset="0"/>
              </a:rPr>
              <a:t>Taqī</a:t>
            </a:r>
            <a:r>
              <a:rPr lang="cs-CZ" dirty="0">
                <a:latin typeface="Times New Roman" panose="02020603050405020304" pitchFamily="18" charset="0"/>
                <a:cs typeface="Times New Roman" panose="02020603050405020304" pitchFamily="18" charset="0"/>
              </a:rPr>
              <a:t> al-</a:t>
            </a:r>
            <a:r>
              <a:rPr lang="cs-CZ" dirty="0" err="1">
                <a:latin typeface="Times New Roman" panose="02020603050405020304" pitchFamily="18" charset="0"/>
                <a:cs typeface="Times New Roman" panose="02020603050405020304" pitchFamily="18" charset="0"/>
              </a:rPr>
              <a:t>Dīn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ibn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Taymiyya</a:t>
            </a:r>
            <a:r>
              <a:rPr lang="cs-CZ" dirty="0">
                <a:latin typeface="Times New Roman" panose="02020603050405020304" pitchFamily="18" charset="0"/>
                <a:cs typeface="Times New Roman" panose="02020603050405020304" pitchFamily="18" charset="0"/>
              </a:rPr>
              <a:t> (1263–1328)</a:t>
            </a:r>
          </a:p>
          <a:p>
            <a:r>
              <a:rPr lang="cs-CZ" dirty="0" err="1">
                <a:latin typeface="Times New Roman" panose="02020603050405020304" pitchFamily="18" charset="0"/>
                <a:cs typeface="Times New Roman" panose="02020603050405020304" pitchFamily="18" charset="0"/>
              </a:rPr>
              <a:t>Aḥmad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ibn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ʿAbd</a:t>
            </a:r>
            <a:r>
              <a:rPr lang="cs-CZ" dirty="0">
                <a:latin typeface="Times New Roman" panose="02020603050405020304" pitchFamily="18" charset="0"/>
                <a:cs typeface="Times New Roman" panose="02020603050405020304" pitchFamily="18" charset="0"/>
              </a:rPr>
              <a:t> al-</a:t>
            </a:r>
            <a:r>
              <a:rPr lang="cs-CZ" dirty="0" err="1">
                <a:latin typeface="Times New Roman" panose="02020603050405020304" pitchFamily="18" charset="0"/>
                <a:cs typeface="Times New Roman" panose="02020603050405020304" pitchFamily="18" charset="0"/>
              </a:rPr>
              <a:t>Ḥaqq</a:t>
            </a:r>
            <a:endParaRPr lang="cs-CZ" dirty="0">
              <a:latin typeface="Times New Roman" panose="02020603050405020304" pitchFamily="18" charset="0"/>
              <a:cs typeface="Times New Roman" panose="02020603050405020304" pitchFamily="18" charset="0"/>
            </a:endParaRPr>
          </a:p>
          <a:p>
            <a:r>
              <a:rPr lang="cs-CZ" dirty="0" err="1">
                <a:latin typeface="Times New Roman" panose="02020603050405020304" pitchFamily="18" charset="0"/>
                <a:cs typeface="Times New Roman" panose="02020603050405020304" pitchFamily="18" charset="0"/>
              </a:rPr>
              <a:t>Taqī</a:t>
            </a:r>
            <a:r>
              <a:rPr lang="cs-CZ" dirty="0">
                <a:latin typeface="Times New Roman" panose="02020603050405020304" pitchFamily="18" charset="0"/>
                <a:cs typeface="Times New Roman" panose="02020603050405020304" pitchFamily="18" charset="0"/>
              </a:rPr>
              <a:t> al-</a:t>
            </a:r>
            <a:r>
              <a:rPr lang="cs-CZ" dirty="0" err="1">
                <a:latin typeface="Times New Roman" panose="02020603050405020304" pitchFamily="18" charset="0"/>
                <a:cs typeface="Times New Roman" panose="02020603050405020304" pitchFamily="18" charset="0"/>
              </a:rPr>
              <a:t>Dīn</a:t>
            </a:r>
            <a:r>
              <a:rPr lang="cs-CZ" dirty="0">
                <a:latin typeface="Times New Roman" panose="02020603050405020304" pitchFamily="18" charset="0"/>
                <a:cs typeface="Times New Roman" panose="02020603050405020304" pitchFamily="18" charset="0"/>
              </a:rPr>
              <a:t> al-</a:t>
            </a:r>
            <a:r>
              <a:rPr lang="cs-CZ" dirty="0" err="1">
                <a:latin typeface="Times New Roman" panose="02020603050405020304" pitchFamily="18" charset="0"/>
                <a:cs typeface="Times New Roman" panose="02020603050405020304" pitchFamily="18" charset="0"/>
              </a:rPr>
              <a:t>Subkī</a:t>
            </a:r>
            <a:r>
              <a:rPr lang="cs-CZ" dirty="0">
                <a:latin typeface="Times New Roman" panose="02020603050405020304" pitchFamily="18" charset="0"/>
                <a:cs typeface="Times New Roman" panose="02020603050405020304" pitchFamily="18" charset="0"/>
              </a:rPr>
              <a:t> (1353)</a:t>
            </a:r>
          </a:p>
          <a:p>
            <a:r>
              <a:rPr lang="cs-CZ" dirty="0">
                <a:latin typeface="Times New Roman" panose="02020603050405020304" pitchFamily="18" charset="0"/>
                <a:cs typeface="Times New Roman" panose="02020603050405020304" pitchFamily="18" charset="0"/>
              </a:rPr>
              <a:t>Ibn </a:t>
            </a:r>
            <a:r>
              <a:rPr lang="cs-CZ" dirty="0" err="1">
                <a:latin typeface="Times New Roman" panose="02020603050405020304" pitchFamily="18" charset="0"/>
                <a:cs typeface="Times New Roman" panose="02020603050405020304" pitchFamily="18" charset="0"/>
              </a:rPr>
              <a:t>Ḥajar</a:t>
            </a:r>
            <a:r>
              <a:rPr lang="cs-CZ" dirty="0">
                <a:latin typeface="Times New Roman" panose="02020603050405020304" pitchFamily="18" charset="0"/>
                <a:cs typeface="Times New Roman" panose="02020603050405020304" pitchFamily="18" charset="0"/>
              </a:rPr>
              <a:t> (1442)</a:t>
            </a:r>
          </a:p>
          <a:p>
            <a:r>
              <a:rPr lang="cs-CZ" dirty="0">
                <a:latin typeface="Times New Roman" panose="02020603050405020304" pitchFamily="18" charset="0"/>
                <a:cs typeface="Times New Roman" panose="02020603050405020304" pitchFamily="18" charset="0"/>
              </a:rPr>
              <a:t>Ibn </a:t>
            </a:r>
            <a:r>
              <a:rPr lang="cs-CZ" dirty="0" err="1">
                <a:latin typeface="Times New Roman" panose="02020603050405020304" pitchFamily="18" charset="0"/>
                <a:cs typeface="Times New Roman" panose="02020603050405020304" pitchFamily="18" charset="0"/>
              </a:rPr>
              <a:t>ʿUbayya</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regarding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so-</a:t>
            </a:r>
            <a:r>
              <a:rPr lang="cs-CZ" dirty="0" err="1">
                <a:latin typeface="Times New Roman" panose="02020603050405020304" pitchFamily="18" charset="0"/>
                <a:cs typeface="Times New Roman" panose="02020603050405020304" pitchFamily="18" charset="0"/>
              </a:rPr>
              <a:t>called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Ramban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synagogue</a:t>
            </a:r>
            <a:r>
              <a:rPr lang="cs-CZ" dirty="0">
                <a:latin typeface="Times New Roman" panose="02020603050405020304" pitchFamily="18" charset="0"/>
                <a:cs typeface="Times New Roman" panose="02020603050405020304" pitchFamily="18" charset="0"/>
              </a:rPr>
              <a:t> in Jerusalem, 1474)</a:t>
            </a:r>
          </a:p>
          <a:p>
            <a:r>
              <a:rPr lang="cs-CZ" dirty="0" err="1">
                <a:latin typeface="Times New Roman" panose="02020603050405020304" pitchFamily="18" charset="0"/>
                <a:cs typeface="Times New Roman" panose="02020603050405020304" pitchFamily="18" charset="0"/>
              </a:rPr>
              <a:t>Najm</a:t>
            </a:r>
            <a:r>
              <a:rPr lang="cs-CZ" dirty="0">
                <a:latin typeface="Times New Roman" panose="02020603050405020304" pitchFamily="18" charset="0"/>
                <a:cs typeface="Times New Roman" panose="02020603050405020304" pitchFamily="18" charset="0"/>
              </a:rPr>
              <a:t> al-</a:t>
            </a:r>
            <a:r>
              <a:rPr lang="cs-CZ" dirty="0" err="1">
                <a:latin typeface="Times New Roman" panose="02020603050405020304" pitchFamily="18" charset="0"/>
                <a:cs typeface="Times New Roman" panose="02020603050405020304" pitchFamily="18" charset="0"/>
              </a:rPr>
              <a:t>Dīn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ibn</a:t>
            </a:r>
            <a:r>
              <a:rPr lang="cs-CZ" dirty="0">
                <a:latin typeface="Times New Roman" panose="02020603050405020304" pitchFamily="18" charset="0"/>
                <a:cs typeface="Times New Roman" panose="02020603050405020304" pitchFamily="18" charset="0"/>
              </a:rPr>
              <a:t> al-</a:t>
            </a:r>
            <a:r>
              <a:rPr lang="cs-CZ" dirty="0" err="1">
                <a:latin typeface="Times New Roman" panose="02020603050405020304" pitchFamily="18" charset="0"/>
                <a:cs typeface="Times New Roman" panose="02020603050405020304" pitchFamily="18" charset="0"/>
              </a:rPr>
              <a:t>Rifʿa</a:t>
            </a:r>
            <a:endParaRPr lang="cs-CZ" dirty="0">
              <a:latin typeface="Times New Roman" panose="02020603050405020304" pitchFamily="18" charset="0"/>
              <a:cs typeface="Times New Roman" panose="02020603050405020304" pitchFamily="18" charset="0"/>
            </a:endParaRPr>
          </a:p>
          <a:p>
            <a:r>
              <a:rPr lang="cs-CZ" dirty="0">
                <a:latin typeface="Times New Roman" panose="02020603050405020304" pitchFamily="18" charset="0"/>
                <a:cs typeface="Times New Roman" panose="02020603050405020304" pitchFamily="18" charset="0"/>
              </a:rPr>
              <a:t>al-</a:t>
            </a:r>
            <a:r>
              <a:rPr lang="cs-CZ" dirty="0" err="1">
                <a:latin typeface="Times New Roman" panose="02020603050405020304" pitchFamily="18" charset="0"/>
                <a:cs typeface="Times New Roman" panose="02020603050405020304" pitchFamily="18" charset="0"/>
              </a:rPr>
              <a:t>Nawawī</a:t>
            </a:r>
            <a:endParaRPr lang="cs-CZ" dirty="0">
              <a:latin typeface="Times New Roman" panose="02020603050405020304" pitchFamily="18" charset="0"/>
              <a:cs typeface="Times New Roman" panose="02020603050405020304" pitchFamily="18" charset="0"/>
            </a:endParaRPr>
          </a:p>
          <a:p>
            <a:r>
              <a:rPr lang="cs-CZ" dirty="0">
                <a:latin typeface="Times New Roman" panose="02020603050405020304" pitchFamily="18" charset="0"/>
                <a:cs typeface="Times New Roman" panose="02020603050405020304" pitchFamily="18" charset="0"/>
              </a:rPr>
              <a:t>Ibn al-</a:t>
            </a:r>
            <a:r>
              <a:rPr lang="cs-CZ" dirty="0" err="1">
                <a:latin typeface="Times New Roman" panose="02020603050405020304" pitchFamily="18" charset="0"/>
                <a:cs typeface="Times New Roman" panose="02020603050405020304" pitchFamily="18" charset="0"/>
              </a:rPr>
              <a:t>Naqqāsh</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1909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0"/>
            <a:ext cx="11353800" cy="6176963"/>
          </a:xfrm>
        </p:spPr>
        <p:txBody>
          <a:bodyPr/>
          <a:lstStyle/>
          <a:p>
            <a:endParaRPr lang="en-US" dirty="0">
              <a:latin typeface="Times New Roman" panose="02020603050405020304" pitchFamily="18" charset="0"/>
              <a:cs typeface="Times New Roman" panose="02020603050405020304" pitchFamily="18" charset="0"/>
            </a:endParaRPr>
          </a:p>
          <a:p>
            <a:r>
              <a:rPr lang="cs-CZ" dirty="0" err="1">
                <a:effectLst/>
                <a:latin typeface="Times New Roman" panose="02020603050405020304" pitchFamily="18" charset="0"/>
                <a:ea typeface="Times New Roman" panose="02020603050405020304" pitchFamily="18" charset="0"/>
                <a:cs typeface="Times New Roman" panose="02020603050405020304" pitchFamily="18" charset="0"/>
              </a:rPr>
              <a:t>Asnāwī’s</a:t>
            </a:r>
            <a:r>
              <a:rPr lang="cs-CZ"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dirty="0" err="1">
                <a:effectLst/>
                <a:latin typeface="Times New Roman" panose="02020603050405020304" pitchFamily="18" charset="0"/>
                <a:ea typeface="Times New Roman" panose="02020603050405020304" pitchFamily="18" charset="0"/>
                <a:cs typeface="Times New Roman" panose="02020603050405020304" pitchFamily="18" charset="0"/>
              </a:rPr>
              <a:t>tract</a:t>
            </a:r>
            <a:r>
              <a:rPr lang="cs-CZ"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dirty="0" err="1">
                <a:effectLst/>
                <a:latin typeface="Times New Roman" panose="02020603050405020304" pitchFamily="18" charset="0"/>
                <a:ea typeface="Times New Roman" panose="02020603050405020304" pitchFamily="18" charset="0"/>
                <a:cs typeface="Times New Roman" panose="02020603050405020304" pitchFamily="18" charset="0"/>
              </a:rPr>
              <a:t>against</a:t>
            </a:r>
            <a:r>
              <a:rPr lang="cs-CZ" dirty="0">
                <a:effectLst/>
                <a:latin typeface="Times New Roman" panose="02020603050405020304" pitchFamily="18" charset="0"/>
                <a:ea typeface="Times New Roman" panose="02020603050405020304" pitchFamily="18" charset="0"/>
                <a:cs typeface="Times New Roman" panose="02020603050405020304" pitchFamily="18" charset="0"/>
              </a:rPr>
              <a:t> Christian </a:t>
            </a:r>
            <a:r>
              <a:rPr lang="cs-CZ" dirty="0" err="1">
                <a:effectLst/>
                <a:latin typeface="Times New Roman" panose="02020603050405020304" pitchFamily="18" charset="0"/>
                <a:ea typeface="Times New Roman" panose="02020603050405020304" pitchFamily="18" charset="0"/>
                <a:cs typeface="Times New Roman" panose="02020603050405020304" pitchFamily="18" charset="0"/>
              </a:rPr>
              <a:t>officials</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dirty="0" err="1">
                <a:effectLst/>
                <a:latin typeface="Times New Roman" panose="02020603050405020304" pitchFamily="18" charset="0"/>
                <a:ea typeface="Times New Roman" panose="02020603050405020304" pitchFamily="18" charset="0"/>
                <a:cs typeface="Times New Roman" panose="02020603050405020304" pitchFamily="18" charset="0"/>
              </a:rPr>
              <a:t>written</a:t>
            </a:r>
            <a:r>
              <a:rPr lang="cs-CZ"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dirty="0" err="1">
                <a:effectLst/>
                <a:latin typeface="Times New Roman" panose="02020603050405020304" pitchFamily="18" charset="0"/>
                <a:ea typeface="Times New Roman" panose="02020603050405020304" pitchFamily="18" charset="0"/>
                <a:cs typeface="Times New Roman" panose="02020603050405020304" pitchFamily="18" charset="0"/>
              </a:rPr>
              <a:t>during</a:t>
            </a:r>
            <a:r>
              <a:rPr lang="cs-CZ"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cs-CZ"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dirty="0" err="1">
                <a:effectLst/>
                <a:latin typeface="Times New Roman" panose="02020603050405020304" pitchFamily="18" charset="0"/>
                <a:ea typeface="Times New Roman" panose="02020603050405020304" pitchFamily="18" charset="0"/>
                <a:cs typeface="Times New Roman" panose="02020603050405020304" pitchFamily="18" charset="0"/>
              </a:rPr>
              <a:t>reign</a:t>
            </a:r>
            <a:r>
              <a:rPr lang="cs-CZ"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cs-CZ"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cs-CZ"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dirty="0" err="1">
                <a:effectLst/>
                <a:latin typeface="Times New Roman" panose="02020603050405020304" pitchFamily="18" charset="0"/>
                <a:ea typeface="Times New Roman" panose="02020603050405020304" pitchFamily="18" charset="0"/>
                <a:cs typeface="Times New Roman" panose="02020603050405020304" pitchFamily="18" charset="0"/>
              </a:rPr>
              <a:t>Mamlūk</a:t>
            </a:r>
            <a:r>
              <a:rPr lang="cs-CZ"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dirty="0" err="1">
                <a:effectLst/>
                <a:latin typeface="Times New Roman" panose="02020603050405020304" pitchFamily="18" charset="0"/>
                <a:ea typeface="Times New Roman" panose="02020603050405020304" pitchFamily="18" charset="0"/>
                <a:cs typeface="Times New Roman" panose="02020603050405020304" pitchFamily="18" charset="0"/>
              </a:rPr>
              <a:t>sultans</a:t>
            </a:r>
            <a:r>
              <a:rPr lang="cs-CZ"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dirty="0" err="1">
                <a:effectLst/>
                <a:latin typeface="Times New Roman" panose="02020603050405020304" pitchFamily="18" charset="0"/>
                <a:ea typeface="Times New Roman" panose="02020603050405020304" pitchFamily="18" charset="0"/>
                <a:cs typeface="Times New Roman" panose="02020603050405020304" pitchFamily="18" charset="0"/>
              </a:rPr>
              <a:t>Ṣalāḥ</a:t>
            </a:r>
            <a:r>
              <a:rPr lang="cs-CZ" dirty="0">
                <a:effectLst/>
                <a:latin typeface="Times New Roman" panose="02020603050405020304" pitchFamily="18" charset="0"/>
                <a:ea typeface="Times New Roman" panose="02020603050405020304" pitchFamily="18" charset="0"/>
                <a:cs typeface="Times New Roman" panose="02020603050405020304" pitchFamily="18" charset="0"/>
              </a:rPr>
              <a:t> al-</a:t>
            </a:r>
            <a:r>
              <a:rPr lang="cs-CZ" dirty="0" err="1">
                <a:effectLst/>
                <a:latin typeface="Times New Roman" panose="02020603050405020304" pitchFamily="18" charset="0"/>
                <a:ea typeface="Times New Roman" panose="02020603050405020304" pitchFamily="18" charset="0"/>
                <a:cs typeface="Times New Roman" panose="02020603050405020304" pitchFamily="18" charset="0"/>
              </a:rPr>
              <a:t>Dīn</a:t>
            </a:r>
            <a:r>
              <a:rPr lang="cs-CZ"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dirty="0" err="1">
                <a:effectLst/>
                <a:latin typeface="Times New Roman" panose="02020603050405020304" pitchFamily="18" charset="0"/>
                <a:ea typeface="Times New Roman" panose="02020603050405020304" pitchFamily="18" charset="0"/>
                <a:cs typeface="Times New Roman" panose="02020603050405020304" pitchFamily="18" charset="0"/>
              </a:rPr>
              <a:t>Ṣāliḥ</a:t>
            </a:r>
            <a:r>
              <a:rPr lang="cs-CZ"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cs-CZ" dirty="0" err="1">
                <a:effectLst/>
                <a:latin typeface="Times New Roman" panose="02020603050405020304" pitchFamily="18" charset="0"/>
                <a:ea typeface="Times New Roman" panose="02020603050405020304" pitchFamily="18" charset="0"/>
                <a:cs typeface="Times New Roman" panose="02020603050405020304" pitchFamily="18" charset="0"/>
              </a:rPr>
              <a:t>Nāṣir</a:t>
            </a:r>
            <a:r>
              <a:rPr lang="cs-CZ" dirty="0">
                <a:effectLst/>
                <a:latin typeface="Times New Roman" panose="02020603050405020304" pitchFamily="18" charset="0"/>
                <a:ea typeface="Times New Roman" panose="02020603050405020304" pitchFamily="18" charset="0"/>
                <a:cs typeface="Times New Roman" panose="02020603050405020304" pitchFamily="18" charset="0"/>
              </a:rPr>
              <a:t> al-</a:t>
            </a:r>
            <a:r>
              <a:rPr lang="cs-CZ" dirty="0" err="1">
                <a:effectLst/>
                <a:latin typeface="Times New Roman" panose="02020603050405020304" pitchFamily="18" charset="0"/>
                <a:ea typeface="Times New Roman" panose="02020603050405020304" pitchFamily="18" charset="0"/>
                <a:cs typeface="Times New Roman" panose="02020603050405020304" pitchFamily="18" charset="0"/>
              </a:rPr>
              <a:t>Dīn</a:t>
            </a:r>
            <a:r>
              <a:rPr lang="cs-CZ" dirty="0">
                <a:effectLst/>
                <a:latin typeface="Times New Roman" panose="02020603050405020304" pitchFamily="18" charset="0"/>
                <a:ea typeface="Times New Roman" panose="02020603050405020304" pitchFamily="18" charset="0"/>
                <a:cs typeface="Times New Roman" panose="02020603050405020304" pitchFamily="18" charset="0"/>
              </a:rPr>
              <a:t> al-</a:t>
            </a:r>
            <a:r>
              <a:rPr lang="cs-CZ" dirty="0" err="1">
                <a:effectLst/>
                <a:latin typeface="Times New Roman" panose="02020603050405020304" pitchFamily="18" charset="0"/>
                <a:ea typeface="Times New Roman" panose="02020603050405020304" pitchFamily="18" charset="0"/>
                <a:cs typeface="Times New Roman" panose="02020603050405020304" pitchFamily="18" charset="0"/>
              </a:rPr>
              <a:t>Ḥasan</a:t>
            </a:r>
            <a:r>
              <a:rPr lang="cs-CZ" dirty="0">
                <a:effectLst/>
                <a:latin typeface="Times New Roman" panose="02020603050405020304" pitchFamily="18" charset="0"/>
                <a:ea typeface="Times New Roman" panose="02020603050405020304" pitchFamily="18" charset="0"/>
                <a:cs typeface="Times New Roman" panose="02020603050405020304" pitchFamily="18" charset="0"/>
              </a:rPr>
              <a:t> (1347–1361)</a:t>
            </a:r>
            <a:endParaRPr lang="en-US" dirty="0">
              <a:latin typeface="Times New Roman" panose="02020603050405020304" pitchFamily="18" charset="0"/>
              <a:cs typeface="Times New Roman" panose="02020603050405020304" pitchFamily="18" charset="0"/>
            </a:endParaRPr>
          </a:p>
          <a:p>
            <a:r>
              <a:rPr lang="cs-CZ" dirty="0" err="1">
                <a:latin typeface="Times New Roman" panose="02020603050405020304" pitchFamily="18" charset="0"/>
                <a:cs typeface="Times New Roman" panose="02020603050405020304" pitchFamily="18" charset="0"/>
              </a:rPr>
              <a:t>Ghāzī</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ibn</a:t>
            </a:r>
            <a:r>
              <a:rPr lang="cs-CZ" dirty="0">
                <a:latin typeface="Times New Roman" panose="02020603050405020304" pitchFamily="18" charset="0"/>
                <a:cs typeface="Times New Roman" panose="02020603050405020304" pitchFamily="18" charset="0"/>
              </a:rPr>
              <a:t> al-</a:t>
            </a:r>
            <a:r>
              <a:rPr lang="cs-CZ" dirty="0" err="1">
                <a:latin typeface="Times New Roman" panose="02020603050405020304" pitchFamily="18" charset="0"/>
                <a:cs typeface="Times New Roman" panose="02020603050405020304" pitchFamily="18" charset="0"/>
              </a:rPr>
              <a:t>Wāsiṭī’s</a:t>
            </a:r>
            <a:r>
              <a:rPr lang="cs-CZ" dirty="0">
                <a:latin typeface="Times New Roman" panose="02020603050405020304" pitchFamily="18" charset="0"/>
                <a:cs typeface="Times New Roman" panose="02020603050405020304" pitchFamily="18" charset="0"/>
              </a:rPr>
              <a:t> ‘An </a:t>
            </a:r>
            <a:r>
              <a:rPr lang="cs-CZ" dirty="0" err="1">
                <a:latin typeface="Times New Roman" panose="02020603050405020304" pitchFamily="18" charset="0"/>
                <a:cs typeface="Times New Roman" panose="02020603050405020304" pitchFamily="18" charset="0"/>
              </a:rPr>
              <a:t>Answer</a:t>
            </a:r>
            <a:r>
              <a:rPr lang="cs-CZ" dirty="0">
                <a:latin typeface="Times New Roman" panose="02020603050405020304" pitchFamily="18" charset="0"/>
                <a:cs typeface="Times New Roman" panose="02020603050405020304" pitchFamily="18" charset="0"/>
              </a:rPr>
              <a:t> to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Dhimmis</a:t>
            </a:r>
            <a:r>
              <a:rPr lang="cs-CZ" dirty="0">
                <a:latin typeface="Times New Roman" panose="02020603050405020304" pitchFamily="18" charset="0"/>
                <a:cs typeface="Times New Roman" panose="02020603050405020304" pitchFamily="18" charset="0"/>
              </a:rPr>
              <a:t>’</a:t>
            </a:r>
          </a:p>
          <a:p>
            <a:r>
              <a:rPr lang="cs-CZ" dirty="0">
                <a:latin typeface="Times New Roman" panose="02020603050405020304" pitchFamily="18" charset="0"/>
                <a:cs typeface="Times New Roman" panose="02020603050405020304" pitchFamily="18" charset="0"/>
              </a:rPr>
              <a:t>al-</a:t>
            </a:r>
            <a:r>
              <a:rPr lang="cs-CZ" dirty="0" err="1">
                <a:latin typeface="Times New Roman" panose="02020603050405020304" pitchFamily="18" charset="0"/>
                <a:cs typeface="Times New Roman" panose="02020603050405020304" pitchFamily="18" charset="0"/>
              </a:rPr>
              <a:t>Jawbarī</a:t>
            </a:r>
            <a:r>
              <a:rPr lang="en-US" dirty="0">
                <a:latin typeface="Times New Roman" panose="02020603050405020304" pitchFamily="18" charset="0"/>
                <a:cs typeface="Times New Roman" panose="02020603050405020304" pitchFamily="18" charset="0"/>
              </a:rPr>
              <a:t> (13</a:t>
            </a:r>
            <a:r>
              <a:rPr lang="en-US" baseline="30000" dirty="0">
                <a:latin typeface="Times New Roman" panose="02020603050405020304" pitchFamily="18" charset="0"/>
                <a:cs typeface="Times New Roman" panose="02020603050405020304" pitchFamily="18" charset="0"/>
              </a:rPr>
              <a:t>th</a:t>
            </a:r>
            <a:r>
              <a:rPr lang="en-US" dirty="0">
                <a:latin typeface="Times New Roman" panose="02020603050405020304" pitchFamily="18" charset="0"/>
                <a:cs typeface="Times New Roman" panose="02020603050405020304" pitchFamily="18" charset="0"/>
              </a:rPr>
              <a:t> century)</a:t>
            </a:r>
            <a:r>
              <a:rPr lang="cs-CZ"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The</a:t>
            </a:r>
            <a:r>
              <a:rPr lang="cs-CZ" i="1" dirty="0">
                <a:latin typeface="Times New Roman" panose="02020603050405020304" pitchFamily="18" charset="0"/>
                <a:cs typeface="Times New Roman" panose="02020603050405020304" pitchFamily="18" charset="0"/>
              </a:rPr>
              <a:t> Best </a:t>
            </a:r>
            <a:r>
              <a:rPr lang="cs-CZ" i="1" dirty="0" err="1">
                <a:latin typeface="Times New Roman" panose="02020603050405020304" pitchFamily="18" charset="0"/>
                <a:cs typeface="Times New Roman" panose="02020603050405020304" pitchFamily="18" charset="0"/>
              </a:rPr>
              <a:t>Collection</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Disclosing</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the</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Secrets</a:t>
            </a:r>
            <a:r>
              <a:rPr lang="cs-CZ" i="1" dirty="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a:t>
            </a:r>
            <a:r>
              <a:rPr lang="cs-CZ" i="1" dirty="0" err="1">
                <a:latin typeface="Times New Roman" panose="02020603050405020304" pitchFamily="18" charset="0"/>
                <a:cs typeface="Times New Roman" panose="02020603050405020304" pitchFamily="18" charset="0"/>
              </a:rPr>
              <a:t>Kitāb</a:t>
            </a:r>
            <a:r>
              <a:rPr lang="cs-CZ" i="1" dirty="0">
                <a:latin typeface="Times New Roman" panose="02020603050405020304" pitchFamily="18" charset="0"/>
                <a:cs typeface="Times New Roman" panose="02020603050405020304" pitchFamily="18" charset="0"/>
              </a:rPr>
              <a:t> al-</a:t>
            </a:r>
            <a:r>
              <a:rPr lang="cs-CZ" i="1" dirty="0" err="1">
                <a:latin typeface="Times New Roman" panose="02020603050405020304" pitchFamily="18" charset="0"/>
                <a:cs typeface="Times New Roman" panose="02020603050405020304" pitchFamily="18" charset="0"/>
              </a:rPr>
              <a:t>Mukhtār</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fī</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kashf</a:t>
            </a:r>
            <a:r>
              <a:rPr lang="cs-CZ" i="1" dirty="0">
                <a:latin typeface="Times New Roman" panose="02020603050405020304" pitchFamily="18" charset="0"/>
                <a:cs typeface="Times New Roman" panose="02020603050405020304" pitchFamily="18" charset="0"/>
              </a:rPr>
              <a:t> al-</a:t>
            </a:r>
            <a:r>
              <a:rPr lang="cs-CZ" i="1" dirty="0" err="1">
                <a:latin typeface="Times New Roman" panose="02020603050405020304" pitchFamily="18" charset="0"/>
                <a:cs typeface="Times New Roman" panose="02020603050405020304" pitchFamily="18" charset="0"/>
              </a:rPr>
              <a:t>asrār</a:t>
            </a:r>
            <a:r>
              <a:rPr lang="cs-CZ"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The</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author</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depicts</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Jews</a:t>
            </a:r>
            <a:r>
              <a:rPr lang="cs-CZ" sz="1800" dirty="0">
                <a:effectLst/>
                <a:latin typeface="Times New Roman" panose="02020603050405020304" pitchFamily="18" charset="0"/>
                <a:ea typeface="Times New Roman" panose="02020603050405020304" pitchFamily="18" charset="0"/>
              </a:rPr>
              <a:t> as ‘</a:t>
            </a:r>
            <a:r>
              <a:rPr lang="cs-CZ" sz="1800" dirty="0" err="1">
                <a:effectLst/>
                <a:latin typeface="Times New Roman" panose="02020603050405020304" pitchFamily="18" charset="0"/>
                <a:ea typeface="Times New Roman" panose="02020603050405020304" pitchFamily="18" charset="0"/>
              </a:rPr>
              <a:t>the</a:t>
            </a:r>
            <a:r>
              <a:rPr lang="cs-CZ" sz="1800" dirty="0">
                <a:effectLst/>
                <a:latin typeface="Times New Roman" panose="02020603050405020304" pitchFamily="18" charset="0"/>
                <a:ea typeface="Times New Roman" panose="02020603050405020304" pitchFamily="18" charset="0"/>
              </a:rPr>
              <a:t> most </a:t>
            </a:r>
            <a:r>
              <a:rPr lang="cs-CZ" sz="1800" dirty="0" err="1">
                <a:effectLst/>
                <a:latin typeface="Times New Roman" panose="02020603050405020304" pitchFamily="18" charset="0"/>
                <a:ea typeface="Times New Roman" panose="02020603050405020304" pitchFamily="18" charset="0"/>
              </a:rPr>
              <a:t>cunning</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creatures</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the</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vilest</a:t>
            </a:r>
            <a:r>
              <a:rPr lang="cs-CZ" sz="1800" dirty="0">
                <a:effectLst/>
                <a:latin typeface="Times New Roman" panose="02020603050405020304" pitchFamily="18" charset="0"/>
                <a:ea typeface="Times New Roman" panose="02020603050405020304" pitchFamily="18" charset="0"/>
              </a:rPr>
              <a:t>, most </a:t>
            </a:r>
            <a:r>
              <a:rPr lang="cs-CZ" sz="1800" dirty="0" err="1">
                <a:effectLst/>
                <a:latin typeface="Times New Roman" panose="02020603050405020304" pitchFamily="18" charset="0"/>
                <a:ea typeface="Times New Roman" panose="02020603050405020304" pitchFamily="18" charset="0"/>
              </a:rPr>
              <a:t>unbelieving</a:t>
            </a:r>
            <a:r>
              <a:rPr lang="cs-CZ" sz="1800" dirty="0">
                <a:effectLst/>
                <a:latin typeface="Times New Roman" panose="02020603050405020304" pitchFamily="18" charset="0"/>
                <a:ea typeface="Times New Roman" panose="02020603050405020304" pitchFamily="18" charset="0"/>
              </a:rPr>
              <a:t> and </a:t>
            </a:r>
            <a:r>
              <a:rPr lang="cs-CZ" sz="1800" dirty="0" err="1">
                <a:effectLst/>
                <a:latin typeface="Times New Roman" panose="02020603050405020304" pitchFamily="18" charset="0"/>
                <a:ea typeface="Times New Roman" panose="02020603050405020304" pitchFamily="18" charset="0"/>
              </a:rPr>
              <a:t>hypocritical</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While</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ostensibly</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the</a:t>
            </a:r>
            <a:r>
              <a:rPr lang="cs-CZ" sz="1800" dirty="0">
                <a:effectLst/>
                <a:latin typeface="Times New Roman" panose="02020603050405020304" pitchFamily="18" charset="0"/>
                <a:ea typeface="Times New Roman" panose="02020603050405020304" pitchFamily="18" charset="0"/>
              </a:rPr>
              <a:t> most </a:t>
            </a:r>
            <a:r>
              <a:rPr lang="cs-CZ" sz="1800" dirty="0" err="1">
                <a:effectLst/>
                <a:latin typeface="Times New Roman" panose="02020603050405020304" pitchFamily="18" charset="0"/>
                <a:ea typeface="Times New Roman" panose="02020603050405020304" pitchFamily="18" charset="0"/>
              </a:rPr>
              <a:t>humble</a:t>
            </a:r>
            <a:r>
              <a:rPr lang="cs-CZ" sz="1800" dirty="0">
                <a:effectLst/>
                <a:latin typeface="Times New Roman" panose="02020603050405020304" pitchFamily="18" charset="0"/>
                <a:ea typeface="Times New Roman" panose="02020603050405020304" pitchFamily="18" charset="0"/>
              </a:rPr>
              <a:t> and </a:t>
            </a:r>
            <a:r>
              <a:rPr lang="cs-CZ" sz="1800" dirty="0" err="1">
                <a:effectLst/>
                <a:latin typeface="Times New Roman" panose="02020603050405020304" pitchFamily="18" charset="0"/>
                <a:ea typeface="Times New Roman" panose="02020603050405020304" pitchFamily="18" charset="0"/>
              </a:rPr>
              <a:t>miserable</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they</a:t>
            </a:r>
            <a:r>
              <a:rPr lang="cs-CZ" sz="1800" dirty="0">
                <a:effectLst/>
                <a:latin typeface="Times New Roman" panose="02020603050405020304" pitchFamily="18" charset="0"/>
                <a:ea typeface="Times New Roman" panose="02020603050405020304" pitchFamily="18" charset="0"/>
              </a:rPr>
              <a:t> are in </a:t>
            </a:r>
            <a:r>
              <a:rPr lang="cs-CZ" sz="1800" dirty="0" err="1">
                <a:effectLst/>
                <a:latin typeface="Times New Roman" panose="02020603050405020304" pitchFamily="18" charset="0"/>
                <a:ea typeface="Times New Roman" panose="02020603050405020304" pitchFamily="18" charset="0"/>
              </a:rPr>
              <a:t>fact</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the</a:t>
            </a:r>
            <a:r>
              <a:rPr lang="cs-CZ" sz="1800" dirty="0">
                <a:effectLst/>
                <a:latin typeface="Times New Roman" panose="02020603050405020304" pitchFamily="18" charset="0"/>
                <a:ea typeface="Times New Roman" panose="02020603050405020304" pitchFamily="18" charset="0"/>
              </a:rPr>
              <a:t> most </a:t>
            </a:r>
            <a:r>
              <a:rPr lang="cs-CZ" sz="1800" dirty="0" err="1">
                <a:effectLst/>
                <a:latin typeface="Times New Roman" panose="02020603050405020304" pitchFamily="18" charset="0"/>
                <a:ea typeface="Times New Roman" panose="02020603050405020304" pitchFamily="18" charset="0"/>
              </a:rPr>
              <a:t>vicious</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of</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men</a:t>
            </a:r>
            <a:r>
              <a:rPr lang="cs-CZ" sz="1800" dirty="0">
                <a:effectLst/>
                <a:latin typeface="Times New Roman" panose="02020603050405020304" pitchFamily="18" charset="0"/>
                <a:ea typeface="Times New Roman" panose="02020603050405020304" pitchFamily="18" charset="0"/>
              </a:rPr>
              <a:t>. […] </a:t>
            </a:r>
            <a:r>
              <a:rPr lang="cs-CZ" sz="1800" dirty="0" err="1">
                <a:effectLst/>
                <a:latin typeface="Times New Roman" panose="02020603050405020304" pitchFamily="18" charset="0"/>
                <a:ea typeface="Times New Roman" panose="02020603050405020304" pitchFamily="18" charset="0"/>
              </a:rPr>
              <a:t>If</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they</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remain</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alone</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with</a:t>
            </a:r>
            <a:r>
              <a:rPr lang="cs-CZ" sz="1800" dirty="0">
                <a:effectLst/>
                <a:latin typeface="Times New Roman" panose="02020603050405020304" pitchFamily="18" charset="0"/>
                <a:ea typeface="Times New Roman" panose="02020603050405020304" pitchFamily="18" charset="0"/>
              </a:rPr>
              <a:t> a man, </a:t>
            </a:r>
            <a:r>
              <a:rPr lang="cs-CZ" sz="1800" dirty="0" err="1">
                <a:effectLst/>
                <a:latin typeface="Times New Roman" panose="02020603050405020304" pitchFamily="18" charset="0"/>
                <a:ea typeface="Times New Roman" panose="02020603050405020304" pitchFamily="18" charset="0"/>
              </a:rPr>
              <a:t>they</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destroy</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him</a:t>
            </a:r>
            <a:r>
              <a:rPr lang="cs-CZ" sz="1800" dirty="0">
                <a:effectLst/>
                <a:latin typeface="Times New Roman" panose="02020603050405020304" pitchFamily="18" charset="0"/>
                <a:ea typeface="Times New Roman" panose="02020603050405020304" pitchFamily="18" charset="0"/>
              </a:rPr>
              <a:t>. They </a:t>
            </a:r>
            <a:r>
              <a:rPr lang="cs-CZ" sz="1800" dirty="0" err="1">
                <a:effectLst/>
                <a:latin typeface="Times New Roman" panose="02020603050405020304" pitchFamily="18" charset="0"/>
                <a:ea typeface="Times New Roman" panose="02020603050405020304" pitchFamily="18" charset="0"/>
              </a:rPr>
              <a:t>offer</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him</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sleep-inducing</a:t>
            </a:r>
            <a:r>
              <a:rPr lang="cs-CZ" sz="1800" dirty="0">
                <a:effectLst/>
                <a:latin typeface="Times New Roman" panose="02020603050405020304" pitchFamily="18" charset="0"/>
                <a:ea typeface="Times New Roman" panose="02020603050405020304" pitchFamily="18" charset="0"/>
              </a:rPr>
              <a:t> food, </a:t>
            </a:r>
            <a:r>
              <a:rPr lang="cs-CZ" sz="1800" dirty="0" err="1">
                <a:effectLst/>
                <a:latin typeface="Times New Roman" panose="02020603050405020304" pitchFamily="18" charset="0"/>
                <a:ea typeface="Times New Roman" panose="02020603050405020304" pitchFamily="18" charset="0"/>
              </a:rPr>
              <a:t>they</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slay</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him</a:t>
            </a:r>
            <a:r>
              <a:rPr lang="cs-CZ" sz="1800" dirty="0">
                <a:effectLst/>
                <a:latin typeface="Times New Roman" panose="02020603050405020304" pitchFamily="18" charset="0"/>
                <a:ea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cs-CZ" sz="1800" dirty="0">
                <a:effectLst/>
                <a:latin typeface="Times New Roman" panose="02020603050405020304" pitchFamily="18" charset="0"/>
                <a:ea typeface="Times New Roman" panose="02020603050405020304" pitchFamily="18" charset="0"/>
              </a:rPr>
              <a:t>‘</a:t>
            </a:r>
            <a:r>
              <a:rPr lang="en-US" sz="1800" dirty="0">
                <a:latin typeface="Times New Roman" panose="02020603050405020304" pitchFamily="18" charset="0"/>
                <a:ea typeface="Times New Roman" panose="02020603050405020304" pitchFamily="18" charset="0"/>
              </a:rPr>
              <a:t>I</a:t>
            </a:r>
            <a:r>
              <a:rPr lang="cs-CZ" sz="1800">
                <a:effectLst/>
                <a:latin typeface="Times New Roman" panose="02020603050405020304" pitchFamily="18" charset="0"/>
                <a:ea typeface="Times New Roman" panose="02020603050405020304" pitchFamily="18" charset="0"/>
              </a:rPr>
              <a:t>f </a:t>
            </a:r>
            <a:r>
              <a:rPr lang="cs-CZ" sz="1800" dirty="0" err="1">
                <a:effectLst/>
                <a:latin typeface="Times New Roman" panose="02020603050405020304" pitchFamily="18" charset="0"/>
                <a:ea typeface="Times New Roman" panose="02020603050405020304" pitchFamily="18" charset="0"/>
              </a:rPr>
              <a:t>they</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the</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Jews</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stay</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alone</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with</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Muslims</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they</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try</a:t>
            </a:r>
            <a:r>
              <a:rPr lang="cs-CZ" sz="1800" dirty="0">
                <a:effectLst/>
                <a:latin typeface="Times New Roman" panose="02020603050405020304" pitchFamily="18" charset="0"/>
                <a:ea typeface="Times New Roman" panose="02020603050405020304" pitchFamily="18" charset="0"/>
              </a:rPr>
              <a:t> to </a:t>
            </a:r>
            <a:r>
              <a:rPr lang="cs-CZ" sz="1800" dirty="0" err="1">
                <a:effectLst/>
                <a:latin typeface="Times New Roman" panose="02020603050405020304" pitchFamily="18" charset="0"/>
                <a:ea typeface="Times New Roman" panose="02020603050405020304" pitchFamily="18" charset="0"/>
              </a:rPr>
              <a:t>kill</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them</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the</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Jew</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always</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cheats</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the</a:t>
            </a:r>
            <a:r>
              <a:rPr lang="cs-CZ" sz="1800" dirty="0">
                <a:effectLst/>
                <a:latin typeface="Times New Roman" panose="02020603050405020304" pitchFamily="18" charset="0"/>
                <a:ea typeface="Times New Roman" panose="02020603050405020304" pitchFamily="18" charset="0"/>
              </a:rPr>
              <a:t> Muslim’; ‘</a:t>
            </a:r>
            <a:r>
              <a:rPr lang="cs-CZ" sz="1800" dirty="0" err="1">
                <a:effectLst/>
                <a:latin typeface="Times New Roman" panose="02020603050405020304" pitchFamily="18" charset="0"/>
                <a:ea typeface="Times New Roman" panose="02020603050405020304" pitchFamily="18" charset="0"/>
              </a:rPr>
              <a:t>if</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two</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Jews</a:t>
            </a:r>
            <a:r>
              <a:rPr lang="cs-CZ" sz="1800" dirty="0">
                <a:effectLst/>
                <a:latin typeface="Times New Roman" panose="02020603050405020304" pitchFamily="18" charset="0"/>
                <a:ea typeface="Times New Roman" panose="02020603050405020304" pitchFamily="18" charset="0"/>
              </a:rPr>
              <a:t> meet, [</a:t>
            </a:r>
            <a:r>
              <a:rPr lang="cs-CZ" sz="1800" dirty="0" err="1">
                <a:effectLst/>
                <a:latin typeface="Times New Roman" panose="02020603050405020304" pitchFamily="18" charset="0"/>
                <a:ea typeface="Times New Roman" panose="02020603050405020304" pitchFamily="18" charset="0"/>
              </a:rPr>
              <a:t>they</a:t>
            </a:r>
            <a:r>
              <a:rPr lang="cs-CZ" sz="1800" dirty="0">
                <a:effectLst/>
                <a:latin typeface="Times New Roman" panose="02020603050405020304" pitchFamily="18" charset="0"/>
                <a:ea typeface="Times New Roman" panose="02020603050405020304" pitchFamily="18" charset="0"/>
              </a:rPr>
              <a:t> do so] </a:t>
            </a:r>
            <a:r>
              <a:rPr lang="cs-CZ" sz="1800" dirty="0" err="1">
                <a:effectLst/>
                <a:latin typeface="Times New Roman" panose="02020603050405020304" pitchFamily="18" charset="0"/>
                <a:ea typeface="Times New Roman" panose="02020603050405020304" pitchFamily="18" charset="0"/>
              </a:rPr>
              <a:t>only</a:t>
            </a:r>
            <a:r>
              <a:rPr lang="cs-CZ" sz="1800" dirty="0">
                <a:effectLst/>
                <a:latin typeface="Times New Roman" panose="02020603050405020304" pitchFamily="18" charset="0"/>
                <a:ea typeface="Times New Roman" panose="02020603050405020304" pitchFamily="18" charset="0"/>
              </a:rPr>
              <a:t> in </a:t>
            </a:r>
            <a:r>
              <a:rPr lang="cs-CZ" sz="1800" dirty="0" err="1">
                <a:effectLst/>
                <a:latin typeface="Times New Roman" panose="02020603050405020304" pitchFamily="18" charset="0"/>
                <a:ea typeface="Times New Roman" panose="02020603050405020304" pitchFamily="18" charset="0"/>
              </a:rPr>
              <a:t>order</a:t>
            </a:r>
            <a:r>
              <a:rPr lang="cs-CZ" sz="1800" dirty="0">
                <a:effectLst/>
                <a:latin typeface="Times New Roman" panose="02020603050405020304" pitchFamily="18" charset="0"/>
                <a:ea typeface="Times New Roman" panose="02020603050405020304" pitchFamily="18" charset="0"/>
              </a:rPr>
              <a:t> to plot to </a:t>
            </a:r>
            <a:r>
              <a:rPr lang="cs-CZ" sz="1800" dirty="0" err="1">
                <a:effectLst/>
                <a:latin typeface="Times New Roman" panose="02020603050405020304" pitchFamily="18" charset="0"/>
                <a:ea typeface="Times New Roman" panose="02020603050405020304" pitchFamily="18" charset="0"/>
              </a:rPr>
              <a:t>kill</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Muslims</a:t>
            </a:r>
            <a:r>
              <a:rPr lang="en-US" sz="1800" dirty="0">
                <a:effectLst/>
                <a:latin typeface="Times New Roman" panose="02020603050405020304" pitchFamily="18" charset="0"/>
                <a:ea typeface="Times New Roman" panose="02020603050405020304" pitchFamily="18" charset="0"/>
              </a:rPr>
              <a:t>.</a:t>
            </a:r>
            <a:r>
              <a:rPr lang="cs-CZ" sz="1800" dirty="0">
                <a:effectLst/>
                <a:latin typeface="Times New Roman" panose="02020603050405020304" pitchFamily="18" charset="0"/>
                <a:ea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5070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sz="2400" dirty="0" err="1">
                <a:latin typeface="Times New Roman" panose="02020603050405020304" pitchFamily="18" charset="0"/>
                <a:cs typeface="Times New Roman" panose="02020603050405020304" pitchFamily="18" charset="0"/>
              </a:rPr>
              <a:t>Ghāzī</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ibn</a:t>
            </a:r>
            <a:r>
              <a:rPr lang="cs-CZ" sz="2400" dirty="0">
                <a:latin typeface="Times New Roman" panose="02020603050405020304" pitchFamily="18" charset="0"/>
                <a:cs typeface="Times New Roman" panose="02020603050405020304" pitchFamily="18" charset="0"/>
              </a:rPr>
              <a:t> al-</a:t>
            </a:r>
            <a:r>
              <a:rPr lang="cs-CZ" sz="2400" dirty="0" err="1">
                <a:latin typeface="Times New Roman" panose="02020603050405020304" pitchFamily="18" charset="0"/>
                <a:cs typeface="Times New Roman" panose="02020603050405020304" pitchFamily="18" charset="0"/>
              </a:rPr>
              <a:t>Wāsiṭī’s</a:t>
            </a:r>
            <a:r>
              <a:rPr lang="cs-CZ" sz="2400" dirty="0">
                <a:latin typeface="Times New Roman" panose="02020603050405020304" pitchFamily="18" charset="0"/>
                <a:cs typeface="Times New Roman" panose="02020603050405020304" pitchFamily="18" charset="0"/>
              </a:rPr>
              <a:t> ‘An </a:t>
            </a:r>
            <a:r>
              <a:rPr lang="cs-CZ" sz="2400" dirty="0" err="1">
                <a:latin typeface="Times New Roman" panose="02020603050405020304" pitchFamily="18" charset="0"/>
                <a:cs typeface="Times New Roman" panose="02020603050405020304" pitchFamily="18" charset="0"/>
              </a:rPr>
              <a:t>Answer</a:t>
            </a:r>
            <a:r>
              <a:rPr lang="cs-CZ" sz="2400" dirty="0">
                <a:latin typeface="Times New Roman" panose="02020603050405020304" pitchFamily="18" charset="0"/>
                <a:cs typeface="Times New Roman" panose="02020603050405020304" pitchFamily="18" charset="0"/>
              </a:rPr>
              <a:t> to </a:t>
            </a:r>
            <a:r>
              <a:rPr lang="cs-CZ" sz="2400" dirty="0" err="1">
                <a:latin typeface="Times New Roman" panose="02020603050405020304" pitchFamily="18" charset="0"/>
                <a:cs typeface="Times New Roman" panose="02020603050405020304" pitchFamily="18" charset="0"/>
              </a:rPr>
              <a:t>the</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Dhimmis</a:t>
            </a:r>
            <a:r>
              <a:rPr lang="cs-CZ" sz="2400" dirty="0">
                <a:latin typeface="Times New Roman" panose="02020603050405020304" pitchFamily="18" charset="0"/>
                <a:cs typeface="Times New Roman" panose="02020603050405020304" pitchFamily="18" charset="0"/>
              </a:rPr>
              <a:t>’</a:t>
            </a:r>
          </a:p>
        </p:txBody>
      </p:sp>
      <p:pic>
        <p:nvPicPr>
          <p:cNvPr id="6" name="Zástupný symbol pro obsah 5"/>
          <p:cNvPicPr>
            <a:picLocks noGrp="1" noChangeAspect="1"/>
          </p:cNvPicPr>
          <p:nvPr>
            <p:ph idx="1"/>
          </p:nvPr>
        </p:nvPicPr>
        <p:blipFill>
          <a:blip r:embed="rId2"/>
          <a:stretch>
            <a:fillRect/>
          </a:stretch>
        </p:blipFill>
        <p:spPr>
          <a:xfrm>
            <a:off x="1219199" y="1343353"/>
            <a:ext cx="9365894" cy="5451894"/>
          </a:xfrm>
          <a:prstGeom prst="rect">
            <a:avLst/>
          </a:prstGeom>
        </p:spPr>
      </p:pic>
    </p:spTree>
    <p:extLst>
      <p:ext uri="{BB962C8B-B14F-4D97-AF65-F5344CB8AC3E}">
        <p14:creationId xmlns:p14="http://schemas.microsoft.com/office/powerpoint/2010/main" val="595524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a:stretch>
            <a:fillRect/>
          </a:stretch>
        </p:blipFill>
        <p:spPr>
          <a:xfrm>
            <a:off x="1621766" y="1"/>
            <a:ext cx="5083834" cy="6858000"/>
          </a:xfrm>
          <a:prstGeom prst="rect">
            <a:avLst/>
          </a:prstGeom>
        </p:spPr>
      </p:pic>
    </p:spTree>
    <p:extLst>
      <p:ext uri="{BB962C8B-B14F-4D97-AF65-F5344CB8AC3E}">
        <p14:creationId xmlns:p14="http://schemas.microsoft.com/office/powerpoint/2010/main" val="3298614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99249" y="474093"/>
            <a:ext cx="10515600" cy="1325563"/>
          </a:xfrm>
        </p:spPr>
        <p:txBody>
          <a:bodyPr/>
          <a:lstStyle/>
          <a:p>
            <a:endParaRPr lang="cs-CZ" dirty="0"/>
          </a:p>
        </p:txBody>
      </p:sp>
      <p:pic>
        <p:nvPicPr>
          <p:cNvPr id="4" name="Zástupný symbol pro obsah 3"/>
          <p:cNvPicPr>
            <a:picLocks noGrp="1" noChangeAspect="1"/>
          </p:cNvPicPr>
          <p:nvPr>
            <p:ph idx="1"/>
          </p:nvPr>
        </p:nvPicPr>
        <p:blipFill>
          <a:blip r:embed="rId2"/>
          <a:stretch>
            <a:fillRect/>
          </a:stretch>
        </p:blipFill>
        <p:spPr>
          <a:xfrm>
            <a:off x="1899249" y="69010"/>
            <a:ext cx="7252790" cy="6858000"/>
          </a:xfrm>
          <a:prstGeom prst="rect">
            <a:avLst/>
          </a:prstGeom>
        </p:spPr>
      </p:pic>
    </p:spTree>
    <p:extLst>
      <p:ext uri="{BB962C8B-B14F-4D97-AF65-F5344CB8AC3E}">
        <p14:creationId xmlns:p14="http://schemas.microsoft.com/office/powerpoint/2010/main" val="55098969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669</TotalTime>
  <Words>1111</Words>
  <Application>Microsoft Office PowerPoint</Application>
  <PresentationFormat>Širokoúhlá obrazovka</PresentationFormat>
  <Paragraphs>43</Paragraphs>
  <Slides>10</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10</vt:i4>
      </vt:variant>
    </vt:vector>
  </HeadingPairs>
  <TitlesOfParts>
    <vt:vector size="16" baseType="lpstr">
      <vt:lpstr>Arial</vt:lpstr>
      <vt:lpstr>Calibri</vt:lpstr>
      <vt:lpstr>Calibri Light</vt:lpstr>
      <vt:lpstr>Junicode</vt:lpstr>
      <vt:lpstr>Times New Roman</vt:lpstr>
      <vt:lpstr>Motiv Office</vt:lpstr>
      <vt:lpstr>Naskh, or abrogation of the Mosaic law</vt:lpstr>
      <vt:lpstr>Polemics against Rabbinical Literature</vt:lpstr>
      <vt:lpstr>Samawʾal al-Maghribī: Ifḥām al-Yahūd (“Silencing the Jews”)  </vt:lpstr>
      <vt:lpstr>The Mamlūk Period: Fatwas and Polemics Against Dhimmīs</vt:lpstr>
      <vt:lpstr>legal opinions (fatwa, pl. fatāwā) ordering the closure of synagogues and churches</vt:lpstr>
      <vt:lpstr>Prezentace aplikace PowerPoint</vt:lpstr>
      <vt:lpstr>Ghāzī ibn al-Wāsiṭī’s ‘An Answer to the Dhimmis’</vt:lpstr>
      <vt:lpstr>Prezentace aplikace PowerPoint</vt:lpstr>
      <vt:lpstr>Prezentace aplikace PowerPoint</vt:lpstr>
      <vt:lpstr> Jewish Converts to Islam and the Anti-Jewish Polemics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Ghazi al-Wasiti</dc:title>
  <dc:creator>Bousek, Daniel</dc:creator>
  <cp:lastModifiedBy>Bousek, Daniel</cp:lastModifiedBy>
  <cp:revision>8</cp:revision>
  <dcterms:created xsi:type="dcterms:W3CDTF">2021-03-02T15:19:44Z</dcterms:created>
  <dcterms:modified xsi:type="dcterms:W3CDTF">2023-03-01T08:15:31Z</dcterms:modified>
</cp:coreProperties>
</file>