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40"/>
  </p:notesMasterIdLst>
  <p:handoutMasterIdLst>
    <p:handoutMasterId r:id="rId41"/>
  </p:handoutMasterIdLst>
  <p:sldIdLst>
    <p:sldId id="256" r:id="rId5"/>
    <p:sldId id="364" r:id="rId6"/>
    <p:sldId id="365" r:id="rId7"/>
    <p:sldId id="357" r:id="rId8"/>
    <p:sldId id="362" r:id="rId9"/>
    <p:sldId id="366" r:id="rId10"/>
    <p:sldId id="361" r:id="rId11"/>
    <p:sldId id="369" r:id="rId12"/>
    <p:sldId id="367" r:id="rId13"/>
    <p:sldId id="368" r:id="rId14"/>
    <p:sldId id="370" r:id="rId15"/>
    <p:sldId id="371" r:id="rId16"/>
    <p:sldId id="372" r:id="rId17"/>
    <p:sldId id="373" r:id="rId18"/>
    <p:sldId id="382" r:id="rId19"/>
    <p:sldId id="381" r:id="rId20"/>
    <p:sldId id="374" r:id="rId21"/>
    <p:sldId id="375" r:id="rId22"/>
    <p:sldId id="376" r:id="rId23"/>
    <p:sldId id="360" r:id="rId24"/>
    <p:sldId id="378" r:id="rId25"/>
    <p:sldId id="394" r:id="rId26"/>
    <p:sldId id="393" r:id="rId27"/>
    <p:sldId id="392" r:id="rId28"/>
    <p:sldId id="379" r:id="rId29"/>
    <p:sldId id="386" r:id="rId30"/>
    <p:sldId id="387" r:id="rId31"/>
    <p:sldId id="380" r:id="rId32"/>
    <p:sldId id="383" r:id="rId33"/>
    <p:sldId id="384" r:id="rId34"/>
    <p:sldId id="385" r:id="rId35"/>
    <p:sldId id="388" r:id="rId36"/>
    <p:sldId id="389" r:id="rId37"/>
    <p:sldId id="377" r:id="rId38"/>
    <p:sldId id="395" r:id="rId39"/>
  </p:sldIdLst>
  <p:sldSz cx="9144000" cy="6858000" type="screen4x3"/>
  <p:notesSz cx="6781800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9966"/>
    <a:srgbClr val="FF3300"/>
    <a:srgbClr val="CC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D33F2-D44B-4295-BA4C-764B8237FD73}" v="333" dt="2021-11-27T18:47:39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17" autoAdjust="0"/>
    <p:restoredTop sz="72028" autoAdjust="0"/>
  </p:normalViewPr>
  <p:slideViewPr>
    <p:cSldViewPr>
      <p:cViewPr varScale="1">
        <p:scale>
          <a:sx n="64" d="100"/>
          <a:sy n="64" d="100"/>
        </p:scale>
        <p:origin x="16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14" y="-78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ágner" userId="S::vagner@vojenskyobor.cz::8f38ecf4-166a-48cb-9f9e-f1a40236ef56" providerId="AD" clId="Web-{0E1D33F2-D44B-4295-BA4C-764B8237FD73}"/>
    <pc:docChg chg="modSld sldOrd">
      <pc:chgData name="Michal Vágner" userId="S::vagner@vojenskyobor.cz::8f38ecf4-166a-48cb-9f9e-f1a40236ef56" providerId="AD" clId="Web-{0E1D33F2-D44B-4295-BA4C-764B8237FD73}" dt="2021-11-27T18:47:39.581" v="182"/>
      <pc:docMkLst>
        <pc:docMk/>
      </pc:docMkLst>
      <pc:sldChg chg="ord">
        <pc:chgData name="Michal Vágner" userId="S::vagner@vojenskyobor.cz::8f38ecf4-166a-48cb-9f9e-f1a40236ef56" providerId="AD" clId="Web-{0E1D33F2-D44B-4295-BA4C-764B8237FD73}" dt="2021-11-27T18:46:42.720" v="176"/>
        <pc:sldMkLst>
          <pc:docMk/>
          <pc:sldMk cId="0" sldId="360"/>
        </pc:sldMkLst>
      </pc:sldChg>
      <pc:sldChg chg="ord">
        <pc:chgData name="Michal Vágner" userId="S::vagner@vojenskyobor.cz::8f38ecf4-166a-48cb-9f9e-f1a40236ef56" providerId="AD" clId="Web-{0E1D33F2-D44B-4295-BA4C-764B8237FD73}" dt="2021-11-27T18:46:19.079" v="175"/>
        <pc:sldMkLst>
          <pc:docMk/>
          <pc:sldMk cId="0" sldId="364"/>
        </pc:sldMkLst>
      </pc:sldChg>
      <pc:sldChg chg="delSp modSp ord">
        <pc:chgData name="Michal Vágner" userId="S::vagner@vojenskyobor.cz::8f38ecf4-166a-48cb-9f9e-f1a40236ef56" providerId="AD" clId="Web-{0E1D33F2-D44B-4295-BA4C-764B8237FD73}" dt="2021-11-27T18:47:39.581" v="182"/>
        <pc:sldMkLst>
          <pc:docMk/>
          <pc:sldMk cId="0" sldId="377"/>
        </pc:sldMkLst>
        <pc:spChg chg="mod">
          <ac:chgData name="Michal Vágner" userId="S::vagner@vojenskyobor.cz::8f38ecf4-166a-48cb-9f9e-f1a40236ef56" providerId="AD" clId="Web-{0E1D33F2-D44B-4295-BA4C-764B8237FD73}" dt="2021-11-27T18:47:18.877" v="181" actId="20577"/>
          <ac:spMkLst>
            <pc:docMk/>
            <pc:sldMk cId="0" sldId="377"/>
            <ac:spMk id="33796" creationId="{BA98A0C3-BA55-4EC5-9414-CBE659E536A1}"/>
          </ac:spMkLst>
        </pc:spChg>
        <pc:cxnChg chg="del">
          <ac:chgData name="Michal Vágner" userId="S::vagner@vojenskyobor.cz::8f38ecf4-166a-48cb-9f9e-f1a40236ef56" providerId="AD" clId="Web-{0E1D33F2-D44B-4295-BA4C-764B8237FD73}" dt="2021-11-27T18:47:02.658" v="178"/>
          <ac:cxnSpMkLst>
            <pc:docMk/>
            <pc:sldMk cId="0" sldId="377"/>
            <ac:cxnSpMk id="5" creationId="{9B119B42-6068-4EEC-AACA-089E149224D0}"/>
          </ac:cxnSpMkLst>
        </pc:cxnChg>
        <pc:cxnChg chg="del">
          <ac:chgData name="Michal Vágner" userId="S::vagner@vojenskyobor.cz::8f38ecf4-166a-48cb-9f9e-f1a40236ef56" providerId="AD" clId="Web-{0E1D33F2-D44B-4295-BA4C-764B8237FD73}" dt="2021-11-27T18:47:01.549" v="177"/>
          <ac:cxnSpMkLst>
            <pc:docMk/>
            <pc:sldMk cId="0" sldId="377"/>
            <ac:cxnSpMk id="6" creationId="{35673732-0FAA-49AE-A31E-9A7BF3E5333A}"/>
          </ac:cxnSpMkLst>
        </pc:cxnChg>
      </pc:sldChg>
      <pc:sldChg chg="addSp modSp">
        <pc:chgData name="Michal Vágner" userId="S::vagner@vojenskyobor.cz::8f38ecf4-166a-48cb-9f9e-f1a40236ef56" providerId="AD" clId="Web-{0E1D33F2-D44B-4295-BA4C-764B8237FD73}" dt="2021-11-27T18:46:06.500" v="174" actId="20577"/>
        <pc:sldMkLst>
          <pc:docMk/>
          <pc:sldMk cId="0" sldId="395"/>
        </pc:sldMkLst>
        <pc:spChg chg="add mod">
          <ac:chgData name="Michal Vágner" userId="S::vagner@vojenskyobor.cz::8f38ecf4-166a-48cb-9f9e-f1a40236ef56" providerId="AD" clId="Web-{0E1D33F2-D44B-4295-BA4C-764B8237FD73}" dt="2021-11-27T18:46:06.500" v="174" actId="20577"/>
          <ac:spMkLst>
            <pc:docMk/>
            <pc:sldMk cId="0" sldId="395"/>
            <ac:spMk id="2" creationId="{0FB17B31-E940-4D5A-9331-ED846D215A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9D6A264E-626D-458C-88B8-11D13D6357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E1E99044-C65D-4499-912E-6ABBE97279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5F1F228E-850A-4829-AED9-00F451FC666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199BAA5A-0D27-4538-9C03-73B80DD89C4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B2230C-6C13-4A9E-8EEC-35CA45F4537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39AE327-8D44-4108-BDAD-BB798BC839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2EF10B2D-0501-45FF-A6AF-4A88D807CE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63424473-4744-488B-A23B-503082D13B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E917409E-BCF8-4DED-9909-3673B25950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10C32F28-E6C0-4852-87CC-85AFC7DBEE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B6D64738-8971-4C74-8491-EC60C98F9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3525D01-AF2A-4746-AD65-460ED2E1EBA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4FD042E-1007-4809-B17C-6EBD76F561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55C36A-841D-4335-B467-51339D56EC33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67F8BD8-C900-4774-B978-8F1818EB6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7A60318-C62E-4410-8A76-BFA398F76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DE18092-38C7-40B5-89F9-EB464ADDC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34E3CC-5DCA-4821-91A7-733C0F5A52FE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91770FB-202E-45F0-A781-9B60B2802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0B4D037-E871-4C54-BA3F-0156F7702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Speciální složka tělesné připravenosti se utváří ve služební tělesné přípravě a v jednotlivých druzích vojensko-odborné přípravy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8CC50842-5C0F-4237-BE5B-C774EE3B0E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20B12C-9285-41D9-9F7B-A39EF437CE06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ECE6447-4941-4BC5-A6A8-2574878FF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41F4E4C-9010-484B-87B9-F45D18E5F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 eaLnBrk="1" hangingPunct="1"/>
            <a:r>
              <a:rPr lang="cs-CZ" altLang="cs-CZ">
                <a:latin typeface="Arial" panose="020B0604020202020204" pitchFamily="34" charset="0"/>
              </a:rPr>
              <a:t>(viz. obrázek v časopise Vojenský profesionál č. 1/1994, str. 17)</a:t>
            </a: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</a:rPr>
              <a:t>(viz. obrázek „Systém služební TV v rezortu MO“)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20F0C3A-4A67-41B8-AA35-7D25ED68C8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0B456E6-2C1D-4C72-A2AF-9677D5CA6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cs-CZ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261A7612-9318-4428-AC7D-98F1BDC20E7B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cs-CZ" altLang="cs-CZ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A73FCCC3-A303-4FCA-BF72-8E9C06716932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BB42B18E-1C43-4958-9FFA-EE2C96D3B6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0CE14383-B6CC-4ED1-B09B-0DB5E398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sp>
        <p:nvSpPr>
          <p:cNvPr id="1013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013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11C3DB06-5483-4B11-9012-5D549540702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45B1D94-7AB7-4409-A2B9-C35E5A0F1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205DE3E1-AAE0-4852-87C9-2FE2E8833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3F58F59-D47D-49E8-ACF3-C6C2038446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495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CD1CA08-4F8E-4BCF-A0F0-9345A9AD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271D8FF-EB09-4B13-BABF-01DCD282F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9B9E57D-E68F-43F5-9548-EB05AFA5B5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7A2E6-5068-48D5-9E32-7823ED03F3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624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D1E740A-4322-41F6-A00E-D01D47B4E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74CDE15-C3DF-4750-983A-AF37C3D56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941072D-CE39-497F-B016-1F865DB21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97E25-046B-44BA-BF51-7406F2EBEE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343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40DD3C6-8456-420A-8A38-BCCF45E6E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07EE726-45F2-4294-8B73-BE3773C70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B5F547C-5A9E-4C8B-AE7F-7683AA8DF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4414C-240A-4486-8C60-E21028699C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606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331C646-61CB-4EF8-9FBD-13DF1E65F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C7FA750-35C8-4301-84CC-66DF65FF4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6E171CA-5FA3-49A2-A2FA-188A4E06F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AB124-DEDA-4183-A7FD-93D469BDEA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87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C5BFCB7-E264-4C46-9973-58928E889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5183BEE-1EF2-4709-9B09-73A393EEF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4EEE8F9-1B9A-4009-840B-3EB9EFD4F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83C8-3C64-452B-8C40-277443AE07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277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4B4F75E-DF7A-4821-A41A-B9D4CEC69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598C117-A31B-4FD9-9438-0DA9D2830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DA6F108-43FA-445D-B55D-A8932EEF3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85269-6385-42E5-B0AF-7491885D1D0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325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08603B8-7A00-4F01-B41D-B1DD4AE5E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85A0C87-AC2B-4516-B90A-F78474637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4AA8894-9B1D-4D28-A039-E4218E66B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AAF03-26DF-4BA6-9EFA-56E83A35BF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418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5B12E31-B250-4F8B-99F9-73866B644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3F64933-C2BB-4FE3-BAE6-97047179D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E69EFB9-07B2-4041-8277-BEEE64AC0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14093-4702-42D6-8A7D-E1DB7FFD59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532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291F631-1089-404A-A21A-03D300E0D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C503D6B-1102-4A03-A6FE-DB7B26062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97E4C43-08E4-4035-AD59-B5DE78C5C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28FA8-B164-4C99-96F0-E6E2BF4562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659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FAAF2DE-BB7C-4090-9C9F-DF011D452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4415F91-DC57-484C-92EB-20C21DE10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E19E17F-5B04-4686-A47F-CFEBE2892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B0019-7875-4E58-BC37-C3A3762FF5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641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DAE0BDA-0356-4AE7-97CF-C9D9361DC11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69EC474C-41A9-4BFA-9C1F-3FC7BDB5569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>
                <a:extLst>
                  <a:ext uri="{FF2B5EF4-FFF2-40B4-BE49-F238E27FC236}">
                    <a16:creationId xmlns:a16="http://schemas.microsoft.com/office/drawing/2014/main" id="{42AAABF9-070C-41CB-89A5-5732B118B0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7" name="Freeform 5">
                <a:extLst>
                  <a:ext uri="{FF2B5EF4-FFF2-40B4-BE49-F238E27FC236}">
                    <a16:creationId xmlns:a16="http://schemas.microsoft.com/office/drawing/2014/main" id="{F18B0839-27EE-458C-B16E-658AF14570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F61DDDDA-E4AF-4EEC-864A-49C8CFD38E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>
                <a:extLst>
                  <a:ext uri="{FF2B5EF4-FFF2-40B4-BE49-F238E27FC236}">
                    <a16:creationId xmlns:a16="http://schemas.microsoft.com/office/drawing/2014/main" id="{A2624BDB-7493-47AF-9EF9-BA7D31C0B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5" name="AutoShape 8">
                <a:extLst>
                  <a:ext uri="{FF2B5EF4-FFF2-40B4-BE49-F238E27FC236}">
                    <a16:creationId xmlns:a16="http://schemas.microsoft.com/office/drawing/2014/main" id="{140D6744-78E4-41EF-8B9F-24F3D6BAA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</p:grp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EFEF23C4-BCB4-4C9E-B5D1-BFB342615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1D614168-5032-471E-82CD-015FE5C16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0363" name="Rectangle 11">
            <a:extLst>
              <a:ext uri="{FF2B5EF4-FFF2-40B4-BE49-F238E27FC236}">
                <a16:creationId xmlns:a16="http://schemas.microsoft.com/office/drawing/2014/main" id="{131EFE4A-984D-4612-A9B6-B32BFC10D0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64" name="Rectangle 12">
            <a:extLst>
              <a:ext uri="{FF2B5EF4-FFF2-40B4-BE49-F238E27FC236}">
                <a16:creationId xmlns:a16="http://schemas.microsoft.com/office/drawing/2014/main" id="{3C975DDD-4EC2-4654-A6CE-9E2A7D824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65" name="Rectangle 13">
            <a:extLst>
              <a:ext uri="{FF2B5EF4-FFF2-40B4-BE49-F238E27FC236}">
                <a16:creationId xmlns:a16="http://schemas.microsoft.com/office/drawing/2014/main" id="{E4882AF0-08F5-418B-8B6D-CB41B44F3A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8822C0E5-7808-4465-A717-2981DEC3BE5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extLst>
              <a:ext uri="{FF2B5EF4-FFF2-40B4-BE49-F238E27FC236}">
                <a16:creationId xmlns:a16="http://schemas.microsoft.com/office/drawing/2014/main" id="{9CEB4CCA-BA69-4915-8057-FF6BD57C0F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708275"/>
            <a:ext cx="8229600" cy="1905000"/>
          </a:xfrm>
        </p:spPr>
        <p:txBody>
          <a:bodyPr/>
          <a:lstStyle/>
          <a:p>
            <a:pPr eaLnBrk="1" hangingPunct="1"/>
            <a:r>
              <a:rPr lang="cs-CZ" altLang="cs-CZ" sz="4400" u="sng" dirty="0">
                <a:solidFill>
                  <a:srgbClr val="FFFF00"/>
                </a:solidFill>
              </a:rPr>
              <a:t>PŘEKONÁVÁNÍ PŘEKÁŽEK</a:t>
            </a:r>
            <a:br>
              <a:rPr lang="cs-CZ" altLang="cs-CZ" sz="4400" u="sng" dirty="0">
                <a:solidFill>
                  <a:srgbClr val="FFFF00"/>
                </a:solidFill>
              </a:rPr>
            </a:br>
            <a:r>
              <a:rPr lang="cs-CZ" altLang="cs-CZ" sz="4400" u="sng" dirty="0">
                <a:solidFill>
                  <a:srgbClr val="FFFF00"/>
                </a:solidFill>
              </a:rPr>
              <a:t>A HÁZENÍ - souhrn</a:t>
            </a:r>
          </a:p>
        </p:txBody>
      </p:sp>
      <p:sp>
        <p:nvSpPr>
          <p:cNvPr id="13315" name="WordArt 6">
            <a:extLst>
              <a:ext uri="{FF2B5EF4-FFF2-40B4-BE49-F238E27FC236}">
                <a16:creationId xmlns:a16="http://schemas.microsoft.com/office/drawing/2014/main" id="{288122FF-A0DA-42DC-BE55-8E92760598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613" y="184150"/>
            <a:ext cx="5534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SPECIÁLNÍ TĚLESNÁ PŘÍPRAVA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6CF6BA79-9FCB-4DB3-81BC-B3E30F050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36613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Přelézání</a:t>
            </a:r>
          </a:p>
        </p:txBody>
      </p:sp>
      <p:sp>
        <p:nvSpPr>
          <p:cNvPr id="23555" name="WordArt 5">
            <a:extLst>
              <a:ext uri="{FF2B5EF4-FFF2-40B4-BE49-F238E27FC236}">
                <a16:creationId xmlns:a16="http://schemas.microsoft.com/office/drawing/2014/main" id="{D302BB38-3420-4A8F-B380-6F3134D261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32970FED-240D-4529-A2B7-8ACAE58502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44675"/>
            <a:ext cx="7313612" cy="4114800"/>
          </a:xfrm>
          <a:noFill/>
        </p:spPr>
        <p:txBody>
          <a:bodyPr/>
          <a:lstStyle/>
          <a:p>
            <a:r>
              <a:rPr lang="cs-CZ" altLang="cs-CZ" sz="2400">
                <a:solidFill>
                  <a:srgbClr val="FFFF00"/>
                </a:solidFill>
              </a:rPr>
              <a:t>s pomocí lana</a:t>
            </a:r>
            <a:endParaRPr lang="cs-CZ" altLang="cs-CZ" sz="22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ručkováním ve svisu</a:t>
            </a: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>
              <a:buFontTx/>
              <a:buNone/>
            </a:pPr>
            <a:endParaRPr lang="cs-CZ" altLang="cs-CZ" sz="2200">
              <a:solidFill>
                <a:srgbClr val="FFFF00"/>
              </a:solidFill>
            </a:endParaRPr>
          </a:p>
          <a:p>
            <a:pPr lvl="1">
              <a:buFontTx/>
              <a:buNone/>
            </a:pPr>
            <a:endParaRPr lang="cs-CZ" altLang="cs-CZ" sz="8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ručkováním v závěsu v podkolení</a:t>
            </a: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/>
            <a:endParaRPr lang="cs-CZ" altLang="cs-CZ" sz="36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lezením po laně soukáním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200">
              <a:solidFill>
                <a:srgbClr val="FFFF00"/>
              </a:solidFill>
            </a:endParaRPr>
          </a:p>
        </p:txBody>
      </p:sp>
      <p:pic>
        <p:nvPicPr>
          <p:cNvPr id="23557" name="Picture 7" descr="18">
            <a:extLst>
              <a:ext uri="{FF2B5EF4-FFF2-40B4-BE49-F238E27FC236}">
                <a16:creationId xmlns:a16="http://schemas.microsoft.com/office/drawing/2014/main" id="{0DCF17E6-B58A-4ACE-8EA2-6320B97E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2159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19">
            <a:extLst>
              <a:ext uri="{FF2B5EF4-FFF2-40B4-BE49-F238E27FC236}">
                <a16:creationId xmlns:a16="http://schemas.microsoft.com/office/drawing/2014/main" id="{277BC590-1D4B-4F94-9850-C4D9E3D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13100"/>
            <a:ext cx="2159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20">
            <a:extLst>
              <a:ext uri="{FF2B5EF4-FFF2-40B4-BE49-F238E27FC236}">
                <a16:creationId xmlns:a16="http://schemas.microsoft.com/office/drawing/2014/main" id="{A7AE0340-001F-4574-B513-66AB9C268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652963"/>
            <a:ext cx="2159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>
            <a:extLst>
              <a:ext uri="{FF2B5EF4-FFF2-40B4-BE49-F238E27FC236}">
                <a16:creationId xmlns:a16="http://schemas.microsoft.com/office/drawing/2014/main" id="{2691F2BE-E039-4001-98A8-1804570664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10E0B342-0AEC-4520-9CB3-72148746E0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7313612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Prolézání a podlézání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A40C2AC8-8696-468A-AF1D-530447C09F7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44675"/>
            <a:ext cx="7313612" cy="4114800"/>
          </a:xfrm>
          <a:noFill/>
        </p:spPr>
        <p:txBody>
          <a:bodyPr/>
          <a:lstStyle/>
          <a:p>
            <a:endParaRPr lang="cs-CZ" altLang="cs-CZ" sz="2400">
              <a:solidFill>
                <a:srgbClr val="FFFF00"/>
              </a:solidFill>
            </a:endParaRPr>
          </a:p>
          <a:p>
            <a:r>
              <a:rPr lang="cs-CZ" altLang="cs-CZ" sz="2400">
                <a:solidFill>
                  <a:srgbClr val="FFFF00"/>
                </a:solidFill>
              </a:rPr>
              <a:t>výkrokem nohou napřed</a:t>
            </a:r>
          </a:p>
          <a:p>
            <a:endParaRPr lang="cs-CZ" altLang="cs-CZ" sz="2400">
              <a:solidFill>
                <a:srgbClr val="FFFF00"/>
              </a:solidFill>
            </a:endParaRPr>
          </a:p>
          <a:p>
            <a:endParaRPr lang="cs-CZ" altLang="cs-CZ" sz="2400">
              <a:solidFill>
                <a:srgbClr val="FFFF00"/>
              </a:solidFill>
            </a:endParaRPr>
          </a:p>
          <a:p>
            <a:r>
              <a:rPr lang="cs-CZ" altLang="cs-CZ" sz="2400">
                <a:solidFill>
                  <a:srgbClr val="FFFF00"/>
                </a:solidFill>
              </a:rPr>
              <a:t>bokem</a:t>
            </a:r>
          </a:p>
          <a:p>
            <a:endParaRPr lang="cs-CZ" altLang="cs-CZ" sz="2400">
              <a:solidFill>
                <a:srgbClr val="FFFF00"/>
              </a:solidFill>
            </a:endParaRPr>
          </a:p>
          <a:p>
            <a:endParaRPr lang="cs-CZ" altLang="cs-CZ" sz="2400">
              <a:solidFill>
                <a:srgbClr val="FFFF00"/>
              </a:solidFill>
            </a:endParaRPr>
          </a:p>
          <a:p>
            <a:r>
              <a:rPr lang="cs-CZ" altLang="cs-CZ" sz="2400">
                <a:solidFill>
                  <a:srgbClr val="FFFF00"/>
                </a:solidFill>
              </a:rPr>
              <a:t>hlavou napřed</a:t>
            </a:r>
          </a:p>
        </p:txBody>
      </p:sp>
      <p:pic>
        <p:nvPicPr>
          <p:cNvPr id="24581" name="Picture 8" descr="21">
            <a:extLst>
              <a:ext uri="{FF2B5EF4-FFF2-40B4-BE49-F238E27FC236}">
                <a16:creationId xmlns:a16="http://schemas.microsoft.com/office/drawing/2014/main" id="{2A287D94-C575-418E-80C4-80984EB88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25923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22">
            <a:extLst>
              <a:ext uri="{FF2B5EF4-FFF2-40B4-BE49-F238E27FC236}">
                <a16:creationId xmlns:a16="http://schemas.microsoft.com/office/drawing/2014/main" id="{CAAEFF96-A3C6-419D-B52A-AC648C8D9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41663"/>
            <a:ext cx="25923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23">
            <a:extLst>
              <a:ext uri="{FF2B5EF4-FFF2-40B4-BE49-F238E27FC236}">
                <a16:creationId xmlns:a16="http://schemas.microsoft.com/office/drawing/2014/main" id="{E05D957D-ED91-4DE3-AD28-653C03C8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65625"/>
            <a:ext cx="25558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>
            <a:extLst>
              <a:ext uri="{FF2B5EF4-FFF2-40B4-BE49-F238E27FC236}">
                <a16:creationId xmlns:a16="http://schemas.microsoft.com/office/drawing/2014/main" id="{7112ED0B-F823-4C40-A640-C0B5C646FB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B8605F12-B65C-41E5-8380-651110427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98107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Pohyb po úzké opoře </a:t>
            </a: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4F92DDD2-E710-4D16-927C-7F1ED35506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2060575"/>
            <a:ext cx="7313613" cy="4114800"/>
          </a:xfrm>
          <a:noFill/>
        </p:spPr>
        <p:txBody>
          <a:bodyPr/>
          <a:lstStyle/>
          <a:p>
            <a:endParaRPr lang="cs-CZ" altLang="cs-CZ" sz="2400">
              <a:solidFill>
                <a:srgbClr val="FFFF00"/>
              </a:solidFill>
            </a:endParaRPr>
          </a:p>
          <a:p>
            <a:endParaRPr lang="cs-CZ" altLang="cs-CZ" sz="2400">
              <a:solidFill>
                <a:srgbClr val="FFFF00"/>
              </a:solidFill>
            </a:endParaRPr>
          </a:p>
          <a:p>
            <a:r>
              <a:rPr lang="cs-CZ" altLang="cs-CZ" sz="2400">
                <a:solidFill>
                  <a:srgbClr val="FFFF00"/>
                </a:solidFill>
              </a:rPr>
              <a:t>pohyb v sedu</a:t>
            </a:r>
          </a:p>
          <a:p>
            <a:endParaRPr lang="cs-CZ" altLang="cs-CZ" sz="2400">
              <a:solidFill>
                <a:srgbClr val="FFFF00"/>
              </a:solidFill>
            </a:endParaRPr>
          </a:p>
          <a:p>
            <a:endParaRPr lang="cs-CZ" altLang="cs-CZ" sz="2400">
              <a:solidFill>
                <a:srgbClr val="FFFF00"/>
              </a:solidFill>
            </a:endParaRPr>
          </a:p>
          <a:p>
            <a:endParaRPr lang="cs-CZ" altLang="cs-CZ" sz="2400">
              <a:solidFill>
                <a:srgbClr val="FFFF00"/>
              </a:solidFill>
            </a:endParaRPr>
          </a:p>
          <a:p>
            <a:r>
              <a:rPr lang="cs-CZ" altLang="cs-CZ" sz="2400">
                <a:solidFill>
                  <a:srgbClr val="FFFF00"/>
                </a:solidFill>
              </a:rPr>
              <a:t>pohyb chůzí a během </a:t>
            </a:r>
          </a:p>
        </p:txBody>
      </p:sp>
      <p:pic>
        <p:nvPicPr>
          <p:cNvPr id="25605" name="Picture 7" descr="24">
            <a:extLst>
              <a:ext uri="{FF2B5EF4-FFF2-40B4-BE49-F238E27FC236}">
                <a16:creationId xmlns:a16="http://schemas.microsoft.com/office/drawing/2014/main" id="{3727C7AE-F464-4162-A516-05486D44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05038"/>
            <a:ext cx="28082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25">
            <a:extLst>
              <a:ext uri="{FF2B5EF4-FFF2-40B4-BE49-F238E27FC236}">
                <a16:creationId xmlns:a16="http://schemas.microsoft.com/office/drawing/2014/main" id="{B78C1310-B784-4D0B-84EC-DE7B646A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28082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>
            <a:extLst>
              <a:ext uri="{FF2B5EF4-FFF2-40B4-BE49-F238E27FC236}">
                <a16:creationId xmlns:a16="http://schemas.microsoft.com/office/drawing/2014/main" id="{A98DBD61-3E7D-4395-84EE-E75C4DF812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93117E9A-1892-4111-867B-F2A10A4B5F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908050"/>
            <a:ext cx="7313613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Šplhání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4A189203-6CD4-4D97-BBF2-DCB7964D5FC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1844675"/>
            <a:ext cx="7993062" cy="4114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na stromy </a:t>
            </a: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na zavěšeném svislém laně (s/bez přírazu, využití uzlů) </a:t>
            </a:r>
          </a:p>
          <a:p>
            <a:pPr lvl="1">
              <a:lnSpc>
                <a:spcPct val="80000"/>
              </a:lnSpc>
            </a:pPr>
            <a:r>
              <a:rPr lang="cs-CZ" altLang="cs-CZ" sz="2000">
                <a:solidFill>
                  <a:srgbClr val="FFFF00"/>
                </a:solidFill>
              </a:rPr>
              <a:t>oddech na laně:</a:t>
            </a:r>
          </a:p>
          <a:p>
            <a:pPr lvl="3">
              <a:lnSpc>
                <a:spcPct val="80000"/>
              </a:lnSpc>
            </a:pPr>
            <a:r>
              <a:rPr lang="cs-CZ" altLang="cs-CZ" sz="1800">
                <a:solidFill>
                  <a:srgbClr val="FFFF00"/>
                </a:solidFill>
              </a:rPr>
              <a:t>sedem do ohybu lana</a:t>
            </a:r>
          </a:p>
          <a:p>
            <a:pPr lvl="3">
              <a:lnSpc>
                <a:spcPct val="80000"/>
              </a:lnSpc>
            </a:pPr>
            <a:r>
              <a:rPr lang="cs-CZ" altLang="cs-CZ" sz="1800">
                <a:solidFill>
                  <a:srgbClr val="FFFF00"/>
                </a:solidFill>
              </a:rPr>
              <a:t>obtočením stehen</a:t>
            </a: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po konstrukcích</a:t>
            </a:r>
          </a:p>
        </p:txBody>
      </p:sp>
      <p:pic>
        <p:nvPicPr>
          <p:cNvPr id="26629" name="Picture 7" descr="26">
            <a:extLst>
              <a:ext uri="{FF2B5EF4-FFF2-40B4-BE49-F238E27FC236}">
                <a16:creationId xmlns:a16="http://schemas.microsoft.com/office/drawing/2014/main" id="{627D5F84-F126-455A-ACB8-98294099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57338"/>
            <a:ext cx="25923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27">
            <a:extLst>
              <a:ext uri="{FF2B5EF4-FFF2-40B4-BE49-F238E27FC236}">
                <a16:creationId xmlns:a16="http://schemas.microsoft.com/office/drawing/2014/main" id="{6B94D1FA-C6E4-4B40-B20C-43892415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60800"/>
            <a:ext cx="18002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28">
            <a:extLst>
              <a:ext uri="{FF2B5EF4-FFF2-40B4-BE49-F238E27FC236}">
                <a16:creationId xmlns:a16="http://schemas.microsoft.com/office/drawing/2014/main" id="{E0DD8C75-39B3-454E-A9F1-E54087DD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860800"/>
            <a:ext cx="1727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>
            <a:extLst>
              <a:ext uri="{FF2B5EF4-FFF2-40B4-BE49-F238E27FC236}">
                <a16:creationId xmlns:a16="http://schemas.microsoft.com/office/drawing/2014/main" id="{CE589089-5F74-487D-B398-16329D76E1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60C6052A-3D12-42F9-9C28-780BBDDF7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08050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Šplhání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94C5172D-A60B-4F48-B2D9-E10DE38D35E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0013" y="1827213"/>
            <a:ext cx="7313612" cy="4114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po provazovém žebříku</a:t>
            </a: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po lanové síti</a:t>
            </a: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po tyči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>
              <a:solidFill>
                <a:srgbClr val="FFFF00"/>
              </a:solidFill>
            </a:endParaRPr>
          </a:p>
        </p:txBody>
      </p:sp>
      <p:pic>
        <p:nvPicPr>
          <p:cNvPr id="27653" name="Picture 7" descr="29">
            <a:extLst>
              <a:ext uri="{FF2B5EF4-FFF2-40B4-BE49-F238E27FC236}">
                <a16:creationId xmlns:a16="http://schemas.microsoft.com/office/drawing/2014/main" id="{9580FE7C-CD0E-4CF8-8ED5-CEEF79B9E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36838"/>
            <a:ext cx="18113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>
            <a:extLst>
              <a:ext uri="{FF2B5EF4-FFF2-40B4-BE49-F238E27FC236}">
                <a16:creationId xmlns:a16="http://schemas.microsoft.com/office/drawing/2014/main" id="{09B37EE9-9C9F-4073-BDBD-04D90F1DB8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8E5D7194-6C6E-4018-A3B9-AF4AE342A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08050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Rozdělení překážek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5CB2DB32-3653-4ED4-AFEE-CECDBF66AE2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2276475"/>
            <a:ext cx="7313612" cy="4114800"/>
          </a:xfrm>
          <a:noFill/>
        </p:spPr>
        <p:txBody>
          <a:bodyPr/>
          <a:lstStyle/>
          <a:p>
            <a:pPr lvl="1"/>
            <a:r>
              <a:rPr lang="cs-CZ" altLang="cs-CZ">
                <a:solidFill>
                  <a:srgbClr val="FFFF00"/>
                </a:solidFill>
              </a:rPr>
              <a:t>umělé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přírodní</a:t>
            </a:r>
          </a:p>
          <a:p>
            <a:pPr lvl="1"/>
            <a:endParaRPr lang="cs-CZ" altLang="cs-CZ">
              <a:solidFill>
                <a:srgbClr val="FFFF00"/>
              </a:solidFill>
            </a:endParaRP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vodorovné (horizontální)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svislé (vertikální)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šikmé</a:t>
            </a:r>
          </a:p>
          <a:p>
            <a:pPr lvl="1"/>
            <a:endParaRPr lang="cs-CZ" altLang="cs-CZ">
              <a:solidFill>
                <a:srgbClr val="FFFF00"/>
              </a:solidFill>
            </a:endParaRPr>
          </a:p>
          <a:p>
            <a:pPr lvl="1"/>
            <a:endParaRPr lang="cs-CZ" altLang="cs-CZ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2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>
            <a:extLst>
              <a:ext uri="{FF2B5EF4-FFF2-40B4-BE49-F238E27FC236}">
                <a16:creationId xmlns:a16="http://schemas.microsoft.com/office/drawing/2014/main" id="{BD251D0B-5195-4185-8D87-7B776D530D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32B58448-727E-4ECD-924A-61B839B2C8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836613"/>
            <a:ext cx="7313612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Překážkové dráhy v AČR</a:t>
            </a:r>
          </a:p>
        </p:txBody>
      </p:sp>
      <p:pic>
        <p:nvPicPr>
          <p:cNvPr id="29700" name="Picture 6" descr="I-1">
            <a:extLst>
              <a:ext uri="{FF2B5EF4-FFF2-40B4-BE49-F238E27FC236}">
                <a16:creationId xmlns:a16="http://schemas.microsoft.com/office/drawing/2014/main" id="{D94F6006-C9FD-4371-8247-B8307580C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31670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I-3">
            <a:extLst>
              <a:ext uri="{FF2B5EF4-FFF2-40B4-BE49-F238E27FC236}">
                <a16:creationId xmlns:a16="http://schemas.microsoft.com/office/drawing/2014/main" id="{4723C7A9-B4D6-4B39-9EE8-1E26F7ED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2163"/>
            <a:ext cx="30956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I-2">
            <a:extLst>
              <a:ext uri="{FF2B5EF4-FFF2-40B4-BE49-F238E27FC236}">
                <a16:creationId xmlns:a16="http://schemas.microsoft.com/office/drawing/2014/main" id="{610F58C1-E766-45E6-9032-C38D7E3F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65625"/>
            <a:ext cx="31670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I-4">
            <a:extLst>
              <a:ext uri="{FF2B5EF4-FFF2-40B4-BE49-F238E27FC236}">
                <a16:creationId xmlns:a16="http://schemas.microsoft.com/office/drawing/2014/main" id="{0CA4CA73-735F-4268-8F7E-F265AA08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365625"/>
            <a:ext cx="30956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>
            <a:extLst>
              <a:ext uri="{FF2B5EF4-FFF2-40B4-BE49-F238E27FC236}">
                <a16:creationId xmlns:a16="http://schemas.microsoft.com/office/drawing/2014/main" id="{FF6CB056-B380-4C15-B377-321FF7CDBE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pic>
        <p:nvPicPr>
          <p:cNvPr id="30723" name="obrázek 1">
            <a:extLst>
              <a:ext uri="{FF2B5EF4-FFF2-40B4-BE49-F238E27FC236}">
                <a16:creationId xmlns:a16="http://schemas.microsoft.com/office/drawing/2014/main" id="{5E690DD2-DDA0-43BD-9470-AE1443D3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592638"/>
            <a:ext cx="81724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6">
            <a:extLst>
              <a:ext uri="{FF2B5EF4-FFF2-40B4-BE49-F238E27FC236}">
                <a16:creationId xmlns:a16="http://schemas.microsoft.com/office/drawing/2014/main" id="{E2589B9F-3061-4B66-8525-F12B223798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836613"/>
            <a:ext cx="7313612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Překážková dráha (SKC)</a:t>
            </a:r>
          </a:p>
        </p:txBody>
      </p:sp>
      <p:sp>
        <p:nvSpPr>
          <p:cNvPr id="30725" name="Text Box 8">
            <a:extLst>
              <a:ext uri="{FF2B5EF4-FFF2-40B4-BE49-F238E27FC236}">
                <a16:creationId xmlns:a16="http://schemas.microsoft.com/office/drawing/2014/main" id="{4EA95923-6A74-454A-A66E-B431E959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060575"/>
            <a:ext cx="76327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>
                <a:solidFill>
                  <a:srgbClr val="FFFF00"/>
                </a:solidFill>
              </a:rPr>
              <a:t> celková délka 100 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>
                <a:solidFill>
                  <a:srgbClr val="FFFF00"/>
                </a:solidFill>
              </a:rPr>
              <a:t> překážky: příkop (2; 2,5; 3 x 1 m), labyrint, kolmá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FF00"/>
                </a:solidFill>
              </a:rPr>
              <a:t>  stěna (v. 2 m) se šikmým prknem, kladina (3 části –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FF00"/>
                </a:solidFill>
              </a:rPr>
              <a:t>  v. 2 m), kladinové schodiště, zídka s otvorem, okop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FF00"/>
                </a:solidFill>
              </a:rPr>
              <a:t>  spojený s nakrytým zákopem, zákop (okolo něho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FF00"/>
                </a:solidFill>
              </a:rPr>
              <a:t>  obdélník 6 x 3 m pro hod granátem)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>
            <a:extLst>
              <a:ext uri="{FF2B5EF4-FFF2-40B4-BE49-F238E27FC236}">
                <a16:creationId xmlns:a16="http://schemas.microsoft.com/office/drawing/2014/main" id="{C4E2CAD7-E6FB-4CE0-B581-F544E6788B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380B9431-EE2C-4DA0-8156-AD0F41651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36613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Překážková dráha NATO - CISM</a:t>
            </a:r>
          </a:p>
        </p:txBody>
      </p:sp>
      <p:pic>
        <p:nvPicPr>
          <p:cNvPr id="31748" name="obrázek 2">
            <a:extLst>
              <a:ext uri="{FF2B5EF4-FFF2-40B4-BE49-F238E27FC236}">
                <a16:creationId xmlns:a16="http://schemas.microsoft.com/office/drawing/2014/main" id="{7979CFA5-D063-4B1D-9904-37B009DA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136775"/>
            <a:ext cx="77819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4">
            <a:extLst>
              <a:ext uri="{FF2B5EF4-FFF2-40B4-BE49-F238E27FC236}">
                <a16:creationId xmlns:a16="http://schemas.microsoft.com/office/drawing/2014/main" id="{B04ABA88-7600-4523-B02D-E53345E50E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F21B838F-1BBE-46CC-9FA4-36A62A18B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836613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Překážková dráha NATO - CISM</a:t>
            </a:r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A827B8E2-A3D1-433F-9D36-44BFD6AA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05038"/>
            <a:ext cx="8551862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200">
                <a:solidFill>
                  <a:srgbClr val="FFFF00"/>
                </a:solidFill>
              </a:rPr>
              <a:t> délka překážkové dráhy - 500 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200">
                <a:solidFill>
                  <a:srgbClr val="FFFF00"/>
                </a:solidFill>
              </a:rPr>
              <a:t> trať je tvořena 20 překážkami vzdálenými od sebe alespoň 10 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200">
                <a:solidFill>
                  <a:srgbClr val="FFFF00"/>
                </a:solidFill>
              </a:rPr>
              <a:t> překážky: provazový žebřík, dvě kladiny, drátěný zátaras, drátěná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solidFill>
                  <a:srgbClr val="FFFF00"/>
                </a:solidFill>
              </a:rPr>
              <a:t>  síť, brod s kůly, třístupňová kladina, kladina, šikmá stěna s lanem,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solidFill>
                  <a:srgbClr val="FFFF00"/>
                </a:solidFill>
              </a:rPr>
              <a:t>  vlnovité kladiny, irský stůl, tunel a dvě kladiny, kladinové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solidFill>
                  <a:srgbClr val="FFFF00"/>
                </a:solidFill>
              </a:rPr>
              <a:t>  schodiště, šikmý val a jáma, nízká zeď, jáma, pevný žebřík,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solidFill>
                  <a:srgbClr val="FFFF00"/>
                </a:solidFill>
              </a:rPr>
              <a:t>  vysoká zeď, lomená kladina, labyrint, nízké zídky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200">
                <a:solidFill>
                  <a:srgbClr val="FFFF00"/>
                </a:solidFill>
              </a:rPr>
              <a:t> dopomoc pro ženy: u tří překážek (irský stůl, jáma a vysoká zeď)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solidFill>
                  <a:srgbClr val="FFFF00"/>
                </a:solidFill>
              </a:rPr>
              <a:t>  se používají odstranitelné pomocné bedny; čtyři překážky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solidFill>
                  <a:srgbClr val="FFFF00"/>
                </a:solidFill>
              </a:rPr>
              <a:t>  (provazový žebřík, šikmá stěna s lanem, kladinové schodiště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>
                <a:solidFill>
                  <a:srgbClr val="FFFF00"/>
                </a:solidFill>
              </a:rPr>
              <a:t>  pevný žebřík) obíhají po vnější straně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22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639B3BD6-95ED-404A-8439-DD3E0821F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81075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FFFF00"/>
                </a:solidFill>
              </a:rPr>
              <a:t>Cíle a úkoly výcviku</a:t>
            </a:r>
          </a:p>
        </p:txBody>
      </p:sp>
      <p:sp>
        <p:nvSpPr>
          <p:cNvPr id="15363" name="WordArt 8">
            <a:extLst>
              <a:ext uri="{FF2B5EF4-FFF2-40B4-BE49-F238E27FC236}">
                <a16:creationId xmlns:a16="http://schemas.microsoft.com/office/drawing/2014/main" id="{C9CED9D9-7AEB-46FB-91C3-674CABCAE7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15364" name="Rectangle 9">
            <a:extLst>
              <a:ext uri="{FF2B5EF4-FFF2-40B4-BE49-F238E27FC236}">
                <a16:creationId xmlns:a16="http://schemas.microsoft.com/office/drawing/2014/main" id="{A645782B-8C8A-46AA-844B-A11D07D38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3" y="21701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u="sng" dirty="0">
                <a:solidFill>
                  <a:srgbClr val="FFFF00"/>
                </a:solidFill>
              </a:rPr>
              <a:t>cílem</a:t>
            </a:r>
            <a:r>
              <a:rPr lang="cs-CZ" altLang="cs-CZ" sz="2400" dirty="0">
                <a:solidFill>
                  <a:srgbClr val="FFFF00"/>
                </a:solidFill>
              </a:rPr>
              <a:t> je seznámit studenty s nácvikem jednotlivce, účelově vytvářené skupiny nebo organické jednotky překonávat různé přírodní nebo umělé překážky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r>
              <a:rPr lang="cs-CZ" altLang="cs-CZ" sz="2400" u="sng" dirty="0">
                <a:solidFill>
                  <a:srgbClr val="FFFF00"/>
                </a:solidFill>
              </a:rPr>
              <a:t>úkoly</a:t>
            </a:r>
          </a:p>
          <a:p>
            <a:pPr lvl="1"/>
            <a:r>
              <a:rPr lang="cs-CZ" altLang="cs-CZ" dirty="0">
                <a:solidFill>
                  <a:srgbClr val="FFFF00"/>
                </a:solidFill>
              </a:rPr>
              <a:t>naučit vojáky techniku různých způsobů překonávání různých typů překážek</a:t>
            </a:r>
          </a:p>
          <a:p>
            <a:pPr lvl="1"/>
            <a:r>
              <a:rPr lang="cs-CZ" altLang="cs-CZ" dirty="0">
                <a:solidFill>
                  <a:srgbClr val="FFFF00"/>
                </a:solidFill>
              </a:rPr>
              <a:t>upevňovat získané dovednosti v návyky</a:t>
            </a:r>
          </a:p>
          <a:p>
            <a:pPr lvl="1"/>
            <a:r>
              <a:rPr lang="cs-CZ" altLang="cs-CZ" dirty="0">
                <a:solidFill>
                  <a:srgbClr val="FFFF00"/>
                </a:solidFill>
              </a:rPr>
              <a:t>vytvářet a rozvíjet pohybové dovednosti a návyky usnadňující pohyb vojáka v terénu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505ABBC7-D92A-4131-B39C-91089079E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Literatura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D87B18D-1EB4-444C-96C7-72D237F7F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693025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900" b="1">
                <a:solidFill>
                  <a:srgbClr val="FFFF00"/>
                </a:solidFill>
              </a:rPr>
              <a:t>Těl-51-2  Překonávání překážek a házení</a:t>
            </a:r>
          </a:p>
          <a:p>
            <a:pPr>
              <a:lnSpc>
                <a:spcPct val="90000"/>
              </a:lnSpc>
            </a:pPr>
            <a:r>
              <a:rPr lang="cs-CZ" altLang="cs-CZ" sz="1900">
                <a:solidFill>
                  <a:srgbClr val="FFFF00"/>
                </a:solidFill>
              </a:rPr>
              <a:t>Pub-70-01-01 Příprava příslušníků AČR</a:t>
            </a:r>
          </a:p>
          <a:p>
            <a:pPr>
              <a:lnSpc>
                <a:spcPct val="90000"/>
              </a:lnSpc>
            </a:pPr>
            <a:r>
              <a:rPr lang="cs-CZ" altLang="cs-CZ" sz="1900">
                <a:solidFill>
                  <a:srgbClr val="FFFF00"/>
                </a:solidFill>
              </a:rPr>
              <a:t>Ledvina, Z. Technika, metodika a trénink překonávání překážek při cvičení na PD – společné kontrolní cvičení, skripta, VO, 1993</a:t>
            </a:r>
          </a:p>
          <a:p>
            <a:pPr>
              <a:lnSpc>
                <a:spcPct val="90000"/>
              </a:lnSpc>
            </a:pPr>
            <a:r>
              <a:rPr lang="cs-CZ" altLang="cs-CZ" sz="1900">
                <a:solidFill>
                  <a:srgbClr val="FFFF00"/>
                </a:solidFill>
              </a:rPr>
              <a:t>Hlaváč, J. Překonávání překážek jako součást STP, Voj. profesionál č. 4, 1995</a:t>
            </a:r>
          </a:p>
          <a:p>
            <a:pPr>
              <a:lnSpc>
                <a:spcPct val="90000"/>
              </a:lnSpc>
            </a:pPr>
            <a:r>
              <a:rPr lang="cs-CZ" altLang="cs-CZ" sz="1900">
                <a:solidFill>
                  <a:srgbClr val="FFFF00"/>
                </a:solidFill>
              </a:rPr>
              <a:t>Kysilka, Z. Kapitoly z metodiky tělesné přípravy, skripta, VO, 1995</a:t>
            </a:r>
          </a:p>
        </p:txBody>
      </p:sp>
      <p:sp>
        <p:nvSpPr>
          <p:cNvPr id="14340" name="WordArt 5">
            <a:extLst>
              <a:ext uri="{FF2B5EF4-FFF2-40B4-BE49-F238E27FC236}">
                <a16:creationId xmlns:a16="http://schemas.microsoft.com/office/drawing/2014/main" id="{B94526B9-76D2-4026-B2C3-E8F3AC1474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4">
            <a:extLst>
              <a:ext uri="{FF2B5EF4-FFF2-40B4-BE49-F238E27FC236}">
                <a16:creationId xmlns:a16="http://schemas.microsoft.com/office/drawing/2014/main" id="{FB757D5C-F994-4ABB-B056-16EA2915BE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34819" name="AutoShape 2">
            <a:extLst>
              <a:ext uri="{FF2B5EF4-FFF2-40B4-BE49-F238E27FC236}">
                <a16:creationId xmlns:a16="http://schemas.microsoft.com/office/drawing/2014/main" id="{71CFA388-05F2-4EAB-85B4-EFC6F70D3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81075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Cíle a úkoly výcviku</a:t>
            </a:r>
          </a:p>
        </p:txBody>
      </p:sp>
      <p:sp>
        <p:nvSpPr>
          <p:cNvPr id="34820" name="Rectangle 7">
            <a:extLst>
              <a:ext uri="{FF2B5EF4-FFF2-40B4-BE49-F238E27FC236}">
                <a16:creationId xmlns:a16="http://schemas.microsoft.com/office/drawing/2014/main" id="{60A13C94-FF9A-4841-A3C9-9DA678BA11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noFill/>
        </p:spPr>
        <p:txBody>
          <a:bodyPr/>
          <a:lstStyle/>
          <a:p>
            <a:endParaRPr lang="cs-CZ" altLang="cs-CZ">
              <a:solidFill>
                <a:srgbClr val="FFFF00"/>
              </a:solidFill>
            </a:endParaRPr>
          </a:p>
          <a:p>
            <a:r>
              <a:rPr lang="cs-CZ" altLang="cs-CZ">
                <a:solidFill>
                  <a:srgbClr val="FFFF00"/>
                </a:solidFill>
              </a:rPr>
              <a:t>získat pohybové dovednosti v házení a zvládnout techniku hodů na dálku a na cíl, z různých poloh a v rozdílných situacích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>
            <a:extLst>
              <a:ext uri="{FF2B5EF4-FFF2-40B4-BE49-F238E27FC236}">
                <a16:creationId xmlns:a16="http://schemas.microsoft.com/office/drawing/2014/main" id="{0484C583-2E76-45EA-991F-BD8E625996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15940267-2B03-413D-B727-646A7C27C2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981075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ZPŮSOBY HÁZENÍ</a:t>
            </a: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F24C4B7A-5CF8-4C06-9A99-A0517013E2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343150"/>
            <a:ext cx="7696200" cy="4038600"/>
          </a:xfr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Vrchním obloukem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např. granát </a:t>
            </a:r>
          </a:p>
          <a:p>
            <a:r>
              <a:rPr lang="cs-CZ" altLang="cs-CZ">
                <a:solidFill>
                  <a:srgbClr val="FFFF00"/>
                </a:solidFill>
              </a:rPr>
              <a:t>Spodním obloukem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např. lano, kotva, házecí pytlík …</a:t>
            </a:r>
          </a:p>
          <a:p>
            <a:r>
              <a:rPr lang="cs-CZ" altLang="cs-CZ">
                <a:solidFill>
                  <a:srgbClr val="FFFF00"/>
                </a:solidFill>
              </a:rPr>
              <a:t>Bočním obloukem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např. záchranný kruh, síť, 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>
            <a:extLst>
              <a:ext uri="{FF2B5EF4-FFF2-40B4-BE49-F238E27FC236}">
                <a16:creationId xmlns:a16="http://schemas.microsoft.com/office/drawing/2014/main" id="{1F179800-CC0B-4906-BFBF-D897B94A77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79567763-688C-454A-B0D4-E35C93D0D2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836613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OBSAH VÝCVIKU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FA24A497-B6A4-4611-AD69-152A9596C3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060575"/>
            <a:ext cx="7696200" cy="40386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házení vstoje z místa, z krátkého rozběhu a za pohybu</a:t>
            </a: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házení z kleku, vleže, ze zákopů a z jedoucího vozidla</a:t>
            </a: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házení do dálky, na vodorovné a svislé cíle (např. makety bojových vozidel, zákopy, okna atd.)</a:t>
            </a:r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házení na pohyblivé cíle </a:t>
            </a:r>
          </a:p>
        </p:txBody>
      </p:sp>
      <p:pic>
        <p:nvPicPr>
          <p:cNvPr id="36869" name="Picture 7" descr="30">
            <a:extLst>
              <a:ext uri="{FF2B5EF4-FFF2-40B4-BE49-F238E27FC236}">
                <a16:creationId xmlns:a16="http://schemas.microsoft.com/office/drawing/2014/main" id="{05493B4A-2556-43F7-BB2E-71CE22C7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24400"/>
            <a:ext cx="30241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31">
            <a:extLst>
              <a:ext uri="{FF2B5EF4-FFF2-40B4-BE49-F238E27FC236}">
                <a16:creationId xmlns:a16="http://schemas.microsoft.com/office/drawing/2014/main" id="{5596A82D-BEDF-4500-9702-7884579DE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024188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32">
            <a:extLst>
              <a:ext uri="{FF2B5EF4-FFF2-40B4-BE49-F238E27FC236}">
                <a16:creationId xmlns:a16="http://schemas.microsoft.com/office/drawing/2014/main" id="{52C4D84B-299C-4DB8-934C-9CFFC7E70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516563"/>
            <a:ext cx="30241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4">
            <a:extLst>
              <a:ext uri="{FF2B5EF4-FFF2-40B4-BE49-F238E27FC236}">
                <a16:creationId xmlns:a16="http://schemas.microsoft.com/office/drawing/2014/main" id="{A7A318D3-4A89-4B7C-8117-A31BC6F229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37891" name="Rectangle 9">
            <a:extLst>
              <a:ext uri="{FF2B5EF4-FFF2-40B4-BE49-F238E27FC236}">
                <a16:creationId xmlns:a16="http://schemas.microsoft.com/office/drawing/2014/main" id="{7951A187-8F9A-44B8-92AF-CC557E611D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412875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Hod granátem (kriketovým míčkem) na dálku</a:t>
            </a:r>
          </a:p>
        </p:txBody>
      </p:sp>
      <p:sp>
        <p:nvSpPr>
          <p:cNvPr id="37892" name="Rectangle 10">
            <a:extLst>
              <a:ext uri="{FF2B5EF4-FFF2-40B4-BE49-F238E27FC236}">
                <a16:creationId xmlns:a16="http://schemas.microsoft.com/office/drawing/2014/main" id="{F81F1C9E-2184-442A-BA32-C71C83476A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514600"/>
            <a:ext cx="7696200" cy="4953000"/>
          </a:xfr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náčiní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gumová atrapa granátu – 350 g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kriketový míček – 150 g</a:t>
            </a:r>
          </a:p>
          <a:p>
            <a:r>
              <a:rPr lang="cs-CZ" altLang="cs-CZ">
                <a:solidFill>
                  <a:srgbClr val="FFFF00"/>
                </a:solidFill>
              </a:rPr>
              <a:t>rozběhová dráha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šířka 4 m, ukončená odhodovou čarou</a:t>
            </a:r>
          </a:p>
          <a:p>
            <a:r>
              <a:rPr lang="cs-CZ" altLang="cs-CZ">
                <a:solidFill>
                  <a:srgbClr val="FFFF00"/>
                </a:solidFill>
              </a:rPr>
              <a:t>dopadová plocha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výseč s označenými vzdálenostmi od 20 do 60 m (po 5 m)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4">
            <a:extLst>
              <a:ext uri="{FF2B5EF4-FFF2-40B4-BE49-F238E27FC236}">
                <a16:creationId xmlns:a16="http://schemas.microsoft.com/office/drawing/2014/main" id="{9BF86D3E-1D59-4ABA-AD7B-C2D96A920F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E5AE9E87-945D-47B6-93CC-4C9D14F890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836613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Hod granátem na cíl</a:t>
            </a:r>
          </a:p>
        </p:txBody>
      </p:sp>
      <p:sp>
        <p:nvSpPr>
          <p:cNvPr id="38916" name="Rectangle 8">
            <a:extLst>
              <a:ext uri="{FF2B5EF4-FFF2-40B4-BE49-F238E27FC236}">
                <a16:creationId xmlns:a16="http://schemas.microsoft.com/office/drawing/2014/main" id="{84077A68-BB77-4424-90BE-35DB97420B5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058988"/>
            <a:ext cx="7702550" cy="4465637"/>
          </a:xfr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náčiní: 	gumová atrapa granátu – 350 g</a:t>
            </a:r>
          </a:p>
          <a:p>
            <a:r>
              <a:rPr lang="cs-CZ" altLang="cs-CZ">
                <a:solidFill>
                  <a:srgbClr val="FFFF00"/>
                </a:solidFill>
              </a:rPr>
              <a:t>cíl: 		obdélník 6x3 m se středovým 				obdélníkem 2x1 m</a:t>
            </a:r>
          </a:p>
          <a:p>
            <a:r>
              <a:rPr lang="cs-CZ" altLang="cs-CZ">
                <a:solidFill>
                  <a:srgbClr val="FFFF00"/>
                </a:solidFill>
              </a:rPr>
              <a:t>vzdálenost: 30 m</a:t>
            </a:r>
          </a:p>
          <a:p>
            <a:r>
              <a:rPr lang="cs-CZ" altLang="cs-CZ">
                <a:solidFill>
                  <a:srgbClr val="FFFF00"/>
                </a:solidFill>
              </a:rPr>
              <a:t>počet: 	20 (+ 5 zkušebních)</a:t>
            </a:r>
          </a:p>
          <a:p>
            <a:r>
              <a:rPr lang="cs-CZ" altLang="cs-CZ">
                <a:solidFill>
                  <a:srgbClr val="FFFF00"/>
                </a:solidFill>
              </a:rPr>
              <a:t>poloha: 	ze stoje – s krátkým rozběhem</a:t>
            </a:r>
          </a:p>
          <a:p>
            <a:r>
              <a:rPr lang="cs-CZ" altLang="cs-CZ">
                <a:solidFill>
                  <a:srgbClr val="FFFF00"/>
                </a:solidFill>
              </a:rPr>
              <a:t>limit: 	4 minuty</a:t>
            </a:r>
          </a:p>
          <a:p>
            <a:r>
              <a:rPr lang="cs-CZ" altLang="cs-CZ">
                <a:solidFill>
                  <a:srgbClr val="FFFF00"/>
                </a:solidFill>
              </a:rPr>
              <a:t>hodnocení: podle tabulek, zásah středu = + 3 			body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4">
            <a:extLst>
              <a:ext uri="{FF2B5EF4-FFF2-40B4-BE49-F238E27FC236}">
                <a16:creationId xmlns:a16="http://schemas.microsoft.com/office/drawing/2014/main" id="{FF676EFE-6212-4FF7-BD33-9201CCA451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DFF2131C-61F9-4D8A-8C27-2F415609E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898525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b="1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>
                <a:solidFill>
                  <a:srgbClr val="FFFF00"/>
                </a:solidFill>
              </a:rPr>
              <a:t>CÍL PRO HOD GRANÁTEM  </a:t>
            </a:r>
            <a:endParaRPr lang="cs-CZ" altLang="cs-CZ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>
              <a:solidFill>
                <a:srgbClr val="FFFF00"/>
              </a:solidFill>
            </a:endParaRPr>
          </a:p>
        </p:txBody>
      </p:sp>
      <p:grpSp>
        <p:nvGrpSpPr>
          <p:cNvPr id="39940" name="Group 6">
            <a:extLst>
              <a:ext uri="{FF2B5EF4-FFF2-40B4-BE49-F238E27FC236}">
                <a16:creationId xmlns:a16="http://schemas.microsoft.com/office/drawing/2014/main" id="{E4939F8D-0D6E-4973-B3BC-96A2543924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3713" y="2165350"/>
            <a:ext cx="5715000" cy="4000500"/>
            <a:chOff x="1875" y="1040"/>
            <a:chExt cx="7200" cy="5040"/>
          </a:xfrm>
        </p:grpSpPr>
        <p:sp>
          <p:nvSpPr>
            <p:cNvPr id="39941" name="AutoShape 7">
              <a:extLst>
                <a:ext uri="{FF2B5EF4-FFF2-40B4-BE49-F238E27FC236}">
                  <a16:creationId xmlns:a16="http://schemas.microsoft.com/office/drawing/2014/main" id="{324C3ACC-0C29-45EF-BE94-2C7E5D5425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5" y="1040"/>
              <a:ext cx="7200" cy="5040"/>
            </a:xfrm>
            <a:prstGeom prst="rect">
              <a:avLst/>
            </a:prstGeom>
            <a:solidFill>
              <a:srgbClr val="CCFFCC"/>
            </a:solidFill>
            <a:ln w="25400" cap="rnd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39942" name="Text Box 8">
              <a:extLst>
                <a:ext uri="{FF2B5EF4-FFF2-40B4-BE49-F238E27FC236}">
                  <a16:creationId xmlns:a16="http://schemas.microsoft.com/office/drawing/2014/main" id="{945C5B0C-F275-40F8-BB25-EBF2AD79E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" y="5072"/>
              <a:ext cx="720" cy="39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 2 m</a:t>
              </a:r>
              <a:endParaRPr lang="cs-CZ" altLang="cs-CZ" sz="1800"/>
            </a:p>
          </p:txBody>
        </p:sp>
        <p:sp>
          <p:nvSpPr>
            <p:cNvPr id="39943" name="Text Box 9">
              <a:extLst>
                <a:ext uri="{FF2B5EF4-FFF2-40B4-BE49-F238E27FC236}">
                  <a16:creationId xmlns:a16="http://schemas.microsoft.com/office/drawing/2014/main" id="{6702B5FF-1B88-43A0-A744-3F62DFA5E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" y="5504"/>
              <a:ext cx="576" cy="32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6 m</a:t>
              </a:r>
              <a:endParaRPr lang="cs-CZ" altLang="cs-CZ" sz="1800"/>
            </a:p>
          </p:txBody>
        </p:sp>
        <p:sp>
          <p:nvSpPr>
            <p:cNvPr id="39944" name="Rectangle 10">
              <a:extLst>
                <a:ext uri="{FF2B5EF4-FFF2-40B4-BE49-F238E27FC236}">
                  <a16:creationId xmlns:a16="http://schemas.microsoft.com/office/drawing/2014/main" id="{FF17C7EC-46AA-4449-AA6E-5D9E0DC8C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1904"/>
              <a:ext cx="6624" cy="302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39945" name="Rectangle 11">
              <a:extLst>
                <a:ext uri="{FF2B5EF4-FFF2-40B4-BE49-F238E27FC236}">
                  <a16:creationId xmlns:a16="http://schemas.microsoft.com/office/drawing/2014/main" id="{EAAB428D-6BB4-4240-8850-9273935BD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912"/>
              <a:ext cx="2160" cy="100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39946" name="Line 12">
              <a:extLst>
                <a:ext uri="{FF2B5EF4-FFF2-40B4-BE49-F238E27FC236}">
                  <a16:creationId xmlns:a16="http://schemas.microsoft.com/office/drawing/2014/main" id="{A8384861-EC72-4795-A37A-6B9425B25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4928"/>
              <a:ext cx="1" cy="10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7" name="Line 13">
              <a:extLst>
                <a:ext uri="{FF2B5EF4-FFF2-40B4-BE49-F238E27FC236}">
                  <a16:creationId xmlns:a16="http://schemas.microsoft.com/office/drawing/2014/main" id="{B46E3492-EB68-4561-A030-AA0CC0AC94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7" y="4928"/>
              <a:ext cx="0" cy="10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8" name="Line 14">
              <a:extLst>
                <a:ext uri="{FF2B5EF4-FFF2-40B4-BE49-F238E27FC236}">
                  <a16:creationId xmlns:a16="http://schemas.microsoft.com/office/drawing/2014/main" id="{01803788-BCD2-4BB4-A135-8B8279574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5792"/>
              <a:ext cx="6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9" name="Line 15">
              <a:extLst>
                <a:ext uri="{FF2B5EF4-FFF2-40B4-BE49-F238E27FC236}">
                  <a16:creationId xmlns:a16="http://schemas.microsoft.com/office/drawing/2014/main" id="{98BA021F-7B90-4C07-9323-A7B2388B3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579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0" name="Line 16">
              <a:extLst>
                <a:ext uri="{FF2B5EF4-FFF2-40B4-BE49-F238E27FC236}">
                  <a16:creationId xmlns:a16="http://schemas.microsoft.com/office/drawing/2014/main" id="{1DA1391E-B330-413D-9947-2962CB1F8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3" y="5792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1" name="Line 17">
              <a:extLst>
                <a:ext uri="{FF2B5EF4-FFF2-40B4-BE49-F238E27FC236}">
                  <a16:creationId xmlns:a16="http://schemas.microsoft.com/office/drawing/2014/main" id="{53299B4D-400B-4A74-A0EC-3630D617B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7" y="3920"/>
              <a:ext cx="0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2" name="Line 18">
              <a:extLst>
                <a:ext uri="{FF2B5EF4-FFF2-40B4-BE49-F238E27FC236}">
                  <a16:creationId xmlns:a16="http://schemas.microsoft.com/office/drawing/2014/main" id="{16B5F5B1-1E27-465D-A075-555F75C66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7" y="3920"/>
              <a:ext cx="1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3" name="Line 19">
              <a:extLst>
                <a:ext uri="{FF2B5EF4-FFF2-40B4-BE49-F238E27FC236}">
                  <a16:creationId xmlns:a16="http://schemas.microsoft.com/office/drawing/2014/main" id="{3CD2D324-68E6-437D-B144-D76536B86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7" y="5360"/>
              <a:ext cx="21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4" name="Line 20">
              <a:extLst>
                <a:ext uri="{FF2B5EF4-FFF2-40B4-BE49-F238E27FC236}">
                  <a16:creationId xmlns:a16="http://schemas.microsoft.com/office/drawing/2014/main" id="{F5E18447-AC8D-4BC6-8738-C9EC8F46B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7" y="392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5" name="Line 21">
              <a:extLst>
                <a:ext uri="{FF2B5EF4-FFF2-40B4-BE49-F238E27FC236}">
                  <a16:creationId xmlns:a16="http://schemas.microsoft.com/office/drawing/2014/main" id="{18BA0B0B-605F-4EF1-AF61-B5A57F7FD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7" y="2912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6" name="Line 22">
              <a:extLst>
                <a:ext uri="{FF2B5EF4-FFF2-40B4-BE49-F238E27FC236}">
                  <a16:creationId xmlns:a16="http://schemas.microsoft.com/office/drawing/2014/main" id="{0B230A74-C0CE-4942-9DAD-C8A0FCB83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" y="2912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7" name="Text Box 23">
              <a:extLst>
                <a:ext uri="{FF2B5EF4-FFF2-40B4-BE49-F238E27FC236}">
                  <a16:creationId xmlns:a16="http://schemas.microsoft.com/office/drawing/2014/main" id="{DB6DCBE6-871D-4697-A245-C700188F8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3" y="3200"/>
              <a:ext cx="57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1 m</a:t>
              </a:r>
              <a:endParaRPr lang="cs-CZ" altLang="cs-CZ" sz="1800"/>
            </a:p>
          </p:txBody>
        </p:sp>
        <p:sp>
          <p:nvSpPr>
            <p:cNvPr id="39958" name="Line 24">
              <a:extLst>
                <a:ext uri="{FF2B5EF4-FFF2-40B4-BE49-F238E27FC236}">
                  <a16:creationId xmlns:a16="http://schemas.microsoft.com/office/drawing/2014/main" id="{D9F26FB5-7133-495D-A25A-51035C72E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3" y="1904"/>
              <a:ext cx="0" cy="30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9" name="Text Box 25">
              <a:extLst>
                <a:ext uri="{FF2B5EF4-FFF2-40B4-BE49-F238E27FC236}">
                  <a16:creationId xmlns:a16="http://schemas.microsoft.com/office/drawing/2014/main" id="{B33F624C-97CF-4CB8-88FF-D088E8E73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3" y="3200"/>
              <a:ext cx="58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3 m</a:t>
              </a:r>
              <a:endParaRPr lang="cs-CZ" altLang="cs-CZ" sz="1800"/>
            </a:p>
          </p:txBody>
        </p:sp>
        <p:sp>
          <p:nvSpPr>
            <p:cNvPr id="39960" name="Text Box 26">
              <a:extLst>
                <a:ext uri="{FF2B5EF4-FFF2-40B4-BE49-F238E27FC236}">
                  <a16:creationId xmlns:a16="http://schemas.microsoft.com/office/drawing/2014/main" id="{B5EBB102-2E89-4680-974D-F1FC4A413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3" y="1184"/>
              <a:ext cx="6624" cy="43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>
            <a:extLst>
              <a:ext uri="{FF2B5EF4-FFF2-40B4-BE49-F238E27FC236}">
                <a16:creationId xmlns:a16="http://schemas.microsoft.com/office/drawing/2014/main" id="{312C762A-941E-4414-86C7-8B3B7C3F3B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40963" name="Rectangle 6">
            <a:extLst>
              <a:ext uri="{FF2B5EF4-FFF2-40B4-BE49-F238E27FC236}">
                <a16:creationId xmlns:a16="http://schemas.microsoft.com/office/drawing/2014/main" id="{5D4D45FF-272B-4B0E-80EB-6ECA83DC7E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908050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Hod granátem - PD</a:t>
            </a:r>
          </a:p>
        </p:txBody>
      </p:sp>
      <p:sp>
        <p:nvSpPr>
          <p:cNvPr id="40964" name="Rectangle 7">
            <a:extLst>
              <a:ext uri="{FF2B5EF4-FFF2-40B4-BE49-F238E27FC236}">
                <a16:creationId xmlns:a16="http://schemas.microsoft.com/office/drawing/2014/main" id="{A1169058-8A09-4C7E-B387-CD5EE9CD79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133600"/>
            <a:ext cx="7696200" cy="45481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náčiní, počet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2 gumové atrapy granátu – 350 g</a:t>
            </a:r>
          </a:p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cíl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obdélník 6x3 m</a:t>
            </a:r>
          </a:p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vzdálenost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20 m</a:t>
            </a:r>
          </a:p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poloha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ze stoje za překážkou (zídka)</a:t>
            </a:r>
          </a:p>
          <a:p>
            <a:pPr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hodnocení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zásah 1. = - 5 sec, bez zásahu = + 5 sec k času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4">
            <a:extLst>
              <a:ext uri="{FF2B5EF4-FFF2-40B4-BE49-F238E27FC236}">
                <a16:creationId xmlns:a16="http://schemas.microsoft.com/office/drawing/2014/main" id="{6F1264BA-FE35-46C9-B77D-1EA9EC7A35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CDEA6925-3915-4BE2-A0F3-10C3680E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513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rgbClr val="FFFF00"/>
                </a:solidFill>
              </a:rPr>
              <a:t>CÍL PRO HOD GRANÁTEM – PD </a:t>
            </a:r>
          </a:p>
        </p:txBody>
      </p:sp>
      <p:grpSp>
        <p:nvGrpSpPr>
          <p:cNvPr id="41988" name="Group 6">
            <a:extLst>
              <a:ext uri="{FF2B5EF4-FFF2-40B4-BE49-F238E27FC236}">
                <a16:creationId xmlns:a16="http://schemas.microsoft.com/office/drawing/2014/main" id="{8FAA3562-ED41-46CB-91EA-7A66854B76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3713" y="2349500"/>
            <a:ext cx="5715000" cy="3429000"/>
            <a:chOff x="1875" y="8400"/>
            <a:chExt cx="7200" cy="4320"/>
          </a:xfrm>
        </p:grpSpPr>
        <p:sp>
          <p:nvSpPr>
            <p:cNvPr id="41989" name="AutoShape 7">
              <a:extLst>
                <a:ext uri="{FF2B5EF4-FFF2-40B4-BE49-F238E27FC236}">
                  <a16:creationId xmlns:a16="http://schemas.microsoft.com/office/drawing/2014/main" id="{B7BCE2EB-E854-4069-B56D-B54B1F5EFC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5" y="8400"/>
              <a:ext cx="7200" cy="4320"/>
            </a:xfrm>
            <a:prstGeom prst="rect">
              <a:avLst/>
            </a:prstGeom>
            <a:solidFill>
              <a:srgbClr val="CCFFCC"/>
            </a:solidFill>
            <a:ln w="2857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41990" name="Text Box 8">
              <a:extLst>
                <a:ext uri="{FF2B5EF4-FFF2-40B4-BE49-F238E27FC236}">
                  <a16:creationId xmlns:a16="http://schemas.microsoft.com/office/drawing/2014/main" id="{F2083559-EE2F-4E2C-9575-64FD036EF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" y="12144"/>
              <a:ext cx="576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6 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41991" name="Rectangle 9">
              <a:extLst>
                <a:ext uri="{FF2B5EF4-FFF2-40B4-BE49-F238E27FC236}">
                  <a16:creationId xmlns:a16="http://schemas.microsoft.com/office/drawing/2014/main" id="{63E0CDDC-EF02-4597-B53A-5C29BDC4F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10704"/>
              <a:ext cx="1152" cy="11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41992" name="Rectangle 10">
              <a:extLst>
                <a:ext uri="{FF2B5EF4-FFF2-40B4-BE49-F238E27FC236}">
                  <a16:creationId xmlns:a16="http://schemas.microsoft.com/office/drawing/2014/main" id="{1BB2657A-0443-4BF9-AAD4-1A19D843D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8976"/>
              <a:ext cx="6624" cy="302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41993" name="Line 11">
              <a:extLst>
                <a:ext uri="{FF2B5EF4-FFF2-40B4-BE49-F238E27FC236}">
                  <a16:creationId xmlns:a16="http://schemas.microsoft.com/office/drawing/2014/main" id="{8D684863-F74E-42D7-B117-DBAC25E0D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9984"/>
              <a:ext cx="6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4" name="Line 12">
              <a:extLst>
                <a:ext uri="{FF2B5EF4-FFF2-40B4-BE49-F238E27FC236}">
                  <a16:creationId xmlns:a16="http://schemas.microsoft.com/office/drawing/2014/main" id="{7CA679D4-58C0-45AC-99DF-723D3A8FE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0992"/>
              <a:ext cx="6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5" name="Line 13">
              <a:extLst>
                <a:ext uri="{FF2B5EF4-FFF2-40B4-BE49-F238E27FC236}">
                  <a16:creationId xmlns:a16="http://schemas.microsoft.com/office/drawing/2014/main" id="{26092F3A-095D-415F-9C75-ECD5F6FFF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2000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6" name="Line 14">
              <a:extLst>
                <a:ext uri="{FF2B5EF4-FFF2-40B4-BE49-F238E27FC236}">
                  <a16:creationId xmlns:a16="http://schemas.microsoft.com/office/drawing/2014/main" id="{D6CA4690-CC88-48FA-AA10-50BAD360B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7" y="12000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7" name="Line 15">
              <a:extLst>
                <a:ext uri="{FF2B5EF4-FFF2-40B4-BE49-F238E27FC236}">
                  <a16:creationId xmlns:a16="http://schemas.microsoft.com/office/drawing/2014/main" id="{649E443D-2135-47C7-A840-81B759ABC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" y="12432"/>
              <a:ext cx="6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8" name="Line 16">
              <a:extLst>
                <a:ext uri="{FF2B5EF4-FFF2-40B4-BE49-F238E27FC236}">
                  <a16:creationId xmlns:a16="http://schemas.microsoft.com/office/drawing/2014/main" id="{67AC2179-C9A3-44FA-8823-A3931504E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9" y="8976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9" name="Line 17">
              <a:extLst>
                <a:ext uri="{FF2B5EF4-FFF2-40B4-BE49-F238E27FC236}">
                  <a16:creationId xmlns:a16="http://schemas.microsoft.com/office/drawing/2014/main" id="{0B118154-1FD5-4C62-AF22-09E06E874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9" y="9984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0" name="Text Box 18">
              <a:extLst>
                <a:ext uri="{FF2B5EF4-FFF2-40B4-BE49-F238E27FC236}">
                  <a16:creationId xmlns:a16="http://schemas.microsoft.com/office/drawing/2014/main" id="{0EA38D8F-84AA-41C9-9B76-4D6B77E2A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3" y="9264"/>
              <a:ext cx="576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1 m</a:t>
              </a:r>
              <a:endParaRPr lang="cs-CZ" altLang="cs-CZ" sz="1800"/>
            </a:p>
          </p:txBody>
        </p:sp>
        <p:sp>
          <p:nvSpPr>
            <p:cNvPr id="42001" name="Line 19">
              <a:extLst>
                <a:ext uri="{FF2B5EF4-FFF2-40B4-BE49-F238E27FC236}">
                  <a16:creationId xmlns:a16="http://schemas.microsoft.com/office/drawing/2014/main" id="{B7FC21FD-BC45-4A77-9A79-C76E8F2A3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9" y="10992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2" name="Text Box 20">
              <a:extLst>
                <a:ext uri="{FF2B5EF4-FFF2-40B4-BE49-F238E27FC236}">
                  <a16:creationId xmlns:a16="http://schemas.microsoft.com/office/drawing/2014/main" id="{CA1089F3-7875-47B5-B43B-872F120E6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3" y="11280"/>
              <a:ext cx="576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1 m</a:t>
              </a:r>
              <a:endParaRPr lang="cs-CZ" altLang="cs-CZ" sz="1800"/>
            </a:p>
          </p:txBody>
        </p:sp>
        <p:sp>
          <p:nvSpPr>
            <p:cNvPr id="42003" name="Text Box 21">
              <a:extLst>
                <a:ext uri="{FF2B5EF4-FFF2-40B4-BE49-F238E27FC236}">
                  <a16:creationId xmlns:a16="http://schemas.microsoft.com/office/drawing/2014/main" id="{7AFF1E27-4AF8-4F9B-B8FB-2CFFBBF1F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3" y="10272"/>
              <a:ext cx="576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1 m</a:t>
              </a:r>
              <a:endParaRPr lang="cs-CZ" altLang="cs-CZ" sz="180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4">
            <a:extLst>
              <a:ext uri="{FF2B5EF4-FFF2-40B4-BE49-F238E27FC236}">
                <a16:creationId xmlns:a16="http://schemas.microsoft.com/office/drawing/2014/main" id="{3F90C420-0001-44E6-84E9-7A6A31C4BC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F6A03280-6927-4E5C-8801-63DCAD872C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908050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Vojenský pětiboj</a:t>
            </a:r>
          </a:p>
        </p:txBody>
      </p:sp>
      <p:sp>
        <p:nvSpPr>
          <p:cNvPr id="43012" name="Rectangle 7">
            <a:extLst>
              <a:ext uri="{FF2B5EF4-FFF2-40B4-BE49-F238E27FC236}">
                <a16:creationId xmlns:a16="http://schemas.microsoft.com/office/drawing/2014/main" id="{2D651321-3BDC-456F-AA86-B47FE582F2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276475"/>
            <a:ext cx="7696200" cy="4038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u="sng">
                <a:solidFill>
                  <a:srgbClr val="FFFF00"/>
                </a:solidFill>
              </a:rPr>
              <a:t>1. část - hod na přesnost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granáty: kovové, 575 g ± 25 g / 375 g ± 25 g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terče: 4 vodorovné kruhy s 2 soustřednými zónami, vnitřní zóna </a:t>
            </a:r>
            <a:r>
              <a:rPr lang="en-US" altLang="cs-CZ">
                <a:solidFill>
                  <a:srgbClr val="FFFF00"/>
                </a:solidFill>
              </a:rPr>
              <a:t>ø</a:t>
            </a:r>
            <a:r>
              <a:rPr lang="cs-CZ" altLang="cs-CZ">
                <a:solidFill>
                  <a:srgbClr val="FFFF00"/>
                </a:solidFill>
              </a:rPr>
              <a:t> 2 m, vnější </a:t>
            </a:r>
            <a:r>
              <a:rPr lang="en-US" altLang="cs-CZ">
                <a:solidFill>
                  <a:srgbClr val="FFFF00"/>
                </a:solidFill>
              </a:rPr>
              <a:t>ø</a:t>
            </a:r>
            <a:r>
              <a:rPr lang="cs-CZ" altLang="cs-CZ">
                <a:solidFill>
                  <a:srgbClr val="FFFF00"/>
                </a:solidFill>
              </a:rPr>
              <a:t> 4 m, střed - praporek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vzdálenost (m): středy kruhů – 15 (pouze ženy), 20, 25, 30, 35 (pouze muži)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počet hodů: 4 hody na každý terč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solidFill>
                  <a:srgbClr val="FFFF00"/>
                </a:solidFill>
              </a:rPr>
              <a:t>odhodové stanoviště: odhodová plocha 2x3 m, vpředu stěna (parapet) vysoká 1,25 m</a:t>
            </a:r>
          </a:p>
          <a:p>
            <a:pPr>
              <a:lnSpc>
                <a:spcPct val="90000"/>
              </a:lnSpc>
            </a:pPr>
            <a:endParaRPr lang="cs-CZ" altLang="cs-CZ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8">
            <a:extLst>
              <a:ext uri="{FF2B5EF4-FFF2-40B4-BE49-F238E27FC236}">
                <a16:creationId xmlns:a16="http://schemas.microsoft.com/office/drawing/2014/main" id="{3827ADAD-FCFB-427B-B088-C352BF3C02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6138" y="2667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265C3ADE-958D-4B55-84D4-6E25421C9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84313"/>
            <a:ext cx="3654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Obsah výcviku</a:t>
            </a:r>
          </a:p>
        </p:txBody>
      </p:sp>
      <p:sp>
        <p:nvSpPr>
          <p:cNvPr id="16388" name="Rectangle 10">
            <a:extLst>
              <a:ext uri="{FF2B5EF4-FFF2-40B4-BE49-F238E27FC236}">
                <a16:creationId xmlns:a16="http://schemas.microsoft.com/office/drawing/2014/main" id="{88C98300-E94E-4736-8284-A2D057ADD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349500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solidFill>
                  <a:srgbClr val="FFFF00"/>
                </a:solidFill>
              </a:rPr>
              <a:t>skoky</a:t>
            </a:r>
          </a:p>
          <a:p>
            <a:r>
              <a:rPr lang="cs-CZ" altLang="cs-CZ" sz="2400">
                <a:solidFill>
                  <a:srgbClr val="FFFF00"/>
                </a:solidFill>
              </a:rPr>
              <a:t>přelézání</a:t>
            </a:r>
          </a:p>
          <a:p>
            <a:r>
              <a:rPr lang="cs-CZ" altLang="cs-CZ" sz="2400">
                <a:solidFill>
                  <a:srgbClr val="FFFF00"/>
                </a:solidFill>
              </a:rPr>
              <a:t>prolézání a podlézání</a:t>
            </a:r>
          </a:p>
          <a:p>
            <a:r>
              <a:rPr lang="cs-CZ" altLang="cs-CZ" sz="2400">
                <a:solidFill>
                  <a:srgbClr val="FFFF00"/>
                </a:solidFill>
              </a:rPr>
              <a:t>pohyb po úzké opoře</a:t>
            </a:r>
          </a:p>
          <a:p>
            <a:r>
              <a:rPr lang="cs-CZ" altLang="cs-CZ" sz="2400">
                <a:solidFill>
                  <a:srgbClr val="FFFF00"/>
                </a:solidFill>
              </a:rPr>
              <a:t>šplhání</a:t>
            </a:r>
          </a:p>
          <a:p>
            <a:r>
              <a:rPr lang="cs-CZ" altLang="cs-CZ" sz="2400">
                <a:solidFill>
                  <a:srgbClr val="FFFF00"/>
                </a:solidFill>
              </a:rPr>
              <a:t>jiná speciální cvičení - překonávání zátarasů, pohyb po vodorovném a šikmém laně, pohyb po nestabilní ploše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4">
            <a:extLst>
              <a:ext uri="{FF2B5EF4-FFF2-40B4-BE49-F238E27FC236}">
                <a16:creationId xmlns:a16="http://schemas.microsoft.com/office/drawing/2014/main" id="{05045B3E-A40E-497C-B534-704ED614C7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13FA9C7-3E2F-483C-BE2E-C42D4B17EC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277938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cs-CZ" altLang="cs-CZ" b="0">
                <a:solidFill>
                  <a:srgbClr val="FFFF00"/>
                </a:solidFill>
              </a:rPr>
              <a:t>CÍL PRO HOD GRANÁTEM</a:t>
            </a:r>
            <a:br>
              <a:rPr lang="cs-CZ" altLang="cs-CZ" b="0">
                <a:solidFill>
                  <a:srgbClr val="FFFF00"/>
                </a:solidFill>
              </a:rPr>
            </a:br>
            <a:r>
              <a:rPr lang="cs-CZ" altLang="cs-CZ" b="0">
                <a:solidFill>
                  <a:srgbClr val="FFFF00"/>
                </a:solidFill>
              </a:rPr>
              <a:t>VOJENSKÝ PĚTIBOJ</a:t>
            </a:r>
          </a:p>
        </p:txBody>
      </p:sp>
      <p:grpSp>
        <p:nvGrpSpPr>
          <p:cNvPr id="44036" name="Group 6">
            <a:extLst>
              <a:ext uri="{FF2B5EF4-FFF2-40B4-BE49-F238E27FC236}">
                <a16:creationId xmlns:a16="http://schemas.microsoft.com/office/drawing/2014/main" id="{BA9577C6-B560-40E0-8C5A-341D07EA07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3713" y="2651125"/>
            <a:ext cx="5715000" cy="3657600"/>
            <a:chOff x="1875" y="65"/>
            <a:chExt cx="7200" cy="4608"/>
          </a:xfrm>
        </p:grpSpPr>
        <p:sp>
          <p:nvSpPr>
            <p:cNvPr id="44037" name="AutoShape 7">
              <a:extLst>
                <a:ext uri="{FF2B5EF4-FFF2-40B4-BE49-F238E27FC236}">
                  <a16:creationId xmlns:a16="http://schemas.microsoft.com/office/drawing/2014/main" id="{66619A7F-A12A-4DF6-99B4-69FFD6A644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5" y="65"/>
              <a:ext cx="7200" cy="4608"/>
            </a:xfrm>
            <a:prstGeom prst="rect">
              <a:avLst/>
            </a:prstGeom>
            <a:solidFill>
              <a:srgbClr val="CCFFCC"/>
            </a:solidFill>
            <a:ln w="28575" cap="rnd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44038" name="Text Box 8">
              <a:extLst>
                <a:ext uri="{FF2B5EF4-FFF2-40B4-BE49-F238E27FC236}">
                  <a16:creationId xmlns:a16="http://schemas.microsoft.com/office/drawing/2014/main" id="{0852053C-AD67-4DC0-AA59-F0F676FD4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7" y="2657"/>
              <a:ext cx="720" cy="58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4 m</a:t>
              </a:r>
              <a:endParaRPr lang="cs-CZ" altLang="cs-CZ" sz="1800"/>
            </a:p>
          </p:txBody>
        </p:sp>
        <p:sp>
          <p:nvSpPr>
            <p:cNvPr id="44039" name="Text Box 9">
              <a:extLst>
                <a:ext uri="{FF2B5EF4-FFF2-40B4-BE49-F238E27FC236}">
                  <a16:creationId xmlns:a16="http://schemas.microsoft.com/office/drawing/2014/main" id="{4E71D2DA-6EA3-42B1-B4E2-1F01E9857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3" y="2657"/>
              <a:ext cx="576" cy="57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2 m</a:t>
              </a:r>
              <a:endParaRPr lang="cs-CZ" altLang="cs-CZ" sz="1800"/>
            </a:p>
          </p:txBody>
        </p:sp>
        <p:sp>
          <p:nvSpPr>
            <p:cNvPr id="44040" name="Oval 10">
              <a:extLst>
                <a:ext uri="{FF2B5EF4-FFF2-40B4-BE49-F238E27FC236}">
                  <a16:creationId xmlns:a16="http://schemas.microsoft.com/office/drawing/2014/main" id="{C36A50F7-711E-40E2-AF54-661698F55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1073"/>
              <a:ext cx="3888" cy="345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44041" name="Oval 11">
              <a:extLst>
                <a:ext uri="{FF2B5EF4-FFF2-40B4-BE49-F238E27FC236}">
                  <a16:creationId xmlns:a16="http://schemas.microsoft.com/office/drawing/2014/main" id="{A482F835-4211-49A4-9C78-456276A83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1937"/>
              <a:ext cx="1872" cy="172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44042" name="Line 12">
              <a:extLst>
                <a:ext uri="{FF2B5EF4-FFF2-40B4-BE49-F238E27FC236}">
                  <a16:creationId xmlns:a16="http://schemas.microsoft.com/office/drawing/2014/main" id="{AEF846A8-6672-4317-843B-40237A128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9" y="1937"/>
              <a:ext cx="24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3" name="Line 13">
              <a:extLst>
                <a:ext uri="{FF2B5EF4-FFF2-40B4-BE49-F238E27FC236}">
                  <a16:creationId xmlns:a16="http://schemas.microsoft.com/office/drawing/2014/main" id="{FBB12B25-E936-4DB1-96D5-90E03CC06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3" y="3665"/>
              <a:ext cx="23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4" name="Line 14">
              <a:extLst>
                <a:ext uri="{FF2B5EF4-FFF2-40B4-BE49-F238E27FC236}">
                  <a16:creationId xmlns:a16="http://schemas.microsoft.com/office/drawing/2014/main" id="{29EC1D9A-B17F-4CB3-8691-F6B4C873D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3" y="1073"/>
              <a:ext cx="31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5" name="Line 15">
              <a:extLst>
                <a:ext uri="{FF2B5EF4-FFF2-40B4-BE49-F238E27FC236}">
                  <a16:creationId xmlns:a16="http://schemas.microsoft.com/office/drawing/2014/main" id="{8DD3328D-1CDB-4816-903F-7FB33C5169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9" y="4529"/>
              <a:ext cx="33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6" name="Line 16">
              <a:extLst>
                <a:ext uri="{FF2B5EF4-FFF2-40B4-BE49-F238E27FC236}">
                  <a16:creationId xmlns:a16="http://schemas.microsoft.com/office/drawing/2014/main" id="{71C346F0-611E-4245-AA06-251A47AA1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" y="1937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7" name="Line 17">
              <a:extLst>
                <a:ext uri="{FF2B5EF4-FFF2-40B4-BE49-F238E27FC236}">
                  <a16:creationId xmlns:a16="http://schemas.microsoft.com/office/drawing/2014/main" id="{68A4E8DD-15B7-4898-83E1-61055D9F6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7" y="1073"/>
              <a:ext cx="0" cy="3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48" name="Text Box 18">
              <a:extLst>
                <a:ext uri="{FF2B5EF4-FFF2-40B4-BE49-F238E27FC236}">
                  <a16:creationId xmlns:a16="http://schemas.microsoft.com/office/drawing/2014/main" id="{81B45ACB-7029-445C-A38D-0784BCBBB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3" y="353"/>
              <a:ext cx="6480" cy="43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>
            <a:extLst>
              <a:ext uri="{FF2B5EF4-FFF2-40B4-BE49-F238E27FC236}">
                <a16:creationId xmlns:a16="http://schemas.microsoft.com/office/drawing/2014/main" id="{08E932C9-BEC7-4E1E-83B9-5E74CB2FA2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771BA99E-8C84-44C6-9690-23A9E6F481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17575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Vojenský pětiboj (muži)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CD7A8CFE-8D8C-491C-A532-9C98F405EA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160588"/>
            <a:ext cx="7696200" cy="4581525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u="sng">
                <a:solidFill>
                  <a:srgbClr val="FFFF00"/>
                </a:solidFill>
              </a:rPr>
              <a:t>2. část - hod do dálky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rgbClr val="FFFF00"/>
                </a:solidFill>
              </a:rPr>
              <a:t>odhodové stanoviště: odhodová plocha 2x3 m, vpředu stěna (parapet) vysoká 1,25 m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rgbClr val="FFFF00"/>
                </a:solidFill>
              </a:rPr>
              <a:t>poloha: vstoje za překážkou – krátký rozběh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rgbClr val="FFFF00"/>
                </a:solidFill>
              </a:rPr>
              <a:t>počet pokusů: 3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rgbClr val="FFFF00"/>
                </a:solidFill>
              </a:rPr>
              <a:t>dopadová plocha: výseč s označenými vzdálenostmi 40, 50, 60, 65, 70 m</a:t>
            </a:r>
          </a:p>
          <a:p>
            <a:pPr lvl="1">
              <a:lnSpc>
                <a:spcPct val="80000"/>
              </a:lnSpc>
            </a:pPr>
            <a:endParaRPr lang="cs-CZ" altLang="cs-CZ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b="1" u="sng">
                <a:solidFill>
                  <a:srgbClr val="FFFF00"/>
                </a:solidFill>
              </a:rPr>
              <a:t>hodnocení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rgbClr val="FFFF00"/>
                </a:solidFill>
              </a:rPr>
              <a:t>zásahy a vzdálenosti se přepočítávají na body podle tabulek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rgbClr val="FFFF00"/>
                </a:solidFill>
              </a:rPr>
              <a:t>výsledek = součet bodů z obou částí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4">
            <a:extLst>
              <a:ext uri="{FF2B5EF4-FFF2-40B4-BE49-F238E27FC236}">
                <a16:creationId xmlns:a16="http://schemas.microsoft.com/office/drawing/2014/main" id="{EE67FD26-9E27-47C9-8C41-94D726C779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A08F3756-61D4-428E-98F2-2690FBDE2D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96975"/>
            <a:ext cx="7696200" cy="76835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METODIKA VÝCVIKU</a:t>
            </a:r>
          </a:p>
        </p:txBody>
      </p:sp>
      <p:sp>
        <p:nvSpPr>
          <p:cNvPr id="46084" name="Rectangle 6">
            <a:extLst>
              <a:ext uri="{FF2B5EF4-FFF2-40B4-BE49-F238E27FC236}">
                <a16:creationId xmlns:a16="http://schemas.microsoft.com/office/drawing/2014/main" id="{926F0A46-AF1B-4C13-893B-4C580852A2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049463"/>
            <a:ext cx="7696200" cy="4764087"/>
          </a:xfr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průpravná cvičení zaměřující se na nácvik techniky hodu</a:t>
            </a:r>
          </a:p>
          <a:p>
            <a:endParaRPr lang="cs-CZ" altLang="cs-CZ">
              <a:solidFill>
                <a:srgbClr val="FFFF00"/>
              </a:solidFill>
            </a:endParaRPr>
          </a:p>
          <a:p>
            <a:r>
              <a:rPr lang="cs-CZ" altLang="cs-CZ">
                <a:solidFill>
                  <a:srgbClr val="FFFF00"/>
                </a:solidFill>
              </a:rPr>
              <a:t>opakování hodů s malým úsilím s důrazem na techniku</a:t>
            </a:r>
          </a:p>
          <a:p>
            <a:endParaRPr lang="cs-CZ" altLang="cs-CZ">
              <a:solidFill>
                <a:srgbClr val="FFFF00"/>
              </a:solidFill>
            </a:endParaRPr>
          </a:p>
          <a:p>
            <a:r>
              <a:rPr lang="cs-CZ" altLang="cs-CZ">
                <a:solidFill>
                  <a:srgbClr val="FFFF00"/>
                </a:solidFill>
              </a:rPr>
              <a:t>postupné zvyšování úsilí při odhodu a při ztížených podmínkách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4">
            <a:extLst>
              <a:ext uri="{FF2B5EF4-FFF2-40B4-BE49-F238E27FC236}">
                <a16:creationId xmlns:a16="http://schemas.microsoft.com/office/drawing/2014/main" id="{1AB1B264-F959-463A-9E2F-F7EAF0F207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47107" name="Rectangle 5">
            <a:extLst>
              <a:ext uri="{FF2B5EF4-FFF2-40B4-BE49-F238E27FC236}">
                <a16:creationId xmlns:a16="http://schemas.microsoft.com/office/drawing/2014/main" id="{4AAEEE18-BC1D-47EE-82A7-860206522E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349375"/>
            <a:ext cx="7696200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METODICKO-ORGANIZAČNÍ FORMY</a:t>
            </a:r>
          </a:p>
        </p:txBody>
      </p:sp>
      <p:sp>
        <p:nvSpPr>
          <p:cNvPr id="47108" name="Rectangle 6">
            <a:extLst>
              <a:ext uri="{FF2B5EF4-FFF2-40B4-BE49-F238E27FC236}">
                <a16:creationId xmlns:a16="http://schemas.microsoft.com/office/drawing/2014/main" id="{D2D2579B-C587-419A-BB3F-07A802BD7C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630488"/>
            <a:ext cx="7696200" cy="4038600"/>
          </a:xfrm>
          <a:noFill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proudová</a:t>
            </a:r>
          </a:p>
          <a:p>
            <a:r>
              <a:rPr lang="cs-CZ" altLang="cs-CZ">
                <a:solidFill>
                  <a:srgbClr val="FFFF00"/>
                </a:solidFill>
              </a:rPr>
              <a:t>hromadná (v řadu)</a:t>
            </a:r>
          </a:p>
          <a:p>
            <a:r>
              <a:rPr lang="cs-CZ" altLang="cs-CZ">
                <a:solidFill>
                  <a:srgbClr val="FFFF00"/>
                </a:solidFill>
              </a:rPr>
              <a:t>individuální</a:t>
            </a:r>
          </a:p>
          <a:p>
            <a:endParaRPr lang="cs-CZ" altLang="cs-CZ">
              <a:solidFill>
                <a:srgbClr val="FFFF00"/>
              </a:solidFill>
            </a:endParaRPr>
          </a:p>
          <a:p>
            <a:r>
              <a:rPr lang="cs-CZ" altLang="cs-CZ">
                <a:solidFill>
                  <a:srgbClr val="FFFF00"/>
                </a:solidFill>
              </a:rPr>
              <a:t>cvičenec: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jednotlivé hody</a:t>
            </a:r>
          </a:p>
          <a:p>
            <a:pPr lvl="1"/>
            <a:r>
              <a:rPr lang="cs-CZ" altLang="cs-CZ">
                <a:solidFill>
                  <a:srgbClr val="FFFF00"/>
                </a:solidFill>
              </a:rPr>
              <a:t>série hodů (více odhodů za sebou)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>
            <a:extLst>
              <a:ext uri="{FF2B5EF4-FFF2-40B4-BE49-F238E27FC236}">
                <a16:creationId xmlns:a16="http://schemas.microsoft.com/office/drawing/2014/main" id="{0B2A78F2-CCAD-4190-9068-4455CE4756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Házení</a:t>
            </a:r>
          </a:p>
        </p:txBody>
      </p:sp>
      <p:sp>
        <p:nvSpPr>
          <p:cNvPr id="33795" name="AutoShape 2">
            <a:extLst>
              <a:ext uri="{FF2B5EF4-FFF2-40B4-BE49-F238E27FC236}">
                <a16:creationId xmlns:a16="http://schemas.microsoft.com/office/drawing/2014/main" id="{14301BA8-F799-4E11-88E9-5CCD4FCD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Literatura</a:t>
            </a:r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BA98A0C3-BA55-4EC5-9414-CBE659E536A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397192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600" b="1" dirty="0">
                <a:solidFill>
                  <a:srgbClr val="FFFF00"/>
                </a:solidFill>
              </a:rPr>
              <a:t>OD 1.4.2011 PLATNOST NOVÉHO NORMATIVNÍHO VÝNOSU MINISTERSTVA OBRANY č.12 ze dne 15.března 2011 (Věstník MO 2011, částka 7) + RMO č.11/2011 (ruší se jím RMO č.14/1999)</a:t>
            </a:r>
            <a:endParaRPr lang="cs-CZ" dirty="0"/>
          </a:p>
          <a:p>
            <a:pPr>
              <a:lnSpc>
                <a:spcPct val="80000"/>
              </a:lnSpc>
            </a:pPr>
            <a:r>
              <a:rPr lang="cs-CZ" altLang="cs-CZ" sz="1600" b="1" dirty="0">
                <a:solidFill>
                  <a:srgbClr val="FFFF00"/>
                </a:solidFill>
              </a:rPr>
              <a:t>Těl-51-2  Překonávání překážek a házení</a:t>
            </a:r>
            <a:endParaRPr lang="cs-CZ" altLang="cs-CZ" sz="1600" b="1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endParaRPr lang="cs-CZ" altLang="cs-CZ"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600" b="1" i="1" dirty="0">
                <a:solidFill>
                  <a:srgbClr val="FFFF00"/>
                </a:solidFill>
              </a:rPr>
              <a:t>Vševojsk-4-2 Osnovy střeleb z ručních zbraní a zbraní BV</a:t>
            </a:r>
            <a:endParaRPr lang="cs-CZ" altLang="cs-CZ" sz="1600" b="1" i="1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>
                <a:solidFill>
                  <a:srgbClr val="FFFF00"/>
                </a:solidFill>
              </a:rPr>
              <a:t>Pub-70-01-01 Příprava příslušníků AČR</a:t>
            </a:r>
            <a:endParaRPr lang="cs-CZ" altLang="cs-CZ" sz="1600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>
                <a:solidFill>
                  <a:srgbClr val="FFFF00"/>
                </a:solidFill>
              </a:rPr>
              <a:t>Pub-75-85-01 Vojenský pětiboj</a:t>
            </a:r>
            <a:endParaRPr lang="cs-CZ" altLang="cs-CZ" sz="1600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>
                <a:solidFill>
                  <a:srgbClr val="FFFF00"/>
                </a:solidFill>
              </a:rPr>
              <a:t>Hlaváč, J. Házení cvičných granátů..., Vojenský profesionál č. 8/95</a:t>
            </a:r>
            <a:endParaRPr lang="cs-CZ" altLang="cs-CZ" sz="1600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>
                <a:solidFill>
                  <a:srgbClr val="FFFF00"/>
                </a:solidFill>
              </a:rPr>
              <a:t>Ledvina, Z. Technika, metodika a trénink překonávání překážek při 	cvičení na PD – společné kontrolní cvičení, skripta, VO, 1993</a:t>
            </a:r>
            <a:endParaRPr lang="cs-CZ" altLang="cs-CZ" sz="1600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>
                <a:solidFill>
                  <a:srgbClr val="FFFF00"/>
                </a:solidFill>
              </a:rPr>
              <a:t>Kysilka, Z. Kapitoly z metodiky tělesné přípravy, skripta, VO, 1995</a:t>
            </a:r>
            <a:endParaRPr lang="cs-CZ" altLang="cs-CZ" sz="1600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>
                <a:solidFill>
                  <a:srgbClr val="FFFF00"/>
                </a:solidFill>
              </a:rPr>
              <a:t>Didaktika školní atletiky (skripta)</a:t>
            </a:r>
            <a:endParaRPr lang="cs-CZ" altLang="cs-CZ" sz="1600" dirty="0">
              <a:solidFill>
                <a:srgbClr val="FFFF00"/>
              </a:solidFill>
              <a:cs typeface="Arial"/>
            </a:endParaRPr>
          </a:p>
          <a:p>
            <a:pPr>
              <a:lnSpc>
                <a:spcPct val="80000"/>
              </a:lnSpc>
            </a:pPr>
            <a:endParaRPr lang="cs-CZ" altLang="cs-CZ" sz="1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4">
            <a:extLst>
              <a:ext uri="{FF2B5EF4-FFF2-40B4-BE49-F238E27FC236}">
                <a16:creationId xmlns:a16="http://schemas.microsoft.com/office/drawing/2014/main" id="{ABD444CA-CB84-4DC1-87B8-A8939B251E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1704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Otázky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FB17B31-E940-4D5A-9331-ED846D215A50}"/>
              </a:ext>
            </a:extLst>
          </p:cNvPr>
          <p:cNvSpPr txBox="1"/>
          <p:nvPr/>
        </p:nvSpPr>
        <p:spPr>
          <a:xfrm>
            <a:off x="365360" y="2062390"/>
            <a:ext cx="8553032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1. vyjmenujte obsah výcviku v tématu překonávání překážek. </a:t>
            </a:r>
            <a:endParaRPr lang="cs-CZ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2. Jak rozdělujeme překážky?</a:t>
            </a:r>
            <a:endParaRPr lang="cs-CZ" sz="2800">
              <a:solidFill>
                <a:schemeClr val="bg1"/>
              </a:solidFill>
              <a:cs typeface="Arial"/>
            </a:endParaRPr>
          </a:p>
          <a:p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3. Jaké znáte způsoby přelézaní bariéry?</a:t>
            </a:r>
          </a:p>
          <a:p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4. Uveďte druhy překážkových drah.</a:t>
            </a:r>
            <a:endParaRPr lang="cs-CZ" sz="2800" dirty="0">
              <a:solidFill>
                <a:schemeClr val="bg1"/>
              </a:solidFill>
              <a:cs typeface="Arial"/>
            </a:endParaRPr>
          </a:p>
          <a:p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5. Vyjmenujte způsoby házení.</a:t>
            </a:r>
          </a:p>
          <a:p>
            <a:r>
              <a:rPr lang="cs-CZ" sz="2800" dirty="0">
                <a:solidFill>
                  <a:schemeClr val="bg1"/>
                </a:solidFill>
                <a:latin typeface="Arial"/>
                <a:cs typeface="Arial"/>
              </a:rPr>
              <a:t>6. Popište metodiku výcviku při nácviku házení.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7">
            <a:extLst>
              <a:ext uri="{FF2B5EF4-FFF2-40B4-BE49-F238E27FC236}">
                <a16:creationId xmlns:a16="http://schemas.microsoft.com/office/drawing/2014/main" id="{6DD8E5FC-A00C-4C3D-883C-397AE5B4A1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17411" name="Rectangle 8">
            <a:extLst>
              <a:ext uri="{FF2B5EF4-FFF2-40B4-BE49-F238E27FC236}">
                <a16:creationId xmlns:a16="http://schemas.microsoft.com/office/drawing/2014/main" id="{8BC502A7-1B84-4432-9C50-9AAE65E58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517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Skoky</a:t>
            </a:r>
          </a:p>
        </p:txBody>
      </p:sp>
      <p:sp>
        <p:nvSpPr>
          <p:cNvPr id="17412" name="Rectangle 9">
            <a:extLst>
              <a:ext uri="{FF2B5EF4-FFF2-40B4-BE49-F238E27FC236}">
                <a16:creationId xmlns:a16="http://schemas.microsoft.com/office/drawing/2014/main" id="{5DB02BAC-81B5-42AD-BEFA-12DDEF4E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44675"/>
            <a:ext cx="7313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rgbClr val="FFFF00"/>
                </a:solidFill>
              </a:rPr>
              <a:t>prosté</a:t>
            </a: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přeskok s doskokem na jednu nohu</a:t>
            </a: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>
              <a:buFontTx/>
              <a:buNone/>
            </a:pPr>
            <a:endParaRPr lang="cs-CZ" altLang="cs-CZ" sz="22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přeskok s doskokem na obě nohy</a:t>
            </a:r>
          </a:p>
          <a:p>
            <a:endParaRPr lang="cs-CZ" altLang="cs-CZ" sz="220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sz="2200">
              <a:solidFill>
                <a:srgbClr val="FFFF00"/>
              </a:solidFill>
            </a:endParaRPr>
          </a:p>
        </p:txBody>
      </p:sp>
      <p:pic>
        <p:nvPicPr>
          <p:cNvPr id="17413" name="Picture 10" descr="1">
            <a:extLst>
              <a:ext uri="{FF2B5EF4-FFF2-40B4-BE49-F238E27FC236}">
                <a16:creationId xmlns:a16="http://schemas.microsoft.com/office/drawing/2014/main" id="{1D6577FB-80C2-4407-9FEF-4CEB8182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636838"/>
            <a:ext cx="329723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2">
            <a:extLst>
              <a:ext uri="{FF2B5EF4-FFF2-40B4-BE49-F238E27FC236}">
                <a16:creationId xmlns:a16="http://schemas.microsoft.com/office/drawing/2014/main" id="{50FD7963-9A8E-4679-8003-4AFA0744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652963"/>
            <a:ext cx="33512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7">
            <a:extLst>
              <a:ext uri="{FF2B5EF4-FFF2-40B4-BE49-F238E27FC236}">
                <a16:creationId xmlns:a16="http://schemas.microsoft.com/office/drawing/2014/main" id="{F392360F-6E56-41E7-B863-5DEFB69593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18435" name="Rectangle 8">
            <a:extLst>
              <a:ext uri="{FF2B5EF4-FFF2-40B4-BE49-F238E27FC236}">
                <a16:creationId xmlns:a16="http://schemas.microsoft.com/office/drawing/2014/main" id="{4B424336-E3B6-4E8B-9D3B-C4FC200C3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517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Skoky</a:t>
            </a:r>
          </a:p>
        </p:txBody>
      </p:sp>
      <p:sp>
        <p:nvSpPr>
          <p:cNvPr id="18436" name="Rectangle 9">
            <a:extLst>
              <a:ext uri="{FF2B5EF4-FFF2-40B4-BE49-F238E27FC236}">
                <a16:creationId xmlns:a16="http://schemas.microsoft.com/office/drawing/2014/main" id="{D9BA5538-80C5-4D3D-B713-DF5E86FE1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18780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rgbClr val="FFFF00"/>
                </a:solidFill>
              </a:rPr>
              <a:t>s pomocí náčiní</a:t>
            </a: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pomocí lana</a:t>
            </a: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/>
            <a:endParaRPr lang="cs-CZ" altLang="cs-CZ" sz="2000">
              <a:solidFill>
                <a:srgbClr val="FFFF00"/>
              </a:solidFill>
            </a:endParaRPr>
          </a:p>
          <a:p>
            <a:pPr lvl="1"/>
            <a:endParaRPr lang="cs-CZ" altLang="cs-CZ" sz="2000">
              <a:solidFill>
                <a:srgbClr val="FFFF00"/>
              </a:solidFill>
            </a:endParaRPr>
          </a:p>
          <a:p>
            <a:pPr lvl="1"/>
            <a:endParaRPr lang="cs-CZ" altLang="cs-CZ" sz="20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pomocí tyče</a:t>
            </a:r>
          </a:p>
        </p:txBody>
      </p:sp>
      <p:pic>
        <p:nvPicPr>
          <p:cNvPr id="18437" name="Picture 10" descr="5,">
            <a:extLst>
              <a:ext uri="{FF2B5EF4-FFF2-40B4-BE49-F238E27FC236}">
                <a16:creationId xmlns:a16="http://schemas.microsoft.com/office/drawing/2014/main" id="{00C4F609-ECAC-4B3A-9430-98B9F8AC1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08275"/>
            <a:ext cx="28082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6">
            <a:extLst>
              <a:ext uri="{FF2B5EF4-FFF2-40B4-BE49-F238E27FC236}">
                <a16:creationId xmlns:a16="http://schemas.microsoft.com/office/drawing/2014/main" id="{654F9630-5DCA-4A99-BE69-F2B49B9D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581525"/>
            <a:ext cx="28797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7">
            <a:extLst>
              <a:ext uri="{FF2B5EF4-FFF2-40B4-BE49-F238E27FC236}">
                <a16:creationId xmlns:a16="http://schemas.microsoft.com/office/drawing/2014/main" id="{57ABCE1F-695A-4272-920A-49CEEBE283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19459" name="Rectangle 8">
            <a:extLst>
              <a:ext uri="{FF2B5EF4-FFF2-40B4-BE49-F238E27FC236}">
                <a16:creationId xmlns:a16="http://schemas.microsoft.com/office/drawing/2014/main" id="{9865ADDD-B515-4D22-B29E-CFC93AB21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517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Skoky</a:t>
            </a:r>
          </a:p>
        </p:txBody>
      </p:sp>
      <p:sp>
        <p:nvSpPr>
          <p:cNvPr id="19460" name="Rectangle 9">
            <a:extLst>
              <a:ext uri="{FF2B5EF4-FFF2-40B4-BE49-F238E27FC236}">
                <a16:creationId xmlns:a16="http://schemas.microsoft.com/office/drawing/2014/main" id="{274056FB-0F75-4A08-B473-1A2B200C4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9161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rgbClr val="FFFF00"/>
                </a:solidFill>
              </a:rPr>
              <a:t>s oporou</a:t>
            </a: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přeskok s oporou nohy</a:t>
            </a:r>
          </a:p>
          <a:p>
            <a:pPr lvl="1">
              <a:buFontTx/>
              <a:buNone/>
            </a:pPr>
            <a:endParaRPr lang="cs-CZ" altLang="cs-CZ" sz="2200">
              <a:solidFill>
                <a:srgbClr val="FFFF00"/>
              </a:solidFill>
            </a:endParaRP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endParaRPr lang="cs-CZ" altLang="cs-CZ" sz="2200">
              <a:solidFill>
                <a:srgbClr val="FFFF00"/>
              </a:solidFill>
            </a:endParaRP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přeskok s oporou ruky a nohy</a:t>
            </a:r>
          </a:p>
        </p:txBody>
      </p:sp>
      <p:pic>
        <p:nvPicPr>
          <p:cNvPr id="19461" name="Picture 10" descr="3">
            <a:extLst>
              <a:ext uri="{FF2B5EF4-FFF2-40B4-BE49-F238E27FC236}">
                <a16:creationId xmlns:a16="http://schemas.microsoft.com/office/drawing/2014/main" id="{570417AB-967F-4FD3-8D04-5A6A8AF1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708275"/>
            <a:ext cx="33909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4">
            <a:extLst>
              <a:ext uri="{FF2B5EF4-FFF2-40B4-BE49-F238E27FC236}">
                <a16:creationId xmlns:a16="http://schemas.microsoft.com/office/drawing/2014/main" id="{D7241D03-FB82-42B2-8C45-7BF5972DF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24400"/>
            <a:ext cx="33829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6">
            <a:extLst>
              <a:ext uri="{FF2B5EF4-FFF2-40B4-BE49-F238E27FC236}">
                <a16:creationId xmlns:a16="http://schemas.microsoft.com/office/drawing/2014/main" id="{B531B415-D748-49E7-8F4F-712BFAAEE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49488" y="2667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75E5A78C-C461-4CED-8F57-C2D750799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517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Skoky</a:t>
            </a:r>
          </a:p>
        </p:txBody>
      </p:sp>
      <p:sp>
        <p:nvSpPr>
          <p:cNvPr id="20484" name="Rectangle 8">
            <a:extLst>
              <a:ext uri="{FF2B5EF4-FFF2-40B4-BE49-F238E27FC236}">
                <a16:creationId xmlns:a16="http://schemas.microsoft.com/office/drawing/2014/main" id="{10B9014E-E90E-40CF-A9B4-A0BD034BB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844675"/>
            <a:ext cx="7313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solidFill>
                  <a:srgbClr val="FFFF00"/>
                </a:solidFill>
              </a:rPr>
              <a:t>hluboké (seskoky)</a:t>
            </a: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z podřepu</a:t>
            </a:r>
          </a:p>
          <a:p>
            <a:pPr lvl="1">
              <a:buFontTx/>
              <a:buNone/>
            </a:pPr>
            <a:endParaRPr lang="cs-CZ" altLang="cs-CZ" sz="22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s oporou ruky</a:t>
            </a: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ze sedu</a:t>
            </a:r>
          </a:p>
          <a:p>
            <a:pPr lvl="1"/>
            <a:endParaRPr lang="cs-CZ" altLang="cs-CZ" sz="2200">
              <a:solidFill>
                <a:srgbClr val="FFFF00"/>
              </a:solidFill>
            </a:endParaRPr>
          </a:p>
          <a:p>
            <a:pPr lvl="1"/>
            <a:r>
              <a:rPr lang="cs-CZ" altLang="cs-CZ" sz="2200">
                <a:solidFill>
                  <a:srgbClr val="FFFF00"/>
                </a:solidFill>
              </a:rPr>
              <a:t>z visu</a:t>
            </a:r>
          </a:p>
          <a:p>
            <a:pPr lvl="4">
              <a:buFont typeface="Wingdings" panose="05000000000000000000" pitchFamily="2" charset="2"/>
              <a:buNone/>
            </a:pPr>
            <a:endParaRPr lang="cs-CZ" altLang="cs-CZ" sz="260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>
              <a:solidFill>
                <a:srgbClr val="FFFF00"/>
              </a:solidFill>
            </a:endParaRPr>
          </a:p>
        </p:txBody>
      </p:sp>
      <p:pic>
        <p:nvPicPr>
          <p:cNvPr id="20485" name="Picture 9" descr="7">
            <a:extLst>
              <a:ext uri="{FF2B5EF4-FFF2-40B4-BE49-F238E27FC236}">
                <a16:creationId xmlns:a16="http://schemas.microsoft.com/office/drawing/2014/main" id="{72377916-30EA-44E4-BCBE-A2C8C9911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201612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8">
            <a:extLst>
              <a:ext uri="{FF2B5EF4-FFF2-40B4-BE49-F238E27FC236}">
                <a16:creationId xmlns:a16="http://schemas.microsoft.com/office/drawing/2014/main" id="{70324BEC-1A43-46DF-A12C-36C823BEC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08275"/>
            <a:ext cx="1871663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9">
            <a:extLst>
              <a:ext uri="{FF2B5EF4-FFF2-40B4-BE49-F238E27FC236}">
                <a16:creationId xmlns:a16="http://schemas.microsoft.com/office/drawing/2014/main" id="{F107FB27-54BD-439D-B278-828076226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00438"/>
            <a:ext cx="20161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2" descr="10">
            <a:extLst>
              <a:ext uri="{FF2B5EF4-FFF2-40B4-BE49-F238E27FC236}">
                <a16:creationId xmlns:a16="http://schemas.microsoft.com/office/drawing/2014/main" id="{297802DF-1166-41E4-9213-1BBAA4C7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437063"/>
            <a:ext cx="18716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>
            <a:extLst>
              <a:ext uri="{FF2B5EF4-FFF2-40B4-BE49-F238E27FC236}">
                <a16:creationId xmlns:a16="http://schemas.microsoft.com/office/drawing/2014/main" id="{E8C46B70-530D-4677-8D06-64E43E8C78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E667BE0E-2458-4C4F-9AF0-6090FFABF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36613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Přelézání</a:t>
            </a: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188124F6-09F5-4AF8-855E-CAA8A2830B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700213"/>
            <a:ext cx="7313613" cy="4114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>
                <a:solidFill>
                  <a:srgbClr val="FFFF00"/>
                </a:solidFill>
              </a:rPr>
              <a:t>s oporou nohy</a:t>
            </a: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>
                <a:solidFill>
                  <a:srgbClr val="FFFF00"/>
                </a:solidFill>
              </a:rPr>
              <a:t>s oporou hrudníku</a:t>
            </a: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>
                <a:solidFill>
                  <a:srgbClr val="FFFF00"/>
                </a:solidFill>
              </a:rPr>
              <a:t>náskokem</a:t>
            </a: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1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>
                <a:solidFill>
                  <a:srgbClr val="FFFF00"/>
                </a:solidFill>
              </a:rPr>
              <a:t>závěsem</a:t>
            </a:r>
          </a:p>
          <a:p>
            <a:pPr>
              <a:lnSpc>
                <a:spcPct val="80000"/>
              </a:lnSpc>
            </a:pPr>
            <a:endParaRPr lang="cs-CZ" altLang="cs-CZ" sz="700">
              <a:solidFill>
                <a:srgbClr val="FFFF00"/>
              </a:solidFill>
            </a:endParaRPr>
          </a:p>
        </p:txBody>
      </p:sp>
      <p:pic>
        <p:nvPicPr>
          <p:cNvPr id="21509" name="Picture 7" descr="11">
            <a:extLst>
              <a:ext uri="{FF2B5EF4-FFF2-40B4-BE49-F238E27FC236}">
                <a16:creationId xmlns:a16="http://schemas.microsoft.com/office/drawing/2014/main" id="{80CE0518-E9D5-4050-99A2-2873511E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2089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12">
            <a:extLst>
              <a:ext uri="{FF2B5EF4-FFF2-40B4-BE49-F238E27FC236}">
                <a16:creationId xmlns:a16="http://schemas.microsoft.com/office/drawing/2014/main" id="{32FFCFD8-D21D-42D4-88B8-ED8543192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565400"/>
            <a:ext cx="20891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13">
            <a:extLst>
              <a:ext uri="{FF2B5EF4-FFF2-40B4-BE49-F238E27FC236}">
                <a16:creationId xmlns:a16="http://schemas.microsoft.com/office/drawing/2014/main" id="{B20AB274-B6C3-4EE4-803F-29CD8761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14">
            <a:extLst>
              <a:ext uri="{FF2B5EF4-FFF2-40B4-BE49-F238E27FC236}">
                <a16:creationId xmlns:a16="http://schemas.microsoft.com/office/drawing/2014/main" id="{5F103074-DF31-42F0-ABA3-436C5CAF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365625"/>
            <a:ext cx="20891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:a16="http://schemas.microsoft.com/office/drawing/2014/main" id="{099D34FA-F08E-4984-9A2A-988ECBF3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7924800" cy="738188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b="1">
              <a:solidFill>
                <a:schemeClr val="bg1"/>
              </a:solidFill>
            </a:endParaRPr>
          </a:p>
        </p:txBody>
      </p:sp>
      <p:sp>
        <p:nvSpPr>
          <p:cNvPr id="22531" name="WordArt 6">
            <a:extLst>
              <a:ext uri="{FF2B5EF4-FFF2-40B4-BE49-F238E27FC236}">
                <a16:creationId xmlns:a16="http://schemas.microsoft.com/office/drawing/2014/main" id="{D9F2A5BC-908B-41E8-B28C-445AEE3199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254000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Překonávání překážek</a:t>
            </a:r>
          </a:p>
        </p:txBody>
      </p:sp>
      <p:sp>
        <p:nvSpPr>
          <p:cNvPr id="22532" name="Rectangle 7">
            <a:extLst>
              <a:ext uri="{FF2B5EF4-FFF2-40B4-BE49-F238E27FC236}">
                <a16:creationId xmlns:a16="http://schemas.microsoft.com/office/drawing/2014/main" id="{10FD829A-694C-4EFE-A38C-9456E206D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36613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Přelézání</a:t>
            </a:r>
          </a:p>
        </p:txBody>
      </p:sp>
      <p:sp>
        <p:nvSpPr>
          <p:cNvPr id="22533" name="Rectangle 8">
            <a:extLst>
              <a:ext uri="{FF2B5EF4-FFF2-40B4-BE49-F238E27FC236}">
                <a16:creationId xmlns:a16="http://schemas.microsoft.com/office/drawing/2014/main" id="{DD7C6F3F-9FDC-4497-8C0E-4E56AED95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>
                <a:solidFill>
                  <a:srgbClr val="FFFF00"/>
                </a:solidFill>
              </a:rPr>
              <a:t>s dopomocí</a:t>
            </a:r>
          </a:p>
          <a:p>
            <a:endParaRPr lang="cs-CZ" altLang="cs-CZ" sz="500">
              <a:solidFill>
                <a:srgbClr val="FFFF00"/>
              </a:solidFill>
            </a:endParaRPr>
          </a:p>
          <a:p>
            <a:pPr lvl="1"/>
            <a:r>
              <a:rPr lang="cs-CZ" altLang="cs-CZ" sz="1800">
                <a:solidFill>
                  <a:srgbClr val="FFFF00"/>
                </a:solidFill>
              </a:rPr>
              <a:t>s oporou o stehno druhého cvičence</a:t>
            </a:r>
          </a:p>
          <a:p>
            <a:pPr lvl="1"/>
            <a:endParaRPr lang="cs-CZ" altLang="cs-CZ" sz="1800">
              <a:solidFill>
                <a:srgbClr val="FFFF00"/>
              </a:solidFill>
            </a:endParaRPr>
          </a:p>
          <a:p>
            <a:pPr lvl="1"/>
            <a:endParaRPr lang="cs-CZ" altLang="cs-CZ" sz="1800">
              <a:solidFill>
                <a:srgbClr val="FFFF00"/>
              </a:solidFill>
            </a:endParaRPr>
          </a:p>
          <a:p>
            <a:pPr lvl="1"/>
            <a:r>
              <a:rPr lang="cs-CZ" altLang="cs-CZ" sz="1800">
                <a:solidFill>
                  <a:srgbClr val="FFFF00"/>
                </a:solidFill>
              </a:rPr>
              <a:t>s oporou o rameno druhého cvičence</a:t>
            </a:r>
          </a:p>
          <a:p>
            <a:pPr lvl="1"/>
            <a:endParaRPr lang="cs-CZ" altLang="cs-CZ" sz="1800">
              <a:solidFill>
                <a:srgbClr val="FFFF00"/>
              </a:solidFill>
            </a:endParaRPr>
          </a:p>
          <a:p>
            <a:pPr lvl="1"/>
            <a:endParaRPr lang="cs-CZ" altLang="cs-CZ" sz="1800">
              <a:solidFill>
                <a:srgbClr val="FFFF00"/>
              </a:solidFill>
            </a:endParaRPr>
          </a:p>
          <a:p>
            <a:pPr lvl="1"/>
            <a:r>
              <a:rPr lang="cs-CZ" altLang="cs-CZ" sz="1800">
                <a:solidFill>
                  <a:srgbClr val="FFFF00"/>
                </a:solidFill>
              </a:rPr>
              <a:t>s dopomocí výpomocných prostředků a </a:t>
            </a:r>
          </a:p>
          <a:p>
            <a:pPr lvl="1">
              <a:buFontTx/>
              <a:buNone/>
            </a:pPr>
            <a:r>
              <a:rPr lang="cs-CZ" altLang="cs-CZ" sz="1800">
                <a:solidFill>
                  <a:srgbClr val="FFFF00"/>
                </a:solidFill>
              </a:rPr>
              <a:t>    dopomocí poslednímu cvičenci</a:t>
            </a:r>
          </a:p>
          <a:p>
            <a:pPr lvl="1"/>
            <a:endParaRPr lang="cs-CZ" altLang="cs-CZ" sz="2000">
              <a:solidFill>
                <a:srgbClr val="FFFF00"/>
              </a:solidFill>
            </a:endParaRPr>
          </a:p>
          <a:p>
            <a:endParaRPr lang="cs-CZ" altLang="cs-CZ" sz="1000">
              <a:solidFill>
                <a:srgbClr val="FFFF00"/>
              </a:solidFill>
            </a:endParaRPr>
          </a:p>
          <a:p>
            <a:endParaRPr lang="cs-CZ" altLang="cs-CZ" sz="1000">
              <a:solidFill>
                <a:srgbClr val="FFFF00"/>
              </a:solidFill>
            </a:endParaRPr>
          </a:p>
          <a:p>
            <a:endParaRPr lang="cs-CZ" altLang="cs-CZ">
              <a:solidFill>
                <a:srgbClr val="FFFF00"/>
              </a:solidFill>
            </a:endParaRPr>
          </a:p>
        </p:txBody>
      </p:sp>
      <p:pic>
        <p:nvPicPr>
          <p:cNvPr id="22534" name="Picture 9" descr="15">
            <a:extLst>
              <a:ext uri="{FF2B5EF4-FFF2-40B4-BE49-F238E27FC236}">
                <a16:creationId xmlns:a16="http://schemas.microsoft.com/office/drawing/2014/main" id="{6803F3E7-6FB3-4EF0-A9D9-957D82B8E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73238"/>
            <a:ext cx="2159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16">
            <a:extLst>
              <a:ext uri="{FF2B5EF4-FFF2-40B4-BE49-F238E27FC236}">
                <a16:creationId xmlns:a16="http://schemas.microsoft.com/office/drawing/2014/main" id="{F0D5B754-D8A3-42F3-9AF9-D181072E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97200"/>
            <a:ext cx="2159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 descr="17">
            <a:extLst>
              <a:ext uri="{FF2B5EF4-FFF2-40B4-BE49-F238E27FC236}">
                <a16:creationId xmlns:a16="http://schemas.microsoft.com/office/drawing/2014/main" id="{C49D2902-C681-4CFB-8B69-62B3C5F2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92600"/>
            <a:ext cx="2159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psle">
  <a:themeElements>
    <a:clrScheme name="Kaps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4" ma:contentTypeDescription="Vytvoří nový dokument" ma:contentTypeScope="" ma:versionID="2182ec3ddecf41b0afdc471c58791184">
  <xsd:schema xmlns:xsd="http://www.w3.org/2001/XMLSchema" xmlns:xs="http://www.w3.org/2001/XMLSchema" xmlns:p="http://schemas.microsoft.com/office/2006/metadata/properties" xmlns:ns2="e2285f5f-a0f1-4742-bd8a-8c092caa1a6e" xmlns:ns3="786dd7ff-425c-4d0d-8299-61bc4fece3fc" targetNamespace="http://schemas.microsoft.com/office/2006/metadata/properties" ma:root="true" ma:fieldsID="cf2bf133cf7a19d2b5a69bd4a55658b9" ns2:_="" ns3:_="">
    <xsd:import namespace="e2285f5f-a0f1-4742-bd8a-8c092caa1a6e"/>
    <xsd:import namespace="786dd7ff-425c-4d0d-8299-61bc4fece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dd7ff-425c-4d0d-8299-61bc4fece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C83F2E-480E-41A2-876D-938711CB54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E009CF-6815-41BC-8E8C-710D26FB3F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85f5f-a0f1-4742-bd8a-8c092caa1a6e"/>
    <ds:schemaRef ds:uri="786dd7ff-425c-4d0d-8299-61bc4fece3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75BE04-2BD5-45A1-BA09-A8B11DE9A91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</TotalTime>
  <Words>1342</Words>
  <Application>Microsoft Office PowerPoint</Application>
  <PresentationFormat>Předvádění na obrazovce (4:3)</PresentationFormat>
  <Paragraphs>308</Paragraphs>
  <Slides>35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Times New Roman</vt:lpstr>
      <vt:lpstr>Wingdings</vt:lpstr>
      <vt:lpstr>Kapsle</vt:lpstr>
      <vt:lpstr>PŘEKONÁVÁNÍ PŘEKÁŽEK A HÁZENÍ - souhrn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Prolézání a podlézání</vt:lpstr>
      <vt:lpstr>Prezentace aplikace PowerPoint</vt:lpstr>
      <vt:lpstr>Šplhání</vt:lpstr>
      <vt:lpstr>Prezentace aplikace PowerPoint</vt:lpstr>
      <vt:lpstr>Prezentace aplikace PowerPoint</vt:lpstr>
      <vt:lpstr>Překážkové dráhy v AČR</vt:lpstr>
      <vt:lpstr>Překážková dráha (SKC)</vt:lpstr>
      <vt:lpstr>Prezentace aplikace PowerPoint</vt:lpstr>
      <vt:lpstr>Prezentace aplikace PowerPoint</vt:lpstr>
      <vt:lpstr>Literatura</vt:lpstr>
      <vt:lpstr>Prezentace aplikace PowerPoint</vt:lpstr>
      <vt:lpstr>ZPŮSOBY HÁZENÍ</vt:lpstr>
      <vt:lpstr>OBSAH VÝCVIKU</vt:lpstr>
      <vt:lpstr>Hod granátem (kriketovým míčkem) na dálku</vt:lpstr>
      <vt:lpstr>Hod granátem na cíl</vt:lpstr>
      <vt:lpstr>Prezentace aplikace PowerPoint</vt:lpstr>
      <vt:lpstr>Hod granátem - PD</vt:lpstr>
      <vt:lpstr>Prezentace aplikace PowerPoint</vt:lpstr>
      <vt:lpstr>Vojenský pětiboj</vt:lpstr>
      <vt:lpstr>CÍL PRO HOD GRANÁTEM VOJENSKÝ PĚTIBOJ</vt:lpstr>
      <vt:lpstr>Vojenský pětiboj (muži)</vt:lpstr>
      <vt:lpstr>METODIKA VÝCVIKU</vt:lpstr>
      <vt:lpstr>METODICKO-ORGANIZAČNÍ FORMY</vt:lpstr>
      <vt:lpstr>Prezentace aplikace PowerPoint</vt:lpstr>
      <vt:lpstr>Prezentace aplikace PowerPoint</vt:lpstr>
    </vt:vector>
  </TitlesOfParts>
  <Company>VÚ 8297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tělesná příprava</dc:title>
  <dc:creator>dolezel</dc:creator>
  <cp:lastModifiedBy>Michal Vágner</cp:lastModifiedBy>
  <cp:revision>71</cp:revision>
  <dcterms:created xsi:type="dcterms:W3CDTF">2007-05-28T18:49:48Z</dcterms:created>
  <dcterms:modified xsi:type="dcterms:W3CDTF">2021-12-02T17:13:00Z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0x0101005FFDBACBD070DD419BEEEED858171F5F</vt:lpwstr>
  </property>
</Properties>
</file>