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8" r:id="rId3"/>
    <p:sldId id="339" r:id="rId4"/>
    <p:sldId id="340" r:id="rId5"/>
    <p:sldId id="341" r:id="rId6"/>
    <p:sldId id="342" r:id="rId7"/>
    <p:sldId id="350" r:id="rId8"/>
    <p:sldId id="351" r:id="rId9"/>
    <p:sldId id="352" r:id="rId10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F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89877" autoAdjust="0"/>
  </p:normalViewPr>
  <p:slideViewPr>
    <p:cSldViewPr>
      <p:cViewPr varScale="1">
        <p:scale>
          <a:sx n="67" d="100"/>
          <a:sy n="67" d="100"/>
        </p:scale>
        <p:origin x="14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16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98B88-5576-4D2C-BAC9-2A167FA31110}" type="datetimeFigureOut">
              <a:rPr lang="cs-CZ" smtClean="0"/>
              <a:t>4. 10. 2017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46A28-34D3-411A-816D-64FD39AD45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451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26C3D-AB5E-4182-B7A5-1BA886C6EC58}" type="datetimeFigureOut">
              <a:rPr lang="cs-CZ" smtClean="0"/>
              <a:t>4. 10. 2017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4361D6-9734-4B62-9AEB-C9DA07E79B7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6813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361D6-9734-4B62-9AEB-C9DA07E79B74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2931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361D6-9734-4B62-9AEB-C9DA07E79B74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264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361D6-9734-4B62-9AEB-C9DA07E79B74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636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361D6-9734-4B62-9AEB-C9DA07E79B74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943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361D6-9734-4B62-9AEB-C9DA07E79B74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4063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361D6-9734-4B62-9AEB-C9DA07E79B74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944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361D6-9734-4B62-9AEB-C9DA07E79B74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48859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361D6-9734-4B62-9AEB-C9DA07E79B74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0346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361D6-9734-4B62-9AEB-C9DA07E79B74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007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BCD613-3F9B-49DE-BB34-27565494D3F7}" type="datetimeFigureOut">
              <a:rPr lang="cs-CZ" smtClean="0"/>
              <a:t>4. 10. 2017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870636-D48D-4914-97B6-3FEC675C043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CD613-3F9B-49DE-BB34-27565494D3F7}" type="datetimeFigureOut">
              <a:rPr lang="cs-CZ" smtClean="0"/>
              <a:t>4. 10. 2017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870636-D48D-4914-97B6-3FEC675C043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CD613-3F9B-49DE-BB34-27565494D3F7}" type="datetimeFigureOut">
              <a:rPr lang="cs-CZ" smtClean="0"/>
              <a:t>4. 10. 2017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870636-D48D-4914-97B6-3FEC675C043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CD613-3F9B-49DE-BB34-27565494D3F7}" type="datetimeFigureOut">
              <a:rPr lang="cs-CZ" smtClean="0"/>
              <a:t>4. 10. 2017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870636-D48D-4914-97B6-3FEC675C043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CD613-3F9B-49DE-BB34-27565494D3F7}" type="datetimeFigureOut">
              <a:rPr lang="cs-CZ" smtClean="0"/>
              <a:t>4. 10. 2017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870636-D48D-4914-97B6-3FEC675C043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CD613-3F9B-49DE-BB34-27565494D3F7}" type="datetimeFigureOut">
              <a:rPr lang="cs-CZ" smtClean="0"/>
              <a:t>4. 10. 2017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870636-D48D-4914-97B6-3FEC675C043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CD613-3F9B-49DE-BB34-27565494D3F7}" type="datetimeFigureOut">
              <a:rPr lang="cs-CZ" smtClean="0"/>
              <a:t>4. 10. 2017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870636-D48D-4914-97B6-3FEC675C0431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CD613-3F9B-49DE-BB34-27565494D3F7}" type="datetimeFigureOut">
              <a:rPr lang="cs-CZ" smtClean="0"/>
              <a:t>4. 10. 2017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870636-D48D-4914-97B6-3FEC675C043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CD613-3F9B-49DE-BB34-27565494D3F7}" type="datetimeFigureOut">
              <a:rPr lang="cs-CZ" smtClean="0"/>
              <a:t>4. 10. 2017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870636-D48D-4914-97B6-3FEC675C043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BBCD613-3F9B-49DE-BB34-27565494D3F7}" type="datetimeFigureOut">
              <a:rPr lang="cs-CZ" smtClean="0"/>
              <a:t>4. 10. 2017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870636-D48D-4914-97B6-3FEC675C0431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BCD613-3F9B-49DE-BB34-27565494D3F7}" type="datetimeFigureOut">
              <a:rPr lang="cs-CZ" smtClean="0"/>
              <a:t>4. 10. 2017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870636-D48D-4914-97B6-3FEC675C043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BBCD613-3F9B-49DE-BB34-27565494D3F7}" type="datetimeFigureOut">
              <a:rPr lang="cs-CZ" smtClean="0"/>
              <a:t>4. 10. 2017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C870636-D48D-4914-97B6-3FEC675C0431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324" y="1700808"/>
            <a:ext cx="7992888" cy="170216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/>
              <a:t>JMB003</a:t>
            </a:r>
            <a:br>
              <a:rPr lang="cs-CZ" sz="3600" dirty="0" smtClean="0"/>
            </a:br>
            <a:r>
              <a:rPr lang="cs-CZ" sz="3600" dirty="0" smtClean="0"/>
              <a:t>Dvě století střední Evropy I</a:t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Satelitní seminář</a:t>
            </a:r>
            <a:br>
              <a:rPr lang="cs-CZ" sz="3600" dirty="0" smtClean="0"/>
            </a:br>
            <a:r>
              <a:rPr lang="cs-CZ" sz="3600" dirty="0" smtClean="0"/>
              <a:t>Sociálně – ekonomické problémy SE do roku 1945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Pavla Kačmárová</a:t>
            </a:r>
          </a:p>
          <a:p>
            <a:pPr algn="ctr"/>
            <a:r>
              <a:rPr lang="cs-CZ" b="1" dirty="0" smtClean="0"/>
              <a:t>ZS </a:t>
            </a:r>
            <a:r>
              <a:rPr lang="cs-CZ" b="1" dirty="0" smtClean="0"/>
              <a:t>2016/2017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98704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Konzultační hodiny …</a:t>
            </a:r>
          </a:p>
          <a:p>
            <a:r>
              <a:rPr lang="cs-CZ" dirty="0" smtClean="0"/>
              <a:t>Email pavlakac@gmail.com</a:t>
            </a:r>
            <a:endParaRPr lang="cs-CZ" dirty="0"/>
          </a:p>
          <a:p>
            <a:endParaRPr lang="cs-CZ" dirty="0"/>
          </a:p>
          <a:p>
            <a:r>
              <a:rPr lang="cs-CZ" dirty="0"/>
              <a:t>Základní a doporučená literatura:</a:t>
            </a:r>
          </a:p>
          <a:p>
            <a:pPr lvl="1"/>
            <a:r>
              <a:rPr lang="cs-CZ" dirty="0" smtClean="0"/>
              <a:t>viz sylabus k přednáškám </a:t>
            </a:r>
          </a:p>
          <a:p>
            <a:pPr lvl="1"/>
            <a:r>
              <a:rPr lang="cs-CZ" dirty="0" smtClean="0"/>
              <a:t>každé téma satelitu bude mít svou speciální četbu (viz </a:t>
            </a:r>
            <a:r>
              <a:rPr lang="cs-CZ" dirty="0" err="1" smtClean="0"/>
              <a:t>moodle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každá sem. práce má speciální četbu v rozsahu min 80 stran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informace ke kurzu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4720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!!! Vyhláška ředitele IMS k zahájení ZS </a:t>
            </a:r>
            <a:r>
              <a:rPr lang="cs-CZ" dirty="0" smtClean="0"/>
              <a:t>2017/2018, </a:t>
            </a:r>
            <a:r>
              <a:rPr lang="cs-CZ" dirty="0" smtClean="0"/>
              <a:t>část IV.</a:t>
            </a:r>
            <a:endParaRPr lang="cs-CZ" dirty="0"/>
          </a:p>
          <a:p>
            <a:endParaRPr lang="cs-CZ" dirty="0"/>
          </a:p>
          <a:p>
            <a:r>
              <a:rPr lang="cs-CZ" dirty="0"/>
              <a:t>Požadavky na úspěšné zakončení </a:t>
            </a:r>
            <a:r>
              <a:rPr lang="cs-CZ" dirty="0" smtClean="0"/>
              <a:t>satelitu:</a:t>
            </a:r>
            <a:endParaRPr lang="cs-CZ" dirty="0"/>
          </a:p>
          <a:p>
            <a:pPr lvl="1"/>
            <a:r>
              <a:rPr lang="cs-CZ" dirty="0"/>
              <a:t>Účast na </a:t>
            </a:r>
            <a:r>
              <a:rPr lang="cs-CZ" dirty="0" smtClean="0"/>
              <a:t>seminářích (povolená jedna absence)</a:t>
            </a:r>
            <a:endParaRPr lang="cs-CZ" dirty="0"/>
          </a:p>
          <a:p>
            <a:pPr lvl="1"/>
            <a:r>
              <a:rPr lang="cs-CZ" b="1" dirty="0" smtClean="0"/>
              <a:t>Texty (tj. příprava na každou hodinu)</a:t>
            </a:r>
          </a:p>
          <a:p>
            <a:pPr lvl="1"/>
            <a:r>
              <a:rPr lang="cs-CZ" b="1" dirty="0" smtClean="0"/>
              <a:t>1 x za seminář prezentace (</a:t>
            </a:r>
            <a:r>
              <a:rPr lang="cs-CZ" b="1" i="1" dirty="0" smtClean="0">
                <a:solidFill>
                  <a:schemeClr val="bg1">
                    <a:lumMod val="65000"/>
                  </a:schemeClr>
                </a:solidFill>
              </a:rPr>
              <a:t>článek</a:t>
            </a:r>
            <a:r>
              <a:rPr lang="cs-CZ" b="1" dirty="0" smtClean="0"/>
              <a:t>, hand </a:t>
            </a:r>
            <a:r>
              <a:rPr lang="cs-CZ" b="1" dirty="0" err="1" smtClean="0"/>
              <a:t>out</a:t>
            </a:r>
            <a:r>
              <a:rPr lang="cs-CZ" b="1" dirty="0" smtClean="0"/>
              <a:t>, vystoupení, diskuze)</a:t>
            </a:r>
          </a:p>
          <a:p>
            <a:pPr lvl="1"/>
            <a:r>
              <a:rPr lang="cs-CZ" b="1" dirty="0" smtClean="0"/>
              <a:t>Seminární práce</a:t>
            </a:r>
            <a:endParaRPr lang="cs-CZ" b="1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informace ke kurzu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1754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Rozsah </a:t>
            </a:r>
            <a:r>
              <a:rPr lang="cs-CZ" dirty="0" err="1" smtClean="0"/>
              <a:t>max</a:t>
            </a:r>
            <a:r>
              <a:rPr lang="cs-CZ" dirty="0" smtClean="0"/>
              <a:t> 20 - 30 min na prezentaci, 4 - 5 normostran na sem. práci</a:t>
            </a:r>
          </a:p>
          <a:p>
            <a:r>
              <a:rPr lang="cs-CZ" b="1" dirty="0" smtClean="0"/>
              <a:t>Téma prezentace shodné s tématem seminární práce </a:t>
            </a:r>
          </a:p>
          <a:p>
            <a:r>
              <a:rPr lang="cs-CZ" dirty="0" smtClean="0"/>
              <a:t>Důraz na práci s elektronickými zdroji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Prezentace a seminární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775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Hospodářský rozvoj společnosti</a:t>
            </a:r>
            <a:endParaRPr lang="cs-CZ" dirty="0"/>
          </a:p>
          <a:p>
            <a:r>
              <a:rPr lang="cs-CZ" dirty="0" smtClean="0"/>
              <a:t>Hospodářské dějiny jako vědní obor na přelomu 19./20. st. (1893 – </a:t>
            </a:r>
            <a:r>
              <a:rPr lang="cs-CZ" dirty="0" err="1" smtClean="0"/>
              <a:t>Zeitschrift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Sozial</a:t>
            </a:r>
            <a:r>
              <a:rPr lang="cs-CZ" dirty="0" smtClean="0"/>
              <a:t>-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Wirtschaftsgeschichte</a:t>
            </a:r>
            <a:r>
              <a:rPr lang="cs-CZ" dirty="0" smtClean="0"/>
              <a:t>, Vídeň)</a:t>
            </a:r>
          </a:p>
          <a:p>
            <a:r>
              <a:rPr lang="cs-CZ" dirty="0" smtClean="0"/>
              <a:t>Nejvýznamnější škola Historická škola národní ekonomie v Německu</a:t>
            </a:r>
          </a:p>
          <a:p>
            <a:r>
              <a:rPr lang="cs-CZ" dirty="0" smtClean="0"/>
              <a:t>Klíčové období pro HD po roce 1945: heidelberská, </a:t>
            </a:r>
            <a:r>
              <a:rPr lang="cs-CZ" dirty="0" err="1" smtClean="0"/>
              <a:t>bielefeldská</a:t>
            </a:r>
            <a:r>
              <a:rPr lang="cs-CZ" dirty="0" smtClean="0"/>
              <a:t> škola, 2. a 3. generace školy </a:t>
            </a:r>
            <a:r>
              <a:rPr lang="cs-CZ" dirty="0" err="1" smtClean="0"/>
              <a:t>Annales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Hospodářské dějiny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6231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Odraz ekonomických principů v historii: volný trh, hospodářský růst/</a:t>
            </a:r>
            <a:r>
              <a:rPr lang="cs-CZ" dirty="0" err="1" smtClean="0"/>
              <a:t>hosp</a:t>
            </a:r>
            <a:r>
              <a:rPr lang="cs-CZ" dirty="0" smtClean="0"/>
              <a:t>. krize, vliv institucí (jako soukromý majetek) ad.</a:t>
            </a:r>
          </a:p>
          <a:p>
            <a:r>
              <a:rPr lang="cs-CZ" dirty="0" smtClean="0"/>
              <a:t>Podobory: dějiny zemědělství, lesnictví, obchod, podnikání, bankovnictví …</a:t>
            </a:r>
          </a:p>
          <a:p>
            <a:r>
              <a:rPr lang="cs-CZ" dirty="0" smtClean="0"/>
              <a:t>Klást důraz na interdisciplinární ,,zápřah“ oboru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Hospodářské dějiny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964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Termín z české terminologie</a:t>
            </a:r>
          </a:p>
          <a:p>
            <a:r>
              <a:rPr lang="cs-CZ" dirty="0" smtClean="0"/>
              <a:t>Jako most mezi Z a V Evropou</a:t>
            </a:r>
          </a:p>
          <a:p>
            <a:r>
              <a:rPr lang="cs-CZ" dirty="0" smtClean="0"/>
              <a:t>Jako označení specifického regionu</a:t>
            </a:r>
          </a:p>
          <a:p>
            <a:r>
              <a:rPr lang="cs-CZ" dirty="0" smtClean="0"/>
              <a:t>V4</a:t>
            </a:r>
          </a:p>
          <a:p>
            <a:endParaRPr lang="cs-CZ" dirty="0"/>
          </a:p>
          <a:p>
            <a:r>
              <a:rPr lang="cs-CZ" dirty="0" smtClean="0"/>
              <a:t>Ale… ve většině ostatních jazyků spíše označováno termín ,,Evropa středovýchodní“</a:t>
            </a:r>
          </a:p>
          <a:p>
            <a:r>
              <a:rPr lang="cs-CZ" dirty="0" smtClean="0"/>
              <a:t>Nejasná otázka Chorvatů, Slovinců ad.?</a:t>
            </a:r>
          </a:p>
          <a:p>
            <a:r>
              <a:rPr lang="cs-CZ" dirty="0" smtClean="0"/>
              <a:t>Jako dějiny Poláků, Maďarů, Slováků, Čechů, Němců a Rakušanů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Střední Evropa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8811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Z, </a:t>
            </a:r>
            <a:r>
              <a:rPr lang="cs-CZ" dirty="0" err="1" smtClean="0"/>
              <a:t>Stř</a:t>
            </a:r>
            <a:r>
              <a:rPr lang="cs-CZ" dirty="0" smtClean="0"/>
              <a:t>., V Evropa … všechna označení jsou konstruktem, ale čeho?</a:t>
            </a:r>
          </a:p>
          <a:p>
            <a:r>
              <a:rPr lang="cs-CZ" dirty="0" smtClean="0"/>
              <a:t>Tvoří naši identitu (</a:t>
            </a:r>
            <a:r>
              <a:rPr lang="cs-CZ" i="1" dirty="0" smtClean="0"/>
              <a:t>,,Jsi z Východu!“ </a:t>
            </a:r>
            <a:r>
              <a:rPr lang="cs-CZ" dirty="0" smtClean="0"/>
              <a:t>– jako nadávka)</a:t>
            </a:r>
          </a:p>
          <a:p>
            <a:r>
              <a:rPr lang="cs-CZ" dirty="0" smtClean="0"/>
              <a:t>Vzniká v 19. století, osvícenství definuje Západ jako Francii, Německo, </a:t>
            </a:r>
            <a:r>
              <a:rPr lang="cs-CZ" dirty="0" err="1" smtClean="0"/>
              <a:t>Benelus</a:t>
            </a:r>
            <a:r>
              <a:rPr lang="cs-CZ" dirty="0" smtClean="0"/>
              <a:t> = kultivovaná část světa, vyspělá</a:t>
            </a:r>
          </a:p>
          <a:p>
            <a:r>
              <a:rPr lang="cs-CZ" dirty="0" smtClean="0"/>
              <a:t>Opakem je Východ = strach (hlavně z Ruska) a temno, zaostalost, barbarství, jiné náboženství</a:t>
            </a:r>
          </a:p>
          <a:p>
            <a:r>
              <a:rPr lang="cs-CZ" dirty="0" smtClean="0"/>
              <a:t>Od poloviny 19. st. Střední Evropa (viz text F. Palacký, Dopis do Frankfurtu) – vytváří se idea tzv. mostu, kde Rakouská monarchie má bránit malé národnostní hnutí před velmocenskými ambicemi Německa a Ruska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Střední Evropa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775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Meziválečné období je obdobím vzniku řady nových (nestabilních) národnostních států </a:t>
            </a:r>
          </a:p>
          <a:p>
            <a:r>
              <a:rPr lang="cs-CZ" dirty="0" smtClean="0"/>
              <a:t>Výsledkem je, že malé státy se dříve či později přidávají (dobrovolně, či nedobrovolně) pod vedení nějaké diktatury</a:t>
            </a:r>
          </a:p>
          <a:p>
            <a:r>
              <a:rPr lang="cs-CZ" dirty="0" smtClean="0"/>
              <a:t>Po roce 1945 SE součástí Východního bloku, celá Evropa dělena jen na Z a V</a:t>
            </a:r>
          </a:p>
          <a:p>
            <a:r>
              <a:rPr lang="cs-CZ" dirty="0" smtClean="0"/>
              <a:t>Opět se termín SE navrací v 60. letech díky okupaci (úloha roku 1968)</a:t>
            </a:r>
          </a:p>
          <a:p>
            <a:r>
              <a:rPr lang="cs-CZ" dirty="0" smtClean="0"/>
              <a:t>M. Kundera: Únos západu</a:t>
            </a:r>
          </a:p>
          <a:p>
            <a:r>
              <a:rPr lang="cs-CZ" dirty="0" smtClean="0"/>
              <a:t>Po r. 1990 rychlý odklon od Ruska a příklon k Z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Střední Evropa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07491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Brooklet">
      <a:dk1>
        <a:sysClr val="windowText" lastClr="000000"/>
      </a:dk1>
      <a:lt1>
        <a:sysClr val="window" lastClr="FFFFFF"/>
      </a:lt1>
      <a:dk2>
        <a:srgbClr val="4062E3"/>
      </a:dk2>
      <a:lt2>
        <a:srgbClr val="C7E4F8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3941</TotalTime>
  <Words>495</Words>
  <Application>Microsoft Office PowerPoint</Application>
  <PresentationFormat>Předvádění na obrazovce (4:3)</PresentationFormat>
  <Paragraphs>63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Calibri</vt:lpstr>
      <vt:lpstr>Lucida Sans Unicode</vt:lpstr>
      <vt:lpstr>Verdana</vt:lpstr>
      <vt:lpstr>Wingdings 2</vt:lpstr>
      <vt:lpstr>Wingdings 3</vt:lpstr>
      <vt:lpstr>Shluk</vt:lpstr>
      <vt:lpstr>      JMB003 Dvě století střední Evropy I  Satelitní seminář Sociálně – ekonomické problémy SE do roku 1945</vt:lpstr>
      <vt:lpstr>Základní informace ke kurzu</vt:lpstr>
      <vt:lpstr>Základní informace ke kurzu</vt:lpstr>
      <vt:lpstr>Prezentace a seminární práce</vt:lpstr>
      <vt:lpstr>Hospodářské dějiny</vt:lpstr>
      <vt:lpstr>Hospodářské dějiny</vt:lpstr>
      <vt:lpstr>Střední Evropa</vt:lpstr>
      <vt:lpstr>Střední Evropa</vt:lpstr>
      <vt:lpstr>Střední Evropa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rysy vývoje nejvýznamnějších ekonomik v 16. a 17. století</dc:title>
  <dc:creator>Pavla</dc:creator>
  <cp:lastModifiedBy>Pavla Kačmárová</cp:lastModifiedBy>
  <cp:revision>155</cp:revision>
  <cp:lastPrinted>2015-10-05T13:30:09Z</cp:lastPrinted>
  <dcterms:created xsi:type="dcterms:W3CDTF">2011-07-16T06:52:25Z</dcterms:created>
  <dcterms:modified xsi:type="dcterms:W3CDTF">2017-10-04T18:42:23Z</dcterms:modified>
</cp:coreProperties>
</file>