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4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72" r:id="rId9"/>
    <p:sldId id="267" r:id="rId10"/>
    <p:sldId id="268" r:id="rId11"/>
    <p:sldId id="269" r:id="rId12"/>
    <p:sldId id="273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C11A9-33D7-4FEA-8061-CE38420EE329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F59AC-4839-467D-BF7C-1A776417D7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188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EEF9-FADC-48EE-8790-FFB00E843C74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6E2C-BBAB-402B-AB07-F5366A318A1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73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EEF9-FADC-48EE-8790-FFB00E843C74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6E2C-BBAB-402B-AB07-F5366A318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6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EEF9-FADC-48EE-8790-FFB00E843C74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6E2C-BBAB-402B-AB07-F5366A318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43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EEF9-FADC-48EE-8790-FFB00E843C74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6E2C-BBAB-402B-AB07-F5366A318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11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EEF9-FADC-48EE-8790-FFB00E843C74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6E2C-BBAB-402B-AB07-F5366A318A1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4600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EEF9-FADC-48EE-8790-FFB00E843C74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6E2C-BBAB-402B-AB07-F5366A318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6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EEF9-FADC-48EE-8790-FFB00E843C74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6E2C-BBAB-402B-AB07-F5366A318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802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EEF9-FADC-48EE-8790-FFB00E843C74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6E2C-BBAB-402B-AB07-F5366A318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810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EEF9-FADC-48EE-8790-FFB00E843C74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6E2C-BBAB-402B-AB07-F5366A318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09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0C1EEF9-FADC-48EE-8790-FFB00E843C74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856E2C-BBAB-402B-AB07-F5366A318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00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EEF9-FADC-48EE-8790-FFB00E843C74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56E2C-BBAB-402B-AB07-F5366A318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27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0C1EEF9-FADC-48EE-8790-FFB00E843C74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4856E2C-BBAB-402B-AB07-F5366A318A1F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04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llegeart.org/pdf/diversity/white-privilege-and-male-privilege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pekt.cz/tydenik/2017/12/scitat-nebo-nescitat-rom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Politika </a:t>
            </a:r>
            <a:r>
              <a:rPr lang="cs-CZ" dirty="0" smtClean="0"/>
              <a:t>identit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Čapek, </a:t>
            </a:r>
            <a:r>
              <a:rPr lang="cs-CZ" dirty="0" smtClean="0"/>
              <a:t>23. 4.</a:t>
            </a:r>
          </a:p>
          <a:p>
            <a:r>
              <a:rPr lang="cs-CZ" dirty="0" smtClean="0"/>
              <a:t>2018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622" y="4455620"/>
            <a:ext cx="7112792" cy="158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98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513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101436"/>
            <a:ext cx="8946541" cy="514696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cs-CZ" sz="2200" dirty="0" smtClean="0"/>
          </a:p>
          <a:p>
            <a:pPr marL="0" lvl="0" indent="0">
              <a:buNone/>
            </a:pPr>
            <a:endParaRPr lang="cs-CZ" sz="2200" dirty="0"/>
          </a:p>
          <a:p>
            <a:pPr marL="0" lvl="0" indent="0">
              <a:buNone/>
            </a:pPr>
            <a:r>
              <a:rPr lang="cs-CZ" sz="2200" dirty="0" smtClean="0"/>
              <a:t>„</a:t>
            </a:r>
            <a:r>
              <a:rPr lang="cs-CZ" sz="2200" dirty="0"/>
              <a:t>Jsou připraveny položit na jednu misku vah význam určitých forem stejného zacházení a na druhou význam přežití určité kultury, a někdy nechat převážit to druhé. Nejsou to tedy žádné procedurální modely liberalismu, spíše jsou hluboce zakořeněny v soudech o tom, co znamená dobrý život – v soudech, v nichž má integrita kultur významné místo.“ (79)</a:t>
            </a:r>
            <a:endParaRPr lang="en-US" sz="2200" dirty="0"/>
          </a:p>
          <a:p>
            <a:pPr marL="0" lvl="0" indent="0">
              <a:buNone/>
            </a:pPr>
            <a:r>
              <a:rPr lang="cs-CZ" sz="2200" dirty="0" smtClean="0"/>
              <a:t>„</a:t>
            </a:r>
            <a:r>
              <a:rPr lang="cs-CZ" sz="2200" dirty="0"/>
              <a:t>Pokud má odepření předpokladu možné rovnocennosti různých kultur stejný význam jako popření jejich rovnosti a pokud z absence uznání pramení významné důsledky pro identitu lidí, pak z toho můžeme vyvodit, že univerzalizace onoho předpokladu by musela být důsledkem politiky lidské důstojnosti. Právě tak jako musejí mít všichni lidé – nehledě na rasu nebo kulturu – rovná občanská práva a rovná volební práva, měli by se všichni těšit z předpokladu, že jejich tradiční kultura má hodnotu.“ (86</a:t>
            </a:r>
            <a:r>
              <a:rPr lang="cs-CZ" sz="2200" dirty="0" smtClean="0"/>
              <a:t>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7971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932737"/>
          </a:xfrm>
        </p:spPr>
        <p:txBody>
          <a:bodyPr>
            <a:normAutofit/>
          </a:bodyPr>
          <a:lstStyle/>
          <a:p>
            <a:r>
              <a:rPr lang="cs-CZ" dirty="0" smtClean="0"/>
              <a:t>Kritika politiky </a:t>
            </a:r>
            <a:r>
              <a:rPr lang="cs-CZ" dirty="0" smtClean="0"/>
              <a:t>uznání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45672"/>
            <a:ext cx="8946541" cy="450272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200" u="sng" dirty="0" smtClean="0"/>
              <a:t>1</a:t>
            </a:r>
            <a:r>
              <a:rPr lang="cs-CZ" sz="2200" u="sng" dirty="0"/>
              <a:t>. Z pozic liberalismu</a:t>
            </a:r>
            <a:endParaRPr lang="en-US" sz="2200" dirty="0"/>
          </a:p>
          <a:p>
            <a:pPr marL="0" lvl="0" indent="0">
              <a:buNone/>
            </a:pPr>
            <a:r>
              <a:rPr lang="cs-CZ" sz="2200" dirty="0" err="1" smtClean="0"/>
              <a:t>Appiah</a:t>
            </a:r>
            <a:r>
              <a:rPr lang="cs-CZ" sz="2200" dirty="0" smtClean="0"/>
              <a:t>: </a:t>
            </a:r>
            <a:r>
              <a:rPr lang="cs-CZ" sz="2200" dirty="0" smtClean="0"/>
              <a:t>nemohu </a:t>
            </a:r>
            <a:r>
              <a:rPr lang="cs-CZ" sz="2200" dirty="0"/>
              <a:t>být nucen k tomu, abych se považoval za součást určité </a:t>
            </a:r>
            <a:r>
              <a:rPr lang="cs-CZ" sz="2200" dirty="0" smtClean="0"/>
              <a:t>skupiny</a:t>
            </a:r>
            <a:endParaRPr lang="cs-CZ" sz="22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200" dirty="0" smtClean="0"/>
              <a:t>„Mezi politikou uznání a politikou donucování neexistuje jasná hranice.“ (</a:t>
            </a:r>
            <a:r>
              <a:rPr lang="cs-CZ" sz="2200" dirty="0" err="1" smtClean="0"/>
              <a:t>Appiah</a:t>
            </a:r>
            <a:r>
              <a:rPr lang="cs-CZ" sz="2200" dirty="0" smtClean="0"/>
              <a:t>, 174</a:t>
            </a:r>
            <a:r>
              <a:rPr lang="cs-CZ" sz="2200" dirty="0" smtClean="0"/>
              <a:t>)</a:t>
            </a:r>
          </a:p>
          <a:p>
            <a:pPr marL="0" lvl="0" indent="0">
              <a:buNone/>
            </a:pPr>
            <a:r>
              <a:rPr lang="cs-CZ" sz="2200" dirty="0" smtClean="0"/>
              <a:t>U nás J. Přibáň: </a:t>
            </a:r>
            <a:r>
              <a:rPr lang="cs-CZ" dirty="0" smtClean="0"/>
              <a:t>„</a:t>
            </a:r>
            <a:r>
              <a:rPr lang="cs-CZ" dirty="0"/>
              <a:t>uznání“ porušuje práva člověka a občana</a:t>
            </a:r>
            <a:endParaRPr lang="cs-CZ" sz="1600" dirty="0"/>
          </a:p>
          <a:p>
            <a:pPr lvl="1"/>
            <a:r>
              <a:rPr lang="cs-CZ" sz="2200" dirty="0" smtClean="0"/>
              <a:t>„</a:t>
            </a:r>
            <a:r>
              <a:rPr lang="cs-CZ" sz="2200" dirty="0"/>
              <a:t>Charles </a:t>
            </a:r>
            <a:r>
              <a:rPr lang="cs-CZ" sz="2200" dirty="0" err="1"/>
              <a:t>Taylor</a:t>
            </a:r>
            <a:r>
              <a:rPr lang="cs-CZ" sz="2200" dirty="0"/>
              <a:t> tuto jazykovou politiku </a:t>
            </a:r>
            <a:r>
              <a:rPr lang="cs-CZ" sz="2200" dirty="0" err="1"/>
              <a:t>Quebecu</a:t>
            </a:r>
            <a:r>
              <a:rPr lang="cs-CZ" sz="2200" dirty="0"/>
              <a:t> například obhajuje jako právo určité menšiny vyloučit druhé, aby si zachovala svou kulturní identitu. </a:t>
            </a:r>
            <a:r>
              <a:rPr lang="cs-CZ" sz="2200" dirty="0" err="1"/>
              <a:t>Taylorovy</a:t>
            </a:r>
            <a:r>
              <a:rPr lang="cs-CZ" sz="2200" dirty="0"/>
              <a:t> poznámky o právu kulturních entit na přežité se přitom až nebezpečně podobají rasistické ideologii životního prostoru, třebaže původním motivem je zde ochrana menšin, a nikoli obhajoba útočné expanzivní politiky.“</a:t>
            </a:r>
          </a:p>
          <a:p>
            <a:pPr lvl="1"/>
            <a:r>
              <a:rPr lang="cs-CZ" sz="2200" dirty="0"/>
              <a:t>„snaha zákonem kodifikovat a vynucovat kulturní identitu není nakonec nic jiného než omezení individuální autonomie ve jménu pochybné kolektivní autenticity“ (J. Přibáň, </a:t>
            </a:r>
            <a:r>
              <a:rPr lang="cs-CZ" sz="2200" i="1" dirty="0"/>
              <a:t>Pochod plebejců v multikulturní situaci</a:t>
            </a:r>
            <a:r>
              <a:rPr lang="cs-CZ" sz="2200" dirty="0"/>
              <a:t>, Listy 2003</a:t>
            </a:r>
            <a:r>
              <a:rPr lang="cs-CZ" sz="2200" dirty="0" smtClean="0"/>
              <a:t>).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74898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politiky uznání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200" u="sng" dirty="0"/>
              <a:t>2. Z pozic levicové kritiky moci (post-kolonialismus, </a:t>
            </a:r>
            <a:r>
              <a:rPr lang="cs-CZ" sz="2200" u="sng" dirty="0" err="1"/>
              <a:t>Foucault</a:t>
            </a:r>
            <a:r>
              <a:rPr lang="cs-CZ" sz="2200" u="sng" dirty="0"/>
              <a:t> atd.)</a:t>
            </a:r>
            <a:endParaRPr lang="en-US" sz="22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200" dirty="0"/>
              <a:t>Peggy </a:t>
            </a:r>
            <a:r>
              <a:rPr lang="cs-CZ" sz="2200" dirty="0" err="1"/>
              <a:t>MacIntosh</a:t>
            </a:r>
            <a:r>
              <a:rPr lang="cs-CZ" sz="2200" dirty="0"/>
              <a:t>: liberalistická „slepost vůči rozdílům“ může být slepostí vůči neoprávněným privilegiím (bílá, mužská privilegia</a:t>
            </a:r>
            <a:r>
              <a:rPr lang="cs-CZ" sz="2200" dirty="0" smtClean="0"/>
              <a:t>)</a:t>
            </a:r>
          </a:p>
          <a:p>
            <a:r>
              <a:rPr lang="cs-CZ" dirty="0" smtClean="0"/>
              <a:t>Otevřené </a:t>
            </a:r>
            <a:r>
              <a:rPr lang="cs-CZ" dirty="0"/>
              <a:t>seznamy bílých/mužských výsad:</a:t>
            </a:r>
          </a:p>
          <a:p>
            <a:r>
              <a:rPr lang="cs-CZ" u="sng" dirty="0">
                <a:hlinkClick r:id="rId2"/>
              </a:rPr>
              <a:t>http://www.collegeart.org/pdf/diversity/white-privilege-and-male-privilege.pdf</a:t>
            </a:r>
            <a:endParaRPr lang="en-US" sz="22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200" dirty="0"/>
              <a:t>z pozice dekonstrukce (</a:t>
            </a:r>
            <a:r>
              <a:rPr lang="cs-CZ" sz="2200" dirty="0" err="1"/>
              <a:t>Butler</a:t>
            </a:r>
            <a:r>
              <a:rPr lang="cs-CZ" sz="2200" dirty="0"/>
              <a:t>, </a:t>
            </a:r>
            <a:r>
              <a:rPr lang="cs-CZ" sz="2200" dirty="0" err="1"/>
              <a:t>Foucault</a:t>
            </a:r>
            <a:r>
              <a:rPr lang="cs-CZ" sz="2200" dirty="0"/>
              <a:t>)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„uznání“ je jen jiná forma produkce subjektivity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jedinou smyslu plnou akcí je rozrušování daných schémat identifikace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94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partikulární (skupinová) identita?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„každý </a:t>
            </a:r>
            <a:r>
              <a:rPr lang="cs-CZ" sz="2400" dirty="0"/>
              <a:t>má hned několik identit, které mezi sebou mohou soupeřit, ale i se vzájemně podporovat: příbuzenství, zaměstnání, kultura, instituce, území, vzdělání, ideologie, stranictví a další. Ztotožnit se s jednou t</a:t>
            </a:r>
            <a:r>
              <a:rPr lang="cs-CZ" sz="2400" dirty="0" smtClean="0"/>
              <a:t>akovou </a:t>
            </a:r>
            <a:r>
              <a:rPr lang="cs-CZ" sz="2400" dirty="0"/>
              <a:t>dimenzí může znamenat dostat se do rozporu s dimenzí jinou. Klasickým příkladem toho je situace, do které se v roce 1914 dostali němečtí dělníci. Ti se museli rozhodnout: buď se na třídním základě ztotožní s mezinárodním proletariátem, nebo na základě národním s německým národem a říší. V porovnání s ostatními dimenzemi identity v současném světě rapidně roste význam identity kulturní.“ </a:t>
            </a:r>
            <a:r>
              <a:rPr lang="cs-CZ" sz="2400" dirty="0" smtClean="0"/>
              <a:t>(S. </a:t>
            </a:r>
            <a:r>
              <a:rPr lang="cs-CZ" sz="2400" dirty="0" err="1" smtClean="0"/>
              <a:t>Huntington</a:t>
            </a:r>
            <a:r>
              <a:rPr lang="cs-CZ" sz="2400" dirty="0" smtClean="0"/>
              <a:t>, </a:t>
            </a:r>
            <a:r>
              <a:rPr lang="cs-CZ" sz="2400" i="1" dirty="0" smtClean="0"/>
              <a:t>Střet </a:t>
            </a:r>
            <a:r>
              <a:rPr lang="cs-CZ" sz="2400" i="1" dirty="0"/>
              <a:t>civilizací</a:t>
            </a:r>
            <a:r>
              <a:rPr lang="cs-CZ" sz="2400" dirty="0"/>
              <a:t>, kap. </a:t>
            </a:r>
            <a:r>
              <a:rPr lang="cs-CZ" sz="2400" dirty="0" smtClean="0"/>
              <a:t>6).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94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ke skupinové identitě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b="1" dirty="0" smtClean="0"/>
              <a:t>Jaký má (ontologický) status?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400" dirty="0" smtClean="0"/>
              <a:t>konstruktivismus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400" dirty="0" smtClean="0"/>
              <a:t>Esencialismus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b="1" dirty="0" smtClean="0"/>
              <a:t>Víceznačnost pojmu identita</a:t>
            </a:r>
            <a:r>
              <a:rPr lang="cs-CZ" sz="2400" dirty="0" smtClean="0"/>
              <a:t> (zvnějšku přisouzená klasifikace vs. sebe-vnímání)</a:t>
            </a:r>
            <a:endParaRPr lang="cs-CZ" sz="24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cs-CZ" sz="2400" b="1" dirty="0" smtClean="0"/>
              <a:t>Jakou roli může hrát  skupinová identita v politice?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400" dirty="0" smtClean="0"/>
              <a:t>klasický liberalismus: žádnou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400" dirty="0" smtClean="0"/>
              <a:t>politika identity: skupinová identita je předmět vyjednávání, zakládá nárok</a:t>
            </a:r>
            <a:endParaRPr lang="cs-CZ" sz="2400" dirty="0" smtClean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400" dirty="0" err="1" smtClean="0"/>
              <a:t>Taylor</a:t>
            </a:r>
            <a:r>
              <a:rPr lang="cs-CZ" sz="2400" dirty="0" smtClean="0"/>
              <a:t>: politika uznání (identit)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316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3433"/>
          </a:xfrm>
        </p:spPr>
        <p:txBody>
          <a:bodyPr/>
          <a:lstStyle/>
          <a:p>
            <a:r>
              <a:rPr lang="cs-CZ" dirty="0" smtClean="0"/>
              <a:t>Politika uznání a její kritikové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330036"/>
            <a:ext cx="8946541" cy="4918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u="sng" dirty="0"/>
              <a:t>Existuje souvislost mezi uznáním a identitou</a:t>
            </a:r>
            <a:endParaRPr lang="en-US" sz="24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400" dirty="0" smtClean="0"/>
              <a:t>„</a:t>
            </a:r>
            <a:r>
              <a:rPr lang="cs-CZ" sz="2400" dirty="0"/>
              <a:t>Výchozí teze zní, že naše identita je </a:t>
            </a:r>
            <a:r>
              <a:rPr lang="cs-CZ" sz="2400" dirty="0" smtClean="0"/>
              <a:t>zčásti </a:t>
            </a:r>
            <a:r>
              <a:rPr lang="cs-CZ" sz="2400" dirty="0"/>
              <a:t>charakterizována uznáním či neuznáním, často také </a:t>
            </a:r>
            <a:r>
              <a:rPr lang="cs-CZ" sz="2400" i="1" dirty="0"/>
              <a:t>z</a:t>
            </a:r>
            <a:r>
              <a:rPr lang="cs-CZ" sz="2400" dirty="0"/>
              <a:t>neuznáním ze strany druhých, takže člověk nebo skupina lidí mohou utrpět skutečnou újmu, skutečnou deformaci, jestliže jejich okolí či společnost zrcadlí omezující, ponižující nebo znevažující obraz jich samých.“ </a:t>
            </a:r>
            <a:r>
              <a:rPr lang="cs-CZ" sz="2400" dirty="0" smtClean="0"/>
              <a:t>(</a:t>
            </a:r>
            <a:r>
              <a:rPr lang="cs-CZ" sz="2400" dirty="0" err="1" smtClean="0"/>
              <a:t>Taylor</a:t>
            </a:r>
            <a:r>
              <a:rPr lang="cs-CZ" sz="2400" dirty="0" smtClean="0"/>
              <a:t>, </a:t>
            </a:r>
            <a:r>
              <a:rPr lang="cs-CZ" sz="2400" i="1" dirty="0" smtClean="0"/>
              <a:t>Politika uznání</a:t>
            </a:r>
            <a:r>
              <a:rPr lang="cs-CZ" sz="2400" dirty="0" smtClean="0"/>
              <a:t>,</a:t>
            </a:r>
            <a:r>
              <a:rPr lang="cs-CZ" sz="2400" i="1" dirty="0" smtClean="0"/>
              <a:t> </a:t>
            </a:r>
            <a:r>
              <a:rPr lang="cs-CZ" sz="2400" dirty="0" smtClean="0"/>
              <a:t>44)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400" dirty="0" smtClean="0"/>
              <a:t>feminismus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400" dirty="0" smtClean="0"/>
              <a:t>antikolonialismus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400" dirty="0" smtClean="0"/>
              <a:t>„Touha po uznání je… základní lidskou potřebou.“ (45)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01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8317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101436"/>
            <a:ext cx="8946541" cy="5146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u="sng" dirty="0"/>
              <a:t>Souvislost mezi uznáním a identitou vyplývá z toho, že identita má dialogický charakter (51nn.)</a:t>
            </a:r>
            <a:endParaRPr lang="en-US" sz="2400" dirty="0"/>
          </a:p>
          <a:p>
            <a:pPr marL="0" lvl="0" indent="0">
              <a:buNone/>
            </a:pPr>
            <a:r>
              <a:rPr lang="cs-CZ" sz="2200" dirty="0"/>
              <a:t>„Svou identitu určujeme neustále v dialogu a někdy dokonce v zápase s tím, co v nás chtějí vidět naši signifikantní druzí [termín G. H. </a:t>
            </a:r>
            <a:r>
              <a:rPr lang="cs-CZ" sz="2200" dirty="0" err="1"/>
              <a:t>Meada</a:t>
            </a:r>
            <a:r>
              <a:rPr lang="cs-CZ" sz="2200" dirty="0"/>
              <a:t>, </a:t>
            </a:r>
            <a:r>
              <a:rPr lang="cs-CZ" sz="2200" i="1" dirty="0"/>
              <a:t>Mind, </a:t>
            </a:r>
            <a:r>
              <a:rPr lang="cs-CZ" sz="2200" i="1" dirty="0" err="1"/>
              <a:t>Self</a:t>
            </a:r>
            <a:r>
              <a:rPr lang="cs-CZ" sz="2200" i="1" dirty="0"/>
              <a:t> and Society, </a:t>
            </a:r>
            <a:r>
              <a:rPr lang="cs-CZ" sz="2200" dirty="0"/>
              <a:t>1934]. Dokonce i když někdy přerosteme těmto druhým přes hlavu – našim rodičům například – a když zmizí z našeho života, vnitřní rozhovor s nimi pokračuje po celý náš život.“ (52)</a:t>
            </a:r>
            <a:endParaRPr lang="en-US" sz="2200" dirty="0"/>
          </a:p>
          <a:p>
            <a:pPr marL="0" lvl="0" indent="0">
              <a:buNone/>
            </a:pPr>
            <a:r>
              <a:rPr lang="cs-CZ" sz="2200" dirty="0"/>
              <a:t>„Co vlastně rozumíme </a:t>
            </a:r>
            <a:r>
              <a:rPr lang="cs-CZ" sz="2200" i="1" dirty="0"/>
              <a:t>identitou</a:t>
            </a:r>
            <a:r>
              <a:rPr lang="cs-CZ" sz="2200" dirty="0"/>
              <a:t>? Tím, že určujeme svou identitu, pokoušíme se určit, kdo jsme, „odkud se bereme“. Identita vytváří rámec, v němž naše záliby, přání, mínění a úsilí dostávají smysl. Jestliže jsou mi některé věci, které pokládám za zvláště cenné, přístupné pouze ve vztahu k člověku, kterého miluji, pak je tento člověk součástí mé identity. Mnohým lidem se to může jevit jako určité omezení, od něhož bychom se rádi osvobodili… [„monologický ideál]“ (52n</a:t>
            </a:r>
            <a:r>
              <a:rPr lang="cs-CZ" sz="2200" dirty="0" smtClean="0"/>
              <a:t>.)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1655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„Když tedy hovořím o odhalování své identity, neznamená to, že rozvíjím identitu v izolaci. Spíše to znamená, že ji vyjednávám částečně otevřeným, částečně vnitřním dialogem s druhými. Proto problém uznání nabývá nového významu se vznikem ideje vnitřně utvářené identity. Má vlastní </a:t>
            </a:r>
            <a:r>
              <a:rPr lang="cs-CZ" sz="2400" dirty="0" smtClean="0"/>
              <a:t>identita </a:t>
            </a:r>
            <a:r>
              <a:rPr lang="cs-CZ" sz="2400" dirty="0"/>
              <a:t>bytostně závisí na mých dialogických vztazích k druhým.“ (53)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239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Politika univerzální důstojnosti vs. politika diference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„První koncepce druhé koncepci vytýká, že je v rozporu se zásadou nediskriminace. Druhá vytýká první, že popírá identitu tím, že lidem vnucuje homogenní, jim nepřiměřenou formu. … Panuje názor, že údajně neutrální komplex zásad, které jsou „slepé k rozdílům“, tedy komplex hájený politikou rovné důstojnosti, ve skutečnosti odráží zcela určitou hegemonní kulturu. … V důsledku toho by údajně férová společnost, společnost „slepá k rozdílům“, byla nejen nelidská (protože potlačuje identity), nýbrž subtilnějším způsobem, který si sama neuvědomuje, také vysoce diskriminační.“ (61n</a:t>
            </a:r>
            <a:r>
              <a:rPr lang="cs-CZ" sz="2400" dirty="0" smtClean="0"/>
              <a:t>.)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65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b="1" dirty="0" err="1" smtClean="0"/>
              <a:t>Taylor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Québec</a:t>
            </a:r>
            <a:endParaRPr lang="cs-CZ" sz="2400" b="1" dirty="0" smtClean="0"/>
          </a:p>
          <a:p>
            <a:pPr marL="0" indent="0">
              <a:buNone/>
            </a:pPr>
            <a:endParaRPr lang="cs-CZ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 err="1" smtClean="0"/>
              <a:t>affirmative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action</a:t>
            </a:r>
            <a:r>
              <a:rPr lang="cs-CZ" sz="2400" b="1" dirty="0" smtClean="0"/>
              <a:t> v USA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Univerzity: kánony autorů (kritika nadbytku „mrtvých bílých mužů“)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Střední školy: </a:t>
            </a:r>
            <a:r>
              <a:rPr lang="cs-CZ" sz="2200" dirty="0" err="1" smtClean="0"/>
              <a:t>afrocentrické</a:t>
            </a:r>
            <a:r>
              <a:rPr lang="cs-CZ" sz="2200" dirty="0" smtClean="0"/>
              <a:t> osnovy pro žáky s převahou afroamerických studentů</a:t>
            </a:r>
            <a:endParaRPr lang="cs-CZ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b="1" dirty="0" smtClean="0"/>
              <a:t>u </a:t>
            </a:r>
            <a:r>
              <a:rPr lang="cs-CZ" sz="2600" b="1" dirty="0" smtClean="0"/>
              <a:t>nás</a:t>
            </a:r>
            <a:r>
              <a:rPr lang="cs-CZ" sz="2600" dirty="0" smtClean="0"/>
              <a:t>: Respekt 18. 3. 2017, </a:t>
            </a:r>
            <a:r>
              <a:rPr lang="cs-CZ" sz="2600" i="1" dirty="0" smtClean="0"/>
              <a:t>Sčítat, nebo nesčítat Romy?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600" dirty="0">
                <a:hlinkClick r:id="rId2"/>
              </a:rPr>
              <a:t>https://</a:t>
            </a:r>
            <a:r>
              <a:rPr lang="cs-CZ" sz="1600" dirty="0" smtClean="0">
                <a:hlinkClick r:id="rId2"/>
              </a:rPr>
              <a:t>www.respekt.cz/tydenik/2017/12/scitat-nebo-nescitat-romy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260078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u="sng" dirty="0" err="1"/>
              <a:t>Taylor</a:t>
            </a:r>
            <a:r>
              <a:rPr lang="cs-CZ" sz="2400" u="sng" dirty="0"/>
              <a:t>: lze rozlišit dva druhy liberalismu</a:t>
            </a:r>
            <a:endParaRPr lang="en-US" sz="2400" dirty="0"/>
          </a:p>
          <a:p>
            <a:pPr marL="0" indent="0">
              <a:buNone/>
            </a:pPr>
            <a:r>
              <a:rPr lang="cs-CZ" sz="2200" u="sng" dirty="0"/>
              <a:t>1. Liberalismus práv</a:t>
            </a:r>
            <a:endParaRPr lang="en-US" sz="22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200" dirty="0"/>
              <a:t>trvá na rovnosti </a:t>
            </a:r>
            <a:r>
              <a:rPr lang="cs-CZ" sz="2200" dirty="0" smtClean="0"/>
              <a:t>práv</a:t>
            </a:r>
            <a:endParaRPr lang="cs-CZ" sz="22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200" dirty="0" smtClean="0"/>
              <a:t>tvrdí</a:t>
            </a:r>
            <a:r>
              <a:rPr lang="cs-CZ" sz="2200" dirty="0"/>
              <a:t>, že takto vytváří „neutrální půdu, na níž se mohou setkávat a žít lidé všech kultur“ („naprostou kulturní neutralitu“, 79n</a:t>
            </a:r>
            <a:r>
              <a:rPr lang="cs-CZ" sz="2200" dirty="0" smtClean="0"/>
              <a:t>.)</a:t>
            </a:r>
            <a:endParaRPr lang="cs-CZ" sz="22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200" dirty="0" smtClean="0"/>
              <a:t>nedůvěřivý </a:t>
            </a:r>
            <a:r>
              <a:rPr lang="cs-CZ" sz="2200" dirty="0"/>
              <a:t>ke kolektivním cílům</a:t>
            </a:r>
            <a:endParaRPr lang="en-US" sz="2200" dirty="0"/>
          </a:p>
          <a:p>
            <a:pPr marL="0" indent="0">
              <a:buNone/>
            </a:pPr>
            <a:r>
              <a:rPr lang="cs-CZ" sz="2200" u="sng" dirty="0"/>
              <a:t>2. „Jiné modely liberální společnosti“</a:t>
            </a:r>
            <a:endParaRPr lang="en-US" sz="22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200" dirty="0"/>
              <a:t>trvá na rovnosti mnoha základních práv, v nichž kulturní rozdíly nehrají roli  (</a:t>
            </a:r>
            <a:r>
              <a:rPr lang="cs-CZ" sz="2200" i="1" dirty="0" err="1"/>
              <a:t>habeas</a:t>
            </a:r>
            <a:r>
              <a:rPr lang="cs-CZ" sz="2200" i="1" dirty="0"/>
              <a:t> corpus</a:t>
            </a:r>
            <a:r>
              <a:rPr lang="cs-CZ" sz="2200" dirty="0" smtClean="0"/>
              <a:t>), </a:t>
            </a:r>
            <a:r>
              <a:rPr lang="cs-CZ" sz="2200" u="sng" dirty="0" smtClean="0"/>
              <a:t>ovšem: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5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225</TotalTime>
  <Words>483</Words>
  <Application>Microsoft Office PowerPoint</Application>
  <PresentationFormat>Širokoúhlá obrazovka</PresentationFormat>
  <Paragraphs>60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Retrospektiva</vt:lpstr>
      <vt:lpstr>Politika identit</vt:lpstr>
      <vt:lpstr>Co je partikulární (skupinová) identita?</vt:lpstr>
      <vt:lpstr>Otázky ke skupinové identitě</vt:lpstr>
      <vt:lpstr>Politika uznání a její kritikové</vt:lpstr>
      <vt:lpstr>Prezentace aplikace PowerPoint</vt:lpstr>
      <vt:lpstr>Prezentace aplikace PowerPoint</vt:lpstr>
      <vt:lpstr>Politika univerzální důstojnosti vs. politika diference</vt:lpstr>
      <vt:lpstr>Příklady</vt:lpstr>
      <vt:lpstr>Prezentace aplikace PowerPoint</vt:lpstr>
      <vt:lpstr>Prezentace aplikace PowerPoint</vt:lpstr>
      <vt:lpstr>Kritika politiky uznání</vt:lpstr>
      <vt:lpstr>Kritika politiky uznání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Čapek, Jakub</dc:creator>
  <cp:lastModifiedBy>Jakub Čapek</cp:lastModifiedBy>
  <cp:revision>10</cp:revision>
  <cp:lastPrinted>2018-04-23T10:40:27Z</cp:lastPrinted>
  <dcterms:created xsi:type="dcterms:W3CDTF">2017-05-14T17:58:05Z</dcterms:created>
  <dcterms:modified xsi:type="dcterms:W3CDTF">2018-04-23T10:41:14Z</dcterms:modified>
</cp:coreProperties>
</file>