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416B1C-C9DF-42D0-8A6D-ECEF04188B94}" v="31" dt="2026-05-18T13:34:32.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150" d="100"/>
          <a:sy n="150" d="100"/>
        </p:scale>
        <p:origin x="62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romír Soukup" userId="17917fa7-362a-4daa-a72c-1a6b3cad42e6" providerId="ADAL" clId="{4C47E0D4-7F59-4082-9B1F-31A242C66FBA}"/>
    <pc:docChg chg="custSel addSld modSld">
      <pc:chgData name="Jaromír Soukup" userId="17917fa7-362a-4daa-a72c-1a6b3cad42e6" providerId="ADAL" clId="{4C47E0D4-7F59-4082-9B1F-31A242C66FBA}" dt="2026-05-18T13:35:10.750" v="204" actId="113"/>
      <pc:docMkLst>
        <pc:docMk/>
      </pc:docMkLst>
      <pc:sldChg chg="modSp new mod">
        <pc:chgData name="Jaromír Soukup" userId="17917fa7-362a-4daa-a72c-1a6b3cad42e6" providerId="ADAL" clId="{4C47E0D4-7F59-4082-9B1F-31A242C66FBA}" dt="2026-05-18T09:40:03.072" v="9" actId="113"/>
        <pc:sldMkLst>
          <pc:docMk/>
          <pc:sldMk cId="728592687" sldId="262"/>
        </pc:sldMkLst>
        <pc:spChg chg="mod">
          <ac:chgData name="Jaromír Soukup" userId="17917fa7-362a-4daa-a72c-1a6b3cad42e6" providerId="ADAL" clId="{4C47E0D4-7F59-4082-9B1F-31A242C66FBA}" dt="2026-05-18T09:39:11.054" v="2" actId="113"/>
          <ac:spMkLst>
            <pc:docMk/>
            <pc:sldMk cId="728592687" sldId="262"/>
            <ac:spMk id="2" creationId="{B3B4370E-0410-DDF8-4B29-870B32D49367}"/>
          </ac:spMkLst>
        </pc:spChg>
        <pc:spChg chg="mod">
          <ac:chgData name="Jaromír Soukup" userId="17917fa7-362a-4daa-a72c-1a6b3cad42e6" providerId="ADAL" clId="{4C47E0D4-7F59-4082-9B1F-31A242C66FBA}" dt="2026-05-18T09:40:03.072" v="9" actId="113"/>
          <ac:spMkLst>
            <pc:docMk/>
            <pc:sldMk cId="728592687" sldId="262"/>
            <ac:spMk id="3" creationId="{C169ACCC-883B-590C-CEB4-6C35CC609473}"/>
          </ac:spMkLst>
        </pc:spChg>
      </pc:sldChg>
      <pc:sldChg chg="modSp new mod">
        <pc:chgData name="Jaromír Soukup" userId="17917fa7-362a-4daa-a72c-1a6b3cad42e6" providerId="ADAL" clId="{4C47E0D4-7F59-4082-9B1F-31A242C66FBA}" dt="2026-05-18T09:42:46.835" v="25" actId="20577"/>
        <pc:sldMkLst>
          <pc:docMk/>
          <pc:sldMk cId="4021195065" sldId="263"/>
        </pc:sldMkLst>
        <pc:spChg chg="mod">
          <ac:chgData name="Jaromír Soukup" userId="17917fa7-362a-4daa-a72c-1a6b3cad42e6" providerId="ADAL" clId="{4C47E0D4-7F59-4082-9B1F-31A242C66FBA}" dt="2026-05-18T09:42:46.835" v="25" actId="20577"/>
          <ac:spMkLst>
            <pc:docMk/>
            <pc:sldMk cId="4021195065" sldId="263"/>
            <ac:spMk id="2" creationId="{262A26F5-B3B2-EB12-AAD9-DCF4C91B9308}"/>
          </ac:spMkLst>
        </pc:spChg>
      </pc:sldChg>
      <pc:sldChg chg="modSp new mod">
        <pc:chgData name="Jaromír Soukup" userId="17917fa7-362a-4daa-a72c-1a6b3cad42e6" providerId="ADAL" clId="{4C47E0D4-7F59-4082-9B1F-31A242C66FBA}" dt="2026-05-18T09:44:09.877" v="44" actId="6549"/>
        <pc:sldMkLst>
          <pc:docMk/>
          <pc:sldMk cId="1276129875" sldId="264"/>
        </pc:sldMkLst>
        <pc:spChg chg="mod">
          <ac:chgData name="Jaromír Soukup" userId="17917fa7-362a-4daa-a72c-1a6b3cad42e6" providerId="ADAL" clId="{4C47E0D4-7F59-4082-9B1F-31A242C66FBA}" dt="2026-05-18T09:43:13.373" v="29" actId="113"/>
          <ac:spMkLst>
            <pc:docMk/>
            <pc:sldMk cId="1276129875" sldId="264"/>
            <ac:spMk id="2" creationId="{C1C3886A-8D22-EBBA-A1BC-25BDBBAF90E5}"/>
          </ac:spMkLst>
        </pc:spChg>
        <pc:spChg chg="mod">
          <ac:chgData name="Jaromír Soukup" userId="17917fa7-362a-4daa-a72c-1a6b3cad42e6" providerId="ADAL" clId="{4C47E0D4-7F59-4082-9B1F-31A242C66FBA}" dt="2026-05-18T09:44:09.877" v="44" actId="6549"/>
          <ac:spMkLst>
            <pc:docMk/>
            <pc:sldMk cId="1276129875" sldId="264"/>
            <ac:spMk id="3" creationId="{1D425C4C-B794-B7AA-2BB9-269210E645C5}"/>
          </ac:spMkLst>
        </pc:spChg>
      </pc:sldChg>
      <pc:sldChg chg="modSp new mod">
        <pc:chgData name="Jaromír Soukup" userId="17917fa7-362a-4daa-a72c-1a6b3cad42e6" providerId="ADAL" clId="{4C47E0D4-7F59-4082-9B1F-31A242C66FBA}" dt="2026-05-18T09:47:57.945" v="87" actId="6549"/>
        <pc:sldMkLst>
          <pc:docMk/>
          <pc:sldMk cId="1159826612" sldId="265"/>
        </pc:sldMkLst>
        <pc:spChg chg="mod">
          <ac:chgData name="Jaromír Soukup" userId="17917fa7-362a-4daa-a72c-1a6b3cad42e6" providerId="ADAL" clId="{4C47E0D4-7F59-4082-9B1F-31A242C66FBA}" dt="2026-05-18T09:44:33.806" v="47" actId="113"/>
          <ac:spMkLst>
            <pc:docMk/>
            <pc:sldMk cId="1159826612" sldId="265"/>
            <ac:spMk id="2" creationId="{4D441A66-57A7-C6A3-18F7-94E879293127}"/>
          </ac:spMkLst>
        </pc:spChg>
        <pc:spChg chg="mod">
          <ac:chgData name="Jaromír Soukup" userId="17917fa7-362a-4daa-a72c-1a6b3cad42e6" providerId="ADAL" clId="{4C47E0D4-7F59-4082-9B1F-31A242C66FBA}" dt="2026-05-18T09:47:57.945" v="87" actId="6549"/>
          <ac:spMkLst>
            <pc:docMk/>
            <pc:sldMk cId="1159826612" sldId="265"/>
            <ac:spMk id="3" creationId="{ECD01968-F4AC-9F92-9359-ED7C9D3173D2}"/>
          </ac:spMkLst>
        </pc:spChg>
      </pc:sldChg>
      <pc:sldChg chg="modSp new mod">
        <pc:chgData name="Jaromír Soukup" userId="17917fa7-362a-4daa-a72c-1a6b3cad42e6" providerId="ADAL" clId="{4C47E0D4-7F59-4082-9B1F-31A242C66FBA}" dt="2026-05-18T09:46:57.871" v="70" actId="113"/>
        <pc:sldMkLst>
          <pc:docMk/>
          <pc:sldMk cId="1870735900" sldId="266"/>
        </pc:sldMkLst>
        <pc:spChg chg="mod">
          <ac:chgData name="Jaromír Soukup" userId="17917fa7-362a-4daa-a72c-1a6b3cad42e6" providerId="ADAL" clId="{4C47E0D4-7F59-4082-9B1F-31A242C66FBA}" dt="2026-05-18T09:45:59.399" v="65" actId="113"/>
          <ac:spMkLst>
            <pc:docMk/>
            <pc:sldMk cId="1870735900" sldId="266"/>
            <ac:spMk id="2" creationId="{31BBE23F-C23E-AF5A-1612-9C2860D59F09}"/>
          </ac:spMkLst>
        </pc:spChg>
        <pc:spChg chg="mod">
          <ac:chgData name="Jaromír Soukup" userId="17917fa7-362a-4daa-a72c-1a6b3cad42e6" providerId="ADAL" clId="{4C47E0D4-7F59-4082-9B1F-31A242C66FBA}" dt="2026-05-18T09:46:57.871" v="70" actId="113"/>
          <ac:spMkLst>
            <pc:docMk/>
            <pc:sldMk cId="1870735900" sldId="266"/>
            <ac:spMk id="3" creationId="{20EC9000-A2F3-7336-5A98-704EC3B000EE}"/>
          </ac:spMkLst>
        </pc:spChg>
      </pc:sldChg>
      <pc:sldChg chg="modSp new mod">
        <pc:chgData name="Jaromír Soukup" userId="17917fa7-362a-4daa-a72c-1a6b3cad42e6" providerId="ADAL" clId="{4C47E0D4-7F59-4082-9B1F-31A242C66FBA}" dt="2026-05-18T09:48:55.759" v="99" actId="113"/>
        <pc:sldMkLst>
          <pc:docMk/>
          <pc:sldMk cId="3609171296" sldId="267"/>
        </pc:sldMkLst>
        <pc:spChg chg="mod">
          <ac:chgData name="Jaromír Soukup" userId="17917fa7-362a-4daa-a72c-1a6b3cad42e6" providerId="ADAL" clId="{4C47E0D4-7F59-4082-9B1F-31A242C66FBA}" dt="2026-05-18T09:47:18.445" v="73" actId="113"/>
          <ac:spMkLst>
            <pc:docMk/>
            <pc:sldMk cId="3609171296" sldId="267"/>
            <ac:spMk id="2" creationId="{7D54AE36-15EC-3D45-6CAA-2A8A0A616DAB}"/>
          </ac:spMkLst>
        </pc:spChg>
        <pc:spChg chg="mod">
          <ac:chgData name="Jaromír Soukup" userId="17917fa7-362a-4daa-a72c-1a6b3cad42e6" providerId="ADAL" clId="{4C47E0D4-7F59-4082-9B1F-31A242C66FBA}" dt="2026-05-18T09:48:55.759" v="99" actId="113"/>
          <ac:spMkLst>
            <pc:docMk/>
            <pc:sldMk cId="3609171296" sldId="267"/>
            <ac:spMk id="3" creationId="{78EC8525-3C00-FEEB-A544-1A68D10D550E}"/>
          </ac:spMkLst>
        </pc:spChg>
      </pc:sldChg>
      <pc:sldChg chg="modSp new mod">
        <pc:chgData name="Jaromír Soukup" userId="17917fa7-362a-4daa-a72c-1a6b3cad42e6" providerId="ADAL" clId="{4C47E0D4-7F59-4082-9B1F-31A242C66FBA}" dt="2026-05-18T13:09:45.096" v="102" actId="115"/>
        <pc:sldMkLst>
          <pc:docMk/>
          <pc:sldMk cId="1573393748" sldId="268"/>
        </pc:sldMkLst>
        <pc:spChg chg="mod">
          <ac:chgData name="Jaromír Soukup" userId="17917fa7-362a-4daa-a72c-1a6b3cad42e6" providerId="ADAL" clId="{4C47E0D4-7F59-4082-9B1F-31A242C66FBA}" dt="2026-05-18T13:09:45.096" v="102" actId="115"/>
          <ac:spMkLst>
            <pc:docMk/>
            <pc:sldMk cId="1573393748" sldId="268"/>
            <ac:spMk id="2" creationId="{BD99F810-D547-1F6E-D8A8-D35C4DC81089}"/>
          </ac:spMkLst>
        </pc:spChg>
      </pc:sldChg>
      <pc:sldChg chg="modSp new mod">
        <pc:chgData name="Jaromír Soukup" userId="17917fa7-362a-4daa-a72c-1a6b3cad42e6" providerId="ADAL" clId="{4C47E0D4-7F59-4082-9B1F-31A242C66FBA}" dt="2026-05-18T13:27:24.537" v="117" actId="113"/>
        <pc:sldMkLst>
          <pc:docMk/>
          <pc:sldMk cId="4277414367" sldId="269"/>
        </pc:sldMkLst>
        <pc:spChg chg="mod">
          <ac:chgData name="Jaromír Soukup" userId="17917fa7-362a-4daa-a72c-1a6b3cad42e6" providerId="ADAL" clId="{4C47E0D4-7F59-4082-9B1F-31A242C66FBA}" dt="2026-05-18T13:10:18.016" v="106" actId="113"/>
          <ac:spMkLst>
            <pc:docMk/>
            <pc:sldMk cId="4277414367" sldId="269"/>
            <ac:spMk id="2" creationId="{41F4D31F-7B04-C153-DD1E-AA4876DADB92}"/>
          </ac:spMkLst>
        </pc:spChg>
        <pc:spChg chg="mod">
          <ac:chgData name="Jaromír Soukup" userId="17917fa7-362a-4daa-a72c-1a6b3cad42e6" providerId="ADAL" clId="{4C47E0D4-7F59-4082-9B1F-31A242C66FBA}" dt="2026-05-18T13:27:24.537" v="117" actId="113"/>
          <ac:spMkLst>
            <pc:docMk/>
            <pc:sldMk cId="4277414367" sldId="269"/>
            <ac:spMk id="3" creationId="{5FEAA1C1-0334-819D-E710-67E9AEBCA736}"/>
          </ac:spMkLst>
        </pc:spChg>
      </pc:sldChg>
      <pc:sldChg chg="modSp new mod">
        <pc:chgData name="Jaromír Soukup" userId="17917fa7-362a-4daa-a72c-1a6b3cad42e6" providerId="ADAL" clId="{4C47E0D4-7F59-4082-9B1F-31A242C66FBA}" dt="2026-05-18T13:28:35.054" v="125" actId="113"/>
        <pc:sldMkLst>
          <pc:docMk/>
          <pc:sldMk cId="3654760288" sldId="270"/>
        </pc:sldMkLst>
        <pc:spChg chg="mod">
          <ac:chgData name="Jaromír Soukup" userId="17917fa7-362a-4daa-a72c-1a6b3cad42e6" providerId="ADAL" clId="{4C47E0D4-7F59-4082-9B1F-31A242C66FBA}" dt="2026-05-18T13:28:01.269" v="121" actId="113"/>
          <ac:spMkLst>
            <pc:docMk/>
            <pc:sldMk cId="3654760288" sldId="270"/>
            <ac:spMk id="2" creationId="{AE118063-03E5-4ECF-0662-87E244C11C5A}"/>
          </ac:spMkLst>
        </pc:spChg>
        <pc:spChg chg="mod">
          <ac:chgData name="Jaromír Soukup" userId="17917fa7-362a-4daa-a72c-1a6b3cad42e6" providerId="ADAL" clId="{4C47E0D4-7F59-4082-9B1F-31A242C66FBA}" dt="2026-05-18T13:28:35.054" v="125" actId="113"/>
          <ac:spMkLst>
            <pc:docMk/>
            <pc:sldMk cId="3654760288" sldId="270"/>
            <ac:spMk id="3" creationId="{7C2EFC53-6701-B1AF-C0A7-9A8632498150}"/>
          </ac:spMkLst>
        </pc:spChg>
      </pc:sldChg>
      <pc:sldChg chg="modSp new mod">
        <pc:chgData name="Jaromír Soukup" userId="17917fa7-362a-4daa-a72c-1a6b3cad42e6" providerId="ADAL" clId="{4C47E0D4-7F59-4082-9B1F-31A242C66FBA}" dt="2026-05-18T13:30:04.303" v="160" actId="20577"/>
        <pc:sldMkLst>
          <pc:docMk/>
          <pc:sldMk cId="1070866456" sldId="271"/>
        </pc:sldMkLst>
        <pc:spChg chg="mod">
          <ac:chgData name="Jaromír Soukup" userId="17917fa7-362a-4daa-a72c-1a6b3cad42e6" providerId="ADAL" clId="{4C47E0D4-7F59-4082-9B1F-31A242C66FBA}" dt="2026-05-18T13:29:03.262" v="129" actId="113"/>
          <ac:spMkLst>
            <pc:docMk/>
            <pc:sldMk cId="1070866456" sldId="271"/>
            <ac:spMk id="2" creationId="{CFEA81AD-8D3C-4F40-DA55-46FD0FF39FC8}"/>
          </ac:spMkLst>
        </pc:spChg>
        <pc:spChg chg="mod">
          <ac:chgData name="Jaromír Soukup" userId="17917fa7-362a-4daa-a72c-1a6b3cad42e6" providerId="ADAL" clId="{4C47E0D4-7F59-4082-9B1F-31A242C66FBA}" dt="2026-05-18T13:30:04.303" v="160" actId="20577"/>
          <ac:spMkLst>
            <pc:docMk/>
            <pc:sldMk cId="1070866456" sldId="271"/>
            <ac:spMk id="3" creationId="{A1A9C7AA-F89F-C702-863C-31AB16E8F1CC}"/>
          </ac:spMkLst>
        </pc:spChg>
      </pc:sldChg>
      <pc:sldChg chg="modSp new mod">
        <pc:chgData name="Jaromír Soukup" userId="17917fa7-362a-4daa-a72c-1a6b3cad42e6" providerId="ADAL" clId="{4C47E0D4-7F59-4082-9B1F-31A242C66FBA}" dt="2026-05-18T13:31:29.193" v="163" actId="115"/>
        <pc:sldMkLst>
          <pc:docMk/>
          <pc:sldMk cId="4077070794" sldId="272"/>
        </pc:sldMkLst>
        <pc:spChg chg="mod">
          <ac:chgData name="Jaromír Soukup" userId="17917fa7-362a-4daa-a72c-1a6b3cad42e6" providerId="ADAL" clId="{4C47E0D4-7F59-4082-9B1F-31A242C66FBA}" dt="2026-05-18T13:31:29.193" v="163" actId="115"/>
          <ac:spMkLst>
            <pc:docMk/>
            <pc:sldMk cId="4077070794" sldId="272"/>
            <ac:spMk id="2" creationId="{F5FEDA05-6D01-E11E-1F7D-0A4FF1388D2B}"/>
          </ac:spMkLst>
        </pc:spChg>
      </pc:sldChg>
      <pc:sldChg chg="modSp new mod">
        <pc:chgData name="Jaromír Soukup" userId="17917fa7-362a-4daa-a72c-1a6b3cad42e6" providerId="ADAL" clId="{4C47E0D4-7F59-4082-9B1F-31A242C66FBA}" dt="2026-05-18T13:32:45.109" v="181" actId="6549"/>
        <pc:sldMkLst>
          <pc:docMk/>
          <pc:sldMk cId="1636595736" sldId="273"/>
        </pc:sldMkLst>
        <pc:spChg chg="mod">
          <ac:chgData name="Jaromír Soukup" userId="17917fa7-362a-4daa-a72c-1a6b3cad42e6" providerId="ADAL" clId="{4C47E0D4-7F59-4082-9B1F-31A242C66FBA}" dt="2026-05-18T13:31:45.305" v="166" actId="113"/>
          <ac:spMkLst>
            <pc:docMk/>
            <pc:sldMk cId="1636595736" sldId="273"/>
            <ac:spMk id="2" creationId="{8D4EA2C9-B6E8-4FD5-D8AC-50B344CC4C56}"/>
          </ac:spMkLst>
        </pc:spChg>
        <pc:spChg chg="mod">
          <ac:chgData name="Jaromír Soukup" userId="17917fa7-362a-4daa-a72c-1a6b3cad42e6" providerId="ADAL" clId="{4C47E0D4-7F59-4082-9B1F-31A242C66FBA}" dt="2026-05-18T13:32:45.109" v="181" actId="6549"/>
          <ac:spMkLst>
            <pc:docMk/>
            <pc:sldMk cId="1636595736" sldId="273"/>
            <ac:spMk id="3" creationId="{8D104A47-4ACB-C3BE-51B3-25C3899C3B9A}"/>
          </ac:spMkLst>
        </pc:spChg>
      </pc:sldChg>
      <pc:sldChg chg="modSp new mod">
        <pc:chgData name="Jaromír Soukup" userId="17917fa7-362a-4daa-a72c-1a6b3cad42e6" providerId="ADAL" clId="{4C47E0D4-7F59-4082-9B1F-31A242C66FBA}" dt="2026-05-18T13:33:43.619" v="190" actId="113"/>
        <pc:sldMkLst>
          <pc:docMk/>
          <pc:sldMk cId="4024594366" sldId="274"/>
        </pc:sldMkLst>
        <pc:spChg chg="mod">
          <ac:chgData name="Jaromír Soukup" userId="17917fa7-362a-4daa-a72c-1a6b3cad42e6" providerId="ADAL" clId="{4C47E0D4-7F59-4082-9B1F-31A242C66FBA}" dt="2026-05-18T13:33:02.605" v="184" actId="113"/>
          <ac:spMkLst>
            <pc:docMk/>
            <pc:sldMk cId="4024594366" sldId="274"/>
            <ac:spMk id="2" creationId="{E3191740-82A6-3506-E9C7-7C2AEE48A66B}"/>
          </ac:spMkLst>
        </pc:spChg>
        <pc:spChg chg="mod">
          <ac:chgData name="Jaromír Soukup" userId="17917fa7-362a-4daa-a72c-1a6b3cad42e6" providerId="ADAL" clId="{4C47E0D4-7F59-4082-9B1F-31A242C66FBA}" dt="2026-05-18T13:33:43.619" v="190" actId="113"/>
          <ac:spMkLst>
            <pc:docMk/>
            <pc:sldMk cId="4024594366" sldId="274"/>
            <ac:spMk id="3" creationId="{7D569946-BA89-DBF3-6852-1AC67681F424}"/>
          </ac:spMkLst>
        </pc:spChg>
      </pc:sldChg>
      <pc:sldChg chg="modSp new mod">
        <pc:chgData name="Jaromír Soukup" userId="17917fa7-362a-4daa-a72c-1a6b3cad42e6" providerId="ADAL" clId="{4C47E0D4-7F59-4082-9B1F-31A242C66FBA}" dt="2026-05-18T13:35:10.750" v="204" actId="113"/>
        <pc:sldMkLst>
          <pc:docMk/>
          <pc:sldMk cId="2891381739" sldId="275"/>
        </pc:sldMkLst>
        <pc:spChg chg="mod">
          <ac:chgData name="Jaromír Soukup" userId="17917fa7-362a-4daa-a72c-1a6b3cad42e6" providerId="ADAL" clId="{4C47E0D4-7F59-4082-9B1F-31A242C66FBA}" dt="2026-05-18T13:34:20.716" v="193" actId="113"/>
          <ac:spMkLst>
            <pc:docMk/>
            <pc:sldMk cId="2891381739" sldId="275"/>
            <ac:spMk id="2" creationId="{E9F5A566-455D-63D4-31AA-2F0FB02C0A32}"/>
          </ac:spMkLst>
        </pc:spChg>
        <pc:spChg chg="mod">
          <ac:chgData name="Jaromír Soukup" userId="17917fa7-362a-4daa-a72c-1a6b3cad42e6" providerId="ADAL" clId="{4C47E0D4-7F59-4082-9B1F-31A242C66FBA}" dt="2026-05-18T13:35:10.750" v="204" actId="113"/>
          <ac:spMkLst>
            <pc:docMk/>
            <pc:sldMk cId="2891381739" sldId="275"/>
            <ac:spMk id="3" creationId="{9A7C8BD2-AA7A-D643-19B9-376EA4A0489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5/18/2026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31996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5/18/2026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27655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5/18/2026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627923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5/18/2026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468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5/18/2026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39718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5/18/2026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6374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5/18/2026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1271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5/18/2026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1457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5/18/2026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95631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5/18/2026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0140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5/18/2026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56766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5/18/2026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0789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Obsah obrázku kresba, diagram, umění, mapa&#10;&#10;Obsah generovaný pomocí AI může být nesprávný.">
            <a:extLst>
              <a:ext uri="{FF2B5EF4-FFF2-40B4-BE49-F238E27FC236}">
                <a16:creationId xmlns:a16="http://schemas.microsoft.com/office/drawing/2014/main" id="{C6C30200-0816-5A79-3090-5BE33D3A6001}"/>
              </a:ext>
            </a:extLst>
          </p:cNvPr>
          <p:cNvPicPr>
            <a:picLocks noChangeAspect="1"/>
          </p:cNvPicPr>
          <p:nvPr/>
        </p:nvPicPr>
        <p:blipFill>
          <a:blip r:embed="rId2"/>
          <a:srcRect t="29687"/>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857DEAC1-B3AA-6569-0A44-A191DF2F3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0"/>
            <a:ext cx="12191999" cy="13716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Nadpis 1">
            <a:extLst>
              <a:ext uri="{FF2B5EF4-FFF2-40B4-BE49-F238E27FC236}">
                <a16:creationId xmlns:a16="http://schemas.microsoft.com/office/drawing/2014/main" id="{9D0CEBC8-9286-12B9-3F06-50B606630286}"/>
              </a:ext>
            </a:extLst>
          </p:cNvPr>
          <p:cNvSpPr>
            <a:spLocks noGrp="1"/>
          </p:cNvSpPr>
          <p:nvPr>
            <p:ph type="ctrTitle"/>
          </p:nvPr>
        </p:nvSpPr>
        <p:spPr>
          <a:xfrm>
            <a:off x="320040" y="5715000"/>
            <a:ext cx="8027544" cy="960120"/>
          </a:xfrm>
          <a:ln>
            <a:noFill/>
          </a:ln>
        </p:spPr>
        <p:txBody>
          <a:bodyPr anchor="ctr">
            <a:normAutofit/>
          </a:bodyPr>
          <a:lstStyle/>
          <a:p>
            <a:r>
              <a:rPr lang="cs-CZ" sz="3600" b="1" dirty="0"/>
              <a:t>Svět po studené válce</a:t>
            </a:r>
          </a:p>
        </p:txBody>
      </p:sp>
      <p:sp>
        <p:nvSpPr>
          <p:cNvPr id="3" name="Podnadpis 2">
            <a:extLst>
              <a:ext uri="{FF2B5EF4-FFF2-40B4-BE49-F238E27FC236}">
                <a16:creationId xmlns:a16="http://schemas.microsoft.com/office/drawing/2014/main" id="{42DA7E3A-997C-EABF-1074-10DBD3267FA3}"/>
              </a:ext>
            </a:extLst>
          </p:cNvPr>
          <p:cNvSpPr>
            <a:spLocks noGrp="1"/>
          </p:cNvSpPr>
          <p:nvPr>
            <p:ph type="subTitle" idx="1"/>
          </p:nvPr>
        </p:nvSpPr>
        <p:spPr>
          <a:xfrm>
            <a:off x="8347585" y="5715000"/>
            <a:ext cx="3630168" cy="960120"/>
          </a:xfrm>
        </p:spPr>
        <p:txBody>
          <a:bodyPr anchor="ctr">
            <a:normAutofit/>
          </a:bodyPr>
          <a:lstStyle/>
          <a:p>
            <a:pPr algn="r"/>
            <a:r>
              <a:rPr lang="cs-CZ" sz="1800" dirty="0"/>
              <a:t>Mezinárodní vztahy po 1945</a:t>
            </a:r>
          </a:p>
        </p:txBody>
      </p:sp>
    </p:spTree>
    <p:extLst>
      <p:ext uri="{BB962C8B-B14F-4D97-AF65-F5344CB8AC3E}">
        <p14:creationId xmlns:p14="http://schemas.microsoft.com/office/powerpoint/2010/main" val="3941686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441A66-57A7-C6A3-18F7-94E879293127}"/>
              </a:ext>
            </a:extLst>
          </p:cNvPr>
          <p:cNvSpPr>
            <a:spLocks noGrp="1"/>
          </p:cNvSpPr>
          <p:nvPr>
            <p:ph type="title"/>
          </p:nvPr>
        </p:nvSpPr>
        <p:spPr/>
        <p:txBody>
          <a:bodyPr/>
          <a:lstStyle/>
          <a:p>
            <a:r>
              <a:rPr lang="cs-CZ" b="1" dirty="0"/>
              <a:t>Clintonova zahraniční politika</a:t>
            </a:r>
          </a:p>
        </p:txBody>
      </p:sp>
      <p:sp>
        <p:nvSpPr>
          <p:cNvPr id="3" name="Zástupný obsah 2">
            <a:extLst>
              <a:ext uri="{FF2B5EF4-FFF2-40B4-BE49-F238E27FC236}">
                <a16:creationId xmlns:a16="http://schemas.microsoft.com/office/drawing/2014/main" id="{ECD01968-F4AC-9F92-9359-ED7C9D3173D2}"/>
              </a:ext>
            </a:extLst>
          </p:cNvPr>
          <p:cNvSpPr>
            <a:spLocks noGrp="1"/>
          </p:cNvSpPr>
          <p:nvPr>
            <p:ph idx="1"/>
          </p:nvPr>
        </p:nvSpPr>
        <p:spPr/>
        <p:txBody>
          <a:bodyPr>
            <a:normAutofit fontScale="92500" lnSpcReduction="10000"/>
          </a:bodyPr>
          <a:lstStyle/>
          <a:p>
            <a:r>
              <a:rPr lang="cs-CZ" dirty="0"/>
              <a:t>Bill Clinton nastoupil do Bílého domu v roce 1993 především s </a:t>
            </a:r>
            <a:r>
              <a:rPr lang="cs-CZ" b="1" dirty="0"/>
              <a:t>důrazem na ekonomiku</a:t>
            </a:r>
            <a:r>
              <a:rPr lang="cs-CZ" dirty="0"/>
              <a:t>. Po skončení studené války se zdálo, že zahraniční politika nebude tak důležitá jako během soupeření se Sovětským svazem.</a:t>
            </a:r>
          </a:p>
          <a:p>
            <a:r>
              <a:rPr lang="cs-CZ" dirty="0"/>
              <a:t>Realita devadesátých let však Spojené státy postupně přivedla k </a:t>
            </a:r>
            <a:r>
              <a:rPr lang="cs-CZ" b="1" dirty="0"/>
              <a:t>aktivnější zahraniční politice</a:t>
            </a:r>
            <a:r>
              <a:rPr lang="cs-CZ" dirty="0"/>
              <a:t>. Clintonova administrativa začala prosazovat strategii označovanou jako </a:t>
            </a:r>
            <a:r>
              <a:rPr lang="cs-CZ" b="1" dirty="0"/>
              <a:t>„</a:t>
            </a:r>
            <a:r>
              <a:rPr lang="cs-CZ" b="1" dirty="0" err="1"/>
              <a:t>democratic</a:t>
            </a:r>
            <a:r>
              <a:rPr lang="cs-CZ" b="1" dirty="0"/>
              <a:t> </a:t>
            </a:r>
            <a:r>
              <a:rPr lang="cs-CZ" b="1" dirty="0" err="1"/>
              <a:t>enlargement</a:t>
            </a:r>
            <a:r>
              <a:rPr lang="cs-CZ" b="1" dirty="0"/>
              <a:t>“</a:t>
            </a:r>
            <a:r>
              <a:rPr lang="cs-CZ" dirty="0"/>
              <a:t>, tj. rozšiřování prostoru demokracie a tržních ekonomik jako záruky stability a americké bezpečnosti.</a:t>
            </a:r>
          </a:p>
          <a:p>
            <a:r>
              <a:rPr lang="cs-CZ" dirty="0"/>
              <a:t>Tato politika </a:t>
            </a:r>
            <a:r>
              <a:rPr lang="cs-CZ" b="1" dirty="0"/>
              <a:t>podporovala rozšiřování NATO, ekonomickou globalizaci a v některých případech i humanitární vojenské intervence</a:t>
            </a:r>
            <a:r>
              <a:rPr lang="cs-CZ" dirty="0"/>
              <a:t>. Právě zásahy na Balkáně – v Bosně v roce 1995 a v Kosovu v roce 1999 – se staly </a:t>
            </a:r>
            <a:r>
              <a:rPr lang="cs-CZ" b="1" dirty="0"/>
              <a:t>symbolem amerického intervencionismu devadesátých let</a:t>
            </a:r>
            <a:r>
              <a:rPr lang="cs-CZ" dirty="0"/>
              <a:t>.</a:t>
            </a:r>
          </a:p>
          <a:p>
            <a:r>
              <a:rPr lang="cs-CZ" dirty="0"/>
              <a:t>Současně však otevřely zásadní otázku: je legitimní použít vojenskou sílu z humanitárních důvodů i bez jasného mandátu OSN?</a:t>
            </a:r>
          </a:p>
          <a:p>
            <a:endParaRPr lang="cs-CZ" dirty="0"/>
          </a:p>
        </p:txBody>
      </p:sp>
    </p:spTree>
    <p:extLst>
      <p:ext uri="{BB962C8B-B14F-4D97-AF65-F5344CB8AC3E}">
        <p14:creationId xmlns:p14="http://schemas.microsoft.com/office/powerpoint/2010/main" val="1159826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BE23F-C23E-AF5A-1612-9C2860D59F09}"/>
              </a:ext>
            </a:extLst>
          </p:cNvPr>
          <p:cNvSpPr>
            <a:spLocks noGrp="1"/>
          </p:cNvSpPr>
          <p:nvPr>
            <p:ph type="title"/>
          </p:nvPr>
        </p:nvSpPr>
        <p:spPr/>
        <p:txBody>
          <a:bodyPr/>
          <a:lstStyle/>
          <a:p>
            <a:r>
              <a:rPr lang="cs-CZ" b="1" dirty="0"/>
              <a:t>OSN a dilema multilateralismu</a:t>
            </a:r>
          </a:p>
        </p:txBody>
      </p:sp>
      <p:sp>
        <p:nvSpPr>
          <p:cNvPr id="3" name="Zástupný obsah 2">
            <a:extLst>
              <a:ext uri="{FF2B5EF4-FFF2-40B4-BE49-F238E27FC236}">
                <a16:creationId xmlns:a16="http://schemas.microsoft.com/office/drawing/2014/main" id="{20EC9000-A2F3-7336-5A98-704EC3B000EE}"/>
              </a:ext>
            </a:extLst>
          </p:cNvPr>
          <p:cNvSpPr>
            <a:spLocks noGrp="1"/>
          </p:cNvSpPr>
          <p:nvPr>
            <p:ph idx="1"/>
          </p:nvPr>
        </p:nvSpPr>
        <p:spPr/>
        <p:txBody>
          <a:bodyPr>
            <a:normAutofit fontScale="92500" lnSpcReduction="10000"/>
          </a:bodyPr>
          <a:lstStyle/>
          <a:p>
            <a:r>
              <a:rPr lang="cs-CZ" dirty="0"/>
              <a:t>Po skončení studené války se zdálo, že Organizace spojených národů konečně může fungovat efektivněji než během soupeření USA a SSSR. Válka v Perském zálivu v roce 1991 proběhla s podporou Rady bezpečnosti OSN a </a:t>
            </a:r>
            <a:r>
              <a:rPr lang="cs-CZ" b="1" dirty="0"/>
              <a:t>mnozí věřili v novou éru mezinárodní spolupráce</a:t>
            </a:r>
            <a:r>
              <a:rPr lang="cs-CZ" dirty="0"/>
              <a:t>.</a:t>
            </a:r>
          </a:p>
          <a:p>
            <a:r>
              <a:rPr lang="cs-CZ" dirty="0"/>
              <a:t>Devadesátá léta však tento optimismus rychle oslabila. Ve Rwandě v roce 1994 nedokázaly jednotky OSN zabránit genocidě, při níž zahynulo přibližně osm set tisíc lidí. O rok později ve </a:t>
            </a:r>
            <a:r>
              <a:rPr lang="cs-CZ" dirty="0" err="1"/>
              <a:t>Srebrenici</a:t>
            </a:r>
            <a:r>
              <a:rPr lang="cs-CZ" dirty="0"/>
              <a:t> přihlížely jednotky OSN masakru více než osmi tisíc bosenských Muslimů.</a:t>
            </a:r>
          </a:p>
          <a:p>
            <a:r>
              <a:rPr lang="cs-CZ" dirty="0"/>
              <a:t>Tyto události postavily Spojené státy před důležitou otázku: nakolik se mají vázat rozhodnutími mezinárodních institucí? </a:t>
            </a:r>
            <a:r>
              <a:rPr lang="cs-CZ" b="1" dirty="0"/>
              <a:t>Multilateralismus sice poskytoval mezinárodní legitimitu, ale zároveň zpomaloval reakci a omezoval svobodu jednání</a:t>
            </a:r>
            <a:r>
              <a:rPr lang="cs-CZ" dirty="0"/>
              <a:t>.</a:t>
            </a:r>
          </a:p>
          <a:p>
            <a:r>
              <a:rPr lang="cs-CZ" dirty="0"/>
              <a:t>Právě v devadesátých letech </a:t>
            </a:r>
            <a:r>
              <a:rPr lang="cs-CZ" b="1" dirty="0"/>
              <a:t>začala růst americká nedůvěra k tomu, zda je OSN schopna efektivně řešit krizové situace</a:t>
            </a:r>
            <a:r>
              <a:rPr lang="cs-CZ" dirty="0"/>
              <a:t>.</a:t>
            </a:r>
          </a:p>
          <a:p>
            <a:endParaRPr lang="cs-CZ" dirty="0"/>
          </a:p>
        </p:txBody>
      </p:sp>
    </p:spTree>
    <p:extLst>
      <p:ext uri="{BB962C8B-B14F-4D97-AF65-F5344CB8AC3E}">
        <p14:creationId xmlns:p14="http://schemas.microsoft.com/office/powerpoint/2010/main" val="1870735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54AE36-15EC-3D45-6CAA-2A8A0A616DAB}"/>
              </a:ext>
            </a:extLst>
          </p:cNvPr>
          <p:cNvSpPr>
            <a:spLocks noGrp="1"/>
          </p:cNvSpPr>
          <p:nvPr>
            <p:ph type="title"/>
          </p:nvPr>
        </p:nvSpPr>
        <p:spPr/>
        <p:txBody>
          <a:bodyPr/>
          <a:lstStyle/>
          <a:p>
            <a:r>
              <a:rPr lang="cs-CZ" b="1" dirty="0"/>
              <a:t>Terorismus na obzoru</a:t>
            </a:r>
          </a:p>
        </p:txBody>
      </p:sp>
      <p:sp>
        <p:nvSpPr>
          <p:cNvPr id="3" name="Zástupný obsah 2">
            <a:extLst>
              <a:ext uri="{FF2B5EF4-FFF2-40B4-BE49-F238E27FC236}">
                <a16:creationId xmlns:a16="http://schemas.microsoft.com/office/drawing/2014/main" id="{78EC8525-3C00-FEEB-A544-1A68D10D550E}"/>
              </a:ext>
            </a:extLst>
          </p:cNvPr>
          <p:cNvSpPr>
            <a:spLocks noGrp="1"/>
          </p:cNvSpPr>
          <p:nvPr>
            <p:ph idx="1"/>
          </p:nvPr>
        </p:nvSpPr>
        <p:spPr/>
        <p:txBody>
          <a:bodyPr>
            <a:normAutofit fontScale="92500" lnSpcReduction="20000"/>
          </a:bodyPr>
          <a:lstStyle/>
          <a:p>
            <a:r>
              <a:rPr lang="cs-CZ" dirty="0"/>
              <a:t>Na konci devadesátých let se začaly objevovat signály </a:t>
            </a:r>
            <a:r>
              <a:rPr lang="cs-CZ" b="1" dirty="0"/>
              <a:t>nové bezpečnostní hrozby</a:t>
            </a:r>
            <a:r>
              <a:rPr lang="cs-CZ" dirty="0"/>
              <a:t> – </a:t>
            </a:r>
            <a:r>
              <a:rPr lang="cs-CZ" b="1" dirty="0"/>
              <a:t>mezinárodního terorismu</a:t>
            </a:r>
            <a:r>
              <a:rPr lang="cs-CZ" dirty="0"/>
              <a:t>.</a:t>
            </a:r>
          </a:p>
          <a:p>
            <a:r>
              <a:rPr lang="cs-CZ" dirty="0"/>
              <a:t>Organizace Al-Káida vedená Usámou bin Ládinem provedla v roce </a:t>
            </a:r>
            <a:r>
              <a:rPr lang="cs-CZ" b="1" dirty="0"/>
              <a:t>1998 útoky na americká velvyslanectví v Keni a Tanzanii </a:t>
            </a:r>
            <a:r>
              <a:rPr lang="cs-CZ" dirty="0"/>
              <a:t>a v roce </a:t>
            </a:r>
            <a:r>
              <a:rPr lang="cs-CZ" b="1" dirty="0"/>
              <a:t>2000 </a:t>
            </a:r>
            <a:r>
              <a:rPr lang="cs-CZ" dirty="0"/>
              <a:t>zaútočila na </a:t>
            </a:r>
            <a:r>
              <a:rPr lang="cs-CZ" b="1" dirty="0"/>
              <a:t>torpédoborec USS Cole</a:t>
            </a:r>
            <a:r>
              <a:rPr lang="cs-CZ" dirty="0"/>
              <a:t>.</a:t>
            </a:r>
          </a:p>
          <a:p>
            <a:r>
              <a:rPr lang="cs-CZ" dirty="0"/>
              <a:t>Spojené státy reagovaly omezenými raketovými údery na výcvikové tábory v Afghánistánu a Súdánu, ale </a:t>
            </a:r>
            <a:r>
              <a:rPr lang="cs-CZ" b="1" dirty="0"/>
              <a:t>terorismus byl stále vnímán spíše jako okrajový problém </a:t>
            </a:r>
            <a:r>
              <a:rPr lang="cs-CZ" dirty="0"/>
              <a:t>než jako zásadní globální hrozba.</a:t>
            </a:r>
          </a:p>
          <a:p>
            <a:r>
              <a:rPr lang="cs-CZ" dirty="0"/>
              <a:t>Z dnešního pohledu je právě </a:t>
            </a:r>
            <a:r>
              <a:rPr lang="cs-CZ" b="1" dirty="0"/>
              <a:t>podcenění Al-Káidy </a:t>
            </a:r>
            <a:r>
              <a:rPr lang="cs-CZ" dirty="0"/>
              <a:t>jedním z nejdiskutovanějších aspektů devadesátých let.</a:t>
            </a:r>
          </a:p>
          <a:p>
            <a:r>
              <a:rPr lang="cs-CZ" dirty="0"/>
              <a:t>Spojené státy tak vstupovaly do nového tisíciletí jako jediná supervelmoc světa – s obrovskou mocí, ale zároveň s rostoucí nejistotou, jak čelit novým konfliktům a hrozbám.</a:t>
            </a:r>
          </a:p>
          <a:p>
            <a:endParaRPr lang="cs-CZ" dirty="0"/>
          </a:p>
        </p:txBody>
      </p:sp>
    </p:spTree>
    <p:extLst>
      <p:ext uri="{BB962C8B-B14F-4D97-AF65-F5344CB8AC3E}">
        <p14:creationId xmlns:p14="http://schemas.microsoft.com/office/powerpoint/2010/main" val="3609171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99F810-D547-1F6E-D8A8-D35C4DC81089}"/>
              </a:ext>
            </a:extLst>
          </p:cNvPr>
          <p:cNvSpPr>
            <a:spLocks noGrp="1"/>
          </p:cNvSpPr>
          <p:nvPr>
            <p:ph type="ctrTitle"/>
          </p:nvPr>
        </p:nvSpPr>
        <p:spPr/>
        <p:txBody>
          <a:bodyPr/>
          <a:lstStyle/>
          <a:p>
            <a:r>
              <a:rPr lang="cs-CZ" b="1" dirty="0"/>
              <a:t>Regionální konflikty a humanitární krize</a:t>
            </a:r>
            <a:endParaRPr lang="cs-CZ" dirty="0"/>
          </a:p>
        </p:txBody>
      </p:sp>
      <p:sp>
        <p:nvSpPr>
          <p:cNvPr id="3" name="Podnadpis 2">
            <a:extLst>
              <a:ext uri="{FF2B5EF4-FFF2-40B4-BE49-F238E27FC236}">
                <a16:creationId xmlns:a16="http://schemas.microsoft.com/office/drawing/2014/main" id="{A3B8DD66-428E-A0DB-75E0-2C5D0231264F}"/>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57339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F4D31F-7B04-C153-DD1E-AA4876DADB92}"/>
              </a:ext>
            </a:extLst>
          </p:cNvPr>
          <p:cNvSpPr>
            <a:spLocks noGrp="1"/>
          </p:cNvSpPr>
          <p:nvPr>
            <p:ph type="title"/>
          </p:nvPr>
        </p:nvSpPr>
        <p:spPr/>
        <p:txBody>
          <a:bodyPr>
            <a:normAutofit fontScale="90000"/>
          </a:bodyPr>
          <a:lstStyle/>
          <a:p>
            <a:r>
              <a:rPr lang="cs-CZ" b="1" dirty="0"/>
              <a:t>Války v Jugoslávii a Balkán po studené válce</a:t>
            </a:r>
          </a:p>
        </p:txBody>
      </p:sp>
      <p:sp>
        <p:nvSpPr>
          <p:cNvPr id="3" name="Zástupný obsah 2">
            <a:extLst>
              <a:ext uri="{FF2B5EF4-FFF2-40B4-BE49-F238E27FC236}">
                <a16:creationId xmlns:a16="http://schemas.microsoft.com/office/drawing/2014/main" id="{5FEAA1C1-0334-819D-E710-67E9AEBCA736}"/>
              </a:ext>
            </a:extLst>
          </p:cNvPr>
          <p:cNvSpPr>
            <a:spLocks noGrp="1"/>
          </p:cNvSpPr>
          <p:nvPr>
            <p:ph idx="1"/>
          </p:nvPr>
        </p:nvSpPr>
        <p:spPr/>
        <p:txBody>
          <a:bodyPr>
            <a:normAutofit fontScale="85000" lnSpcReduction="10000"/>
          </a:bodyPr>
          <a:lstStyle/>
          <a:p>
            <a:r>
              <a:rPr lang="cs-CZ" dirty="0"/>
              <a:t>Jedním z nejkrvavějších konfliktů devadesátých let byly </a:t>
            </a:r>
            <a:r>
              <a:rPr lang="cs-CZ" b="1" dirty="0"/>
              <a:t>války v bývalé Jugoslávii</a:t>
            </a:r>
            <a:r>
              <a:rPr lang="cs-CZ" dirty="0"/>
              <a:t>. Tento mnohonárodnostní stát držela během studené války pohromadě </a:t>
            </a:r>
            <a:r>
              <a:rPr lang="cs-CZ" b="1" dirty="0"/>
              <a:t>komunistická ideologie, autorita Josipa </a:t>
            </a:r>
            <a:r>
              <a:rPr lang="cs-CZ" b="1" dirty="0" err="1"/>
              <a:t>Broze</a:t>
            </a:r>
            <a:r>
              <a:rPr lang="cs-CZ" b="1" dirty="0"/>
              <a:t> Tita a geopolitická stabilita bipolárního světa</a:t>
            </a:r>
            <a:r>
              <a:rPr lang="cs-CZ" dirty="0"/>
              <a:t>. Po jejich zmizení se Jugoslávie začala rychle rozpadat.</a:t>
            </a:r>
          </a:p>
          <a:p>
            <a:r>
              <a:rPr lang="cs-CZ" dirty="0"/>
              <a:t>Nejprve vyhlásily nezávislost </a:t>
            </a:r>
            <a:r>
              <a:rPr lang="cs-CZ" b="1" dirty="0"/>
              <a:t>Slovinsko </a:t>
            </a:r>
            <a:r>
              <a:rPr lang="cs-CZ" dirty="0"/>
              <a:t>a </a:t>
            </a:r>
            <a:r>
              <a:rPr lang="cs-CZ" b="1" dirty="0"/>
              <a:t>Chorvatsko </a:t>
            </a:r>
            <a:r>
              <a:rPr lang="cs-CZ" dirty="0"/>
              <a:t>v roce </a:t>
            </a:r>
            <a:r>
              <a:rPr lang="cs-CZ" b="1" dirty="0"/>
              <a:t>1991</a:t>
            </a:r>
            <a:r>
              <a:rPr lang="cs-CZ" dirty="0"/>
              <a:t>. Zatímco konflikt ve Slovinsku trval jen krátce, Chorvatsko a především </a:t>
            </a:r>
            <a:r>
              <a:rPr lang="cs-CZ" b="1" dirty="0"/>
              <a:t>Bosna a Hercegovina </a:t>
            </a:r>
            <a:r>
              <a:rPr lang="cs-CZ" dirty="0"/>
              <a:t>se ponořily do dlouhé a brutální války doprovázené etnickými čistkami, obléháním měst a masovým násilím na civilním obyvatelstvu.</a:t>
            </a:r>
          </a:p>
          <a:p>
            <a:r>
              <a:rPr lang="cs-CZ" dirty="0"/>
              <a:t>Symbolem konfliktu se stal masakr ve </a:t>
            </a:r>
            <a:r>
              <a:rPr lang="cs-CZ" b="1" dirty="0" err="1"/>
              <a:t>Srebrenici</a:t>
            </a:r>
            <a:r>
              <a:rPr lang="cs-CZ" b="1" dirty="0"/>
              <a:t> </a:t>
            </a:r>
            <a:r>
              <a:rPr lang="cs-CZ" dirty="0"/>
              <a:t>v </a:t>
            </a:r>
            <a:r>
              <a:rPr lang="cs-CZ" b="1" dirty="0"/>
              <a:t>červenci 1995</a:t>
            </a:r>
            <a:r>
              <a:rPr lang="cs-CZ" dirty="0"/>
              <a:t>, kdy jednotky bosenských Srbů zavraždily více než osm tisíc bosenských Muslimů, zatímco jednotky OSN nedokázaly zasáhnout. </a:t>
            </a:r>
            <a:r>
              <a:rPr lang="cs-CZ" dirty="0" err="1"/>
              <a:t>Srebrenica</a:t>
            </a:r>
            <a:r>
              <a:rPr lang="cs-CZ" dirty="0"/>
              <a:t> se stala symbolem selhání mezinárodního společenství.</a:t>
            </a:r>
          </a:p>
          <a:p>
            <a:r>
              <a:rPr lang="cs-CZ" dirty="0"/>
              <a:t>Teprve letecké útoky NATO přinutily válčící strany k jednání a vedly k </a:t>
            </a:r>
            <a:r>
              <a:rPr lang="cs-CZ" b="1" dirty="0"/>
              <a:t>Daytonské dohodě</a:t>
            </a:r>
            <a:r>
              <a:rPr lang="cs-CZ" dirty="0"/>
              <a:t>, která ukončila válku v Bosně. Konflikt však pokračoval i na konci dekády během krize v Kosovu, kde NATO zasáhlo proti Jugoslávii bez mandátu Rady bezpečnosti OSN. Tím vznikl precedent, který vyvolává debaty dodnes</a:t>
            </a:r>
          </a:p>
          <a:p>
            <a:endParaRPr lang="cs-CZ" dirty="0"/>
          </a:p>
        </p:txBody>
      </p:sp>
    </p:spTree>
    <p:extLst>
      <p:ext uri="{BB962C8B-B14F-4D97-AF65-F5344CB8AC3E}">
        <p14:creationId xmlns:p14="http://schemas.microsoft.com/office/powerpoint/2010/main" val="4277414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118063-03E5-4ECF-0662-87E244C11C5A}"/>
              </a:ext>
            </a:extLst>
          </p:cNvPr>
          <p:cNvSpPr>
            <a:spLocks noGrp="1"/>
          </p:cNvSpPr>
          <p:nvPr>
            <p:ph type="title"/>
          </p:nvPr>
        </p:nvSpPr>
        <p:spPr/>
        <p:txBody>
          <a:bodyPr>
            <a:normAutofit fontScale="90000"/>
          </a:bodyPr>
          <a:lstStyle/>
          <a:p>
            <a:r>
              <a:rPr lang="cs-CZ" b="1" dirty="0"/>
              <a:t>Rwanda: genocida a selhání mezinárodního společenství</a:t>
            </a:r>
          </a:p>
        </p:txBody>
      </p:sp>
      <p:sp>
        <p:nvSpPr>
          <p:cNvPr id="3" name="Zástupný obsah 2">
            <a:extLst>
              <a:ext uri="{FF2B5EF4-FFF2-40B4-BE49-F238E27FC236}">
                <a16:creationId xmlns:a16="http://schemas.microsoft.com/office/drawing/2014/main" id="{7C2EFC53-6701-B1AF-C0A7-9A8632498150}"/>
              </a:ext>
            </a:extLst>
          </p:cNvPr>
          <p:cNvSpPr>
            <a:spLocks noGrp="1"/>
          </p:cNvSpPr>
          <p:nvPr>
            <p:ph idx="1"/>
          </p:nvPr>
        </p:nvSpPr>
        <p:spPr/>
        <p:txBody>
          <a:bodyPr>
            <a:normAutofit fontScale="92500" lnSpcReduction="20000"/>
          </a:bodyPr>
          <a:lstStyle/>
          <a:p>
            <a:r>
              <a:rPr lang="cs-CZ" dirty="0"/>
              <a:t>Pokud války na Balkáně šokovaly Evropu, genocida ve Rwandě otřásla celým světem. Během pouhých sta dnů v roce </a:t>
            </a:r>
            <a:r>
              <a:rPr lang="cs-CZ" b="1" dirty="0"/>
              <a:t>1994 </a:t>
            </a:r>
            <a:r>
              <a:rPr lang="cs-CZ" dirty="0"/>
              <a:t>bylo zavražděno přibližně osm set tisíc až milion lidí, převážně příslušníků etnika </a:t>
            </a:r>
            <a:r>
              <a:rPr lang="cs-CZ" dirty="0" err="1"/>
              <a:t>Tutsiů</a:t>
            </a:r>
            <a:r>
              <a:rPr lang="cs-CZ" dirty="0"/>
              <a:t>.</a:t>
            </a:r>
          </a:p>
          <a:p>
            <a:r>
              <a:rPr lang="cs-CZ" dirty="0"/>
              <a:t>Tragédie byla o to horší, že mezinárodní společenství mělo informace o připravovaném násilí. Velitel mírových sil OSN </a:t>
            </a:r>
            <a:r>
              <a:rPr lang="cs-CZ" dirty="0" err="1"/>
              <a:t>Roméo</a:t>
            </a:r>
            <a:r>
              <a:rPr lang="cs-CZ" dirty="0"/>
              <a:t> </a:t>
            </a:r>
            <a:r>
              <a:rPr lang="cs-CZ" dirty="0" err="1"/>
              <a:t>Dallaire</a:t>
            </a:r>
            <a:r>
              <a:rPr lang="cs-CZ" dirty="0"/>
              <a:t> opakovaně varoval před hrozící genocidou, ale jeho varování byla ignorována.</a:t>
            </a:r>
          </a:p>
          <a:p>
            <a:r>
              <a:rPr lang="cs-CZ" dirty="0"/>
              <a:t>Když masové vraždění začalo, jednotky OSN nedostaly mandát k ochraně civilního obyvatelstva a většina západních států odmítla zasáhnout. Spojené státy se dokonce vyhýbaly používání slova „genocida“, protože by to vytvářelo tlak na vojenskou reakci.</a:t>
            </a:r>
          </a:p>
          <a:p>
            <a:r>
              <a:rPr lang="cs-CZ" b="1" dirty="0"/>
              <a:t>Rwanda se stala symbolem selhání mezinárodních institucí i morální pasivity světových mocností</a:t>
            </a:r>
            <a:r>
              <a:rPr lang="cs-CZ" dirty="0"/>
              <a:t>. Dodnes je často připomínána jako důkaz toho, že mezinárodní společenství nemusí být schopné zabránit ani masovému vyvražďování civilního obyvatelstva.</a:t>
            </a:r>
          </a:p>
          <a:p>
            <a:endParaRPr lang="cs-CZ" dirty="0"/>
          </a:p>
        </p:txBody>
      </p:sp>
    </p:spTree>
    <p:extLst>
      <p:ext uri="{BB962C8B-B14F-4D97-AF65-F5344CB8AC3E}">
        <p14:creationId xmlns:p14="http://schemas.microsoft.com/office/powerpoint/2010/main" val="3654760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EA81AD-8D3C-4F40-DA55-46FD0FF39FC8}"/>
              </a:ext>
            </a:extLst>
          </p:cNvPr>
          <p:cNvSpPr>
            <a:spLocks noGrp="1"/>
          </p:cNvSpPr>
          <p:nvPr>
            <p:ph type="title"/>
          </p:nvPr>
        </p:nvSpPr>
        <p:spPr/>
        <p:txBody>
          <a:bodyPr>
            <a:normAutofit fontScale="90000"/>
          </a:bodyPr>
          <a:lstStyle/>
          <a:p>
            <a:r>
              <a:rPr lang="pt-BR" b="1" dirty="0"/>
              <a:t>Irák a nové dilema mezinárodních intervencí</a:t>
            </a:r>
            <a:endParaRPr lang="cs-CZ" b="1" dirty="0"/>
          </a:p>
        </p:txBody>
      </p:sp>
      <p:sp>
        <p:nvSpPr>
          <p:cNvPr id="3" name="Zástupný obsah 2">
            <a:extLst>
              <a:ext uri="{FF2B5EF4-FFF2-40B4-BE49-F238E27FC236}">
                <a16:creationId xmlns:a16="http://schemas.microsoft.com/office/drawing/2014/main" id="{A1A9C7AA-F89F-C702-863C-31AB16E8F1CC}"/>
              </a:ext>
            </a:extLst>
          </p:cNvPr>
          <p:cNvSpPr>
            <a:spLocks noGrp="1"/>
          </p:cNvSpPr>
          <p:nvPr>
            <p:ph idx="1"/>
          </p:nvPr>
        </p:nvSpPr>
        <p:spPr/>
        <p:txBody>
          <a:bodyPr>
            <a:normAutofit fontScale="92500"/>
          </a:bodyPr>
          <a:lstStyle/>
          <a:p>
            <a:r>
              <a:rPr lang="cs-CZ" dirty="0"/>
              <a:t>Porážka Iráku </a:t>
            </a:r>
            <a:r>
              <a:rPr lang="cs-CZ" b="1" dirty="0"/>
              <a:t>v první válce v Zálivu v roce 1991 </a:t>
            </a:r>
            <a:r>
              <a:rPr lang="cs-CZ" dirty="0"/>
              <a:t>neznamenala konec problémů s režimem Saddáma Husajna. Irák zůstal pod přísnými ekonomickými sankcemi a pod dohledem zbrojních inspektorů OSN, jejichž úkolem bylo zabránit vývoji zbraní hromadného ničení.</a:t>
            </a:r>
          </a:p>
          <a:p>
            <a:r>
              <a:rPr lang="cs-CZ" dirty="0"/>
              <a:t>Tato strategie však vyvolávala stále větší kontroverze. Kritici upozorňovali, že sankce nejvíce dopadají na civilní obyvatelstvo, zatímco samotný režim zůstává u moci. Současně se objevovaly spory o to, </a:t>
            </a:r>
            <a:r>
              <a:rPr lang="cs-CZ" b="1" dirty="0"/>
              <a:t>zda Irák skutečně vyvíjí zakázané zbraně – 2. válka v Zálivu.</a:t>
            </a:r>
            <a:endParaRPr lang="cs-CZ" dirty="0"/>
          </a:p>
          <a:p>
            <a:r>
              <a:rPr lang="cs-CZ" dirty="0"/>
              <a:t>Regionální konflikty devadesátých let ukázaly, že mezinárodní společenství není připraveno na nové typy hrozeb – zejména na konflikty uvnitř států, etnické války nebo humanitární katastrofy.</a:t>
            </a:r>
          </a:p>
          <a:p>
            <a:r>
              <a:rPr lang="cs-CZ" dirty="0"/>
              <a:t>Současně otevřely otázky, které zůstávají aktuální dodnes: Kdy je vojenská intervence legitimní? Kdo má právo ji schválit? A kde končí ochrana lidských práv a začíná porušování státní suverenity?</a:t>
            </a:r>
          </a:p>
          <a:p>
            <a:endParaRPr lang="cs-CZ" dirty="0"/>
          </a:p>
        </p:txBody>
      </p:sp>
    </p:spTree>
    <p:extLst>
      <p:ext uri="{BB962C8B-B14F-4D97-AF65-F5344CB8AC3E}">
        <p14:creationId xmlns:p14="http://schemas.microsoft.com/office/powerpoint/2010/main" val="107086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FEDA05-6D01-E11E-1F7D-0A4FF1388D2B}"/>
              </a:ext>
            </a:extLst>
          </p:cNvPr>
          <p:cNvSpPr>
            <a:spLocks noGrp="1"/>
          </p:cNvSpPr>
          <p:nvPr>
            <p:ph type="ctrTitle"/>
          </p:nvPr>
        </p:nvSpPr>
        <p:spPr/>
        <p:txBody>
          <a:bodyPr/>
          <a:lstStyle/>
          <a:p>
            <a:r>
              <a:rPr lang="cs-CZ" b="1" dirty="0"/>
              <a:t>Globalizace a nové výzvy</a:t>
            </a:r>
            <a:br>
              <a:rPr lang="cs-CZ" dirty="0"/>
            </a:br>
            <a:endParaRPr lang="cs-CZ" dirty="0"/>
          </a:p>
        </p:txBody>
      </p:sp>
      <p:sp>
        <p:nvSpPr>
          <p:cNvPr id="3" name="Podnadpis 2">
            <a:extLst>
              <a:ext uri="{FF2B5EF4-FFF2-40B4-BE49-F238E27FC236}">
                <a16:creationId xmlns:a16="http://schemas.microsoft.com/office/drawing/2014/main" id="{18CC482E-3E53-ED5D-D361-89871C636B4A}"/>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77070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4EA2C9-B6E8-4FD5-D8AC-50B344CC4C56}"/>
              </a:ext>
            </a:extLst>
          </p:cNvPr>
          <p:cNvSpPr>
            <a:spLocks noGrp="1"/>
          </p:cNvSpPr>
          <p:nvPr>
            <p:ph type="title"/>
          </p:nvPr>
        </p:nvSpPr>
        <p:spPr/>
        <p:txBody>
          <a:bodyPr/>
          <a:lstStyle/>
          <a:p>
            <a:r>
              <a:rPr lang="cs-CZ" b="1" dirty="0"/>
              <a:t>Globalizace a technologická revoluce</a:t>
            </a:r>
          </a:p>
        </p:txBody>
      </p:sp>
      <p:sp>
        <p:nvSpPr>
          <p:cNvPr id="3" name="Zástupný obsah 2">
            <a:extLst>
              <a:ext uri="{FF2B5EF4-FFF2-40B4-BE49-F238E27FC236}">
                <a16:creationId xmlns:a16="http://schemas.microsoft.com/office/drawing/2014/main" id="{8D104A47-4ACB-C3BE-51B3-25C3899C3B9A}"/>
              </a:ext>
            </a:extLst>
          </p:cNvPr>
          <p:cNvSpPr>
            <a:spLocks noGrp="1"/>
          </p:cNvSpPr>
          <p:nvPr>
            <p:ph idx="1"/>
          </p:nvPr>
        </p:nvSpPr>
        <p:spPr/>
        <p:txBody>
          <a:bodyPr>
            <a:normAutofit fontScale="92500" lnSpcReduction="10000"/>
          </a:bodyPr>
          <a:lstStyle/>
          <a:p>
            <a:r>
              <a:rPr lang="cs-CZ" dirty="0"/>
              <a:t>Devadesátá léta byla obdobím </a:t>
            </a:r>
            <a:r>
              <a:rPr lang="cs-CZ" b="1" dirty="0"/>
              <a:t>rychlé globalizace</a:t>
            </a:r>
            <a:r>
              <a:rPr lang="cs-CZ" dirty="0"/>
              <a:t>. Světová ekonomika se propojovala intenzivněji než kdykoli předtím - vznikla </a:t>
            </a:r>
            <a:r>
              <a:rPr lang="cs-CZ" b="1" dirty="0"/>
              <a:t>Světová obchodní organizace.</a:t>
            </a:r>
            <a:endParaRPr lang="cs-CZ" dirty="0"/>
          </a:p>
          <a:p>
            <a:r>
              <a:rPr lang="cs-CZ" dirty="0"/>
              <a:t>Zdálo se, že otevřený trh přináší růst a prosperitu. Brzy se však ukázalo, že </a:t>
            </a:r>
            <a:r>
              <a:rPr lang="cs-CZ" b="1" dirty="0"/>
              <a:t>propojení ekonomik znamená i větší zranitelnost</a:t>
            </a:r>
            <a:r>
              <a:rPr lang="cs-CZ" dirty="0"/>
              <a:t>. Asijská finanční krize v roce 1997 ukázala, jak rychle se mohou ekonomické problémy šířit napříč světem.</a:t>
            </a:r>
          </a:p>
          <a:p>
            <a:r>
              <a:rPr lang="cs-CZ" dirty="0"/>
              <a:t>Současně probíhala </a:t>
            </a:r>
            <a:r>
              <a:rPr lang="cs-CZ" b="1" dirty="0"/>
              <a:t>technologická revoluce</a:t>
            </a:r>
            <a:r>
              <a:rPr lang="cs-CZ" dirty="0"/>
              <a:t>. </a:t>
            </a:r>
            <a:r>
              <a:rPr lang="cs-CZ" b="1" dirty="0"/>
              <a:t>Internet</a:t>
            </a:r>
            <a:r>
              <a:rPr lang="cs-CZ" dirty="0"/>
              <a:t> se během jediné dekády proměnil z akademického projektu v globální infrastrukturu. E-mail, webové stránky a online obchod začaly měnit každodenní život i fungování mezinárodních vztahů.</a:t>
            </a:r>
          </a:p>
          <a:p>
            <a:r>
              <a:rPr lang="cs-CZ" dirty="0"/>
              <a:t>Internet však od počátku přinášel i nové hrozby – kybernetické útoky, dezinformace nebo možnost organizovat radikální skupiny mimo kontrolu států. Globalizace tak propojila svět nejen ekonomicky, ale i bezpečnostně.</a:t>
            </a:r>
          </a:p>
          <a:p>
            <a:endParaRPr lang="cs-CZ" dirty="0"/>
          </a:p>
        </p:txBody>
      </p:sp>
    </p:spTree>
    <p:extLst>
      <p:ext uri="{BB962C8B-B14F-4D97-AF65-F5344CB8AC3E}">
        <p14:creationId xmlns:p14="http://schemas.microsoft.com/office/powerpoint/2010/main" val="1636595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191740-82A6-3506-E9C7-7C2AEE48A66B}"/>
              </a:ext>
            </a:extLst>
          </p:cNvPr>
          <p:cNvSpPr>
            <a:spLocks noGrp="1"/>
          </p:cNvSpPr>
          <p:nvPr>
            <p:ph type="title"/>
          </p:nvPr>
        </p:nvSpPr>
        <p:spPr/>
        <p:txBody>
          <a:bodyPr/>
          <a:lstStyle/>
          <a:p>
            <a:r>
              <a:rPr lang="cs-CZ" b="1" dirty="0"/>
              <a:t>Vzestup Číny</a:t>
            </a:r>
          </a:p>
        </p:txBody>
      </p:sp>
      <p:sp>
        <p:nvSpPr>
          <p:cNvPr id="3" name="Zástupný obsah 2">
            <a:extLst>
              <a:ext uri="{FF2B5EF4-FFF2-40B4-BE49-F238E27FC236}">
                <a16:creationId xmlns:a16="http://schemas.microsoft.com/office/drawing/2014/main" id="{7D569946-BA89-DBF3-6852-1AC67681F424}"/>
              </a:ext>
            </a:extLst>
          </p:cNvPr>
          <p:cNvSpPr>
            <a:spLocks noGrp="1"/>
          </p:cNvSpPr>
          <p:nvPr>
            <p:ph idx="1"/>
          </p:nvPr>
        </p:nvSpPr>
        <p:spPr/>
        <p:txBody>
          <a:bodyPr>
            <a:normAutofit fontScale="92500" lnSpcReduction="20000"/>
          </a:bodyPr>
          <a:lstStyle/>
          <a:p>
            <a:r>
              <a:rPr lang="cs-CZ" dirty="0"/>
              <a:t>Jedním z nejvýznamnějších procesů devadesátých let byl rychlý </a:t>
            </a:r>
            <a:r>
              <a:rPr lang="cs-CZ" b="1" dirty="0"/>
              <a:t>vzestup Číny</a:t>
            </a:r>
            <a:r>
              <a:rPr lang="cs-CZ" dirty="0"/>
              <a:t>. Reformy zahájené </a:t>
            </a:r>
            <a:r>
              <a:rPr lang="cs-CZ" dirty="0" err="1"/>
              <a:t>Teng</a:t>
            </a:r>
            <a:r>
              <a:rPr lang="cs-CZ" dirty="0"/>
              <a:t> </a:t>
            </a:r>
            <a:r>
              <a:rPr lang="cs-CZ" dirty="0" err="1"/>
              <a:t>Siao-pchingem</a:t>
            </a:r>
            <a:r>
              <a:rPr lang="cs-CZ" dirty="0"/>
              <a:t> otevřely čínskou ekonomiku trhu, zahraničním investicím a průmyslovému růstu.</a:t>
            </a:r>
          </a:p>
          <a:p>
            <a:r>
              <a:rPr lang="cs-CZ" b="1" dirty="0"/>
              <a:t>V devadesátých letech rostla čínská ekonomika mimořádným tempem </a:t>
            </a:r>
            <a:r>
              <a:rPr lang="cs-CZ" dirty="0"/>
              <a:t>a země se postupně stávala „výrobnou světa“. Stovky milionů lidí se přesouvaly z venkova do rychle rostoucích průmyslových měst a Čína získávala stále silnější postavení v globální ekonomice.</a:t>
            </a:r>
          </a:p>
          <a:p>
            <a:r>
              <a:rPr lang="cs-CZ" dirty="0"/>
              <a:t>Na Západě převládal názor, že </a:t>
            </a:r>
            <a:r>
              <a:rPr lang="cs-CZ" b="1" dirty="0"/>
              <a:t>ekonomická integrace povede i k politické liberalizaci Číny</a:t>
            </a:r>
            <a:r>
              <a:rPr lang="cs-CZ" dirty="0"/>
              <a:t>. Očekávalo se, že růst střední třídy postupně oslabí autoritářský systém.</a:t>
            </a:r>
          </a:p>
          <a:p>
            <a:r>
              <a:rPr lang="cs-CZ" dirty="0"/>
              <a:t>Tato představa se však ukázala jako chybná. Komunistická strana dokázala ekonomický růst využít jako zdroj vlastní legitimity a současně si udržela pevnou politickou kontrolu.</a:t>
            </a:r>
          </a:p>
          <a:p>
            <a:r>
              <a:rPr lang="cs-CZ" dirty="0"/>
              <a:t>Právě v devadesátých letech tak vznikaly </a:t>
            </a:r>
            <a:r>
              <a:rPr lang="cs-CZ" b="1" dirty="0"/>
              <a:t>základy budoucího soupeření mezi Spojenými státy a Čínou</a:t>
            </a:r>
            <a:r>
              <a:rPr lang="cs-CZ" dirty="0"/>
              <a:t>, které dnes patří k nejdůležitějším tématům mezinárodních vztahů.</a:t>
            </a:r>
          </a:p>
          <a:p>
            <a:endParaRPr lang="cs-CZ" dirty="0"/>
          </a:p>
        </p:txBody>
      </p:sp>
    </p:spTree>
    <p:extLst>
      <p:ext uri="{BB962C8B-B14F-4D97-AF65-F5344CB8AC3E}">
        <p14:creationId xmlns:p14="http://schemas.microsoft.com/office/powerpoint/2010/main" val="4024594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52B9D9-410C-58FE-F81A-EC965F7AD1E4}"/>
              </a:ext>
            </a:extLst>
          </p:cNvPr>
          <p:cNvSpPr>
            <a:spLocks noGrp="1"/>
          </p:cNvSpPr>
          <p:nvPr>
            <p:ph type="title"/>
          </p:nvPr>
        </p:nvSpPr>
        <p:spPr/>
        <p:txBody>
          <a:bodyPr/>
          <a:lstStyle/>
          <a:p>
            <a:r>
              <a:rPr lang="cs-CZ" dirty="0"/>
              <a:t>Úvod</a:t>
            </a:r>
          </a:p>
        </p:txBody>
      </p:sp>
      <p:sp>
        <p:nvSpPr>
          <p:cNvPr id="3" name="Zástupný obsah 2">
            <a:extLst>
              <a:ext uri="{FF2B5EF4-FFF2-40B4-BE49-F238E27FC236}">
                <a16:creationId xmlns:a16="http://schemas.microsoft.com/office/drawing/2014/main" id="{00569110-F824-B919-3ADE-28AD3687FA3A}"/>
              </a:ext>
            </a:extLst>
          </p:cNvPr>
          <p:cNvSpPr>
            <a:spLocks noGrp="1"/>
          </p:cNvSpPr>
          <p:nvPr>
            <p:ph idx="1"/>
          </p:nvPr>
        </p:nvSpPr>
        <p:spPr/>
        <p:txBody>
          <a:bodyPr>
            <a:normAutofit fontScale="85000" lnSpcReduction="10000"/>
          </a:bodyPr>
          <a:lstStyle/>
          <a:p>
            <a:r>
              <a:rPr lang="cs-CZ" dirty="0"/>
              <a:t>Konec studené války neproběhl jedním jasným okamžikem. Někteří jej spojují </a:t>
            </a:r>
            <a:r>
              <a:rPr lang="cs-CZ" b="1" dirty="0"/>
              <a:t>s pádem Berlínské zdi </a:t>
            </a:r>
            <a:r>
              <a:rPr lang="cs-CZ" dirty="0"/>
              <a:t>v roce </a:t>
            </a:r>
            <a:r>
              <a:rPr lang="cs-CZ" b="1" dirty="0"/>
              <a:t>1989</a:t>
            </a:r>
            <a:r>
              <a:rPr lang="cs-CZ" dirty="0"/>
              <a:t>, jiní s </a:t>
            </a:r>
            <a:r>
              <a:rPr lang="cs-CZ" b="1" dirty="0"/>
              <a:t>rozpadem Sovětského svazu </a:t>
            </a:r>
            <a:r>
              <a:rPr lang="cs-CZ" dirty="0"/>
              <a:t>v roce </a:t>
            </a:r>
            <a:r>
              <a:rPr lang="cs-CZ" b="1" dirty="0"/>
              <a:t>1991</a:t>
            </a:r>
            <a:r>
              <a:rPr lang="cs-CZ" dirty="0"/>
              <a:t>. Důležité však je, že </a:t>
            </a:r>
            <a:r>
              <a:rPr lang="cs-CZ" b="1" dirty="0"/>
              <a:t>zmizel systém, který určoval světovou politiku po téměř půl století</a:t>
            </a:r>
            <a:r>
              <a:rPr lang="cs-CZ" dirty="0"/>
              <a:t>.</a:t>
            </a:r>
          </a:p>
          <a:p>
            <a:r>
              <a:rPr lang="cs-CZ" dirty="0"/>
              <a:t>Léta </a:t>
            </a:r>
            <a:r>
              <a:rPr lang="cs-CZ" b="1" dirty="0"/>
              <a:t>1991–2001 </a:t>
            </a:r>
            <a:r>
              <a:rPr lang="cs-CZ" dirty="0"/>
              <a:t>představují velmi specifické období. Na rozdíl od roku 1918 nebo 1945 zde nebyla žádná velká mírová konference ani nový jasně definovaný řád. Studená válka jednoduše skončila a zanechala po sobě </a:t>
            </a:r>
            <a:r>
              <a:rPr lang="cs-CZ" b="1" dirty="0"/>
              <a:t>mocenské vakuum i nejistotu ohledně budoucnosti světa</a:t>
            </a:r>
            <a:r>
              <a:rPr lang="cs-CZ" dirty="0"/>
              <a:t>.</a:t>
            </a:r>
          </a:p>
          <a:p>
            <a:r>
              <a:rPr lang="cs-CZ" dirty="0"/>
              <a:t>Na Západě převládl optimismus. </a:t>
            </a:r>
            <a:r>
              <a:rPr lang="cs-CZ" b="1" dirty="0"/>
              <a:t>Francis </a:t>
            </a:r>
            <a:r>
              <a:rPr lang="cs-CZ" b="1" dirty="0" err="1"/>
              <a:t>Fukuyama</a:t>
            </a:r>
            <a:r>
              <a:rPr lang="cs-CZ" b="1" dirty="0"/>
              <a:t> </a:t>
            </a:r>
            <a:r>
              <a:rPr lang="cs-CZ" dirty="0"/>
              <a:t>přišel s tezí o </a:t>
            </a:r>
            <a:r>
              <a:rPr lang="cs-CZ" b="1" dirty="0"/>
              <a:t>„konci dějin“</a:t>
            </a:r>
            <a:r>
              <a:rPr lang="cs-CZ" dirty="0"/>
              <a:t> a tvrdil, že liberální demokracie a tržní ekonomika definitivně zvítězily. </a:t>
            </a:r>
            <a:r>
              <a:rPr lang="cs-CZ" b="1" dirty="0"/>
              <a:t>Samuel </a:t>
            </a:r>
            <a:r>
              <a:rPr lang="cs-CZ" b="1" dirty="0" err="1"/>
              <a:t>Huntington</a:t>
            </a:r>
            <a:r>
              <a:rPr lang="cs-CZ" b="1" dirty="0"/>
              <a:t> </a:t>
            </a:r>
            <a:r>
              <a:rPr lang="cs-CZ" dirty="0"/>
              <a:t>naopak upozorňoval, že budoucí konflikty budou probíhat mezi různými civilizacemi a kulturními okruhy (</a:t>
            </a:r>
            <a:r>
              <a:rPr lang="cs-CZ" b="1" dirty="0"/>
              <a:t>Střet civilizací</a:t>
            </a:r>
            <a:r>
              <a:rPr lang="cs-CZ" dirty="0"/>
              <a:t>).</a:t>
            </a:r>
          </a:p>
          <a:p>
            <a:r>
              <a:rPr lang="cs-CZ" dirty="0"/>
              <a:t>Devadesátá léta zároveň ukázala, že konec studené války neznamená konec konfliktů. Války na Balkáně, genocida ve Rwandě nebo nástup mezinárodního terorismu naznačily, že nový světový řád bude mnohem složitější, než se původně zdálo.</a:t>
            </a:r>
          </a:p>
          <a:p>
            <a:endParaRPr lang="cs-CZ" dirty="0"/>
          </a:p>
        </p:txBody>
      </p:sp>
    </p:spTree>
    <p:extLst>
      <p:ext uri="{BB962C8B-B14F-4D97-AF65-F5344CB8AC3E}">
        <p14:creationId xmlns:p14="http://schemas.microsoft.com/office/powerpoint/2010/main" val="2436551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F5A566-455D-63D4-31AA-2F0FB02C0A32}"/>
              </a:ext>
            </a:extLst>
          </p:cNvPr>
          <p:cNvSpPr>
            <a:spLocks noGrp="1"/>
          </p:cNvSpPr>
          <p:nvPr>
            <p:ph type="title"/>
          </p:nvPr>
        </p:nvSpPr>
        <p:spPr/>
        <p:txBody>
          <a:bodyPr/>
          <a:lstStyle/>
          <a:p>
            <a:r>
              <a:rPr lang="cs-CZ" b="1" dirty="0"/>
              <a:t>Terorismus jako nová globální hrozba</a:t>
            </a:r>
          </a:p>
        </p:txBody>
      </p:sp>
      <p:sp>
        <p:nvSpPr>
          <p:cNvPr id="3" name="Zástupný obsah 2">
            <a:extLst>
              <a:ext uri="{FF2B5EF4-FFF2-40B4-BE49-F238E27FC236}">
                <a16:creationId xmlns:a16="http://schemas.microsoft.com/office/drawing/2014/main" id="{9A7C8BD2-AA7A-D643-19B9-376EA4A0489E}"/>
              </a:ext>
            </a:extLst>
          </p:cNvPr>
          <p:cNvSpPr>
            <a:spLocks noGrp="1"/>
          </p:cNvSpPr>
          <p:nvPr>
            <p:ph idx="1"/>
          </p:nvPr>
        </p:nvSpPr>
        <p:spPr/>
        <p:txBody>
          <a:bodyPr>
            <a:normAutofit fontScale="92500" lnSpcReduction="20000"/>
          </a:bodyPr>
          <a:lstStyle/>
          <a:p>
            <a:r>
              <a:rPr lang="cs-CZ" dirty="0"/>
              <a:t>Na pozadí globalizace a technologických změn se v devadesátých letech formovala nová bezpečnostní hrozba – </a:t>
            </a:r>
            <a:r>
              <a:rPr lang="cs-CZ" b="1" dirty="0"/>
              <a:t>mezinárodní terorismus</a:t>
            </a:r>
            <a:r>
              <a:rPr lang="cs-CZ" dirty="0"/>
              <a:t>.</a:t>
            </a:r>
          </a:p>
          <a:p>
            <a:r>
              <a:rPr lang="cs-CZ" dirty="0"/>
              <a:t>Al-Káida vedená Usámou bin Ládinem představovala nový typ organizace: globální síť využívající moderní komunikaci, finanční propojení světa i otevřenost globalizovaného prostředí.</a:t>
            </a:r>
          </a:p>
          <a:p>
            <a:r>
              <a:rPr lang="cs-CZ" dirty="0"/>
              <a:t>Bin Ládin v druhé polovině devadesátých let otevřeně vyhlásil džihád proti Spojeným státům a jejich spojencům. </a:t>
            </a:r>
            <a:r>
              <a:rPr lang="cs-CZ" b="1" dirty="0"/>
              <a:t>Útoky na americká velvyslanectví v Keni a Tanzanii v roce 1998 </a:t>
            </a:r>
            <a:r>
              <a:rPr lang="cs-CZ" dirty="0"/>
              <a:t>nebo </a:t>
            </a:r>
            <a:r>
              <a:rPr lang="cs-CZ" b="1" dirty="0"/>
              <a:t>útok na USS Cole v roce 2000 </a:t>
            </a:r>
            <a:r>
              <a:rPr lang="cs-CZ" dirty="0"/>
              <a:t>byly jasnými varováními.</a:t>
            </a:r>
          </a:p>
          <a:p>
            <a:r>
              <a:rPr lang="cs-CZ" dirty="0"/>
              <a:t>Americké zpravodajské služby si rostoucí hrozbu uvědomovaly, ale </a:t>
            </a:r>
            <a:r>
              <a:rPr lang="cs-CZ" b="1" dirty="0"/>
              <a:t>terorismus byl stále vnímán spíše jako okrajový problém </a:t>
            </a:r>
            <a:r>
              <a:rPr lang="cs-CZ" dirty="0"/>
              <a:t>než jako zásadní globální nebezpečí.</a:t>
            </a:r>
          </a:p>
          <a:p>
            <a:r>
              <a:rPr lang="cs-CZ" dirty="0"/>
              <a:t>Devadesátá léta tak ukázala, že </a:t>
            </a:r>
            <a:r>
              <a:rPr lang="cs-CZ" b="1" dirty="0"/>
              <a:t>globalizace nepřináší pouze nové příležitosti, ale také nové asymetrické hrozby</a:t>
            </a:r>
            <a:r>
              <a:rPr lang="cs-CZ" dirty="0"/>
              <a:t>, na které tradiční mezinárodní systém nebyl připraven.</a:t>
            </a:r>
          </a:p>
          <a:p>
            <a:endParaRPr lang="cs-CZ" dirty="0"/>
          </a:p>
        </p:txBody>
      </p:sp>
    </p:spTree>
    <p:extLst>
      <p:ext uri="{BB962C8B-B14F-4D97-AF65-F5344CB8AC3E}">
        <p14:creationId xmlns:p14="http://schemas.microsoft.com/office/powerpoint/2010/main" val="289138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5071B7-8E9B-372F-B0EC-CA50C69EC4F8}"/>
              </a:ext>
            </a:extLst>
          </p:cNvPr>
          <p:cNvSpPr>
            <a:spLocks noGrp="1"/>
          </p:cNvSpPr>
          <p:nvPr>
            <p:ph type="ctrTitle"/>
          </p:nvPr>
        </p:nvSpPr>
        <p:spPr/>
        <p:txBody>
          <a:bodyPr/>
          <a:lstStyle/>
          <a:p>
            <a:r>
              <a:rPr lang="cs-CZ" dirty="0"/>
              <a:t> </a:t>
            </a:r>
            <a:br>
              <a:rPr lang="cs-CZ" dirty="0"/>
            </a:br>
            <a:r>
              <a:rPr lang="cs-CZ" b="1" dirty="0"/>
              <a:t>Rozpad sovětského bloku a jeho důsledky</a:t>
            </a:r>
            <a:br>
              <a:rPr lang="cs-CZ" dirty="0"/>
            </a:br>
            <a:endParaRPr lang="cs-CZ" dirty="0"/>
          </a:p>
        </p:txBody>
      </p:sp>
      <p:sp>
        <p:nvSpPr>
          <p:cNvPr id="3" name="Podnadpis 2">
            <a:extLst>
              <a:ext uri="{FF2B5EF4-FFF2-40B4-BE49-F238E27FC236}">
                <a16:creationId xmlns:a16="http://schemas.microsoft.com/office/drawing/2014/main" id="{E8B8DD17-3069-589B-5077-A0D945CF3BA9}"/>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364432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E9A987-26E4-67EA-FA74-38AF7716F4C8}"/>
              </a:ext>
            </a:extLst>
          </p:cNvPr>
          <p:cNvSpPr>
            <a:spLocks noGrp="1"/>
          </p:cNvSpPr>
          <p:nvPr>
            <p:ph type="title"/>
          </p:nvPr>
        </p:nvSpPr>
        <p:spPr/>
        <p:txBody>
          <a:bodyPr>
            <a:normAutofit fontScale="90000"/>
          </a:bodyPr>
          <a:lstStyle/>
          <a:p>
            <a:r>
              <a:rPr lang="cs-CZ" b="1" dirty="0"/>
              <a:t>Rozpad Sovětského svazu a vznik nových států</a:t>
            </a:r>
          </a:p>
        </p:txBody>
      </p:sp>
      <p:sp>
        <p:nvSpPr>
          <p:cNvPr id="3" name="Zástupný obsah 2">
            <a:extLst>
              <a:ext uri="{FF2B5EF4-FFF2-40B4-BE49-F238E27FC236}">
                <a16:creationId xmlns:a16="http://schemas.microsoft.com/office/drawing/2014/main" id="{707D88F2-A40C-DFBA-1457-A14A66570F49}"/>
              </a:ext>
            </a:extLst>
          </p:cNvPr>
          <p:cNvSpPr>
            <a:spLocks noGrp="1"/>
          </p:cNvSpPr>
          <p:nvPr>
            <p:ph idx="1"/>
          </p:nvPr>
        </p:nvSpPr>
        <p:spPr/>
        <p:txBody>
          <a:bodyPr>
            <a:normAutofit fontScale="85000" lnSpcReduction="10000"/>
          </a:bodyPr>
          <a:lstStyle/>
          <a:p>
            <a:r>
              <a:rPr lang="cs-CZ" dirty="0"/>
              <a:t>Když </a:t>
            </a:r>
            <a:r>
              <a:rPr lang="cs-CZ" b="1" dirty="0"/>
              <a:t>25. prosince 1991</a:t>
            </a:r>
            <a:r>
              <a:rPr lang="cs-CZ" dirty="0"/>
              <a:t> Michail Gorbačov rezignoval, </a:t>
            </a:r>
            <a:r>
              <a:rPr lang="cs-CZ" b="1" dirty="0"/>
              <a:t>symbolicky skončila existence Sovětského svazu</a:t>
            </a:r>
            <a:r>
              <a:rPr lang="cs-CZ" dirty="0"/>
              <a:t>. Jedna z největších velmocí moderních dějin se rozpadla bez přímé války mezi supervelmocemi.</a:t>
            </a:r>
          </a:p>
          <a:p>
            <a:r>
              <a:rPr lang="cs-CZ" dirty="0"/>
              <a:t>Rozpad SSSR však nebyl náhlou událostí, ale </a:t>
            </a:r>
            <a:r>
              <a:rPr lang="cs-CZ" b="1" dirty="0"/>
              <a:t>výsledkem dlouhodobých problémů</a:t>
            </a:r>
            <a:r>
              <a:rPr lang="cs-CZ" dirty="0"/>
              <a:t>: ekonomické stagnace, národnostních napětí a ideologického vyčerpání komunistického systému. Gorbačovovy reformy – glasnosť a perestrojka – měly systém zachránit, ale nakonec jeho rozpad urychlily.</a:t>
            </a:r>
          </a:p>
          <a:p>
            <a:r>
              <a:rPr lang="cs-CZ" dirty="0"/>
              <a:t>Z patnácti sovětských republik vzniklo patnáct nových států. Jejich vývoj byl velmi rozdílný. </a:t>
            </a:r>
            <a:r>
              <a:rPr lang="cs-CZ" b="1" dirty="0"/>
              <a:t>Pobaltské státy </a:t>
            </a:r>
            <a:r>
              <a:rPr lang="cs-CZ" dirty="0"/>
              <a:t>se rychle orientovaly na Západ, zatímco </a:t>
            </a:r>
            <a:r>
              <a:rPr lang="cs-CZ" b="1" dirty="0"/>
              <a:t>část postsovětského prostoru </a:t>
            </a:r>
            <a:r>
              <a:rPr lang="cs-CZ" dirty="0"/>
              <a:t>čelila ekonomickému chaosu, nestabilitě a ozbrojeným konfliktům, například v Náhorním Karabachu.</a:t>
            </a:r>
          </a:p>
          <a:p>
            <a:r>
              <a:rPr lang="cs-CZ" dirty="0"/>
              <a:t>Zvláštní postavení mělo </a:t>
            </a:r>
            <a:r>
              <a:rPr lang="cs-CZ" b="1" dirty="0"/>
              <a:t>Rusko</a:t>
            </a:r>
            <a:r>
              <a:rPr lang="cs-CZ" dirty="0"/>
              <a:t>. Z jádra supervelmoci se během krátké doby stala země oslabená ekonomickou krizí, ztrátou prestiže a politickou nestabilitou. </a:t>
            </a:r>
            <a:r>
              <a:rPr lang="cs-CZ" b="1" dirty="0"/>
              <a:t>Devadesátá léta byla v Rusku často vnímána jako období ponížení</a:t>
            </a:r>
            <a:r>
              <a:rPr lang="cs-CZ" dirty="0"/>
              <a:t> – zkušenost, která výrazně ovlivnila jeho budoucí zahraniční politiku.</a:t>
            </a:r>
          </a:p>
          <a:p>
            <a:endParaRPr lang="cs-CZ" dirty="0"/>
          </a:p>
        </p:txBody>
      </p:sp>
    </p:spTree>
    <p:extLst>
      <p:ext uri="{BB962C8B-B14F-4D97-AF65-F5344CB8AC3E}">
        <p14:creationId xmlns:p14="http://schemas.microsoft.com/office/powerpoint/2010/main" val="2784144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7E910A-3E26-89F1-E053-6C6B19160FEA}"/>
              </a:ext>
            </a:extLst>
          </p:cNvPr>
          <p:cNvSpPr>
            <a:spLocks noGrp="1"/>
          </p:cNvSpPr>
          <p:nvPr>
            <p:ph type="title"/>
          </p:nvPr>
        </p:nvSpPr>
        <p:spPr/>
        <p:txBody>
          <a:bodyPr/>
          <a:lstStyle/>
          <a:p>
            <a:r>
              <a:rPr lang="es-ES" b="1" dirty="0"/>
              <a:t>Revoluce ve střední a východní Evropě</a:t>
            </a:r>
            <a:endParaRPr lang="cs-CZ" b="1" dirty="0"/>
          </a:p>
        </p:txBody>
      </p:sp>
      <p:sp>
        <p:nvSpPr>
          <p:cNvPr id="3" name="Zástupný obsah 2">
            <a:extLst>
              <a:ext uri="{FF2B5EF4-FFF2-40B4-BE49-F238E27FC236}">
                <a16:creationId xmlns:a16="http://schemas.microsoft.com/office/drawing/2014/main" id="{2311943D-79C4-5D15-56D0-328FE37CC45C}"/>
              </a:ext>
            </a:extLst>
          </p:cNvPr>
          <p:cNvSpPr>
            <a:spLocks noGrp="1"/>
          </p:cNvSpPr>
          <p:nvPr>
            <p:ph idx="1"/>
          </p:nvPr>
        </p:nvSpPr>
        <p:spPr/>
        <p:txBody>
          <a:bodyPr>
            <a:normAutofit lnSpcReduction="10000"/>
          </a:bodyPr>
          <a:lstStyle/>
          <a:p>
            <a:r>
              <a:rPr lang="cs-CZ" dirty="0"/>
              <a:t>Rozpad sovětského bloku nezačal v Moskvě, ale </a:t>
            </a:r>
            <a:r>
              <a:rPr lang="cs-CZ" b="1" dirty="0"/>
              <a:t>ve státech střední a východní Evropy</a:t>
            </a:r>
            <a:r>
              <a:rPr lang="cs-CZ" dirty="0"/>
              <a:t>. </a:t>
            </a:r>
            <a:r>
              <a:rPr lang="cs-CZ" b="1" dirty="0"/>
              <a:t>Revoluce roku 1989</a:t>
            </a:r>
            <a:r>
              <a:rPr lang="cs-CZ" dirty="0"/>
              <a:t> smetly komunistické režimy ve Varšavě, Praze, Budapešti nebo Berlíně. Ve většině případů proběhl přechod pokojně, výjimkou bylo Rumunsko.</a:t>
            </a:r>
          </a:p>
          <a:p>
            <a:r>
              <a:rPr lang="cs-CZ" dirty="0"/>
              <a:t>Tyto země stály před mimořádně složitým úkolem. Musely současně zvládnout demokratizaci, přechod k tržní ekonomice a novou zahraničněpolitickou orientaci.</a:t>
            </a:r>
          </a:p>
          <a:p>
            <a:r>
              <a:rPr lang="cs-CZ" dirty="0"/>
              <a:t>Ekonomická transformace přinesla v mnoha zemích nejprve pokles životní úrovně, nezaměstnanost a sociální napětí. Přesto většina států regionu postupně směřovala k integraci do NATO a Evropské unie.</a:t>
            </a:r>
          </a:p>
          <a:p>
            <a:r>
              <a:rPr lang="cs-CZ" dirty="0"/>
              <a:t>Klíčovou geopolitickou událostí bylo </a:t>
            </a:r>
            <a:r>
              <a:rPr lang="cs-CZ" b="1" dirty="0"/>
              <a:t>sjednocení Německa v říjnu 1990</a:t>
            </a:r>
            <a:r>
              <a:rPr lang="cs-CZ" dirty="0"/>
              <a:t>. Sjednocené Německo se stalo </a:t>
            </a:r>
            <a:r>
              <a:rPr lang="cs-CZ" b="1" dirty="0"/>
              <a:t>nejsilnější ekonomikou Evropy a jedním z hlavních motorů evropské integrace</a:t>
            </a:r>
            <a:r>
              <a:rPr lang="cs-CZ" dirty="0"/>
              <a:t>.</a:t>
            </a:r>
          </a:p>
          <a:p>
            <a:endParaRPr lang="cs-CZ" dirty="0"/>
          </a:p>
        </p:txBody>
      </p:sp>
    </p:spTree>
    <p:extLst>
      <p:ext uri="{BB962C8B-B14F-4D97-AF65-F5344CB8AC3E}">
        <p14:creationId xmlns:p14="http://schemas.microsoft.com/office/powerpoint/2010/main" val="184415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7BF4D4-C835-FAED-266E-2ACDC91A77C6}"/>
              </a:ext>
            </a:extLst>
          </p:cNvPr>
          <p:cNvSpPr>
            <a:spLocks noGrp="1"/>
          </p:cNvSpPr>
          <p:nvPr>
            <p:ph type="title"/>
          </p:nvPr>
        </p:nvSpPr>
        <p:spPr/>
        <p:txBody>
          <a:bodyPr/>
          <a:lstStyle/>
          <a:p>
            <a:r>
              <a:rPr lang="cs-CZ" b="1" dirty="0"/>
              <a:t>Rozšíření NATO a Evropské unie</a:t>
            </a:r>
          </a:p>
        </p:txBody>
      </p:sp>
      <p:sp>
        <p:nvSpPr>
          <p:cNvPr id="3" name="Zástupný obsah 2">
            <a:extLst>
              <a:ext uri="{FF2B5EF4-FFF2-40B4-BE49-F238E27FC236}">
                <a16:creationId xmlns:a16="http://schemas.microsoft.com/office/drawing/2014/main" id="{066A703F-2F96-7434-474D-76097CE04C58}"/>
              </a:ext>
            </a:extLst>
          </p:cNvPr>
          <p:cNvSpPr>
            <a:spLocks noGrp="1"/>
          </p:cNvSpPr>
          <p:nvPr>
            <p:ph idx="1"/>
          </p:nvPr>
        </p:nvSpPr>
        <p:spPr/>
        <p:txBody>
          <a:bodyPr>
            <a:normAutofit fontScale="92500" lnSpcReduction="20000"/>
          </a:bodyPr>
          <a:lstStyle/>
          <a:p>
            <a:r>
              <a:rPr lang="cs-CZ" dirty="0"/>
              <a:t>Jedním z nejdůležitějších procesů devadesátých let bylo </a:t>
            </a:r>
            <a:r>
              <a:rPr lang="cs-CZ" b="1" dirty="0"/>
              <a:t>rozšiřování NATO a Evropské unie směrem na východ</a:t>
            </a:r>
            <a:r>
              <a:rPr lang="cs-CZ" dirty="0"/>
              <a:t>.</a:t>
            </a:r>
          </a:p>
          <a:p>
            <a:r>
              <a:rPr lang="cs-CZ" dirty="0"/>
              <a:t>Pro státy střední Evropy představovalo členství v NATO bezpečnostní záruku a definitivní návrat na Západ. </a:t>
            </a:r>
          </a:p>
          <a:p>
            <a:r>
              <a:rPr lang="cs-CZ" b="1" dirty="0"/>
              <a:t>Rusko </a:t>
            </a:r>
            <a:r>
              <a:rPr lang="cs-CZ" dirty="0"/>
              <a:t>však tento proces stále více vnímalo jako </a:t>
            </a:r>
            <a:r>
              <a:rPr lang="cs-CZ" b="1" dirty="0"/>
              <a:t>ohrožení vlastních bezpečnostních zájmů</a:t>
            </a:r>
            <a:r>
              <a:rPr lang="cs-CZ" dirty="0"/>
              <a:t>. Dodnes tvrdí, že Západ po skončení studené války porušil neformální sliby o nerozšiřování NATO. Západ tuto interpretaci odmítá.</a:t>
            </a:r>
          </a:p>
          <a:p>
            <a:r>
              <a:rPr lang="cs-CZ" dirty="0"/>
              <a:t>Současně se </a:t>
            </a:r>
            <a:r>
              <a:rPr lang="cs-CZ" b="1" dirty="0"/>
              <a:t>prohlubovala evropská integrace</a:t>
            </a:r>
            <a:r>
              <a:rPr lang="cs-CZ" dirty="0"/>
              <a:t>. Maastrichtská smlouva z roku 1992 vytvořila </a:t>
            </a:r>
            <a:r>
              <a:rPr lang="cs-CZ" b="1" dirty="0"/>
              <a:t>Evropskou unii</a:t>
            </a:r>
            <a:r>
              <a:rPr lang="cs-CZ" dirty="0"/>
              <a:t> a položila základy hlubší politické a ekonomické spolupráce včetně budoucí společné měny.</a:t>
            </a:r>
          </a:p>
          <a:p>
            <a:r>
              <a:rPr lang="cs-CZ" dirty="0"/>
              <a:t>Devadesátá léta tak byla </a:t>
            </a:r>
            <a:r>
              <a:rPr lang="cs-CZ" b="1" dirty="0"/>
              <a:t>obdobím optimismu a víry v multilateralismus</a:t>
            </a:r>
            <a:r>
              <a:rPr lang="cs-CZ" dirty="0"/>
              <a:t>, ale zároveň i obdobím, kdy </a:t>
            </a:r>
            <a:r>
              <a:rPr lang="cs-CZ" b="1" dirty="0"/>
              <a:t>vznikaly některé budoucí zdroje napětí mezi Ruskem a Západem</a:t>
            </a:r>
            <a:r>
              <a:rPr lang="cs-CZ" dirty="0"/>
              <a:t>.</a:t>
            </a:r>
          </a:p>
          <a:p>
            <a:endParaRPr lang="cs-CZ" dirty="0"/>
          </a:p>
        </p:txBody>
      </p:sp>
    </p:spTree>
    <p:extLst>
      <p:ext uri="{BB962C8B-B14F-4D97-AF65-F5344CB8AC3E}">
        <p14:creationId xmlns:p14="http://schemas.microsoft.com/office/powerpoint/2010/main" val="81487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B4370E-0410-DDF8-4B29-870B32D49367}"/>
              </a:ext>
            </a:extLst>
          </p:cNvPr>
          <p:cNvSpPr>
            <a:spLocks noGrp="1"/>
          </p:cNvSpPr>
          <p:nvPr>
            <p:ph type="title"/>
          </p:nvPr>
        </p:nvSpPr>
        <p:spPr/>
        <p:txBody>
          <a:bodyPr/>
          <a:lstStyle/>
          <a:p>
            <a:r>
              <a:rPr lang="pl-PL" b="1" dirty="0"/>
              <a:t>Rusko: od partnera k rivalovi</a:t>
            </a:r>
            <a:endParaRPr lang="cs-CZ" b="1" dirty="0"/>
          </a:p>
        </p:txBody>
      </p:sp>
      <p:sp>
        <p:nvSpPr>
          <p:cNvPr id="3" name="Zástupný obsah 2">
            <a:extLst>
              <a:ext uri="{FF2B5EF4-FFF2-40B4-BE49-F238E27FC236}">
                <a16:creationId xmlns:a16="http://schemas.microsoft.com/office/drawing/2014/main" id="{C169ACCC-883B-590C-CEB4-6C35CC609473}"/>
              </a:ext>
            </a:extLst>
          </p:cNvPr>
          <p:cNvSpPr>
            <a:spLocks noGrp="1"/>
          </p:cNvSpPr>
          <p:nvPr>
            <p:ph idx="1"/>
          </p:nvPr>
        </p:nvSpPr>
        <p:spPr/>
        <p:txBody>
          <a:bodyPr>
            <a:normAutofit fontScale="92500" lnSpcReduction="20000"/>
          </a:bodyPr>
          <a:lstStyle/>
          <a:p>
            <a:r>
              <a:rPr lang="cs-CZ" dirty="0"/>
              <a:t>Na počátku devadesátých let se zdálo, že </a:t>
            </a:r>
            <a:r>
              <a:rPr lang="cs-CZ" b="1" dirty="0"/>
              <a:t>Rusko a Západ mohou vytvořit partnerské vztahy</a:t>
            </a:r>
            <a:r>
              <a:rPr lang="cs-CZ" dirty="0"/>
              <a:t>. Prezident Boris Jelcin vystupoval jako demokratický reformátor a Rusko bylo začleněno do západních struktur, například do skupiny G7.</a:t>
            </a:r>
          </a:p>
          <a:p>
            <a:r>
              <a:rPr lang="cs-CZ" dirty="0"/>
              <a:t>Ekonomické reformy však přinesly spíše chaos než stabilitu. Privatizace umožnila </a:t>
            </a:r>
            <a:r>
              <a:rPr lang="cs-CZ" b="1" dirty="0"/>
              <a:t>vznik oligarchů</a:t>
            </a:r>
            <a:r>
              <a:rPr lang="cs-CZ" dirty="0"/>
              <a:t>, kteří získali kontrolu nad klíčovými částmi ekonomiky, zatímco životní úroveň velké části obyvatel dramaticky klesla.</a:t>
            </a:r>
          </a:p>
          <a:p>
            <a:r>
              <a:rPr lang="cs-CZ" dirty="0"/>
              <a:t>Důležitým momentem byla také </a:t>
            </a:r>
            <a:r>
              <a:rPr lang="cs-CZ" b="1" dirty="0"/>
              <a:t>válka v Čečensku</a:t>
            </a:r>
            <a:r>
              <a:rPr lang="cs-CZ" dirty="0"/>
              <a:t>, která ukázala ochotu Ruska použít rozsáhlou vojenskou sílu k udržení kontroly nad vlastním územím.</a:t>
            </a:r>
          </a:p>
          <a:p>
            <a:r>
              <a:rPr lang="cs-CZ" b="1" dirty="0"/>
              <a:t>Zlom přišel s nástupem Vladimira Putina </a:t>
            </a:r>
            <a:r>
              <a:rPr lang="cs-CZ" dirty="0"/>
              <a:t>v roce </a:t>
            </a:r>
            <a:r>
              <a:rPr lang="cs-CZ" b="1" dirty="0"/>
              <a:t>1999</a:t>
            </a:r>
            <a:r>
              <a:rPr lang="cs-CZ" dirty="0"/>
              <a:t>. Rusko se začalo znovu hlásit ke své velmocenské roli a vůči Západu zaujímalo stále asertivnější postoj.</a:t>
            </a:r>
          </a:p>
          <a:p>
            <a:r>
              <a:rPr lang="cs-CZ" dirty="0"/>
              <a:t>Právě v devadesátých letech byla zaseta semena mnoha konfliktů a napětí, která ovlivňují mezinárodní vztahy dodnes.</a:t>
            </a:r>
          </a:p>
          <a:p>
            <a:endParaRPr lang="cs-CZ" dirty="0"/>
          </a:p>
        </p:txBody>
      </p:sp>
    </p:spTree>
    <p:extLst>
      <p:ext uri="{BB962C8B-B14F-4D97-AF65-F5344CB8AC3E}">
        <p14:creationId xmlns:p14="http://schemas.microsoft.com/office/powerpoint/2010/main" val="72859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2A26F5-B3B2-EB12-AAD9-DCF4C91B9308}"/>
              </a:ext>
            </a:extLst>
          </p:cNvPr>
          <p:cNvSpPr>
            <a:spLocks noGrp="1"/>
          </p:cNvSpPr>
          <p:nvPr>
            <p:ph type="ctrTitle"/>
          </p:nvPr>
        </p:nvSpPr>
        <p:spPr/>
        <p:txBody>
          <a:bodyPr/>
          <a:lstStyle/>
          <a:p>
            <a:r>
              <a:rPr lang="cs-CZ" b="1" dirty="0"/>
              <a:t>Spojené státy jako jediná supervelmoc</a:t>
            </a:r>
          </a:p>
        </p:txBody>
      </p:sp>
      <p:sp>
        <p:nvSpPr>
          <p:cNvPr id="3" name="Podnadpis 2">
            <a:extLst>
              <a:ext uri="{FF2B5EF4-FFF2-40B4-BE49-F238E27FC236}">
                <a16:creationId xmlns:a16="http://schemas.microsoft.com/office/drawing/2014/main" id="{258390DD-5014-2110-DDFD-E27610026D98}"/>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21195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3886A-8D22-EBBA-A1BC-25BDBBAF90E5}"/>
              </a:ext>
            </a:extLst>
          </p:cNvPr>
          <p:cNvSpPr>
            <a:spLocks noGrp="1"/>
          </p:cNvSpPr>
          <p:nvPr>
            <p:ph type="title"/>
          </p:nvPr>
        </p:nvSpPr>
        <p:spPr/>
        <p:txBody>
          <a:bodyPr>
            <a:normAutofit fontScale="90000"/>
          </a:bodyPr>
          <a:lstStyle/>
          <a:p>
            <a:r>
              <a:rPr lang="cs-CZ" b="1" dirty="0"/>
              <a:t>Unipolární moment: Amerika po studené válce</a:t>
            </a:r>
          </a:p>
        </p:txBody>
      </p:sp>
      <p:sp>
        <p:nvSpPr>
          <p:cNvPr id="3" name="Zástupný obsah 2">
            <a:extLst>
              <a:ext uri="{FF2B5EF4-FFF2-40B4-BE49-F238E27FC236}">
                <a16:creationId xmlns:a16="http://schemas.microsoft.com/office/drawing/2014/main" id="{1D425C4C-B794-B7AA-2BB9-269210E645C5}"/>
              </a:ext>
            </a:extLst>
          </p:cNvPr>
          <p:cNvSpPr>
            <a:spLocks noGrp="1"/>
          </p:cNvSpPr>
          <p:nvPr>
            <p:ph idx="1"/>
          </p:nvPr>
        </p:nvSpPr>
        <p:spPr/>
        <p:txBody>
          <a:bodyPr>
            <a:normAutofit fontScale="92500" lnSpcReduction="10000"/>
          </a:bodyPr>
          <a:lstStyle/>
          <a:p>
            <a:r>
              <a:rPr lang="cs-CZ" dirty="0"/>
              <a:t>Po skončení studené války se Spojené státy ocitly v postavení, které v moderních dějinách prakticky nemělo obdoby. Neexistovala druhá supervelmoc ani klasická rovnováha sil mezi několika mocnostmi. </a:t>
            </a:r>
            <a:r>
              <a:rPr lang="cs-CZ" b="1" dirty="0"/>
              <a:t>USA zůstaly jediným globálním hegemonem</a:t>
            </a:r>
            <a:r>
              <a:rPr lang="cs-CZ" dirty="0"/>
              <a:t> — s nejsilnější ekonomikou, armádou i kulturním vlivem na světě.</a:t>
            </a:r>
          </a:p>
          <a:p>
            <a:r>
              <a:rPr lang="cs-CZ" dirty="0"/>
              <a:t>Americký analytik </a:t>
            </a:r>
            <a:r>
              <a:rPr lang="cs-CZ" b="1" dirty="0"/>
              <a:t>Charles </a:t>
            </a:r>
            <a:r>
              <a:rPr lang="cs-CZ" b="1" dirty="0" err="1"/>
              <a:t>Krauthammer</a:t>
            </a:r>
            <a:r>
              <a:rPr lang="cs-CZ" dirty="0"/>
              <a:t> toto období označil jako </a:t>
            </a:r>
            <a:r>
              <a:rPr lang="cs-CZ" b="1" dirty="0"/>
              <a:t>„unipolární moment“</a:t>
            </a:r>
            <a:r>
              <a:rPr lang="cs-CZ" dirty="0"/>
              <a:t>. Spojené státy podle něj získaly historickou příležitost formovat světový řád podle vlastních hodnot a zájmů.</a:t>
            </a:r>
          </a:p>
          <a:p>
            <a:r>
              <a:rPr lang="cs-CZ" dirty="0"/>
              <a:t>Brzy se však ukázalo, že vojenská převaha automaticky neznamená schopnost řešit všechny světové problémy. Neúspěch americké intervence v Somálsku, pasivita během genocidy ve Rwandě nebo komplikované války na Balkáně ukázaly limity americké moci.</a:t>
            </a:r>
          </a:p>
          <a:p>
            <a:r>
              <a:rPr lang="cs-CZ" dirty="0"/>
              <a:t>Unipolární moment tedy skutečně existoval – ale Amerika zároveň zjišťovala, že ani dominantní velmoc nedokáže kontrolovat stále složitější svět.</a:t>
            </a:r>
          </a:p>
          <a:p>
            <a:endParaRPr lang="cs-CZ" dirty="0"/>
          </a:p>
        </p:txBody>
      </p:sp>
    </p:spTree>
    <p:extLst>
      <p:ext uri="{BB962C8B-B14F-4D97-AF65-F5344CB8AC3E}">
        <p14:creationId xmlns:p14="http://schemas.microsoft.com/office/powerpoint/2010/main" val="1276129875"/>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247</TotalTime>
  <Words>2198</Words>
  <Application>Microsoft Office PowerPoint</Application>
  <PresentationFormat>Širokoúhlá obrazovka</PresentationFormat>
  <Paragraphs>86</Paragraphs>
  <Slides>20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Arial</vt:lpstr>
      <vt:lpstr>Calisto MT</vt:lpstr>
      <vt:lpstr>Univers Condensed</vt:lpstr>
      <vt:lpstr>ChronicleVTI</vt:lpstr>
      <vt:lpstr>Svět po studené válce</vt:lpstr>
      <vt:lpstr>Úvod</vt:lpstr>
      <vt:lpstr>  Rozpad sovětského bloku a jeho důsledky </vt:lpstr>
      <vt:lpstr>Rozpad Sovětského svazu a vznik nových států</vt:lpstr>
      <vt:lpstr>Revoluce ve střední a východní Evropě</vt:lpstr>
      <vt:lpstr>Rozšíření NATO a Evropské unie</vt:lpstr>
      <vt:lpstr>Rusko: od partnera k rivalovi</vt:lpstr>
      <vt:lpstr>Spojené státy jako jediná supervelmoc</vt:lpstr>
      <vt:lpstr>Unipolární moment: Amerika po studené válce</vt:lpstr>
      <vt:lpstr>Clintonova zahraniční politika</vt:lpstr>
      <vt:lpstr>OSN a dilema multilateralismu</vt:lpstr>
      <vt:lpstr>Terorismus na obzoru</vt:lpstr>
      <vt:lpstr>Regionální konflikty a humanitární krize</vt:lpstr>
      <vt:lpstr>Války v Jugoslávii a Balkán po studené válce</vt:lpstr>
      <vt:lpstr>Rwanda: genocida a selhání mezinárodního společenství</vt:lpstr>
      <vt:lpstr>Irák a nové dilema mezinárodních intervencí</vt:lpstr>
      <vt:lpstr>Globalizace a nové výzvy </vt:lpstr>
      <vt:lpstr>Globalizace a technologická revoluce</vt:lpstr>
      <vt:lpstr>Vzestup Číny</vt:lpstr>
      <vt:lpstr>Terorismus jako nová globální hrozba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Jaromír Soukup</dc:creator>
  <cp:lastModifiedBy>Jaromír Soukup</cp:lastModifiedBy>
  <cp:revision>1</cp:revision>
  <dcterms:created xsi:type="dcterms:W3CDTF">2026-05-18T09:27:39Z</dcterms:created>
  <dcterms:modified xsi:type="dcterms:W3CDTF">2026-05-18T13:35:11Z</dcterms:modified>
</cp:coreProperties>
</file>