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8" r:id="rId6"/>
    <p:sldId id="269" r:id="rId7"/>
    <p:sldId id="271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70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5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9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7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2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3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5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5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3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8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vf.pedf.cuni.cz/souvisla-praxe-na-ss-s-reflexi/" TargetMode="External"/><Relationship Id="rId2" Type="http://schemas.openxmlformats.org/officeDocument/2006/relationships/hyperlink" Target="https://dl1.cuni.cz/course/view.php?id=61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8659195" cy="3566160"/>
          </a:xfrm>
        </p:spPr>
        <p:txBody>
          <a:bodyPr/>
          <a:lstStyle/>
          <a:p>
            <a:r>
              <a:rPr lang="cs-CZ" dirty="0">
                <a:cs typeface="Calibri Light"/>
              </a:rPr>
              <a:t>Souvislá praxe na SŠ </a:t>
            </a:r>
            <a:r>
              <a:rPr lang="cs-CZ" dirty="0"/>
              <a:t>s reflexí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 Light"/>
              </a:rPr>
              <a:t>VOJTĚCH ONDRÁČEK (</a:t>
            </a:r>
            <a:r>
              <a:rPr lang="cs-CZ" dirty="0" err="1">
                <a:cs typeface="Calibri Light"/>
              </a:rPr>
              <a:t>pedf</a:t>
            </a:r>
            <a:r>
              <a:rPr lang="cs-CZ" dirty="0">
                <a:cs typeface="Calibri Light"/>
              </a:rPr>
              <a:t> uk, </a:t>
            </a:r>
            <a:r>
              <a:rPr lang="cs-CZ" dirty="0" err="1">
                <a:cs typeface="Calibri Light"/>
              </a:rPr>
              <a:t>Zs</a:t>
            </a:r>
            <a:r>
              <a:rPr lang="cs-CZ" dirty="0">
                <a:cs typeface="Calibri Light"/>
              </a:rPr>
              <a:t> 23/24)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78FD66-4741-B879-3051-086EC088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Přehled odučených hodin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0B63E-C7A5-0B3E-8301-FFDB145F9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396" b="-2"/>
          <a:stretch/>
        </p:blipFill>
        <p:spPr>
          <a:xfrm>
            <a:off x="4200451" y="516835"/>
            <a:ext cx="7499178" cy="59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0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621A80-FE80-7793-3D3A-C59DE06E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Přípravy na hodiny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00229C-5A14-9F4B-ECC3-9B995A49F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cs-CZ" sz="1500" dirty="0">
              <a:solidFill>
                <a:srgbClr val="FFFFFF"/>
              </a:solidFill>
            </a:endParaRPr>
          </a:p>
          <a:p>
            <a:endParaRPr lang="cs-CZ" sz="1500" dirty="0">
              <a:solidFill>
                <a:srgbClr val="FFFFFF"/>
              </a:solidFill>
            </a:endParaRPr>
          </a:p>
          <a:p>
            <a:r>
              <a:rPr lang="cs-CZ" sz="1500" dirty="0">
                <a:solidFill>
                  <a:srgbClr val="FFFFFF"/>
                </a:solidFill>
              </a:rPr>
              <a:t>Celkem 12 příprav.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C3EB4A-3809-3CA0-0452-46466EE22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74" y="255069"/>
            <a:ext cx="3834765" cy="55778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FD20757-2218-90C0-9658-2D01EDAB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394" y="3718217"/>
            <a:ext cx="4225549" cy="27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3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A373E0-0CF4-D943-A631-D233563D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Nepřímá pedagogická činnost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99D5F2-6D70-8BD1-160A-7D154C04A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8974"/>
          <a:stretch/>
        </p:blipFill>
        <p:spPr>
          <a:xfrm>
            <a:off x="4347381" y="245444"/>
            <a:ext cx="679808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3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55874D-55BD-DC21-4302-2D81A112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Hodnocení vlastních postupů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B3D908-200A-FBFE-3E71-607FFA147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410" y="281400"/>
            <a:ext cx="4532543" cy="62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0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35619F-60C5-EE4E-110F-B8BA8B8F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Autoevaluace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10A869-55AA-342A-502C-5EFAA2FD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727" y="94306"/>
            <a:ext cx="5668166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3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E76324-DD4B-07B0-3EE3-7C9961CC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Hodnocení provázejícím učitelem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C26185-8339-9AD9-60CB-E1D29543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958" y="0"/>
            <a:ext cx="4732862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9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30CAF-C412-E3AC-F818-3542A060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Zápočtový rozhovor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D51CD5-8025-C9AE-07E1-206441940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vypsané termíny, na každého 15 min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rozhovor založený na reflexi portfolia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00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84F8C-27C5-FD3C-3086-98B8291F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1713"/>
            <a:ext cx="10058400" cy="1450757"/>
          </a:xfrm>
        </p:spPr>
        <p:txBody>
          <a:bodyPr/>
          <a:lstStyle/>
          <a:p>
            <a:pPr algn="ctr"/>
            <a:r>
              <a:rPr lang="cs-CZ" dirty="0"/>
              <a:t>Otázky?</a:t>
            </a:r>
          </a:p>
        </p:txBody>
      </p:sp>
      <p:pic>
        <p:nvPicPr>
          <p:cNvPr id="1026" name="Picture 2" descr="The Art of Asking Questions">
            <a:extLst>
              <a:ext uri="{FF2B5EF4-FFF2-40B4-BE49-F238E27FC236}">
                <a16:creationId xmlns:a16="http://schemas.microsoft.com/office/drawing/2014/main" id="{F8BAE444-72E7-91E8-1329-F1E87E09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49" y="1971345"/>
            <a:ext cx="7496805" cy="43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1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5DC25-C5F7-AD67-CA5D-3540E0A2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Opory kurzu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BF4F3F-1BBA-AFCC-383A-FE82A4463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hlinkClick r:id="rId2"/>
              </a:rPr>
              <a:t>https://dl1.cuni.cz/course/view.php?id=6176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hlinkClick r:id="rId3"/>
              </a:rPr>
              <a:t>https://kovf.pedf.cuni.cz/souvisla-praxe-na-ss-s-reflexi/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15CD1F-B2EB-4279-7412-48AC7287F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596" y="183360"/>
            <a:ext cx="5438775" cy="2886832"/>
          </a:xfrm>
          <a:prstGeom prst="rect">
            <a:avLst/>
          </a:prstGeom>
        </p:spPr>
      </p:pic>
      <p:pic>
        <p:nvPicPr>
          <p:cNvPr id="11" name="Obrázek 10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21686C00-CAF0-015D-1895-51F340A69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75" y="3709848"/>
            <a:ext cx="6248400" cy="24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2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DB345-7391-37EE-A20A-CC44203B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kurzu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6C756A2-CD63-9261-D840-6B7E2431B8C7}"/>
              </a:ext>
            </a:extLst>
          </p:cNvPr>
          <p:cNvSpPr txBox="1"/>
          <p:nvPr/>
        </p:nvSpPr>
        <p:spPr>
          <a:xfrm>
            <a:off x="1457864" y="2087592"/>
            <a:ext cx="1052423" cy="37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Lichý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8DDD841-1EDF-6EC7-9451-96AEE2A84CD8}"/>
              </a:ext>
            </a:extLst>
          </p:cNvPr>
          <p:cNvSpPr txBox="1"/>
          <p:nvPr/>
        </p:nvSpPr>
        <p:spPr>
          <a:xfrm>
            <a:off x="7657908" y="2178169"/>
            <a:ext cx="1052423" cy="37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Sudý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4451BAF-E004-6FED-C093-E75E1375B646}"/>
              </a:ext>
            </a:extLst>
          </p:cNvPr>
          <p:cNvSpPr txBox="1"/>
          <p:nvPr/>
        </p:nvSpPr>
        <p:spPr>
          <a:xfrm>
            <a:off x="3521303" y="5201728"/>
            <a:ext cx="5210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Prezenční seminární setkání mají jednak organizační význam, ale hlavně budou sloužit k reflexí praxe (před ní i po ní).</a:t>
            </a:r>
          </a:p>
        </p:txBody>
      </p:sp>
      <p:pic>
        <p:nvPicPr>
          <p:cNvPr id="11" name="Zástupný obsah 10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268BBE08-40EB-8C78-5F98-84D328290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64" y="2724621"/>
            <a:ext cx="3534268" cy="2038635"/>
          </a:xfrm>
        </p:spPr>
      </p:pic>
      <p:pic>
        <p:nvPicPr>
          <p:cNvPr id="15" name="Obrázek 1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E1812EAC-5155-4FB7-246B-CB5BDC1D6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31" y="2715094"/>
            <a:ext cx="3258005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2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FC826-7D73-312E-866D-C5937D7A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Atestace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7E46F5-821B-30F9-824D-6A07682B8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Realizace požadovaných náslechů a výstupů ve vyučování podle odevzdaného rozvrhu.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Zpracování portfolia a reflexe praxe během rozhovoru s garantem praxe k udělení zápočtu.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Účast na seminářích (maximálně 1 absence).</a:t>
            </a:r>
          </a:p>
        </p:txBody>
      </p:sp>
    </p:spTree>
    <p:extLst>
      <p:ext uri="{BB962C8B-B14F-4D97-AF65-F5344CB8AC3E}">
        <p14:creationId xmlns:p14="http://schemas.microsoft.com/office/powerpoint/2010/main" val="34002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BB9E6-0FD1-2FD7-B13D-ED292A5E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D18C6B-E9B1-F394-7C07-EE6A682AC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Prostudovat si opory na </a:t>
            </a:r>
            <a:r>
              <a:rPr lang="cs-CZ" b="1" dirty="0"/>
              <a:t>webu katedry </a:t>
            </a:r>
            <a:r>
              <a:rPr lang="cs-CZ" dirty="0"/>
              <a:t>a v </a:t>
            </a:r>
            <a:r>
              <a:rPr lang="cs-CZ" b="1" dirty="0" err="1"/>
              <a:t>Moodlu</a:t>
            </a:r>
            <a:r>
              <a:rPr lang="cs-CZ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Vybrat si školu a nechat si ji potvrdit didaktikem.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Vyřídit uzavření smlouvy se všemi náležitostmi (</a:t>
            </a:r>
            <a:r>
              <a:rPr lang="cs-CZ" dirty="0">
                <a:solidFill>
                  <a:srgbClr val="FF0000"/>
                </a:solidFill>
              </a:rPr>
              <a:t>včetně dodatku a RPD</a:t>
            </a:r>
            <a:r>
              <a:rPr lang="cs-CZ" dirty="0"/>
              <a:t>) dle pokynů.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Nejpozději tři dny po nástupu na praxi odevzdat rozvrh a nabídnout termíny hospitací.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Absolvovat praxi a připravit portfolio.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Odevzdání portfolia.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Zápočtový rozhovor.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A2ABC1F-374E-44ED-BD71-20119FEBAECD}"/>
              </a:ext>
            </a:extLst>
          </p:cNvPr>
          <p:cNvSpPr/>
          <p:nvPr/>
        </p:nvSpPr>
        <p:spPr>
          <a:xfrm rot="19849300">
            <a:off x="6699486" y="1381256"/>
            <a:ext cx="1871931" cy="897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1033BDB-2666-553E-4220-A83F284C89C4}"/>
              </a:ext>
            </a:extLst>
          </p:cNvPr>
          <p:cNvSpPr txBox="1"/>
          <p:nvPr/>
        </p:nvSpPr>
        <p:spPr>
          <a:xfrm>
            <a:off x="8671342" y="629091"/>
            <a:ext cx="243689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 </a:t>
            </a:r>
            <a:r>
              <a:rPr lang="cs-CZ" b="1" dirty="0" err="1">
                <a:solidFill>
                  <a:schemeClr val="bg1"/>
                </a:solidFill>
              </a:rPr>
              <a:t>Moodlu</a:t>
            </a:r>
            <a:r>
              <a:rPr lang="cs-CZ" b="1" dirty="0">
                <a:solidFill>
                  <a:schemeClr val="bg1"/>
                </a:solidFill>
              </a:rPr>
              <a:t> jsou aktuální dokumenty, termíny i úkoly!</a:t>
            </a:r>
          </a:p>
        </p:txBody>
      </p:sp>
    </p:spTree>
    <p:extLst>
      <p:ext uri="{BB962C8B-B14F-4D97-AF65-F5344CB8AC3E}">
        <p14:creationId xmlns:p14="http://schemas.microsoft.com/office/powerpoint/2010/main" val="415357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CD236-5774-0264-02C1-0D691C27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a smlouva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9F33000A-57D1-3254-DAB7-1EE1CCF67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28" y="1957877"/>
            <a:ext cx="5838357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Školu vybrat nejlépe z doporučeného seznamu.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 důvodu hospitací preferujeme Prahu a okolí. Vzdálenější místa je třeba zkonzultovat.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Na příštím setkání oznámit, se kterou školou jednáte.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Správně vybrat a vyplnit smlouvu.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585B040-5495-4BA1-8E56-8F582ED6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985" y="220133"/>
            <a:ext cx="5598112" cy="614680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CAAA6B2B-1CEF-4FDD-8E09-AF933DAADEDF}"/>
              </a:ext>
            </a:extLst>
          </p:cNvPr>
          <p:cNvSpPr/>
          <p:nvPr/>
        </p:nvSpPr>
        <p:spPr>
          <a:xfrm>
            <a:off x="6536988" y="1692633"/>
            <a:ext cx="497552" cy="265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1F335EA9-7DF2-40DB-8D84-5253E5272561}"/>
              </a:ext>
            </a:extLst>
          </p:cNvPr>
          <p:cNvSpPr/>
          <p:nvPr/>
        </p:nvSpPr>
        <p:spPr>
          <a:xfrm>
            <a:off x="6536988" y="3098663"/>
            <a:ext cx="836578" cy="265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9C9153E3-9A72-4891-8F83-89CA03E4A4D2}"/>
              </a:ext>
            </a:extLst>
          </p:cNvPr>
          <p:cNvSpPr/>
          <p:nvPr/>
        </p:nvSpPr>
        <p:spPr>
          <a:xfrm>
            <a:off x="7657792" y="3231285"/>
            <a:ext cx="1262471" cy="265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65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803D0-EF02-9288-56B5-9B1407B7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33688-8BE9-D625-0BA5-B49D4F5B5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2551"/>
            <a:ext cx="5424290" cy="219812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Sdílený dokument v </a:t>
            </a:r>
            <a:r>
              <a:rPr lang="cs-CZ" dirty="0" err="1"/>
              <a:t>Moodlu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Jméno, email a adresu školy vyplnit co nejdříve ještě před nástupem na praxi.</a:t>
            </a:r>
          </a:p>
          <a:p>
            <a:endParaRPr lang="cs-CZ" dirty="0"/>
          </a:p>
          <a:p>
            <a:r>
              <a:rPr lang="cs-CZ" dirty="0"/>
              <a:t>Co nejrychleji nabídnout možné termíny hospitace.</a:t>
            </a:r>
          </a:p>
        </p:txBody>
      </p:sp>
      <p:pic>
        <p:nvPicPr>
          <p:cNvPr id="6" name="Obrázek 5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C75B5433-AFD7-4F7F-268F-8689028CA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31" y="-110711"/>
            <a:ext cx="4491189" cy="4190620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F45B3C0B-03B0-B50A-FEBB-F88862F6AF4A}"/>
              </a:ext>
            </a:extLst>
          </p:cNvPr>
          <p:cNvSpPr/>
          <p:nvPr/>
        </p:nvSpPr>
        <p:spPr>
          <a:xfrm rot="21368399" flipH="1">
            <a:off x="10323357" y="2938956"/>
            <a:ext cx="1035170" cy="440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Obsah obrázku text, řada/pruh, Písmo, číslo&#10;&#10;Popis byl vytvořen automaticky">
            <a:extLst>
              <a:ext uri="{FF2B5EF4-FFF2-40B4-BE49-F238E27FC236}">
                <a16:creationId xmlns:a16="http://schemas.microsoft.com/office/drawing/2014/main" id="{ED4FEEB5-FF13-26E2-CD14-FB969716F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649"/>
            <a:ext cx="12192000" cy="22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3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7769A-70C7-16AB-E8B0-F5E8A1F7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Portfolio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24CED1-CF07-971D-B689-C31264D34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Záznam o hospitované hodině (4x)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Přehled odučených hodin (1x)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Přípravy na hodiny (</a:t>
            </a:r>
            <a:r>
              <a:rPr lang="cs-CZ" dirty="0">
                <a:solidFill>
                  <a:srgbClr val="FF0000"/>
                </a:solidFill>
              </a:rPr>
              <a:t>4x</a:t>
            </a:r>
            <a:r>
              <a:rPr lang="cs-CZ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Nepřímá pedagogická činnost (1x)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Hodnocení vlastních postupů (1x)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Autoevaluace (1x)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Hodnocení provázejícího učitele (1x)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22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D5E440-D14D-20F7-55E7-CE19460E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Záznam o hospitované hodině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ED170F-20BC-BD81-87CF-CEC78FEC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cs-CZ" sz="1500" dirty="0">
              <a:solidFill>
                <a:srgbClr val="FFFFFF"/>
              </a:solidFill>
            </a:endParaRPr>
          </a:p>
          <a:p>
            <a:endParaRPr lang="cs-CZ" sz="1500" dirty="0">
              <a:solidFill>
                <a:srgbClr val="FFFFFF"/>
              </a:solidFill>
            </a:endParaRPr>
          </a:p>
          <a:p>
            <a:r>
              <a:rPr lang="cs-CZ" sz="1500" dirty="0">
                <a:solidFill>
                  <a:srgbClr val="FFFFFF"/>
                </a:solidFill>
              </a:rPr>
              <a:t>Celkem 4 hospitované hodiny.</a:t>
            </a:r>
          </a:p>
          <a:p>
            <a:endParaRPr lang="cs-CZ" sz="15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1FABE1-A88C-4247-0B0B-44A7B972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035" y="173256"/>
            <a:ext cx="6947891" cy="45334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43F994C-3657-26D7-E5E2-1C5F7F029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663" y="3429000"/>
            <a:ext cx="7246872" cy="32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37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335</Words>
  <Application>Microsoft Office PowerPoint</Application>
  <PresentationFormat>Širokoúhlá obrazovka</PresentationFormat>
  <Paragraphs>74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Souvislá praxe na SŠ s reflexí</vt:lpstr>
      <vt:lpstr>Opory kurzu</vt:lpstr>
      <vt:lpstr>Harmonogram kurzu</vt:lpstr>
      <vt:lpstr>Atestace</vt:lpstr>
      <vt:lpstr>Postup v praxi</vt:lpstr>
      <vt:lpstr>Škola a smlouva</vt:lpstr>
      <vt:lpstr>Hospitace</vt:lpstr>
      <vt:lpstr>Portfolio</vt:lpstr>
      <vt:lpstr>Záznam o hospitované hodině</vt:lpstr>
      <vt:lpstr>Přehled odučených hodin</vt:lpstr>
      <vt:lpstr>Přípravy na hodiny</vt:lpstr>
      <vt:lpstr>Nepřímá pedagogická činnost</vt:lpstr>
      <vt:lpstr>Hodnocení vlastních postupů</vt:lpstr>
      <vt:lpstr>Autoevaluace</vt:lpstr>
      <vt:lpstr>Hodnocení provázejícím učitelem</vt:lpstr>
      <vt:lpstr>Zápočtový rozhovor</vt:lpstr>
      <vt:lpstr>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uzivatel</cp:lastModifiedBy>
  <cp:revision>31</cp:revision>
  <dcterms:created xsi:type="dcterms:W3CDTF">2023-02-20T13:06:05Z</dcterms:created>
  <dcterms:modified xsi:type="dcterms:W3CDTF">2023-10-30T12:36:37Z</dcterms:modified>
</cp:coreProperties>
</file>