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4" r:id="rId5"/>
    <p:sldId id="269" r:id="rId6"/>
    <p:sldId id="266" r:id="rId7"/>
    <p:sldId id="267" r:id="rId8"/>
    <p:sldId id="257" r:id="rId9"/>
    <p:sldId id="270" r:id="rId10"/>
    <p:sldId id="262" r:id="rId11"/>
    <p:sldId id="259" r:id="rId12"/>
    <p:sldId id="265" r:id="rId13"/>
    <p:sldId id="263" r:id="rId14"/>
    <p:sldId id="260" r:id="rId15"/>
    <p:sldId id="261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Novotná" initials="MN" lastIdx="1" clrIdx="0">
    <p:extLst>
      <p:ext uri="{19B8F6BF-5375-455C-9EA6-DF929625EA0E}">
        <p15:presenceInfo xmlns:p15="http://schemas.microsoft.com/office/powerpoint/2012/main" userId="S::magdalena.novotna@pedf.cuni.cz::a40eb1e5-72bf-4560-9054-1d5dd3e799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7" autoAdjust="0"/>
  </p:normalViewPr>
  <p:slideViewPr>
    <p:cSldViewPr snapToGrid="0">
      <p:cViewPr varScale="1">
        <p:scale>
          <a:sx n="48" d="100"/>
          <a:sy n="48" d="100"/>
        </p:scale>
        <p:origin x="29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A72F-D67B-49B3-ACEF-E9C456327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E5B81E-86A7-4DB5-BBCA-2C5BC6A32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A39246-2899-47D5-920C-F9EA2F1D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43D9E3-28D3-4BB7-A552-129D973C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807F77-3F30-4A3F-BD98-9A2D1272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3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0CB29-204D-4A02-B9A3-2884FC13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FABB1B-8AC2-44DB-8F6E-953FCA44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16EFC-2195-4610-BACE-35E6E96E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FAD919-96E7-48C0-96C1-0C035AC6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7270B5-DA15-4090-9AE8-20096317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83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122345-4831-416D-BAD0-16B41F37B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A3E3CB-5BE8-4C67-AB90-2FCAE761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283B2-B221-4020-AE63-E7CAD839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02238-E023-487F-8E0E-06F821DB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B61F3E-9820-4D18-9D73-9204203F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53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0A9BC-844E-405E-9BA4-E48618F6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33703-C00B-4681-95D9-EDE0E910B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6DA1E-5317-483C-8211-CB60053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5DC205-289E-405B-92EC-B154FCE3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4E5DD9-ED73-4C93-A737-145D59CB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40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87C4E-7D8B-4AC1-827A-24A51E73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4A0A9F-0317-4DDE-88B7-B789AF08A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8B0E64-1BB4-46A0-AB2F-8BB89D57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4B1C57-27B8-4020-B8F9-83FBD30B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594BD-1AF7-48B7-8DE6-65D2B7DD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01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14766-3531-44B4-BB5C-565A2339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76925-3719-4806-882F-4FDC4F110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9FC8B4-E352-4394-9605-AA43B5D6F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7009A8-C681-4E29-9B76-018AE2F0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89084E-12BB-4E5F-84C7-294D8183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241A8E-1A1D-48FD-93F7-C9F88070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99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6C3BB-9FF5-4E4B-93A4-78A62D1F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B4650D-213E-48F8-A89D-7B69DBD00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015357-92D9-4A42-83BE-C85B05DFC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4453FD-D72E-4F0D-BA27-B5EAECED6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2E7966-CD72-4843-A201-94A43BEC8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738E72-BDAD-45A4-A109-FEFC7184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42F0C2-2CD5-4172-9577-E9EC2E6D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173835-2964-4ABD-9F47-662E40C8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48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A0983-4FA3-42B0-A26D-29A2D12E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170044-CBBC-4312-BD35-B47BB765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F556A5-AD4F-4A1B-A578-94F8DD21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38BDDB-2C95-4678-875E-B9B04E6F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E5ABE9-4C82-41F5-8975-DF633102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1D5BE9-37DF-4E2C-A5DE-6717245C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25F2E8-A737-4805-8DE6-E509B872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04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72395-DC4E-49EA-A997-38219124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4A45CC-C8F2-481A-BF09-B428A27E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759DD3-5CBF-4E77-8602-44C5A5C0A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A6966B-8122-47D2-B5CC-F77DDCD4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C00F7E-DA57-4730-9685-1EA74335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257450-9F2B-4E3F-8073-0AE4D8D4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30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4E750-5266-4BA3-9DE2-30C5AE3B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2799433-D019-4F07-9F32-C428E85D4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E11C07-993A-47E4-B4C3-FE9BF6528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D3B9F5-8A4A-4E07-AF0C-E4F102C0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ECB069-7D4E-4F94-9B38-DBF3D9A4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400204-D53A-493C-8D8E-BC70F94A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2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BA26B8-C0BF-4A43-AE7B-60C99E29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657D6F-D97B-4517-AF02-39FDF7621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63DE4-E4C7-4174-AC82-73850D5A9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A514-118E-4FDB-8FE6-52DEBD8984AF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173F24-F09A-49D3-9FB1-1E3106272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A5AC36-E284-44CE-AAF2-6D11B08DA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CD92-A4DE-411F-B8B7-1E15081E34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EB566-B340-4F3F-BABF-4640436F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29033" y="1991885"/>
            <a:ext cx="9144000" cy="88341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Univers Condensed Light" panose="020B0306020202040204" pitchFamily="34" charset="0"/>
                <a:ea typeface="Gulim" panose="020B0503020000020004" pitchFamily="34" charset="-127"/>
              </a:rPr>
              <a:t>Učit vidět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7E53CB-209A-43BE-BA45-2AF487A5D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11287" y="6758193"/>
            <a:ext cx="4748261" cy="53649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3414F20-D819-4AF5-A76F-7C55A973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56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3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8D986-396D-48EB-86F2-583BFCB6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-34823"/>
            <a:ext cx="10515600" cy="1325563"/>
          </a:xfrm>
        </p:spPr>
        <p:txBody>
          <a:bodyPr/>
          <a:lstStyle/>
          <a:p>
            <a:r>
              <a:rPr lang="cs-CZ" b="1" dirty="0">
                <a:latin typeface="Univers Condensed Light" panose="020B0306020202040204" pitchFamily="34" charset="0"/>
              </a:rPr>
              <a:t>Vizuální gramotnost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78C7C-5C77-4F13-8AB6-09D16E18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97" y="1189702"/>
            <a:ext cx="3632626" cy="5742040"/>
          </a:xfrm>
        </p:spPr>
        <p:txBody>
          <a:bodyPr>
            <a:normAutofit fontScale="62500" lnSpcReduction="20000"/>
          </a:bodyPr>
          <a:lstStyle/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4600" b="1" u="none" strike="noStrike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Recepce / </a:t>
            </a:r>
            <a:r>
              <a:rPr lang="cs-CZ" sz="4600" b="1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Vnímání </a:t>
            </a:r>
            <a:r>
              <a:rPr lang="cs-CZ" sz="4600" b="1" u="none" strike="noStrike" dirty="0">
                <a:solidFill>
                  <a:srgbClr val="FF0000"/>
                </a:solidFill>
                <a:effectLst/>
                <a:latin typeface="Univers Condensed Light" panose="020B0306020202040204" pitchFamily="34" charset="0"/>
              </a:rPr>
              <a:t>X </a:t>
            </a:r>
            <a:r>
              <a:rPr lang="cs-CZ" sz="4600" b="1" u="none" strike="noStrike" dirty="0" err="1">
                <a:effectLst/>
                <a:latin typeface="Univers Condensed Light" panose="020B0306020202040204" pitchFamily="34" charset="0"/>
              </a:rPr>
              <a:t>Respond</a:t>
            </a:r>
            <a:endParaRPr lang="cs-CZ" sz="4600" b="1" u="none" strike="noStrike" dirty="0">
              <a:effectLst/>
              <a:latin typeface="Univers Condensed Light" panose="020B0306020202040204" pitchFamily="34" charset="0"/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cs-CZ" sz="3600" i="0" u="none" strike="noStrike" dirty="0">
              <a:solidFill>
                <a:srgbClr val="000000"/>
              </a:solidFill>
              <a:effectLst/>
              <a:latin typeface="Univers Condensed Light" panose="020B0306020202040204" pitchFamily="34" charset="0"/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6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vnímat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6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esteticky vnímat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6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vcítit se/chápat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6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analyzovat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6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popsat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6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interpretovat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60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p</a:t>
            </a:r>
            <a:r>
              <a:rPr lang="cs-CZ" sz="36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oužít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40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posuzovat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40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prezentovat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3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komunikovat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956D03-D228-47C8-B771-B1DBC831639A}"/>
              </a:ext>
            </a:extLst>
          </p:cNvPr>
          <p:cNvSpPr txBox="1"/>
          <p:nvPr/>
        </p:nvSpPr>
        <p:spPr>
          <a:xfrm>
            <a:off x="7774161" y="6178840"/>
            <a:ext cx="45282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20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Univers Condensed Light" panose="020B0306020202040204" pitchFamily="34" charset="0"/>
              </a:rPr>
              <a:t>Schönau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 et al. (2020): Towards a revised Model of the CEFR-VC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endParaRPr lang="cs-CZ" sz="1400" dirty="0">
              <a:latin typeface="Garamond" panose="02020404030301010803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9ACDD4-0CB9-4961-80F6-F46EE672BA7C}"/>
              </a:ext>
            </a:extLst>
          </p:cNvPr>
          <p:cNvSpPr txBox="1"/>
          <p:nvPr/>
        </p:nvSpPr>
        <p:spPr>
          <a:xfrm>
            <a:off x="8238103" y="2700693"/>
            <a:ext cx="3721510" cy="237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Kompetence dívat se na obrazy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i="0" u="none" strike="noStrike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Kompetence zkoumat obrazy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Kompetence posuzovat obrazy</a:t>
            </a: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i="0" u="none" strike="noStrike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Kompetence podat zprávu o obrazech</a:t>
            </a:r>
            <a:endParaRPr lang="cs-CZ" sz="2400" i="0" u="none" strike="noStrike" dirty="0">
              <a:solidFill>
                <a:srgbClr val="000000"/>
              </a:solidFill>
              <a:effectLst/>
              <a:latin typeface="Univers Condensed Light" panose="020B030602020204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20BAF5F-595C-4477-AD7E-E147D1D2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189702"/>
            <a:ext cx="4249911" cy="56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3BEB5-E4DD-4C88-B485-7C603B2F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96" y="444839"/>
            <a:ext cx="10515600" cy="666071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Univers Condensed Light" panose="020B0306020202040204" pitchFamily="34" charset="0"/>
              </a:rPr>
              <a:t>Problematizovat vidění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43204C-51BB-4D7E-8438-DB99D1A80C91}"/>
              </a:ext>
            </a:extLst>
          </p:cNvPr>
          <p:cNvSpPr txBox="1"/>
          <p:nvPr/>
        </p:nvSpPr>
        <p:spPr>
          <a:xfrm>
            <a:off x="1" y="0"/>
            <a:ext cx="3577212" cy="70173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Univers Condensed Light" panose="020B0306020202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Univers Condensed Light" panose="020B0306020202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Neurologické podmínky vidění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Zrakové orgány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Vidění a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Porozumění obrazu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Zobrazovací konvence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Možnosti vizualizace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Barvy a jejich fyzikální vlastnosti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Světlo a jeho fyzikální vlastnosti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Vnímání barev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Vnímání tvaru a prostoru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Vnímání pohybu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Univers Condensed Light" panose="020B0306020202040204" pitchFamily="34" charset="0"/>
              </a:rPr>
              <a:t>Zraková pozornost</a:t>
            </a:r>
          </a:p>
          <a:p>
            <a:endParaRPr lang="cs-CZ" sz="2400" dirty="0">
              <a:latin typeface="Univers Condensed Light" panose="020B0306020202040204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rázek 4">
            <a:extLst>
              <a:ext uri="{FF2B5EF4-FFF2-40B4-BE49-F238E27FC236}">
                <a16:creationId xmlns:a16="http://schemas.microsoft.com/office/drawing/2014/main" id="{FF8197CC-C814-4954-A0AE-E249CBFF3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2769"/>
          <a:stretch>
            <a:fillRect/>
          </a:stretch>
        </p:blipFill>
        <p:spPr>
          <a:xfrm>
            <a:off x="8826264" y="230104"/>
            <a:ext cx="3195130" cy="239634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3D1B241-4950-4BCF-BFBE-4BCB2D72B0E2}"/>
              </a:ext>
            </a:extLst>
          </p:cNvPr>
          <p:cNvSpPr txBox="1">
            <a:spLocks/>
          </p:cNvSpPr>
          <p:nvPr/>
        </p:nvSpPr>
        <p:spPr>
          <a:xfrm>
            <a:off x="8826264" y="2582535"/>
            <a:ext cx="4352911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Univers Condensed Light" panose="020B0306020202040204" pitchFamily="34" charset="0"/>
              </a:rPr>
              <a:t>Kolik odstínů modré vidíte?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3BB257-A7FD-423E-845D-665ECFD3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3149273"/>
            <a:ext cx="3105994" cy="327453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43EFC9C-34F1-44F9-AC6D-B7E71F49BFB9}"/>
              </a:ext>
            </a:extLst>
          </p:cNvPr>
          <p:cNvSpPr txBox="1">
            <a:spLocks/>
          </p:cNvSpPr>
          <p:nvPr/>
        </p:nvSpPr>
        <p:spPr>
          <a:xfrm>
            <a:off x="8826264" y="6056396"/>
            <a:ext cx="1904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Univers Condensed Light" panose="020B0306020202040204" pitchFamily="34" charset="0"/>
              </a:rPr>
              <a:t>Reverzibilní figura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B0B8652-BC84-427F-85F5-6A2162082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96" y="3149273"/>
            <a:ext cx="4727940" cy="327453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3C79219-0FEF-4BCD-B002-0CD6E20B2281}"/>
              </a:ext>
            </a:extLst>
          </p:cNvPr>
          <p:cNvSpPr txBox="1"/>
          <p:nvPr/>
        </p:nvSpPr>
        <p:spPr>
          <a:xfrm>
            <a:off x="3920696" y="2626452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Univers Condensed Light" panose="020B0306020202040204" pitchFamily="34" charset="0"/>
              </a:rPr>
              <a:t>Vidíte pohyb?</a:t>
            </a:r>
          </a:p>
        </p:txBody>
      </p:sp>
    </p:spTree>
    <p:extLst>
      <p:ext uri="{BB962C8B-B14F-4D97-AF65-F5344CB8AC3E}">
        <p14:creationId xmlns:p14="http://schemas.microsoft.com/office/powerpoint/2010/main" val="148049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6C73A657-095A-4342-9DB1-FFC81CA15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r="-1" b="4103"/>
          <a:stretch/>
        </p:blipFill>
        <p:spPr bwMode="auto">
          <a:xfrm>
            <a:off x="1828800" y="1841500"/>
            <a:ext cx="2717800" cy="156210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C1DC7FC-CCCC-405C-85D0-DAC173F12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r="1902" b="3"/>
          <a:stretch/>
        </p:blipFill>
        <p:spPr bwMode="auto">
          <a:xfrm>
            <a:off x="1828800" y="3454400"/>
            <a:ext cx="2717800" cy="2819400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A15AC39-97C1-4647-80E2-71F76636E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0" r="-3" b="6430"/>
          <a:stretch/>
        </p:blipFill>
        <p:spPr bwMode="auto">
          <a:xfrm>
            <a:off x="4610100" y="1841500"/>
            <a:ext cx="3441700" cy="4445000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exteriér, tráva, park, lavice&#10;&#10;Popis byl vytvořen automaticky">
            <a:extLst>
              <a:ext uri="{FF2B5EF4-FFF2-40B4-BE49-F238E27FC236}">
                <a16:creationId xmlns:a16="http://schemas.microsoft.com/office/drawing/2014/main" id="{6FE672A8-E31A-46BD-A3D8-6A0C67FB4F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r="21524" b="-1"/>
          <a:stretch/>
        </p:blipFill>
        <p:spPr>
          <a:xfrm>
            <a:off x="8128000" y="1841500"/>
            <a:ext cx="2209800" cy="2209800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50B8F06E-7AFE-4A83-8EDF-189F0A398A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r="21040" b="2"/>
          <a:stretch/>
        </p:blipFill>
        <p:spPr>
          <a:xfrm>
            <a:off x="8128000" y="4102100"/>
            <a:ext cx="2209800" cy="2171700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25B8AA-BFF0-40E0-B8C4-DE137ACE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356542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 err="1">
                <a:latin typeface="Univers Condensed Light" panose="020B0306020202040204" pitchFamily="34" charset="0"/>
              </a:rPr>
              <a:t>Zaměřovat</a:t>
            </a:r>
            <a:r>
              <a:rPr lang="en-US" sz="5200" dirty="0">
                <a:latin typeface="Univers Condensed Light" panose="020B0306020202040204" pitchFamily="34" charset="0"/>
              </a:rPr>
              <a:t> </a:t>
            </a:r>
            <a:r>
              <a:rPr lang="en-US" sz="5200" dirty="0" err="1">
                <a:latin typeface="Univers Condensed Light" panose="020B0306020202040204" pitchFamily="34" charset="0"/>
              </a:rPr>
              <a:t>pohled</a:t>
            </a:r>
            <a:endParaRPr lang="en-US" sz="5200" dirty="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4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66CABE-0522-4173-A8E1-DAD3E003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77" y="0"/>
            <a:ext cx="5170852" cy="167156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Univers Condensed Light" panose="020B0306020202040204" pitchFamily="34" charset="0"/>
              </a:rPr>
              <a:t>Smyslové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D6369-8664-45C0-996B-3564CA81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335024"/>
            <a:ext cx="5180245" cy="552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Univers Condensed Light" panose="020B0306020202040204" pitchFamily="34" charset="0"/>
              </a:rPr>
              <a:t>Reflexe a vztahy zrakového vnímání ke vnímání ostatními smysly - vizuálně obrazná vyjádření podnětů hmatových, sluchových, pohybových, čichových, chuťových a vyjádření vizuálních podnětů prostředky vnímatelnými ostatními smysly</a:t>
            </a:r>
          </a:p>
          <a:p>
            <a:pPr marL="0" indent="0">
              <a:buNone/>
            </a:pPr>
            <a:r>
              <a:rPr lang="cs-CZ" sz="2400" dirty="0">
                <a:latin typeface="Univers Condensed Light" panose="020B0306020202040204" pitchFamily="34" charset="0"/>
              </a:rPr>
              <a:t>Smyslové účinky vizuálně obrazných vyjádření – umělecká výtvarná tvorba, fotografie, film, tiskoviny, televize, elektronická média, reklama (RVP ZV)</a:t>
            </a:r>
          </a:p>
          <a:p>
            <a:pPr marL="0" indent="0">
              <a:buNone/>
            </a:pPr>
            <a:endParaRPr lang="cs-CZ" sz="2400" dirty="0"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r>
              <a:rPr lang="cs-CZ" sz="2400" i="1" dirty="0">
                <a:latin typeface="Univers Condensed Light" panose="020B0306020202040204" pitchFamily="34" charset="0"/>
              </a:rPr>
              <a:t>Např. vnímání materiálu</a:t>
            </a:r>
          </a:p>
          <a:p>
            <a:pPr marL="0" indent="0">
              <a:buNone/>
            </a:pPr>
            <a:r>
              <a:rPr lang="cs-CZ" sz="2400" i="1" dirty="0">
                <a:latin typeface="Univers Condensed Light" panose="020B0306020202040204" pitchFamily="34" charset="0"/>
              </a:rPr>
              <a:t>Vnímání filmu</a:t>
            </a:r>
          </a:p>
          <a:p>
            <a:pPr marL="0" indent="0">
              <a:buNone/>
            </a:pPr>
            <a:r>
              <a:rPr lang="cs-CZ" sz="2400" i="1" dirty="0">
                <a:latin typeface="Univers Condensed Light" panose="020B0306020202040204" pitchFamily="34" charset="0"/>
              </a:rPr>
              <a:t>Pohybová a sluchová zkušenost</a:t>
            </a:r>
          </a:p>
        </p:txBody>
      </p:sp>
      <p:pic>
        <p:nvPicPr>
          <p:cNvPr id="5" name="Picture 3" descr="Obsah obrázku exteriér, zastavit, ulice, kreslení&#10;&#10;Popis byl vytvořen automaticky">
            <a:extLst>
              <a:ext uri="{FF2B5EF4-FFF2-40B4-BE49-F238E27FC236}">
                <a16:creationId xmlns:a16="http://schemas.microsoft.com/office/drawing/2014/main" id="{FFA5437B-4ADD-4E55-B480-63B048EC6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15359" b="-3"/>
          <a:stretch/>
        </p:blipFill>
        <p:spPr bwMode="auto">
          <a:xfrm>
            <a:off x="6173800" y="32110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DD43508-2BCC-42CB-AEC2-EE7ACB0EC30E}"/>
              </a:ext>
            </a:extLst>
          </p:cNvPr>
          <p:cNvSpPr txBox="1"/>
          <p:nvPr/>
        </p:nvSpPr>
        <p:spPr>
          <a:xfrm>
            <a:off x="5829175" y="5890560"/>
            <a:ext cx="5920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Univers Condensed Light" panose="020B0306020202040204" pitchFamily="34" charset="0"/>
              </a:rPr>
              <a:t>Morgan </a:t>
            </a:r>
            <a:r>
              <a:rPr lang="cs-CZ" sz="1800" dirty="0" err="1">
                <a:latin typeface="Univers Condensed Light" panose="020B0306020202040204" pitchFamily="34" charset="0"/>
              </a:rPr>
              <a:t>O'hara</a:t>
            </a:r>
            <a:r>
              <a:rPr lang="cs-CZ" sz="1800" dirty="0">
                <a:latin typeface="Univers Condensed Light" panose="020B0306020202040204" pitchFamily="34" charset="0"/>
              </a:rPr>
              <a:t>, pianistka Martha </a:t>
            </a:r>
            <a:r>
              <a:rPr lang="cs-CZ" sz="1800" dirty="0" err="1">
                <a:latin typeface="Univers Condensed Light" panose="020B0306020202040204" pitchFamily="34" charset="0"/>
              </a:rPr>
              <a:t>Argerich</a:t>
            </a:r>
            <a:r>
              <a:rPr lang="cs-CZ" sz="1800" dirty="0">
                <a:latin typeface="Univers Condensed Light" panose="020B0306020202040204" pitchFamily="34" charset="0"/>
              </a:rPr>
              <a:t>, </a:t>
            </a:r>
            <a:r>
              <a:rPr lang="cs-CZ" sz="1800" i="1" dirty="0">
                <a:latin typeface="Univers Condensed Light" panose="020B0306020202040204" pitchFamily="34" charset="0"/>
              </a:rPr>
              <a:t>allegro con brio </a:t>
            </a:r>
            <a:r>
              <a:rPr lang="cs-CZ" sz="1800" i="1" dirty="0" err="1">
                <a:latin typeface="Univers Condensed Light" panose="020B0306020202040204" pitchFamily="34" charset="0"/>
              </a:rPr>
              <a:t>of</a:t>
            </a:r>
            <a:r>
              <a:rPr lang="cs-CZ" sz="1800" i="1" dirty="0">
                <a:latin typeface="Univers Condensed Light" panose="020B0306020202040204" pitchFamily="34" charset="0"/>
              </a:rPr>
              <a:t> </a:t>
            </a:r>
            <a:r>
              <a:rPr lang="cs-CZ" sz="1800" i="1" dirty="0" err="1">
                <a:latin typeface="Univers Condensed Light" panose="020B0306020202040204" pitchFamily="34" charset="0"/>
              </a:rPr>
              <a:t>Beethoven’s</a:t>
            </a:r>
            <a:r>
              <a:rPr lang="cs-CZ" sz="1800" i="1" dirty="0">
                <a:latin typeface="Univers Condensed Light" panose="020B0306020202040204" pitchFamily="34" charset="0"/>
              </a:rPr>
              <a:t> Piano Concerto No. 4</a:t>
            </a:r>
            <a:r>
              <a:rPr lang="cs-CZ" sz="1800" dirty="0">
                <a:latin typeface="Univers Condensed Light" panose="020B0306020202040204" pitchFamily="34" charset="0"/>
              </a:rPr>
              <a:t>, 2001  </a:t>
            </a:r>
          </a:p>
        </p:txBody>
      </p:sp>
    </p:spTree>
    <p:extLst>
      <p:ext uri="{BB962C8B-B14F-4D97-AF65-F5344CB8AC3E}">
        <p14:creationId xmlns:p14="http://schemas.microsoft.com/office/powerpoint/2010/main" val="217134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8423-A02E-4672-A49A-4324A592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587" y="317224"/>
            <a:ext cx="10515600" cy="1325563"/>
          </a:xfrm>
        </p:spPr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Jak rozvíjí pozorování představivost?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D5B3A69-699A-423C-9FB3-80A45F48E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46" y="1963107"/>
            <a:ext cx="2662457" cy="32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35CF410-6901-4C3E-856B-47F65524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5" y="1963107"/>
            <a:ext cx="4189821" cy="34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E0554912-99EF-4BB1-91BB-145E79B4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2" y="1963107"/>
            <a:ext cx="4438523" cy="32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3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E3CD4-CA1E-457D-B694-29E0F710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4"/>
            <a:ext cx="10515600" cy="1024763"/>
          </a:xfrm>
        </p:spPr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Všímání si, zkoumání a kreativita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FB146-BC5C-4349-906B-BE2B651E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26" y="3730752"/>
            <a:ext cx="8518832" cy="3127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Kazuistika Lojza</a:t>
            </a:r>
          </a:p>
          <a:p>
            <a:pPr marL="0" indent="0">
              <a:buNone/>
            </a:pP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vnímavý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pozorovatel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r>
              <a:rPr lang="cs-CZ" sz="19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resba</a:t>
            </a:r>
            <a:r>
              <a:rPr lang="cs-CZ" sz="19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je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bohatá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na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detaily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r>
              <a:rPr lang="cs-CZ" sz="19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odrobn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ě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pozor</a:t>
            </a:r>
            <a:r>
              <a:rPr lang="cs-CZ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uje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tvar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y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stín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y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a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materiál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Pozoruje a kreslí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soustředěn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ě. Způsob jeho práce má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vliv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na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kresbu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spolužáka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sedícího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vedle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cs-CZ" sz="19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zvídavý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v</a:t>
            </a:r>
            <a:r>
              <a:rPr lang="en-US" sz="1900" b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objevování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a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zkoumání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jde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často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dál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než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je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zadaný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úkol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Své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nápady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trpělivě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rozpracovává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</a:t>
            </a:r>
            <a:endParaRPr lang="cs-CZ" sz="1900" dirty="0">
              <a:effectLst/>
              <a:latin typeface="Univers Condensed Light" panose="020B0306020202040204" pitchFamily="34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cs-CZ" sz="19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práci</a:t>
            </a:r>
            <a:r>
              <a:rPr lang="cs-CZ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je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samostatný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řešení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hledá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snadno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Je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nápaditý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a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imaginativní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Využívá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svých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předpokladů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hrát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s 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možnostmi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vytvářet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spojení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a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využívat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intuici</a:t>
            </a:r>
            <a:r>
              <a:rPr lang="en-US" sz="19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endParaRPr lang="cs-CZ" sz="1900" dirty="0">
              <a:effectLst/>
              <a:latin typeface="Univers Condensed Light" panose="020B0306020202040204" pitchFamily="34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190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»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Všiml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jsem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když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jsem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prohlížel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svoje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práce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že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používám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širokou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škálu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barev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Že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se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také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zaměřím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na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jednu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barvu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některý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obrázek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je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červeno-modrý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některý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do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zelena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Teprve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potom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tam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třeba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přidám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další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barvu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třeba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pro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kontrast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nebo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zvýraznění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něčeho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900" i="1" dirty="0" err="1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důležitého</a:t>
            </a:r>
            <a:r>
              <a:rPr lang="en-US" sz="1900" i="1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.« </a:t>
            </a:r>
            <a:endParaRPr lang="cs-CZ" sz="1900" dirty="0">
              <a:effectLst/>
              <a:latin typeface="Univers Condensed Light" panose="020B0306020202040204" pitchFamily="34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Univers Condensed Light" panose="020B0306020202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Novotná, M., Fišerová, Z. (2020)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Inspiring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situations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art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J.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Herzog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(Ed.)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Tallented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pupil. Hamburg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house dr. Kovač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Verlag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GmbH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400" dirty="0" err="1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</a:t>
            </a:r>
            <a:r>
              <a:rPr lang="cs-CZ" sz="14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image15.jpg">
            <a:extLst>
              <a:ext uri="{FF2B5EF4-FFF2-40B4-BE49-F238E27FC236}">
                <a16:creationId xmlns:a16="http://schemas.microsoft.com/office/drawing/2014/main" id="{19466779-09A1-4101-A943-967528AAAE8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16258" y="179167"/>
            <a:ext cx="3179908" cy="1895087"/>
          </a:xfrm>
          <a:prstGeom prst="rect">
            <a:avLst/>
          </a:prstGeom>
          <a:ln/>
        </p:spPr>
      </p:pic>
      <p:pic>
        <p:nvPicPr>
          <p:cNvPr id="5" name="image11.jpg">
            <a:extLst>
              <a:ext uri="{FF2B5EF4-FFF2-40B4-BE49-F238E27FC236}">
                <a16:creationId xmlns:a16="http://schemas.microsoft.com/office/drawing/2014/main" id="{6C7F4D22-7181-47B7-97EF-28D50798A93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808003" y="2275952"/>
            <a:ext cx="3188163" cy="2057560"/>
          </a:xfrm>
          <a:prstGeom prst="rect">
            <a:avLst/>
          </a:prstGeom>
          <a:ln/>
        </p:spPr>
      </p:pic>
      <p:pic>
        <p:nvPicPr>
          <p:cNvPr id="6" name="image4.jpg">
            <a:extLst>
              <a:ext uri="{FF2B5EF4-FFF2-40B4-BE49-F238E27FC236}">
                <a16:creationId xmlns:a16="http://schemas.microsoft.com/office/drawing/2014/main" id="{1FE2A55D-92EF-4C1C-AC4E-0614B36E467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623560" y="1006566"/>
            <a:ext cx="2917149" cy="2330994"/>
          </a:xfrm>
          <a:prstGeom prst="rect">
            <a:avLst/>
          </a:prstGeom>
          <a:ln/>
        </p:spPr>
      </p:pic>
      <p:pic>
        <p:nvPicPr>
          <p:cNvPr id="7" name="image6.jpg">
            <a:extLst>
              <a:ext uri="{FF2B5EF4-FFF2-40B4-BE49-F238E27FC236}">
                <a16:creationId xmlns:a16="http://schemas.microsoft.com/office/drawing/2014/main" id="{BFF594C9-7F6A-4CF5-9506-CBA1BCFC418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808003" y="4472834"/>
            <a:ext cx="3219236" cy="2173225"/>
          </a:xfrm>
          <a:prstGeom prst="rect">
            <a:avLst/>
          </a:prstGeom>
          <a:ln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F738BC6-3829-4596-93FA-454675B694D4}"/>
              </a:ext>
            </a:extLst>
          </p:cNvPr>
          <p:cNvSpPr txBox="1"/>
          <p:nvPr/>
        </p:nvSpPr>
        <p:spPr>
          <a:xfrm>
            <a:off x="277917" y="879458"/>
            <a:ext cx="53456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6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Atributy kreativity (</a:t>
            </a:r>
            <a:r>
              <a:rPr lang="en-US" sz="16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Lucas, Claxton a Spencer</a:t>
            </a:r>
            <a:r>
              <a:rPr lang="cs-CZ" sz="16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6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2013) </a:t>
            </a:r>
            <a:endParaRPr lang="cs-CZ" sz="1600" dirty="0">
              <a:effectLst/>
              <a:latin typeface="Univers Condensed Light" panose="020B0306020202040204" pitchFamily="34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zvídavost </a:t>
            </a:r>
            <a:r>
              <a:rPr lang="cs-CZ" sz="1800" dirty="0">
                <a:latin typeface="Univers Condensed Light" panose="020B0306020202040204" pitchFamily="34" charset="0"/>
              </a:rPr>
              <a:t>(údiv a tázání, </a:t>
            </a:r>
            <a:r>
              <a:rPr lang="cs-CZ" sz="18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objevování a zkoumání</a:t>
            </a:r>
            <a:r>
              <a:rPr lang="cs-CZ" sz="1800" dirty="0">
                <a:latin typeface="Univers Condensed Light" panose="020B0306020202040204" pitchFamily="34" charset="0"/>
              </a:rPr>
              <a:t>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vytrvalost</a:t>
            </a:r>
            <a:r>
              <a:rPr lang="cs-CZ" sz="1800" dirty="0">
                <a:latin typeface="Univers Condensed Light" panose="020B0306020202040204" pitchFamily="34" charset="0"/>
              </a:rPr>
              <a:t> (zvládání nejistoty a potíží, odvaha být odlišný)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představivost</a:t>
            </a:r>
            <a:r>
              <a:rPr lang="cs-CZ" sz="1800" dirty="0">
                <a:latin typeface="Univers Condensed Light" panose="020B0306020202040204" pitchFamily="34" charset="0"/>
              </a:rPr>
              <a:t> (</a:t>
            </a:r>
            <a:r>
              <a:rPr lang="cs-CZ" sz="18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zvažování možností, propojování informací</a:t>
            </a:r>
            <a:r>
              <a:rPr lang="cs-CZ" sz="1800" dirty="0">
                <a:latin typeface="Univers Condensed Light" panose="020B0306020202040204" pitchFamily="34" charset="0"/>
              </a:rPr>
              <a:t>, využívání intuice),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disciplinovanost</a:t>
            </a:r>
            <a:r>
              <a:rPr lang="cs-CZ" sz="1800" dirty="0">
                <a:latin typeface="Univers Condensed Light" panose="020B0306020202040204" pitchFamily="34" charset="0"/>
              </a:rPr>
              <a:t> (zlepšování se, rozvíjení techniky, kritická reflexe),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spolupráce</a:t>
            </a:r>
            <a:r>
              <a:rPr lang="cs-CZ" sz="1800" dirty="0">
                <a:latin typeface="Univers Condensed Light" panose="020B0306020202040204" pitchFamily="34" charset="0"/>
              </a:rPr>
              <a:t> (schopnost dávat a přijímat zpětnou vazbu, sdílení „výstupů“).</a:t>
            </a:r>
          </a:p>
        </p:txBody>
      </p:sp>
    </p:spTree>
    <p:extLst>
      <p:ext uri="{BB962C8B-B14F-4D97-AF65-F5344CB8AC3E}">
        <p14:creationId xmlns:p14="http://schemas.microsoft.com/office/powerpoint/2010/main" val="356387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1EC39-9065-44DA-ACCD-C06364EA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Pomůcky pro vidění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065C81-CD71-421D-B0E1-64425C07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Obrázky pomůcek shromáždíme zde</a:t>
            </a:r>
          </a:p>
        </p:txBody>
      </p:sp>
    </p:spTree>
    <p:extLst>
      <p:ext uri="{BB962C8B-B14F-4D97-AF65-F5344CB8AC3E}">
        <p14:creationId xmlns:p14="http://schemas.microsoft.com/office/powerpoint/2010/main" val="232112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E86E0-7FDD-4E90-A666-8508A0EE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593725"/>
            <a:ext cx="10515600" cy="46815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Univers Condensed Light" panose="020B0306020202040204" pitchFamily="34" charset="0"/>
              </a:rPr>
              <a:t>Vizuální vnímání jako tvůrčí činnost</a:t>
            </a:r>
            <a:br>
              <a:rPr lang="cs-CZ" dirty="0"/>
            </a:br>
            <a:endParaRPr lang="cs-CZ" b="1" dirty="0">
              <a:latin typeface="Univers Condensed Light" panose="020B030602020204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F1F4F6-6C9D-47DB-8E17-B0F4D01E6C9B}"/>
              </a:ext>
            </a:extLst>
          </p:cNvPr>
          <p:cNvSpPr txBox="1"/>
          <p:nvPr/>
        </p:nvSpPr>
        <p:spPr>
          <a:xfrm>
            <a:off x="859773" y="1035319"/>
            <a:ext cx="23310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2">
                    <a:lumMod val="90000"/>
                  </a:schemeClr>
                </a:solidFill>
                <a:latin typeface="Univers Condensed Light" panose="020B0306020202040204" pitchFamily="34" charset="0"/>
              </a:rPr>
              <a:t>Žák</a:t>
            </a:r>
          </a:p>
          <a:p>
            <a:endParaRPr lang="cs-CZ" sz="3200" dirty="0">
              <a:latin typeface="Univers Condensed Light" panose="020B0306020202040204" pitchFamily="34" charset="0"/>
            </a:endParaRPr>
          </a:p>
          <a:p>
            <a:r>
              <a:rPr lang="cs-CZ" sz="3200" dirty="0">
                <a:latin typeface="Univers Condensed Light" panose="020B0306020202040204" pitchFamily="34" charset="0"/>
              </a:rPr>
              <a:t>Dívat se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Pozorovat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Prohlížet si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Všímat si 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Zkoumat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Analyzovat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Zaznamenávat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Ukazovat</a:t>
            </a:r>
          </a:p>
          <a:p>
            <a:endParaRPr lang="cs-CZ" sz="3200" dirty="0">
              <a:latin typeface="Univers Condensed Light" panose="020B030602020204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380994-6EBF-42CD-9A8B-2FAC32E838EC}"/>
              </a:ext>
            </a:extLst>
          </p:cNvPr>
          <p:cNvSpPr txBox="1"/>
          <p:nvPr/>
        </p:nvSpPr>
        <p:spPr>
          <a:xfrm>
            <a:off x="9186331" y="1073021"/>
            <a:ext cx="210346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2">
                    <a:lumMod val="90000"/>
                  </a:schemeClr>
                </a:solidFill>
                <a:latin typeface="Univers Condensed Light" panose="020B0306020202040204" pitchFamily="34" charset="0"/>
              </a:rPr>
              <a:t>Učitel</a:t>
            </a:r>
          </a:p>
          <a:p>
            <a:endParaRPr lang="cs-CZ" sz="3200" dirty="0">
              <a:latin typeface="Univers Condensed Light" panose="020B0306020202040204" pitchFamily="34" charset="0"/>
            </a:endParaRPr>
          </a:p>
          <a:p>
            <a:r>
              <a:rPr lang="cs-CZ" sz="3200" b="1" dirty="0">
                <a:latin typeface="Univers Condensed Light" panose="020B0306020202040204" pitchFamily="34" charset="0"/>
              </a:rPr>
              <a:t>Ukazovat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Zkoumat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Analyzovat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Popisovat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Vysvětlovat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Porovnávat</a:t>
            </a:r>
          </a:p>
          <a:p>
            <a:endParaRPr lang="cs-CZ" sz="3200" dirty="0">
              <a:latin typeface="Univers Condensed Light" panose="020B0306020202040204" pitchFamily="34" charset="0"/>
            </a:endParaRPr>
          </a:p>
          <a:p>
            <a:r>
              <a:rPr lang="cs-CZ" sz="3200" dirty="0">
                <a:solidFill>
                  <a:srgbClr val="0070C0"/>
                </a:solidFill>
                <a:latin typeface="Univers Condensed Light" panose="020B0306020202040204" pitchFamily="34" charset="0"/>
              </a:rPr>
              <a:t>Komunikovat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FA0A748C-82EA-4E6A-B648-895C1FFED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8184" y="2015651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94615FEC-6A52-4BAC-817D-D96396CC1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 descr="Obsah obrázku stůl, dort, interiér, vsedě&#10;&#10;Popis byl vytvořen automaticky">
            <a:extLst>
              <a:ext uri="{FF2B5EF4-FFF2-40B4-BE49-F238E27FC236}">
                <a16:creationId xmlns:a16="http://schemas.microsoft.com/office/drawing/2014/main" id="{1C862E28-76AD-4A9A-9294-FF21C785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53" y="1035319"/>
            <a:ext cx="3755923" cy="2816942"/>
          </a:xfrm>
          <a:prstGeom prst="rect">
            <a:avLst/>
          </a:prstGeom>
        </p:spPr>
      </p:pic>
      <p:pic>
        <p:nvPicPr>
          <p:cNvPr id="17" name="Obrázek 16" descr="Obsah obrázku kreslení, tetování&#10;&#10;Popis byl vytvořen automaticky">
            <a:extLst>
              <a:ext uri="{FF2B5EF4-FFF2-40B4-BE49-F238E27FC236}">
                <a16:creationId xmlns:a16="http://schemas.microsoft.com/office/drawing/2014/main" id="{D4941675-B602-44BA-B885-5CAB603E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53" y="3975258"/>
            <a:ext cx="3755923" cy="26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CF89B-4378-43CB-A07B-76F1F3C5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Úkol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E2F04-5691-47D8-9254-60532D6C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042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Co často pozorujete? </a:t>
            </a:r>
          </a:p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Co máte dobře odpozorované?</a:t>
            </a:r>
          </a:p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Máte toho obrázek?</a:t>
            </a:r>
          </a:p>
        </p:txBody>
      </p:sp>
    </p:spTree>
    <p:extLst>
      <p:ext uri="{BB962C8B-B14F-4D97-AF65-F5344CB8AC3E}">
        <p14:creationId xmlns:p14="http://schemas.microsoft.com/office/powerpoint/2010/main" val="385893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E365B-4A62-43AE-AF96-ADDAC13E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38" y="886968"/>
            <a:ext cx="2809568" cy="952398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latin typeface="Univers Condensed Light" panose="020B0306020202040204" pitchFamily="34" charset="0"/>
              </a:rPr>
            </a:br>
            <a:r>
              <a:rPr lang="cs-CZ" b="1" dirty="0">
                <a:latin typeface="Univers Condensed Light" panose="020B0306020202040204" pitchFamily="34" charset="0"/>
              </a:rPr>
              <a:t>Co vnímám?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23DCCD-BFE5-40B5-A865-C35C2ACB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48" y="185855"/>
            <a:ext cx="4529654" cy="30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8D9ED9E-891A-4830-B7D4-FB25E664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53" y="185855"/>
            <a:ext cx="4461254" cy="30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9647FBA-BB17-46FF-894B-E7838A9A759C}"/>
              </a:ext>
            </a:extLst>
          </p:cNvPr>
          <p:cNvSpPr txBox="1"/>
          <p:nvPr/>
        </p:nvSpPr>
        <p:spPr>
          <a:xfrm>
            <a:off x="7577034" y="3429000"/>
            <a:ext cx="3441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Univers Condensed Light" panose="020B0306020202040204" pitchFamily="34" charset="0"/>
              </a:rPr>
              <a:t>Realitu </a:t>
            </a:r>
          </a:p>
          <a:p>
            <a:endParaRPr lang="cs-CZ" sz="2400" dirty="0">
              <a:latin typeface="Univers Condensed Light" panose="020B0306020202040204" pitchFamily="34" charset="0"/>
            </a:endParaRPr>
          </a:p>
          <a:p>
            <a:r>
              <a:rPr lang="cs-CZ" sz="2400" dirty="0">
                <a:latin typeface="Univers Condensed Light" panose="020B0306020202040204" pitchFamily="34" charset="0"/>
              </a:rPr>
              <a:t>Svět kolem sebe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Přírodu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Kulturu a umění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Sebe sama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Vlastní vizuální vyjádření</a:t>
            </a:r>
          </a:p>
          <a:p>
            <a:r>
              <a:rPr lang="cs-CZ" sz="2400" dirty="0">
                <a:latin typeface="Univers Condensed Light" panose="020B0306020202040204" pitchFamily="34" charset="0"/>
              </a:rPr>
              <a:t>Vyjádření ostatních</a:t>
            </a:r>
          </a:p>
        </p:txBody>
      </p:sp>
      <p:pic>
        <p:nvPicPr>
          <p:cNvPr id="11" name="Obrázek 10" descr="Obsah obrázku tráva, exteriér, osoba, dítě&#10;&#10;Popis byl vytvořen automaticky">
            <a:extLst>
              <a:ext uri="{FF2B5EF4-FFF2-40B4-BE49-F238E27FC236}">
                <a16:creationId xmlns:a16="http://schemas.microsoft.com/office/drawing/2014/main" id="{56272792-8FAF-44FF-8D51-A18C68942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54" y="3387297"/>
            <a:ext cx="4461253" cy="29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5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ADD5E-419A-4E5E-B023-EF61BD2A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Univers Condensed Light" panose="020B0306020202040204" pitchFamily="34" charset="0"/>
              </a:rPr>
              <a:t>Úkol 2: Nové brýle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52566-86CC-4AD0-87ED-CFA746B8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78" y="1825625"/>
            <a:ext cx="11012993" cy="219371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Vybavte si situaci, která Vám otevřela oči nebo člověka, který Vám ukázal nový pohled na svět/věci.</a:t>
            </a:r>
          </a:p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Najděte obraz, který ukazuje, co máte na mysli.</a:t>
            </a:r>
          </a:p>
          <a:p>
            <a:pPr marL="0" indent="0">
              <a:buNone/>
            </a:pPr>
            <a:r>
              <a:rPr lang="cs-CZ" dirty="0">
                <a:latin typeface="Univers Condensed Light" panose="020B0306020202040204" pitchFamily="34" charset="0"/>
              </a:rPr>
              <a:t>Mozaika zde</a:t>
            </a:r>
          </a:p>
        </p:txBody>
      </p:sp>
    </p:spTree>
    <p:extLst>
      <p:ext uri="{BB962C8B-B14F-4D97-AF65-F5344CB8AC3E}">
        <p14:creationId xmlns:p14="http://schemas.microsoft.com/office/powerpoint/2010/main" val="257652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F3A37-E417-4AE7-8D5E-4CBD0164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8516"/>
            <a:ext cx="5946648" cy="2103755"/>
          </a:xfrm>
        </p:spPr>
        <p:txBody>
          <a:bodyPr>
            <a:normAutofit/>
          </a:bodyPr>
          <a:lstStyle/>
          <a:p>
            <a:r>
              <a:rPr lang="cs-CZ" dirty="0">
                <a:latin typeface="Univers Condensed Light" panose="020B0306020202040204" pitchFamily="34" charset="0"/>
              </a:rPr>
              <a:t>Čeho si všímám?</a:t>
            </a:r>
            <a:br>
              <a:rPr lang="cs-CZ" dirty="0">
                <a:latin typeface="Univers Condensed Light" panose="020B0306020202040204" pitchFamily="34" charset="0"/>
              </a:rPr>
            </a:br>
            <a:r>
              <a:rPr lang="cs-CZ" dirty="0">
                <a:latin typeface="Univers Condensed Light" panose="020B0306020202040204" pitchFamily="34" charset="0"/>
              </a:rPr>
              <a:t>Co zaznamenávám?</a:t>
            </a:r>
            <a:br>
              <a:rPr lang="cs-CZ" dirty="0">
                <a:latin typeface="Univers Condensed Light" panose="020B0306020202040204" pitchFamily="34" charset="0"/>
              </a:rPr>
            </a:br>
            <a:endParaRPr lang="cs-CZ" dirty="0">
              <a:latin typeface="Univers Condensed Light" panose="020B0306020202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EE7172-6390-448E-95B5-F63E5D69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92" y="141051"/>
            <a:ext cx="4663256" cy="32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249BED5-4105-446F-A99A-C839ACD3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92" y="3653074"/>
            <a:ext cx="4663256" cy="29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8847F1-0B24-472D-AFED-7A6A1A47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32271"/>
            <a:ext cx="5742432" cy="38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8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6EEBF-316C-484B-AEA9-8EEB5A07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6328" cy="2432939"/>
          </a:xfrm>
        </p:spPr>
        <p:txBody>
          <a:bodyPr>
            <a:normAutofit/>
          </a:bodyPr>
          <a:lstStyle/>
          <a:p>
            <a:r>
              <a:rPr lang="cs-CZ" dirty="0">
                <a:latin typeface="Univers Condensed Light" panose="020B0306020202040204" pitchFamily="34" charset="0"/>
              </a:rPr>
              <a:t>Zkoumání prostřednictvím tvůrčí činnosti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C995EF6-0EBF-4F81-91FF-6AE1FAEE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-7135"/>
            <a:ext cx="7025640" cy="68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26703F9-9B34-4DCE-A59A-50893814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5651"/>
            <a:ext cx="3110547" cy="26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E4D9C-5D46-4CC2-8417-DC22D262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707"/>
          </a:xfrm>
        </p:spPr>
        <p:txBody>
          <a:bodyPr>
            <a:normAutofit fontScale="90000"/>
          </a:bodyPr>
          <a:lstStyle/>
          <a:p>
            <a:r>
              <a:rPr lang="cs-CZ" sz="4400" b="1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Učivo: ROZVÍJENÍ SMYSLOVÉ CITLIVOSTI </a:t>
            </a:r>
            <a:br>
              <a:rPr lang="cs-CZ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79B7A-04AD-4657-AC84-8EC95FD7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7" y="1316736"/>
            <a:ext cx="11621729" cy="5458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Obsahem </a:t>
            </a:r>
            <a:r>
              <a:rPr lang="cs-CZ" sz="2400" b="0" i="1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Rozvíjení smyslové citlivosti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jsou činnosti, které žákovi umožňují rozvíjet schopnost rozeznávat podíl jednotlivých smyslů na vnímání reality a uvědomovat si vliv této zkušenosti na výběr a uplatnění vhodných prostředků pro její vyjádření. 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endParaRPr lang="cs-CZ" sz="2400" b="1" i="0" u="none" strike="noStrike" baseline="0" dirty="0">
              <a:solidFill>
                <a:srgbClr val="000000"/>
              </a:solidFill>
              <a:latin typeface="Univers Condensed Light" panose="020B0306020202040204" pitchFamily="34" charset="0"/>
            </a:endParaRP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prvky vizuálně obrazného vyjádření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– linie, tvary, objemy,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Univers Condensed Light" panose="020B0306020202040204" pitchFamily="34" charset="0"/>
              </a:rPr>
              <a:t>světlostní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 a barevné kvality, textury – jejich jednoduché vztahy (podobnost, kontrast, rytmus), jejich kombinace a proměny v ploše, objemu a prostoru </a:t>
            </a: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uspořádání objektů do celků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– uspořádání na základě jejich výraznosti, velikosti a vzájemného postavení ve statickém a dynamickém vyjádření </a:t>
            </a: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reflexe a vztahy zrakového vnímání ke vnímání ostatními smysly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-– vizuálně obrazná vyjádření podnětů hmatových, sluchových, pohybových, čichových, chuťových a vyjádření vizuálních podnětů prostředky vnímatelnými ostatními smysly </a:t>
            </a: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smyslové účinky vizuálně obrazných vyjádření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– umělecká výtvarná tvorba, fotografie, film, tiskoviny, televize, elektronická média, reklama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59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CCC21-1277-427F-86D4-D6D04EB9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237" y="5591032"/>
            <a:ext cx="10515600" cy="1079627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Univers Condensed Light" panose="020B0306020202040204" pitchFamily="34" charset="0"/>
              </a:rPr>
              <a:t>Respond</a:t>
            </a:r>
            <a:r>
              <a:rPr lang="cs-CZ" sz="2400" dirty="0">
                <a:latin typeface="Univers Condensed Light" panose="020B0306020202040204" pitchFamily="34" charset="0"/>
              </a:rPr>
              <a:t>/ odpověď na odezvu; model vizuální gramotnosti ENVIL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B308C-DE5D-4525-8FB7-3B7D405A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357" y="1159234"/>
            <a:ext cx="3188074" cy="422422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dirty="0">
                <a:latin typeface="Univers Condensed Light" panose="020B0306020202040204" pitchFamily="34" charset="0"/>
              </a:rPr>
              <a:t>Seřaďte časově jednotlivé činnosti: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cs-CZ" sz="2800" i="0" u="none" strike="noStrike" dirty="0">
              <a:solidFill>
                <a:srgbClr val="000000"/>
              </a:solidFill>
              <a:effectLst/>
              <a:latin typeface="Univers Condensed Light" panose="020B0306020202040204" pitchFamily="34" charset="0"/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analyzovat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esteticky vnímat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interpretovat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komunikovat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popsat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posuzovat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použít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prezentovat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vcítit se/chápat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8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vnímat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903E6A-5EBC-4AC6-AE16-521D3A70F718}"/>
              </a:ext>
            </a:extLst>
          </p:cNvPr>
          <p:cNvSpPr txBox="1"/>
          <p:nvPr/>
        </p:nvSpPr>
        <p:spPr>
          <a:xfrm>
            <a:off x="6096000" y="1159234"/>
            <a:ext cx="3188074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2800" dirty="0">
              <a:latin typeface="Univers Condensed Light" panose="020B0306020202040204" pitchFamily="34" charset="0"/>
            </a:endParaRPr>
          </a:p>
          <a:p>
            <a:endParaRPr lang="cs-CZ" sz="2800" dirty="0">
              <a:latin typeface="Univers Condensed Light" panose="020B0306020202040204" pitchFamily="34" charset="0"/>
            </a:endParaRPr>
          </a:p>
          <a:p>
            <a:r>
              <a:rPr lang="cs-CZ" dirty="0">
                <a:latin typeface="Univers Condensed Light" panose="020B0306020202040204" pitchFamily="34" charset="0"/>
              </a:rPr>
              <a:t>Roztřiďte činnosti do následujících skupin:</a:t>
            </a:r>
          </a:p>
          <a:p>
            <a:endParaRPr lang="cs-CZ" dirty="0">
              <a:latin typeface="Univers Condensed Light" panose="020B0306020202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Univers Condensed Light" panose="020B0306020202040204" pitchFamily="34" charset="0"/>
              </a:rPr>
              <a:t>Vnímat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Univers Condensed Light" panose="020B0306020202040204" pitchFamily="34" charset="0"/>
              </a:rPr>
              <a:t>Zkoumat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Univers Condensed Light" panose="020B0306020202040204" pitchFamily="34" charset="0"/>
              </a:rPr>
              <a:t>Hodnotit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Univers Condensed Light" panose="020B0306020202040204" pitchFamily="34" charset="0"/>
              </a:rPr>
              <a:t>Komunikovat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Univers Condensed Light" panose="020B0306020202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Univers Condensed Light" panose="020B0306020202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Univers Condensed Light" panose="020B030602020204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EF20EF-3750-4B43-8294-B4F45E206C65}"/>
              </a:ext>
            </a:extLst>
          </p:cNvPr>
          <p:cNvSpPr txBox="1"/>
          <p:nvPr/>
        </p:nvSpPr>
        <p:spPr>
          <a:xfrm>
            <a:off x="592853" y="371789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Univers Condensed Light" panose="020B0306020202040204" pitchFamily="34" charset="0"/>
              </a:rPr>
              <a:t>Úkol 3</a:t>
            </a:r>
          </a:p>
        </p:txBody>
      </p:sp>
    </p:spTree>
    <p:extLst>
      <p:ext uri="{BB962C8B-B14F-4D97-AF65-F5344CB8AC3E}">
        <p14:creationId xmlns:p14="http://schemas.microsoft.com/office/powerpoint/2010/main" val="1727622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765</Words>
  <Application>Microsoft Office PowerPoint</Application>
  <PresentationFormat>Širokoúhlá obrazovka</PresentationFormat>
  <Paragraphs>135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Times New Roman</vt:lpstr>
      <vt:lpstr>Univers Condensed Light</vt:lpstr>
      <vt:lpstr>Motiv Office</vt:lpstr>
      <vt:lpstr>Učit vidět</vt:lpstr>
      <vt:lpstr>Vizuální vnímání jako tvůrčí činnost </vt:lpstr>
      <vt:lpstr>Úkol 1</vt:lpstr>
      <vt:lpstr> Co vnímám?</vt:lpstr>
      <vt:lpstr>Úkol 2: Nové brýle</vt:lpstr>
      <vt:lpstr>Čeho si všímám? Co zaznamenávám? </vt:lpstr>
      <vt:lpstr>Zkoumání prostřednictvím tvůrčí činnosti</vt:lpstr>
      <vt:lpstr>Učivo: ROZVÍJENÍ SMYSLOVÉ CITLIVOSTI  </vt:lpstr>
      <vt:lpstr>Respond/ odpověď na odezvu; model vizuální gramotnosti ENVIL</vt:lpstr>
      <vt:lpstr>Vizuální gramotnost</vt:lpstr>
      <vt:lpstr>Problematizovat vidění</vt:lpstr>
      <vt:lpstr>Zaměřovat pohled</vt:lpstr>
      <vt:lpstr>Smyslové vnímání</vt:lpstr>
      <vt:lpstr>Jak rozvíjí pozorování představivost?</vt:lpstr>
      <vt:lpstr>Všímání si, zkoumání a kreativita</vt:lpstr>
      <vt:lpstr>Pomůcky pro vidění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 vidět</dc:title>
  <dc:creator>Magdalena Novotná</dc:creator>
  <cp:lastModifiedBy>Magdalena Novotná</cp:lastModifiedBy>
  <cp:revision>8</cp:revision>
  <dcterms:created xsi:type="dcterms:W3CDTF">2020-11-12T11:41:36Z</dcterms:created>
  <dcterms:modified xsi:type="dcterms:W3CDTF">2020-11-20T08:59:03Z</dcterms:modified>
</cp:coreProperties>
</file>