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handoutMasterIdLst>
    <p:handoutMasterId r:id="rId45"/>
  </p:handoutMasterIdLst>
  <p:sldIdLst>
    <p:sldId id="257" r:id="rId2"/>
    <p:sldId id="269" r:id="rId3"/>
    <p:sldId id="275" r:id="rId4"/>
    <p:sldId id="282" r:id="rId5"/>
    <p:sldId id="280" r:id="rId6"/>
    <p:sldId id="279" r:id="rId7"/>
    <p:sldId id="278" r:id="rId8"/>
    <p:sldId id="283" r:id="rId9"/>
    <p:sldId id="294" r:id="rId10"/>
    <p:sldId id="297" r:id="rId11"/>
    <p:sldId id="298" r:id="rId12"/>
    <p:sldId id="286" r:id="rId13"/>
    <p:sldId id="287" r:id="rId14"/>
    <p:sldId id="295" r:id="rId15"/>
    <p:sldId id="307" r:id="rId16"/>
    <p:sldId id="301" r:id="rId17"/>
    <p:sldId id="302" r:id="rId18"/>
    <p:sldId id="296" r:id="rId19"/>
    <p:sldId id="299" r:id="rId20"/>
    <p:sldId id="300" r:id="rId21"/>
    <p:sldId id="289" r:id="rId22"/>
    <p:sldId id="304" r:id="rId23"/>
    <p:sldId id="303" r:id="rId24"/>
    <p:sldId id="313" r:id="rId25"/>
    <p:sldId id="305" r:id="rId26"/>
    <p:sldId id="306" r:id="rId27"/>
    <p:sldId id="290" r:id="rId28"/>
    <p:sldId id="311" r:id="rId29"/>
    <p:sldId id="312" r:id="rId30"/>
    <p:sldId id="309" r:id="rId31"/>
    <p:sldId id="308" r:id="rId32"/>
    <p:sldId id="276" r:id="rId33"/>
    <p:sldId id="281" r:id="rId34"/>
    <p:sldId id="259" r:id="rId35"/>
    <p:sldId id="270" r:id="rId36"/>
    <p:sldId id="272" r:id="rId37"/>
    <p:sldId id="258" r:id="rId38"/>
    <p:sldId id="273" r:id="rId39"/>
    <p:sldId id="262" r:id="rId40"/>
    <p:sldId id="263" r:id="rId41"/>
    <p:sldId id="274" r:id="rId42"/>
    <p:sldId id="264" r:id="rId43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792">
          <p15:clr>
            <a:srgbClr val="A4A3A4"/>
          </p15:clr>
        </p15:guide>
        <p15:guide id="4" orient="horz" pos="1152">
          <p15:clr>
            <a:srgbClr val="A4A3A4"/>
          </p15:clr>
        </p15:guide>
        <p15:guide id="5" orient="horz" pos="3360">
          <p15:clr>
            <a:srgbClr val="A4A3A4"/>
          </p15:clr>
        </p15:guide>
        <p15:guide id="6" orient="horz" pos="3072">
          <p15:clr>
            <a:srgbClr val="A4A3A4"/>
          </p15:clr>
        </p15:guide>
        <p15:guide id="7" orient="horz" pos="864">
          <p15:clr>
            <a:srgbClr val="A4A3A4"/>
          </p15:clr>
        </p15:guide>
        <p15:guide id="8" orient="horz" pos="528">
          <p15:clr>
            <a:srgbClr val="A4A3A4"/>
          </p15:clr>
        </p15:guide>
        <p15:guide id="9" orient="horz" pos="2784">
          <p15:clr>
            <a:srgbClr val="A4A3A4"/>
          </p15:clr>
        </p15:guide>
        <p15:guide id="10" pos="3839">
          <p15:clr>
            <a:srgbClr val="A4A3A4"/>
          </p15:clr>
        </p15:guide>
        <p15:guide id="11" pos="959">
          <p15:clr>
            <a:srgbClr val="A4A3A4"/>
          </p15:clr>
        </p15:guide>
        <p15:guide id="12" pos="7007">
          <p15:clr>
            <a:srgbClr val="A4A3A4"/>
          </p15:clr>
        </p15:guide>
        <p15:guide id="13" pos="6719">
          <p15:clr>
            <a:srgbClr val="A4A3A4"/>
          </p15:clr>
        </p15:guide>
        <p15:guide id="14" pos="6143">
          <p15:clr>
            <a:srgbClr val="A4A3A4"/>
          </p15:clr>
        </p15:guide>
        <p15:guide id="15" pos="3983">
          <p15:clr>
            <a:srgbClr val="A4A3A4"/>
          </p15:clr>
        </p15:guide>
        <p15:guide id="16" pos="527">
          <p15:clr>
            <a:srgbClr val="A4A3A4"/>
          </p15:clr>
        </p15:guide>
        <p15:guide id="17" pos="715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706" autoAdjust="0"/>
  </p:normalViewPr>
  <p:slideViewPr>
    <p:cSldViewPr>
      <p:cViewPr varScale="1">
        <p:scale>
          <a:sx n="92" d="100"/>
          <a:sy n="92" d="100"/>
        </p:scale>
        <p:origin x="258" y="90"/>
      </p:cViewPr>
      <p:guideLst>
        <p:guide orient="horz" pos="2160"/>
        <p:guide orient="horz" pos="1008"/>
        <p:guide orient="horz" pos="3792"/>
        <p:guide orient="horz" pos="1152"/>
        <p:guide orient="horz" pos="3360"/>
        <p:guide orient="horz" pos="3072"/>
        <p:guide orient="horz" pos="864"/>
        <p:guide orient="horz" pos="528"/>
        <p:guide orient="horz" pos="2784"/>
        <p:guide pos="3839"/>
        <p:guide pos="959"/>
        <p:guide pos="7007"/>
        <p:guide pos="6719"/>
        <p:guide pos="6143"/>
        <p:guide pos="3983"/>
        <p:guide pos="527"/>
        <p:guide pos="71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1002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2704-4552-827E-D2FA43AFA48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2704-4552-827E-D2FA43AFA48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3"/>
              </a:soli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2704-4552-827E-D2FA43AFA4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280357840"/>
        <c:axId val="-1280359472"/>
      </c:lineChart>
      <c:catAx>
        <c:axId val="-12803578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280359472"/>
        <c:crosses val="autoZero"/>
        <c:auto val="1"/>
        <c:lblAlgn val="ctr"/>
        <c:lblOffset val="100"/>
        <c:noMultiLvlLbl val="0"/>
      </c:catAx>
      <c:valAx>
        <c:axId val="-12803594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280357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C62DA5-2A2F-436D-961C-27F71082B80A}" type="doc">
      <dgm:prSet loTypeId="urn:microsoft.com/office/officeart/2005/8/layout/cycle3" loCatId="cycl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BF70AF45-7F05-453B-9B84-F6A146359D3C}">
      <dgm:prSet phldrT="[Text]"/>
      <dgm:spPr/>
      <dgm:t>
        <a:bodyPr/>
        <a:lstStyle/>
        <a:p>
          <a:r>
            <a:rPr lang="en-US" dirty="0"/>
            <a:t>Task 1</a:t>
          </a:r>
        </a:p>
      </dgm:t>
      <dgm:extLst>
        <a:ext uri="{E40237B7-FDA0-4F09-8148-C483321AD2D9}">
          <dgm14:cNvPr xmlns:dgm14="http://schemas.microsoft.com/office/drawing/2010/diagram" id="0" name="" title="Task 1"/>
        </a:ext>
      </dgm:extLst>
    </dgm:pt>
    <dgm:pt modelId="{FE741D6D-7588-497C-B378-98F2629BB9EF}" type="parTrans" cxnId="{9D54F492-9A48-40B5-99B0-77A65815C721}">
      <dgm:prSet/>
      <dgm:spPr/>
      <dgm:t>
        <a:bodyPr/>
        <a:lstStyle/>
        <a:p>
          <a:endParaRPr lang="en-US"/>
        </a:p>
      </dgm:t>
    </dgm:pt>
    <dgm:pt modelId="{EF509D38-45B4-40DE-A0DF-06D9D2478DAC}" type="sibTrans" cxnId="{9D54F492-9A48-40B5-99B0-77A65815C721}">
      <dgm:prSet/>
      <dgm:spPr/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title="Arrow showing clockwise direction"/>
        </a:ext>
      </dgm:extLst>
    </dgm:pt>
    <dgm:pt modelId="{63CA2DEA-31F6-4CF4-88E6-63724842EACC}">
      <dgm:prSet phldrT="[Text]"/>
      <dgm:spPr/>
      <dgm:t>
        <a:bodyPr/>
        <a:lstStyle/>
        <a:p>
          <a:r>
            <a:rPr lang="en-US" dirty="0"/>
            <a:t>Task 2</a:t>
          </a:r>
        </a:p>
      </dgm:t>
      <dgm:extLst>
        <a:ext uri="{E40237B7-FDA0-4F09-8148-C483321AD2D9}">
          <dgm14:cNvPr xmlns:dgm14="http://schemas.microsoft.com/office/drawing/2010/diagram" id="0" name="" title="Task 2"/>
        </a:ext>
      </dgm:extLst>
    </dgm:pt>
    <dgm:pt modelId="{F24D3743-3BAB-4121-937F-7A1AB8F2477A}" type="parTrans" cxnId="{8004C9FB-4B8F-4EDA-BFED-1E99947F14D1}">
      <dgm:prSet/>
      <dgm:spPr/>
      <dgm:t>
        <a:bodyPr/>
        <a:lstStyle/>
        <a:p>
          <a:endParaRPr lang="en-US"/>
        </a:p>
      </dgm:t>
    </dgm:pt>
    <dgm:pt modelId="{30559FF1-E3F5-41E8-94EA-9DDAAF7240F9}" type="sibTrans" cxnId="{8004C9FB-4B8F-4EDA-BFED-1E99947F14D1}">
      <dgm:prSet/>
      <dgm:spPr/>
      <dgm:t>
        <a:bodyPr/>
        <a:lstStyle/>
        <a:p>
          <a:endParaRPr lang="en-US"/>
        </a:p>
      </dgm:t>
    </dgm:pt>
    <dgm:pt modelId="{2A04600B-ADF7-4BE9-933C-2309B67F2DB8}">
      <dgm:prSet phldrT="[Text]"/>
      <dgm:spPr/>
      <dgm:t>
        <a:bodyPr/>
        <a:lstStyle/>
        <a:p>
          <a:r>
            <a:rPr lang="en-US" dirty="0"/>
            <a:t>Task 3</a:t>
          </a:r>
        </a:p>
      </dgm:t>
      <dgm:extLst>
        <a:ext uri="{E40237B7-FDA0-4F09-8148-C483321AD2D9}">
          <dgm14:cNvPr xmlns:dgm14="http://schemas.microsoft.com/office/drawing/2010/diagram" id="0" name="" title="Task 3"/>
        </a:ext>
      </dgm:extLst>
    </dgm:pt>
    <dgm:pt modelId="{BC4974DB-2187-4F03-8E80-1FD9F1638001}" type="parTrans" cxnId="{63EAD1FB-574C-40DB-A937-07AFBB797323}">
      <dgm:prSet/>
      <dgm:spPr/>
      <dgm:t>
        <a:bodyPr/>
        <a:lstStyle/>
        <a:p>
          <a:endParaRPr lang="en-US"/>
        </a:p>
      </dgm:t>
    </dgm:pt>
    <dgm:pt modelId="{95CC6B17-9BC3-4B13-96B6-5372B8AF3CC0}" type="sibTrans" cxnId="{63EAD1FB-574C-40DB-A937-07AFBB797323}">
      <dgm:prSet/>
      <dgm:spPr/>
      <dgm:t>
        <a:bodyPr/>
        <a:lstStyle/>
        <a:p>
          <a:endParaRPr lang="en-US"/>
        </a:p>
      </dgm:t>
    </dgm:pt>
    <dgm:pt modelId="{89FFD1B1-83F5-4E55-AB67-A892038B615E}">
      <dgm:prSet phldrT="[Text]"/>
      <dgm:spPr/>
      <dgm:t>
        <a:bodyPr/>
        <a:lstStyle/>
        <a:p>
          <a:r>
            <a:rPr lang="en-US" dirty="0"/>
            <a:t>Task 4</a:t>
          </a:r>
        </a:p>
      </dgm:t>
      <dgm:extLst>
        <a:ext uri="{E40237B7-FDA0-4F09-8148-C483321AD2D9}">
          <dgm14:cNvPr xmlns:dgm14="http://schemas.microsoft.com/office/drawing/2010/diagram" id="0" name="" title="Task 4"/>
        </a:ext>
      </dgm:extLst>
    </dgm:pt>
    <dgm:pt modelId="{960564C4-1CE0-4EE8-98B7-97E95C8A3DF6}" type="parTrans" cxnId="{0B035D58-4A3E-4B92-87EC-7E5CE1DA1EE8}">
      <dgm:prSet/>
      <dgm:spPr/>
      <dgm:t>
        <a:bodyPr/>
        <a:lstStyle/>
        <a:p>
          <a:endParaRPr lang="en-US"/>
        </a:p>
      </dgm:t>
    </dgm:pt>
    <dgm:pt modelId="{4FB5A869-F3B9-4CA5-91C3-28D47C1A7F10}" type="sibTrans" cxnId="{0B035D58-4A3E-4B92-87EC-7E5CE1DA1EE8}">
      <dgm:prSet/>
      <dgm:spPr/>
      <dgm:t>
        <a:bodyPr/>
        <a:lstStyle/>
        <a:p>
          <a:endParaRPr lang="en-US"/>
        </a:p>
      </dgm:t>
    </dgm:pt>
    <dgm:pt modelId="{7C63F5DD-85B9-42D3-8D98-A8E103092C2B}">
      <dgm:prSet phldrT="[Text]"/>
      <dgm:spPr/>
      <dgm:t>
        <a:bodyPr/>
        <a:lstStyle/>
        <a:p>
          <a:r>
            <a:rPr lang="en-US" dirty="0"/>
            <a:t>Task 5</a:t>
          </a:r>
        </a:p>
      </dgm:t>
      <dgm:extLst>
        <a:ext uri="{E40237B7-FDA0-4F09-8148-C483321AD2D9}">
          <dgm14:cNvPr xmlns:dgm14="http://schemas.microsoft.com/office/drawing/2010/diagram" id="0" name="" title="Task 5"/>
        </a:ext>
      </dgm:extLst>
    </dgm:pt>
    <dgm:pt modelId="{A2B122DF-66F4-47D5-8861-25D521DE88D9}" type="parTrans" cxnId="{5D810978-30D9-4EEF-8462-9F1B23D73D78}">
      <dgm:prSet/>
      <dgm:spPr/>
      <dgm:t>
        <a:bodyPr/>
        <a:lstStyle/>
        <a:p>
          <a:endParaRPr lang="en-US"/>
        </a:p>
      </dgm:t>
    </dgm:pt>
    <dgm:pt modelId="{6A9FCCFE-E2A1-40B1-8168-6105E40DC83F}" type="sibTrans" cxnId="{5D810978-30D9-4EEF-8462-9F1B23D73D78}">
      <dgm:prSet/>
      <dgm:spPr/>
      <dgm:t>
        <a:bodyPr/>
        <a:lstStyle/>
        <a:p>
          <a:endParaRPr lang="en-US"/>
        </a:p>
      </dgm:t>
    </dgm:pt>
    <dgm:pt modelId="{C0539B89-AF0C-4162-9562-527BB4779069}" type="pres">
      <dgm:prSet presAssocID="{01C62DA5-2A2F-436D-961C-27F71082B80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D9F3CEF-83BD-4749-A741-36ED36AAC48C}" type="pres">
      <dgm:prSet presAssocID="{01C62DA5-2A2F-436D-961C-27F71082B80A}" presName="cycle" presStyleCnt="0"/>
      <dgm:spPr/>
    </dgm:pt>
    <dgm:pt modelId="{8054AAE3-D4C6-4BAB-8D9D-88E7BBFD12E5}" type="pres">
      <dgm:prSet presAssocID="{BF70AF45-7F05-453B-9B84-F6A146359D3C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D71727-5E12-4D96-AE1A-0D3EEA528ABE}" type="pres">
      <dgm:prSet presAssocID="{EF509D38-45B4-40DE-A0DF-06D9D2478DAC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CB545A5D-75C9-49DB-AD8B-B348DB1A7A4A}" type="pres">
      <dgm:prSet presAssocID="{63CA2DEA-31F6-4CF4-88E6-63724842EACC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AAA5A5-C0CF-4BAE-8E75-BF0E96369C22}" type="pres">
      <dgm:prSet presAssocID="{2A04600B-ADF7-4BE9-933C-2309B67F2DB8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D0B52D-2A0F-4D47-83A4-4DDE411B4460}" type="pres">
      <dgm:prSet presAssocID="{89FFD1B1-83F5-4E55-AB67-A892038B615E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0813D8-140F-424F-845A-D15528B6A811}" type="pres">
      <dgm:prSet presAssocID="{7C63F5DD-85B9-42D3-8D98-A8E103092C2B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004C9FB-4B8F-4EDA-BFED-1E99947F14D1}" srcId="{01C62DA5-2A2F-436D-961C-27F71082B80A}" destId="{63CA2DEA-31F6-4CF4-88E6-63724842EACC}" srcOrd="1" destOrd="0" parTransId="{F24D3743-3BAB-4121-937F-7A1AB8F2477A}" sibTransId="{30559FF1-E3F5-41E8-94EA-9DDAAF7240F9}"/>
    <dgm:cxn modelId="{F821F770-C360-4E61-B991-19A68055C566}" type="presOf" srcId="{7C63F5DD-85B9-42D3-8D98-A8E103092C2B}" destId="{B10813D8-140F-424F-845A-D15528B6A811}" srcOrd="0" destOrd="0" presId="urn:microsoft.com/office/officeart/2005/8/layout/cycle3"/>
    <dgm:cxn modelId="{5D810978-30D9-4EEF-8462-9F1B23D73D78}" srcId="{01C62DA5-2A2F-436D-961C-27F71082B80A}" destId="{7C63F5DD-85B9-42D3-8D98-A8E103092C2B}" srcOrd="4" destOrd="0" parTransId="{A2B122DF-66F4-47D5-8861-25D521DE88D9}" sibTransId="{6A9FCCFE-E2A1-40B1-8168-6105E40DC83F}"/>
    <dgm:cxn modelId="{141262A7-7486-4855-8B18-6C0BFBC93191}" type="presOf" srcId="{01C62DA5-2A2F-436D-961C-27F71082B80A}" destId="{C0539B89-AF0C-4162-9562-527BB4779069}" srcOrd="0" destOrd="0" presId="urn:microsoft.com/office/officeart/2005/8/layout/cycle3"/>
    <dgm:cxn modelId="{3F1583E2-783D-4219-9D6A-3820970FEA83}" type="presOf" srcId="{63CA2DEA-31F6-4CF4-88E6-63724842EACC}" destId="{CB545A5D-75C9-49DB-AD8B-B348DB1A7A4A}" srcOrd="0" destOrd="0" presId="urn:microsoft.com/office/officeart/2005/8/layout/cycle3"/>
    <dgm:cxn modelId="{63EAD1FB-574C-40DB-A937-07AFBB797323}" srcId="{01C62DA5-2A2F-436D-961C-27F71082B80A}" destId="{2A04600B-ADF7-4BE9-933C-2309B67F2DB8}" srcOrd="2" destOrd="0" parTransId="{BC4974DB-2187-4F03-8E80-1FD9F1638001}" sibTransId="{95CC6B17-9BC3-4B13-96B6-5372B8AF3CC0}"/>
    <dgm:cxn modelId="{6C29D7A2-F20D-4463-9325-1A0DDF2678DD}" type="presOf" srcId="{BF70AF45-7F05-453B-9B84-F6A146359D3C}" destId="{8054AAE3-D4C6-4BAB-8D9D-88E7BBFD12E5}" srcOrd="0" destOrd="0" presId="urn:microsoft.com/office/officeart/2005/8/layout/cycle3"/>
    <dgm:cxn modelId="{7900073E-0038-4ECD-A015-A6314D1A920F}" type="presOf" srcId="{EF509D38-45B4-40DE-A0DF-06D9D2478DAC}" destId="{E6D71727-5E12-4D96-AE1A-0D3EEA528ABE}" srcOrd="0" destOrd="0" presId="urn:microsoft.com/office/officeart/2005/8/layout/cycle3"/>
    <dgm:cxn modelId="{9D54F492-9A48-40B5-99B0-77A65815C721}" srcId="{01C62DA5-2A2F-436D-961C-27F71082B80A}" destId="{BF70AF45-7F05-453B-9B84-F6A146359D3C}" srcOrd="0" destOrd="0" parTransId="{FE741D6D-7588-497C-B378-98F2629BB9EF}" sibTransId="{EF509D38-45B4-40DE-A0DF-06D9D2478DAC}"/>
    <dgm:cxn modelId="{223CE486-7CF8-4EF1-B612-A082B9F94D3D}" type="presOf" srcId="{89FFD1B1-83F5-4E55-AB67-A892038B615E}" destId="{00D0B52D-2A0F-4D47-83A4-4DDE411B4460}" srcOrd="0" destOrd="0" presId="urn:microsoft.com/office/officeart/2005/8/layout/cycle3"/>
    <dgm:cxn modelId="{9CA555C3-1D59-48BC-AC03-60E42655AAF6}" type="presOf" srcId="{2A04600B-ADF7-4BE9-933C-2309B67F2DB8}" destId="{7FAAA5A5-C0CF-4BAE-8E75-BF0E96369C22}" srcOrd="0" destOrd="0" presId="urn:microsoft.com/office/officeart/2005/8/layout/cycle3"/>
    <dgm:cxn modelId="{0B035D58-4A3E-4B92-87EC-7E5CE1DA1EE8}" srcId="{01C62DA5-2A2F-436D-961C-27F71082B80A}" destId="{89FFD1B1-83F5-4E55-AB67-A892038B615E}" srcOrd="3" destOrd="0" parTransId="{960564C4-1CE0-4EE8-98B7-97E95C8A3DF6}" sibTransId="{4FB5A869-F3B9-4CA5-91C3-28D47C1A7F10}"/>
    <dgm:cxn modelId="{F16EE5D2-13A3-467C-8408-FE4AEA5AE196}" type="presParOf" srcId="{C0539B89-AF0C-4162-9562-527BB4779069}" destId="{6D9F3CEF-83BD-4749-A741-36ED36AAC48C}" srcOrd="0" destOrd="0" presId="urn:microsoft.com/office/officeart/2005/8/layout/cycle3"/>
    <dgm:cxn modelId="{426D0986-58E2-4553-A785-9FB72C1178BC}" type="presParOf" srcId="{6D9F3CEF-83BD-4749-A741-36ED36AAC48C}" destId="{8054AAE3-D4C6-4BAB-8D9D-88E7BBFD12E5}" srcOrd="0" destOrd="0" presId="urn:microsoft.com/office/officeart/2005/8/layout/cycle3"/>
    <dgm:cxn modelId="{487877E7-A4C3-4269-A1A9-BEA3B7D66688}" type="presParOf" srcId="{6D9F3CEF-83BD-4749-A741-36ED36AAC48C}" destId="{E6D71727-5E12-4D96-AE1A-0D3EEA528ABE}" srcOrd="1" destOrd="0" presId="urn:microsoft.com/office/officeart/2005/8/layout/cycle3"/>
    <dgm:cxn modelId="{2705312F-FA8A-4BAB-B294-94D22FF46B2B}" type="presParOf" srcId="{6D9F3CEF-83BD-4749-A741-36ED36AAC48C}" destId="{CB545A5D-75C9-49DB-AD8B-B348DB1A7A4A}" srcOrd="2" destOrd="0" presId="urn:microsoft.com/office/officeart/2005/8/layout/cycle3"/>
    <dgm:cxn modelId="{DD30FA20-6404-4733-8668-14DD30E50648}" type="presParOf" srcId="{6D9F3CEF-83BD-4749-A741-36ED36AAC48C}" destId="{7FAAA5A5-C0CF-4BAE-8E75-BF0E96369C22}" srcOrd="3" destOrd="0" presId="urn:microsoft.com/office/officeart/2005/8/layout/cycle3"/>
    <dgm:cxn modelId="{4C1CD90C-DD9D-4A48-AFDD-4E81A8E90D79}" type="presParOf" srcId="{6D9F3CEF-83BD-4749-A741-36ED36AAC48C}" destId="{00D0B52D-2A0F-4D47-83A4-4DDE411B4460}" srcOrd="4" destOrd="0" presId="urn:microsoft.com/office/officeart/2005/8/layout/cycle3"/>
    <dgm:cxn modelId="{A80B6FFC-26AA-468B-956F-03259ECCF6AB}" type="presParOf" srcId="{6D9F3CEF-83BD-4749-A741-36ED36AAC48C}" destId="{B10813D8-140F-424F-845A-D15528B6A811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D71727-5E12-4D96-AE1A-0D3EEA528ABE}">
      <dsp:nvSpPr>
        <dsp:cNvPr id="0" name=""/>
        <dsp:cNvSpPr/>
      </dsp:nvSpPr>
      <dsp:spPr>
        <a:xfrm>
          <a:off x="480298" y="241605"/>
          <a:ext cx="3684427" cy="3684427"/>
        </a:xfrm>
        <a:prstGeom prst="circularArrow">
          <a:avLst>
            <a:gd name="adj1" fmla="val 5544"/>
            <a:gd name="adj2" fmla="val 330680"/>
            <a:gd name="adj3" fmla="val 13871784"/>
            <a:gd name="adj4" fmla="val 17327897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54AAE3-D4C6-4BAB-8D9D-88E7BBFD12E5}">
      <dsp:nvSpPr>
        <dsp:cNvPr id="0" name=""/>
        <dsp:cNvSpPr/>
      </dsp:nvSpPr>
      <dsp:spPr>
        <a:xfrm>
          <a:off x="1495797" y="260992"/>
          <a:ext cx="1653429" cy="82671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/>
            <a:t>Task 1</a:t>
          </a:r>
        </a:p>
      </dsp:txBody>
      <dsp:txXfrm>
        <a:off x="1536154" y="301349"/>
        <a:ext cx="1572715" cy="746000"/>
      </dsp:txXfrm>
    </dsp:sp>
    <dsp:sp modelId="{CB545A5D-75C9-49DB-AD8B-B348DB1A7A4A}">
      <dsp:nvSpPr>
        <dsp:cNvPr id="0" name=""/>
        <dsp:cNvSpPr/>
      </dsp:nvSpPr>
      <dsp:spPr>
        <a:xfrm>
          <a:off x="2990083" y="1346654"/>
          <a:ext cx="1653429" cy="82671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/>
            <a:t>Task 2</a:t>
          </a:r>
        </a:p>
      </dsp:txBody>
      <dsp:txXfrm>
        <a:off x="3030440" y="1387011"/>
        <a:ext cx="1572715" cy="746000"/>
      </dsp:txXfrm>
    </dsp:sp>
    <dsp:sp modelId="{7FAAA5A5-C0CF-4BAE-8E75-BF0E96369C22}">
      <dsp:nvSpPr>
        <dsp:cNvPr id="0" name=""/>
        <dsp:cNvSpPr/>
      </dsp:nvSpPr>
      <dsp:spPr>
        <a:xfrm>
          <a:off x="2419316" y="3103292"/>
          <a:ext cx="1653429" cy="82671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/>
            <a:t>Task 3</a:t>
          </a:r>
        </a:p>
      </dsp:txBody>
      <dsp:txXfrm>
        <a:off x="2459673" y="3143649"/>
        <a:ext cx="1572715" cy="746000"/>
      </dsp:txXfrm>
    </dsp:sp>
    <dsp:sp modelId="{00D0B52D-2A0F-4D47-83A4-4DDE411B4460}">
      <dsp:nvSpPr>
        <dsp:cNvPr id="0" name=""/>
        <dsp:cNvSpPr/>
      </dsp:nvSpPr>
      <dsp:spPr>
        <a:xfrm>
          <a:off x="572278" y="3103292"/>
          <a:ext cx="1653429" cy="82671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/>
            <a:t>Task 4</a:t>
          </a:r>
        </a:p>
      </dsp:txBody>
      <dsp:txXfrm>
        <a:off x="612635" y="3143649"/>
        <a:ext cx="1572715" cy="746000"/>
      </dsp:txXfrm>
    </dsp:sp>
    <dsp:sp modelId="{B10813D8-140F-424F-845A-D15528B6A811}">
      <dsp:nvSpPr>
        <dsp:cNvPr id="0" name=""/>
        <dsp:cNvSpPr/>
      </dsp:nvSpPr>
      <dsp:spPr>
        <a:xfrm>
          <a:off x="1512" y="1346654"/>
          <a:ext cx="1653429" cy="82671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/>
            <a:t>Task 5</a:t>
          </a:r>
        </a:p>
      </dsp:txBody>
      <dsp:txXfrm>
        <a:off x="41869" y="1387011"/>
        <a:ext cx="1572715" cy="746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4A8D02-4E65-4CCD-8312-4AB164C6C77D}" type="datetimeFigureOut">
              <a:rPr lang="en-US"/>
              <a:t>12/19/2017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119DBA-4540-49B3-8FA9-6259387ECF9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76198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A755D9-D361-47B8-9652-3B4EA9776CE5}" type="datetimeFigureOut">
              <a:rPr lang="en-US"/>
              <a:t>12/19/2017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B36274-F2B9-4C45-BBB4-0EDF4CD651A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7688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  <p:sp>
        <p:nvSpPr>
          <p:cNvPr id="8" name="Parallelogram 7"/>
          <p:cNvSpPr/>
          <p:nvPr userDrawn="1"/>
        </p:nvSpPr>
        <p:spPr>
          <a:xfrm>
            <a:off x="842352" y="606206"/>
            <a:ext cx="10484024" cy="5573039"/>
          </a:xfrm>
          <a:custGeom>
            <a:avLst/>
            <a:gdLst>
              <a:gd name="connsiteX0" fmla="*/ 0 w 10896600"/>
              <a:gd name="connsiteY0" fmla="*/ 5410200 h 5410200"/>
              <a:gd name="connsiteX1" fmla="*/ 1352550 w 10896600"/>
              <a:gd name="connsiteY1" fmla="*/ 0 h 5410200"/>
              <a:gd name="connsiteX2" fmla="*/ 10896600 w 10896600"/>
              <a:gd name="connsiteY2" fmla="*/ 0 h 5410200"/>
              <a:gd name="connsiteX3" fmla="*/ 9544050 w 10896600"/>
              <a:gd name="connsiteY3" fmla="*/ 5410200 h 5410200"/>
              <a:gd name="connsiteX4" fmla="*/ 0 w 10896600"/>
              <a:gd name="connsiteY4" fmla="*/ 5410200 h 5410200"/>
              <a:gd name="connsiteX0" fmla="*/ 0 w 10733762"/>
              <a:gd name="connsiteY0" fmla="*/ 5234835 h 5410200"/>
              <a:gd name="connsiteX1" fmla="*/ 1189712 w 10733762"/>
              <a:gd name="connsiteY1" fmla="*/ 0 h 5410200"/>
              <a:gd name="connsiteX2" fmla="*/ 10733762 w 10733762"/>
              <a:gd name="connsiteY2" fmla="*/ 0 h 5410200"/>
              <a:gd name="connsiteX3" fmla="*/ 9381212 w 10733762"/>
              <a:gd name="connsiteY3" fmla="*/ 5410200 h 5410200"/>
              <a:gd name="connsiteX4" fmla="*/ 0 w 10733762"/>
              <a:gd name="connsiteY4" fmla="*/ 5234835 h 5410200"/>
              <a:gd name="connsiteX0" fmla="*/ 0 w 10771340"/>
              <a:gd name="connsiteY0" fmla="*/ 5360096 h 5410200"/>
              <a:gd name="connsiteX1" fmla="*/ 1227290 w 10771340"/>
              <a:gd name="connsiteY1" fmla="*/ 0 h 5410200"/>
              <a:gd name="connsiteX2" fmla="*/ 10771340 w 10771340"/>
              <a:gd name="connsiteY2" fmla="*/ 0 h 5410200"/>
              <a:gd name="connsiteX3" fmla="*/ 9418790 w 10771340"/>
              <a:gd name="connsiteY3" fmla="*/ 5410200 h 5410200"/>
              <a:gd name="connsiteX4" fmla="*/ 0 w 10771340"/>
              <a:gd name="connsiteY4" fmla="*/ 5360096 h 5410200"/>
              <a:gd name="connsiteX0" fmla="*/ 0 w 10771340"/>
              <a:gd name="connsiteY0" fmla="*/ 5360096 h 5360096"/>
              <a:gd name="connsiteX1" fmla="*/ 1227290 w 10771340"/>
              <a:gd name="connsiteY1" fmla="*/ 0 h 5360096"/>
              <a:gd name="connsiteX2" fmla="*/ 10771340 w 10771340"/>
              <a:gd name="connsiteY2" fmla="*/ 0 h 5360096"/>
              <a:gd name="connsiteX3" fmla="*/ 9819623 w 10771340"/>
              <a:gd name="connsiteY3" fmla="*/ 5335043 h 5360096"/>
              <a:gd name="connsiteX4" fmla="*/ 0 w 10771340"/>
              <a:gd name="connsiteY4" fmla="*/ 5360096 h 5360096"/>
              <a:gd name="connsiteX0" fmla="*/ 0 w 10345455"/>
              <a:gd name="connsiteY0" fmla="*/ 5573039 h 5573039"/>
              <a:gd name="connsiteX1" fmla="*/ 1227290 w 10345455"/>
              <a:gd name="connsiteY1" fmla="*/ 212943 h 5573039"/>
              <a:gd name="connsiteX2" fmla="*/ 10345455 w 10345455"/>
              <a:gd name="connsiteY2" fmla="*/ 0 h 5573039"/>
              <a:gd name="connsiteX3" fmla="*/ 9819623 w 10345455"/>
              <a:gd name="connsiteY3" fmla="*/ 5547986 h 5573039"/>
              <a:gd name="connsiteX4" fmla="*/ 0 w 10345455"/>
              <a:gd name="connsiteY4" fmla="*/ 5573039 h 5573039"/>
              <a:gd name="connsiteX0" fmla="*/ 100469 w 10445924"/>
              <a:gd name="connsiteY0" fmla="*/ 5573039 h 5573039"/>
              <a:gd name="connsiteX1" fmla="*/ 0 w 10445924"/>
              <a:gd name="connsiteY1" fmla="*/ 250521 h 5573039"/>
              <a:gd name="connsiteX2" fmla="*/ 10445924 w 10445924"/>
              <a:gd name="connsiteY2" fmla="*/ 0 h 5573039"/>
              <a:gd name="connsiteX3" fmla="*/ 9920092 w 10445924"/>
              <a:gd name="connsiteY3" fmla="*/ 5547986 h 5573039"/>
              <a:gd name="connsiteX4" fmla="*/ 100469 w 10445924"/>
              <a:gd name="connsiteY4" fmla="*/ 5573039 h 5573039"/>
              <a:gd name="connsiteX0" fmla="*/ 376042 w 10445924"/>
              <a:gd name="connsiteY0" fmla="*/ 5435252 h 5547986"/>
              <a:gd name="connsiteX1" fmla="*/ 0 w 10445924"/>
              <a:gd name="connsiteY1" fmla="*/ 250521 h 5547986"/>
              <a:gd name="connsiteX2" fmla="*/ 10445924 w 10445924"/>
              <a:gd name="connsiteY2" fmla="*/ 0 h 5547986"/>
              <a:gd name="connsiteX3" fmla="*/ 9920092 w 10445924"/>
              <a:gd name="connsiteY3" fmla="*/ 5547986 h 5547986"/>
              <a:gd name="connsiteX4" fmla="*/ 376042 w 10445924"/>
              <a:gd name="connsiteY4" fmla="*/ 5435252 h 5547986"/>
              <a:gd name="connsiteX0" fmla="*/ 112995 w 10445924"/>
              <a:gd name="connsiteY0" fmla="*/ 5573039 h 5573039"/>
              <a:gd name="connsiteX1" fmla="*/ 0 w 10445924"/>
              <a:gd name="connsiteY1" fmla="*/ 250521 h 5573039"/>
              <a:gd name="connsiteX2" fmla="*/ 10445924 w 10445924"/>
              <a:gd name="connsiteY2" fmla="*/ 0 h 5573039"/>
              <a:gd name="connsiteX3" fmla="*/ 9920092 w 10445924"/>
              <a:gd name="connsiteY3" fmla="*/ 5547986 h 5573039"/>
              <a:gd name="connsiteX4" fmla="*/ 112995 w 10445924"/>
              <a:gd name="connsiteY4" fmla="*/ 5573039 h 5573039"/>
              <a:gd name="connsiteX0" fmla="*/ 112995 w 10464974"/>
              <a:gd name="connsiteY0" fmla="*/ 5592089 h 5592089"/>
              <a:gd name="connsiteX1" fmla="*/ 0 w 10464974"/>
              <a:gd name="connsiteY1" fmla="*/ 269571 h 5592089"/>
              <a:gd name="connsiteX2" fmla="*/ 10464974 w 10464974"/>
              <a:gd name="connsiteY2" fmla="*/ 0 h 5592089"/>
              <a:gd name="connsiteX3" fmla="*/ 9920092 w 10464974"/>
              <a:gd name="connsiteY3" fmla="*/ 5567036 h 5592089"/>
              <a:gd name="connsiteX4" fmla="*/ 112995 w 10464974"/>
              <a:gd name="connsiteY4" fmla="*/ 5592089 h 5592089"/>
              <a:gd name="connsiteX0" fmla="*/ 112995 w 10464974"/>
              <a:gd name="connsiteY0" fmla="*/ 5592089 h 5592089"/>
              <a:gd name="connsiteX1" fmla="*/ 0 w 10464974"/>
              <a:gd name="connsiteY1" fmla="*/ 269571 h 5592089"/>
              <a:gd name="connsiteX2" fmla="*/ 10464974 w 10464974"/>
              <a:gd name="connsiteY2" fmla="*/ 0 h 5592089"/>
              <a:gd name="connsiteX3" fmla="*/ 9920092 w 10464974"/>
              <a:gd name="connsiteY3" fmla="*/ 5547986 h 5592089"/>
              <a:gd name="connsiteX4" fmla="*/ 112995 w 10464974"/>
              <a:gd name="connsiteY4" fmla="*/ 5592089 h 5592089"/>
              <a:gd name="connsiteX0" fmla="*/ 112995 w 10464974"/>
              <a:gd name="connsiteY0" fmla="*/ 5573039 h 5573039"/>
              <a:gd name="connsiteX1" fmla="*/ 0 w 10464974"/>
              <a:gd name="connsiteY1" fmla="*/ 269571 h 5573039"/>
              <a:gd name="connsiteX2" fmla="*/ 10464974 w 10464974"/>
              <a:gd name="connsiteY2" fmla="*/ 0 h 5573039"/>
              <a:gd name="connsiteX3" fmla="*/ 9920092 w 10464974"/>
              <a:gd name="connsiteY3" fmla="*/ 5547986 h 5573039"/>
              <a:gd name="connsiteX4" fmla="*/ 112995 w 10464974"/>
              <a:gd name="connsiteY4" fmla="*/ 5573039 h 5573039"/>
              <a:gd name="connsiteX0" fmla="*/ 132045 w 10484024"/>
              <a:gd name="connsiteY0" fmla="*/ 5573039 h 5573039"/>
              <a:gd name="connsiteX1" fmla="*/ 0 w 10484024"/>
              <a:gd name="connsiteY1" fmla="*/ 269571 h 5573039"/>
              <a:gd name="connsiteX2" fmla="*/ 10484024 w 10484024"/>
              <a:gd name="connsiteY2" fmla="*/ 0 h 5573039"/>
              <a:gd name="connsiteX3" fmla="*/ 9939142 w 10484024"/>
              <a:gd name="connsiteY3" fmla="*/ 5547986 h 5573039"/>
              <a:gd name="connsiteX4" fmla="*/ 132045 w 10484024"/>
              <a:gd name="connsiteY4" fmla="*/ 5573039 h 5573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84024" h="5573039">
                <a:moveTo>
                  <a:pt x="132045" y="5573039"/>
                </a:moveTo>
                <a:lnTo>
                  <a:pt x="0" y="269571"/>
                </a:lnTo>
                <a:lnTo>
                  <a:pt x="10484024" y="0"/>
                </a:lnTo>
                <a:lnTo>
                  <a:pt x="9939142" y="5547986"/>
                </a:lnTo>
                <a:lnTo>
                  <a:pt x="132045" y="5573039"/>
                </a:lnTo>
                <a:close/>
              </a:path>
            </a:pathLst>
          </a:custGeom>
          <a:solidFill>
            <a:schemeClr val="bg2">
              <a:lumMod val="25000"/>
              <a:alpha val="73000"/>
            </a:schemeClr>
          </a:solidFill>
          <a:ln cap="rnd">
            <a:solidFill>
              <a:schemeClr val="bg2">
                <a:lumMod val="2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1522413" y="914400"/>
            <a:ext cx="9144000" cy="3505200"/>
          </a:xfrm>
        </p:spPr>
        <p:txBody>
          <a:bodyPr>
            <a:no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white">
          <a:xfrm>
            <a:off x="1522413" y="4495800"/>
            <a:ext cx="8229600" cy="10668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2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29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52012" y="533400"/>
            <a:ext cx="1371600" cy="559276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1" y="533400"/>
            <a:ext cx="8077201" cy="5592764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23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32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3" y="2514601"/>
            <a:ext cx="9144000" cy="2819400"/>
          </a:xfrm>
        </p:spPr>
        <p:txBody>
          <a:bodyPr anchor="b">
            <a:noAutofit/>
          </a:bodyPr>
          <a:lstStyle>
            <a:lvl1pPr algn="l">
              <a:defRPr sz="66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2" y="990600"/>
            <a:ext cx="8229600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17950" y="6327648"/>
            <a:ext cx="6862462" cy="273049"/>
          </a:xfrm>
        </p:spPr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09012" y="6327648"/>
            <a:ext cx="1320059" cy="273049"/>
          </a:xfrm>
        </p:spPr>
        <p:txBody>
          <a:bodyPr/>
          <a:lstStyle/>
          <a:p>
            <a:fld id="{83829175-527E-46A3-863C-1BB1F163B849}" type="datetimeFigureOut">
              <a:rPr lang="en-US" smtClean="0"/>
              <a:t>12/19/2017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33012" y="6327648"/>
            <a:ext cx="990601" cy="273049"/>
          </a:xfrm>
        </p:spPr>
        <p:txBody>
          <a:bodyPr/>
          <a:lstStyle/>
          <a:p>
            <a:fld id="{E5137D0E-4A4F-4307-8994-C1891D747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15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533400"/>
            <a:ext cx="9601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8800"/>
            <a:ext cx="4645152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8210" y="1828800"/>
            <a:ext cx="4648201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t>12/19/2017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29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0" orient="horz" pos="2160" userDrawn="1">
          <p15:clr>
            <a:srgbClr val="FBAE40"/>
          </p15:clr>
        </p15:guide>
        <p15:guide id="1" pos="67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533400"/>
            <a:ext cx="9601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2" y="1828800"/>
            <a:ext cx="46451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5212" y="2667000"/>
            <a:ext cx="4645152" cy="3352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 baseline="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21260" y="1828800"/>
            <a:ext cx="46451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21260" y="2667000"/>
            <a:ext cx="4645152" cy="3352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03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03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58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2590800"/>
            <a:ext cx="3276599" cy="192405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6611" y="838200"/>
            <a:ext cx="6172201" cy="5181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2" y="4648200"/>
            <a:ext cx="3276599" cy="13716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75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2590800"/>
            <a:ext cx="3276599" cy="192405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799012" y="836610"/>
            <a:ext cx="5867401" cy="5183190"/>
          </a:xfrm>
          <a:solidFill>
            <a:schemeClr val="bg2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2" y="4648200"/>
            <a:ext cx="3276599" cy="13716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517950" y="6324600"/>
            <a:ext cx="6862462" cy="273049"/>
          </a:xfrm>
        </p:spPr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0"/>
          </p:nvPr>
        </p:nvSpPr>
        <p:spPr>
          <a:xfrm>
            <a:off x="8609012" y="6324600"/>
            <a:ext cx="1320059" cy="273049"/>
          </a:xfrm>
        </p:spPr>
        <p:txBody>
          <a:bodyPr/>
          <a:lstStyle/>
          <a:p>
            <a:fld id="{83829175-527E-46A3-863C-1BB1F163B849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133012" y="6324600"/>
            <a:ext cx="990601" cy="273049"/>
          </a:xfrm>
        </p:spPr>
        <p:txBody>
          <a:bodyPr/>
          <a:lstStyle/>
          <a:p>
            <a:fld id="{E5137D0E-4A4F-4307-8994-C1891D747D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77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5334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2" y="1828800"/>
            <a:ext cx="96012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17950" y="6324600"/>
            <a:ext cx="6862462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09012" y="6324600"/>
            <a:ext cx="1320059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83829175-527E-46A3-863C-1BB1F163B849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33012" y="6324600"/>
            <a:ext cx="990601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5137D0E-4A4F-4307-8994-C1891D747D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540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3838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41363" indent="-17145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67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080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444752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82496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157984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39" userDrawn="1">
          <p15:clr>
            <a:srgbClr val="F26B43"/>
          </p15:clr>
        </p15:guide>
        <p15:guide id="2" pos="671" userDrawn="1">
          <p15:clr>
            <a:srgbClr val="F26B43"/>
          </p15:clr>
        </p15:guide>
        <p15:guide id="3" pos="671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4381" y="914400"/>
            <a:ext cx="9468543" cy="3505200"/>
          </a:xfrm>
        </p:spPr>
        <p:txBody>
          <a:bodyPr/>
          <a:lstStyle/>
          <a:p>
            <a:r>
              <a:rPr lang="en-US" sz="6900" dirty="0" smtClean="0"/>
              <a:t>Maps as Visual </a:t>
            </a:r>
            <a:r>
              <a:rPr lang="en-US" sz="6900" dirty="0"/>
              <a:t>S</a:t>
            </a:r>
            <a:r>
              <a:rPr lang="en-US" sz="6900" dirty="0" smtClean="0"/>
              <a:t>ources</a:t>
            </a:r>
            <a:endParaRPr lang="en-US" sz="69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4382" y="4495800"/>
            <a:ext cx="8229600" cy="1066800"/>
          </a:xfrm>
        </p:spPr>
        <p:txBody>
          <a:bodyPr/>
          <a:lstStyle/>
          <a:p>
            <a:r>
              <a:rPr lang="en-US" dirty="0" smtClean="0"/>
              <a:t>Davi Costa da Silva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56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065212" y="533400"/>
            <a:ext cx="9997752" cy="1143000"/>
          </a:xfrm>
        </p:spPr>
        <p:txBody>
          <a:bodyPr/>
          <a:lstStyle/>
          <a:p>
            <a:r>
              <a:rPr lang="en-US" dirty="0" smtClean="0"/>
              <a:t>Ptolemy’s </a:t>
            </a:r>
            <a:r>
              <a:rPr lang="en-US" i="1" dirty="0" err="1" smtClean="0"/>
              <a:t>Geographia</a:t>
            </a:r>
            <a:r>
              <a:rPr lang="en-US" i="1" dirty="0" smtClean="0"/>
              <a:t> </a:t>
            </a:r>
            <a:r>
              <a:rPr lang="en-US" dirty="0" smtClean="0"/>
              <a:t>and </a:t>
            </a:r>
            <a:r>
              <a:rPr lang="en-US" i="1" dirty="0" err="1" smtClean="0"/>
              <a:t>Cosmographia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7081219" y="2276872"/>
            <a:ext cx="403244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c. AD 150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Compilation of the know world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Influenced European Renaissance maps and medieval Caliphate maps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1 world </a:t>
            </a:r>
            <a:r>
              <a:rPr lang="en-US" dirty="0" smtClean="0"/>
              <a:t>map and 60+ regional maps</a:t>
            </a:r>
            <a:endParaRPr lang="en-GB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smtClean="0"/>
              <a:t>Re-entered Europe in 1301 by the Byzantine Maximus </a:t>
            </a:r>
            <a:r>
              <a:rPr lang="en-GB" dirty="0" err="1" smtClean="0"/>
              <a:t>Planudes</a:t>
            </a:r>
            <a:r>
              <a:rPr lang="en-GB" dirty="0" smtClean="0"/>
              <a:t> (translation to Latin)</a:t>
            </a: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76" y="1916832"/>
            <a:ext cx="6207128" cy="424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3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96" y="-9095"/>
            <a:ext cx="10920848" cy="746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32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065212" y="533400"/>
            <a:ext cx="9997752" cy="1143000"/>
          </a:xfrm>
        </p:spPr>
        <p:txBody>
          <a:bodyPr/>
          <a:lstStyle/>
          <a:p>
            <a:r>
              <a:rPr lang="en-US" i="1" dirty="0" err="1" smtClean="0"/>
              <a:t>Orbis</a:t>
            </a:r>
            <a:r>
              <a:rPr lang="en-US" i="1" dirty="0" smtClean="0"/>
              <a:t> terrarium </a:t>
            </a:r>
            <a:r>
              <a:rPr lang="en-US" dirty="0" smtClean="0"/>
              <a:t>(O-T map)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8" y="1844824"/>
            <a:ext cx="4176464" cy="41764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34372" y="2132856"/>
            <a:ext cx="46805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The [inhabited] mass of solid land is called round after the roundness of a circle, because it is like a wheel [...] Because of this, the Ocean flowing around it is contained in a circular limit, and it is divided in three parts, one part being called Asia, the second Europe, and the third Africa</a:t>
            </a:r>
            <a:r>
              <a:rPr lang="en-US" dirty="0" smtClean="0"/>
              <a:t>.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013370" y="4219598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St. </a:t>
            </a:r>
            <a:r>
              <a:rPr lang="en-US" dirty="0" err="1" smtClean="0"/>
              <a:t>Isidore</a:t>
            </a:r>
            <a:r>
              <a:rPr lang="en-US" dirty="0" smtClean="0"/>
              <a:t> of Seville, </a:t>
            </a:r>
            <a:r>
              <a:rPr lang="en-US" i="1" dirty="0" err="1" smtClean="0"/>
              <a:t>Etymologie</a:t>
            </a:r>
            <a:r>
              <a:rPr lang="en-US" dirty="0" smtClean="0"/>
              <a:t>, c. 630</a:t>
            </a:r>
            <a:endParaRPr lang="en-GB" i="1" dirty="0"/>
          </a:p>
        </p:txBody>
      </p:sp>
      <p:sp>
        <p:nvSpPr>
          <p:cNvPr id="8" name="TextBox 7"/>
          <p:cNvSpPr txBox="1"/>
          <p:nvPr/>
        </p:nvSpPr>
        <p:spPr>
          <a:xfrm>
            <a:off x="5734372" y="5013176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“Oriented” map: Garden of Eden in the East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Medieval Europe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748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065212" y="533400"/>
            <a:ext cx="9997752" cy="1143000"/>
          </a:xfrm>
        </p:spPr>
        <p:txBody>
          <a:bodyPr/>
          <a:lstStyle/>
          <a:p>
            <a:r>
              <a:rPr lang="en-US" dirty="0" err="1" smtClean="0"/>
              <a:t>Beatus</a:t>
            </a:r>
            <a:r>
              <a:rPr lang="en-US" i="1" dirty="0" smtClean="0"/>
              <a:t> </a:t>
            </a:r>
            <a:r>
              <a:rPr lang="en-US" dirty="0" smtClean="0"/>
              <a:t>O-T map</a:t>
            </a:r>
            <a:endParaRPr lang="en-US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23" y="2126510"/>
            <a:ext cx="4518596" cy="28453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50396" y="2132856"/>
            <a:ext cx="48965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err="1" smtClean="0"/>
              <a:t>Beatus</a:t>
            </a:r>
            <a:r>
              <a:rPr lang="en-GB" dirty="0" smtClean="0"/>
              <a:t> of </a:t>
            </a:r>
            <a:r>
              <a:rPr lang="en-GB" dirty="0" err="1" smtClean="0"/>
              <a:t>Liébana</a:t>
            </a:r>
            <a:r>
              <a:rPr lang="en-GB" dirty="0" smtClean="0"/>
              <a:t>, 8</a:t>
            </a:r>
            <a:r>
              <a:rPr lang="en-GB" baseline="30000" dirty="0" smtClean="0"/>
              <a:t>th</a:t>
            </a:r>
            <a:r>
              <a:rPr lang="en-GB" dirty="0" smtClean="0"/>
              <a:t> Century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smtClean="0"/>
              <a:t>Oldest manuscripts date from 11</a:t>
            </a:r>
            <a:r>
              <a:rPr lang="en-GB" baseline="30000" dirty="0" smtClean="0"/>
              <a:t>th</a:t>
            </a:r>
            <a:r>
              <a:rPr lang="en-GB" dirty="0" smtClean="0"/>
              <a:t> Century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smtClean="0"/>
              <a:t>Oriented: Garden of Eden with the four rives flowing from it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smtClean="0"/>
              <a:t>Rome and Jerusalem as centres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smtClean="0"/>
              <a:t>Intention was to show the Diaspora of the Apostles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224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065212" y="533400"/>
            <a:ext cx="9997752" cy="1143000"/>
          </a:xfrm>
        </p:spPr>
        <p:txBody>
          <a:bodyPr/>
          <a:lstStyle/>
          <a:p>
            <a:r>
              <a:rPr lang="en-US" dirty="0" err="1" smtClean="0"/>
              <a:t>Beatus</a:t>
            </a:r>
            <a:r>
              <a:rPr lang="en-US" i="1" dirty="0" smtClean="0"/>
              <a:t> </a:t>
            </a:r>
            <a:r>
              <a:rPr lang="en-US" dirty="0" smtClean="0"/>
              <a:t>O-T map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5950396" y="2132856"/>
            <a:ext cx="46805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The [inhabited] mass of solid land is called round after the roundness of a circle, because it is like a wheel [...] Because of this, the Ocean flowing around it is contained in a circular limit, and it is divided in three parts, one part being called Asia, the second Europe, and the third Africa</a:t>
            </a:r>
            <a:r>
              <a:rPr lang="en-US" dirty="0" smtClean="0"/>
              <a:t>.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229394" y="4219598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St. </a:t>
            </a:r>
            <a:r>
              <a:rPr lang="en-US" dirty="0" err="1" smtClean="0"/>
              <a:t>Isidore</a:t>
            </a:r>
            <a:r>
              <a:rPr lang="en-US" dirty="0" smtClean="0"/>
              <a:t> of Seville, </a:t>
            </a:r>
            <a:r>
              <a:rPr lang="en-US" i="1" dirty="0" err="1" smtClean="0"/>
              <a:t>Etymologie</a:t>
            </a:r>
            <a:r>
              <a:rPr lang="en-US" dirty="0" smtClean="0"/>
              <a:t>, c. 630</a:t>
            </a:r>
            <a:endParaRPr lang="en-GB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72" y="0"/>
            <a:ext cx="108911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75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065212" y="533400"/>
            <a:ext cx="9997752" cy="1143000"/>
          </a:xfrm>
        </p:spPr>
        <p:txBody>
          <a:bodyPr/>
          <a:lstStyle/>
          <a:p>
            <a:r>
              <a:rPr lang="en-US" dirty="0" smtClean="0"/>
              <a:t>Islamic maps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1027051" y="2204864"/>
            <a:ext cx="38432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Mahmud al-</a:t>
            </a:r>
            <a:r>
              <a:rPr lang="en-US" dirty="0" err="1" smtClean="0"/>
              <a:t>Kashgari</a:t>
            </a:r>
            <a:r>
              <a:rPr lang="en-US" dirty="0" smtClean="0"/>
              <a:t> (Mahmud from </a:t>
            </a:r>
            <a:r>
              <a:rPr lang="en-US" dirty="0" err="1" smtClean="0"/>
              <a:t>Kashgar</a:t>
            </a:r>
            <a:r>
              <a:rPr lang="en-US" dirty="0" smtClean="0"/>
              <a:t>), </a:t>
            </a:r>
            <a:r>
              <a:rPr lang="en-US" i="1" dirty="0" err="1" smtClean="0"/>
              <a:t>Diwan</a:t>
            </a:r>
            <a:r>
              <a:rPr lang="en-US" i="1" dirty="0" smtClean="0"/>
              <a:t> </a:t>
            </a:r>
            <a:r>
              <a:rPr lang="en-US" i="1" dirty="0" err="1" smtClean="0"/>
              <a:t>Lugat</a:t>
            </a:r>
            <a:r>
              <a:rPr lang="en-US" i="1" dirty="0" smtClean="0"/>
              <a:t> at-Turk</a:t>
            </a:r>
            <a:r>
              <a:rPr lang="en-US" dirty="0" smtClean="0"/>
              <a:t> (The Compendium of the Turk Dialects), 1072-74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Illustrate Turkic world in relation to the known world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Center at Turkish speaking areas of Central Asia, </a:t>
            </a:r>
            <a:r>
              <a:rPr lang="en-US" dirty="0" err="1" smtClean="0"/>
              <a:t>Balasaghun</a:t>
            </a:r>
            <a:r>
              <a:rPr lang="en-US" dirty="0" smtClean="0"/>
              <a:t> City (Turkish Khans)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Blue: rivers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Green: seas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Yellow: deserts and cities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Red: mountains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292" y="332656"/>
            <a:ext cx="7058025" cy="638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065212" y="533400"/>
            <a:ext cx="9997752" cy="1143000"/>
          </a:xfrm>
        </p:spPr>
        <p:txBody>
          <a:bodyPr/>
          <a:lstStyle/>
          <a:p>
            <a:r>
              <a:rPr lang="en-US" dirty="0" err="1" smtClean="0"/>
              <a:t>Istakhri</a:t>
            </a:r>
            <a:r>
              <a:rPr lang="en-US" dirty="0" smtClean="0"/>
              <a:t> I manuscript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1027051" y="2217638"/>
            <a:ext cx="46805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Abu </a:t>
            </a:r>
            <a:r>
              <a:rPr lang="en-US" dirty="0" err="1" smtClean="0"/>
              <a:t>Ishaq</a:t>
            </a:r>
            <a:r>
              <a:rPr lang="en-US" dirty="0" smtClean="0"/>
              <a:t> Ibrahim </a:t>
            </a:r>
            <a:r>
              <a:rPr lang="en-US" dirty="0" err="1" smtClean="0"/>
              <a:t>ibn</a:t>
            </a:r>
            <a:r>
              <a:rPr lang="en-US" dirty="0" smtClean="0"/>
              <a:t> Muhammad al </a:t>
            </a:r>
            <a:r>
              <a:rPr lang="en-US" dirty="0" err="1" smtClean="0"/>
              <a:t>Farisi</a:t>
            </a:r>
            <a:r>
              <a:rPr lang="en-US" dirty="0" smtClean="0"/>
              <a:t> al </a:t>
            </a:r>
            <a:r>
              <a:rPr lang="en-US" dirty="0" err="1" smtClean="0"/>
              <a:t>Istakhri</a:t>
            </a:r>
            <a:r>
              <a:rPr lang="en-US" dirty="0" smtClean="0"/>
              <a:t> (“Abu </a:t>
            </a:r>
            <a:r>
              <a:rPr lang="en-US" smtClean="0"/>
              <a:t>Ishaq </a:t>
            </a:r>
            <a:r>
              <a:rPr lang="en-US" dirty="0" smtClean="0"/>
              <a:t>Ibrahim son of Muhammad from Persia’s </a:t>
            </a:r>
            <a:r>
              <a:rPr lang="en-US" dirty="0" err="1" smtClean="0"/>
              <a:t>Estakhr</a:t>
            </a:r>
            <a:r>
              <a:rPr lang="en-US" dirty="0" smtClean="0"/>
              <a:t>”)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569 (1173)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Persian traveler and “geographer”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476" y="764704"/>
            <a:ext cx="3537842" cy="535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4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068" y="-819472"/>
            <a:ext cx="5531634" cy="836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8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065212" y="533400"/>
            <a:ext cx="9997752" cy="1143000"/>
          </a:xfrm>
        </p:spPr>
        <p:txBody>
          <a:bodyPr/>
          <a:lstStyle/>
          <a:p>
            <a:r>
              <a:rPr lang="en-US" dirty="0" smtClean="0"/>
              <a:t>Islamic maps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1027051" y="2204864"/>
            <a:ext cx="468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 smtClean="0"/>
              <a:t>Qibla</a:t>
            </a:r>
            <a:r>
              <a:rPr lang="en-US" dirty="0" smtClean="0"/>
              <a:t> diagram (‘Ali </a:t>
            </a:r>
            <a:r>
              <a:rPr lang="en-US" dirty="0" err="1" smtClean="0"/>
              <a:t>ibn</a:t>
            </a:r>
            <a:r>
              <a:rPr lang="en-US" dirty="0" smtClean="0"/>
              <a:t> Muhammad al </a:t>
            </a:r>
            <a:r>
              <a:rPr lang="en-US" dirty="0" err="1" smtClean="0"/>
              <a:t>Sharaft</a:t>
            </a:r>
            <a:r>
              <a:rPr lang="en-US" dirty="0" smtClean="0"/>
              <a:t> al-</a:t>
            </a:r>
            <a:r>
              <a:rPr lang="en-US" dirty="0" err="1" smtClean="0"/>
              <a:t>Sifaqsi</a:t>
            </a:r>
            <a:r>
              <a:rPr lang="en-US" dirty="0" smtClean="0"/>
              <a:t>, 958 (1551)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32-point wind rose (Mecca)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372" y="533400"/>
            <a:ext cx="4896544" cy="589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38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065212" y="533400"/>
            <a:ext cx="9997752" cy="1143000"/>
          </a:xfrm>
        </p:spPr>
        <p:txBody>
          <a:bodyPr/>
          <a:lstStyle/>
          <a:p>
            <a:r>
              <a:rPr lang="en-US" dirty="0" smtClean="0"/>
              <a:t>The Walters </a:t>
            </a:r>
            <a:r>
              <a:rPr lang="en-US" dirty="0" err="1" smtClean="0"/>
              <a:t>Deniz</a:t>
            </a:r>
            <a:r>
              <a:rPr lang="en-US" dirty="0" smtClean="0"/>
              <a:t> </a:t>
            </a:r>
            <a:r>
              <a:rPr lang="en-US" dirty="0" err="1" smtClean="0"/>
              <a:t>atlasi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6258318" y="2276872"/>
            <a:ext cx="4680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Ottoman atlas from the 16</a:t>
            </a:r>
            <a:r>
              <a:rPr lang="en-US" baseline="30000" dirty="0" smtClean="0"/>
              <a:t>th</a:t>
            </a:r>
            <a:r>
              <a:rPr lang="en-US" dirty="0" smtClean="0"/>
              <a:t>-C.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82 double pages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Italy and the Mediterranean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Compilation of Italian and Ottoman </a:t>
            </a:r>
            <a:r>
              <a:rPr lang="en-US" dirty="0" smtClean="0"/>
              <a:t>charts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Names along the </a:t>
            </a:r>
            <a:r>
              <a:rPr lang="en-US" dirty="0" smtClean="0"/>
              <a:t>costs and Danube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 smtClean="0"/>
              <a:t>Portolan</a:t>
            </a:r>
            <a:r>
              <a:rPr lang="en-US" dirty="0" smtClean="0"/>
              <a:t> map (navigation) - </a:t>
            </a:r>
            <a:r>
              <a:rPr lang="en-US" dirty="0"/>
              <a:t>I</a:t>
            </a:r>
            <a:r>
              <a:rPr lang="en-US" dirty="0" smtClean="0"/>
              <a:t>slamic 32-point rose wind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868" y="1844824"/>
            <a:ext cx="5088584" cy="343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0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-457200">
              <a:buFont typeface="+mj-lt"/>
              <a:buAutoNum type="arabicPeriod"/>
            </a:pPr>
            <a:r>
              <a:rPr lang="en-US" dirty="0" smtClean="0"/>
              <a:t>Map Wars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 smtClean="0"/>
              <a:t>THE History of Cartography?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 smtClean="0"/>
              <a:t>Practical tips: J. B. Harley’s “DOs”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 smtClean="0"/>
              <a:t>Digital maps and the mediated experience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 smtClean="0"/>
              <a:t>References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28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828" y="-6013"/>
            <a:ext cx="10396748" cy="701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80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065212" y="533400"/>
            <a:ext cx="9997752" cy="1143000"/>
          </a:xfrm>
        </p:spPr>
        <p:txBody>
          <a:bodyPr/>
          <a:lstStyle/>
          <a:p>
            <a:r>
              <a:rPr lang="en-US" dirty="0" smtClean="0"/>
              <a:t>Cosmographic </a:t>
            </a:r>
            <a:r>
              <a:rPr lang="en-US" dirty="0" smtClean="0"/>
              <a:t>maps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909836" y="2060848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476" y="836712"/>
            <a:ext cx="3367694" cy="53377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25860" y="2060848"/>
            <a:ext cx="50405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18</a:t>
            </a:r>
            <a:r>
              <a:rPr lang="en-US" baseline="30000" dirty="0" smtClean="0"/>
              <a:t>th</a:t>
            </a:r>
            <a:r>
              <a:rPr lang="en-US" dirty="0" smtClean="0"/>
              <a:t> Century depiction of </a:t>
            </a:r>
            <a:r>
              <a:rPr lang="en-US" i="1" dirty="0" err="1" smtClean="0"/>
              <a:t>Vishnarupa</a:t>
            </a:r>
            <a:endParaRPr lang="en-US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i="1" dirty="0" smtClean="0"/>
              <a:t>Bhagavad Gita </a:t>
            </a:r>
            <a:r>
              <a:rPr lang="en-US" dirty="0" smtClean="0"/>
              <a:t>passage, </a:t>
            </a:r>
            <a:r>
              <a:rPr lang="en-US" dirty="0" err="1" smtClean="0"/>
              <a:t>Vishna</a:t>
            </a:r>
            <a:r>
              <a:rPr lang="en-US" dirty="0" smtClean="0"/>
              <a:t>/Krishna showed the entire universe on his body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War between two armies from the </a:t>
            </a:r>
            <a:r>
              <a:rPr lang="en-US" smtClean="0"/>
              <a:t>entire world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mtClean="0"/>
              <a:t>Yamuna river in the center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mtClean="0"/>
              <a:t>Stands on a serpent (sustains the universe)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7825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00" y="-171400"/>
            <a:ext cx="4531716" cy="718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1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065212" y="533400"/>
            <a:ext cx="9997752" cy="1143000"/>
          </a:xfrm>
        </p:spPr>
        <p:txBody>
          <a:bodyPr/>
          <a:lstStyle/>
          <a:p>
            <a:r>
              <a:rPr lang="en-US" dirty="0" smtClean="0"/>
              <a:t>Cosmographic </a:t>
            </a:r>
            <a:r>
              <a:rPr lang="en-US" dirty="0" smtClean="0"/>
              <a:t>maps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909836" y="2060848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125860" y="2060848"/>
            <a:ext cx="468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Europe: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O-T maps and Judaic-Christian depiction of the cosmos</a:t>
            </a: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0436" y="692696"/>
            <a:ext cx="4303265" cy="552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9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065212" y="533400"/>
            <a:ext cx="9997752" cy="1143000"/>
          </a:xfrm>
        </p:spPr>
        <p:txBody>
          <a:bodyPr/>
          <a:lstStyle/>
          <a:p>
            <a:r>
              <a:rPr lang="en-US" dirty="0"/>
              <a:t>Cosmographic </a:t>
            </a:r>
            <a:r>
              <a:rPr lang="en-US" dirty="0" smtClean="0"/>
              <a:t>maps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909836" y="2060848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233872" y="2725525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Enlightenment Mechanical concept: </a:t>
            </a:r>
          </a:p>
          <a:p>
            <a:pPr algn="just"/>
            <a:r>
              <a:rPr lang="en-US" dirty="0" smtClean="0"/>
              <a:t>God as the Clockmaker</a:t>
            </a: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428" y="-28575"/>
            <a:ext cx="5457825" cy="68865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33872" y="4097815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i="1" dirty="0" smtClean="0"/>
              <a:t>The Catalan Atlas</a:t>
            </a:r>
            <a:r>
              <a:rPr lang="en-US" dirty="0" smtClean="0"/>
              <a:t>, 1375</a:t>
            </a: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408404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065212" y="533400"/>
            <a:ext cx="9997752" cy="1143000"/>
          </a:xfrm>
        </p:spPr>
        <p:txBody>
          <a:bodyPr/>
          <a:lstStyle/>
          <a:p>
            <a:r>
              <a:rPr lang="en-US" dirty="0"/>
              <a:t>Cosmographic </a:t>
            </a:r>
            <a:r>
              <a:rPr lang="en-US" dirty="0" smtClean="0"/>
              <a:t>maps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909836" y="2060848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125860" y="2060848"/>
            <a:ext cx="49685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Ibrahim </a:t>
            </a:r>
            <a:r>
              <a:rPr lang="en-US" dirty="0" err="1" smtClean="0"/>
              <a:t>Hakki</a:t>
            </a:r>
            <a:r>
              <a:rPr lang="en-US" dirty="0" smtClean="0"/>
              <a:t> </a:t>
            </a:r>
            <a:r>
              <a:rPr lang="en-US" dirty="0" err="1" smtClean="0"/>
              <a:t>Erzurumi</a:t>
            </a:r>
            <a:r>
              <a:rPr lang="en-US" dirty="0" smtClean="0"/>
              <a:t> (</a:t>
            </a:r>
            <a:r>
              <a:rPr lang="en-US" dirty="0" err="1" smtClean="0"/>
              <a:t>sufi</a:t>
            </a:r>
            <a:r>
              <a:rPr lang="en-US" dirty="0" smtClean="0"/>
              <a:t> saint and philosopher), </a:t>
            </a:r>
            <a:r>
              <a:rPr lang="en-US" i="1" dirty="0" err="1" smtClean="0"/>
              <a:t>Marifetname</a:t>
            </a:r>
            <a:r>
              <a:rPr lang="en-US" i="1" dirty="0" smtClean="0"/>
              <a:t> </a:t>
            </a:r>
            <a:r>
              <a:rPr lang="en-US" dirty="0" smtClean="0"/>
              <a:t>(Book of Gnosis), 1756.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Cosmos evolved by three divine layers (transcendence, omnipotence, and sovereignty)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Heaven (8 gates/layers), Earth (surrounded by 7 heavenly spheres), Hell (7 layers), each one having its tree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2444" y="25152"/>
            <a:ext cx="3486150" cy="703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99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065212" y="533400"/>
            <a:ext cx="9997752" cy="1143000"/>
          </a:xfrm>
        </p:spPr>
        <p:txBody>
          <a:bodyPr/>
          <a:lstStyle/>
          <a:p>
            <a:r>
              <a:rPr lang="en-US" dirty="0" smtClean="0"/>
              <a:t>Something extra!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909836" y="2060848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125860" y="2060848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Size of America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0436" y="-308466"/>
            <a:ext cx="3810000" cy="760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065212" y="533400"/>
            <a:ext cx="9997752" cy="1143000"/>
          </a:xfrm>
        </p:spPr>
        <p:txBody>
          <a:bodyPr/>
          <a:lstStyle/>
          <a:p>
            <a:r>
              <a:rPr lang="en-US" dirty="0" smtClean="0"/>
              <a:t>Conventions: North on the top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1383568" y="1844824"/>
            <a:ext cx="93193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Europe O-T maps: Orient on the top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Earlier European maps: South at the top based on Arabic tradition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16</a:t>
            </a:r>
            <a:r>
              <a:rPr lang="en-US" baseline="30000" dirty="0" smtClean="0"/>
              <a:t>th</a:t>
            </a:r>
            <a:r>
              <a:rPr lang="en-US" dirty="0" smtClean="0"/>
              <a:t> Century: navigation and European association of North with </a:t>
            </a:r>
            <a:r>
              <a:rPr lang="en-US" dirty="0" err="1" smtClean="0"/>
              <a:t>Northen</a:t>
            </a:r>
            <a:r>
              <a:rPr lang="en-US" dirty="0" smtClean="0"/>
              <a:t> Star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Ptolemy is rediscovered in Europe and became an obsession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172" y="3045153"/>
            <a:ext cx="3320482" cy="399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97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244" y="116632"/>
            <a:ext cx="6731376" cy="69663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85900" y="3429000"/>
            <a:ext cx="2381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/>
              <a:t>Muhammad </a:t>
            </a:r>
            <a:r>
              <a:rPr lang="pt-BR" dirty="0" smtClean="0"/>
              <a:t>al-</a:t>
            </a:r>
            <a:r>
              <a:rPr lang="pt-BR" dirty="0" err="1" smtClean="0"/>
              <a:t>Idrisi</a:t>
            </a:r>
            <a:endParaRPr lang="pt-BR" dirty="0" smtClean="0"/>
          </a:p>
          <a:p>
            <a:pPr algn="ctr"/>
            <a:r>
              <a:rPr lang="pt-BR" dirty="0" smtClean="0"/>
              <a:t>1154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23779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8413" y="3124919"/>
            <a:ext cx="18056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Pietro </a:t>
            </a:r>
            <a:r>
              <a:rPr lang="pt-BR" dirty="0" err="1" smtClean="0"/>
              <a:t>Vesconte</a:t>
            </a:r>
            <a:endParaRPr lang="pt-BR" dirty="0" smtClean="0"/>
          </a:p>
          <a:p>
            <a:pPr algn="just"/>
            <a:r>
              <a:rPr lang="pt-BR" i="1" dirty="0" err="1" smtClean="0"/>
              <a:t>Mappamundi</a:t>
            </a:r>
            <a:endParaRPr lang="pt-BR" dirty="0"/>
          </a:p>
          <a:p>
            <a:pPr algn="just"/>
            <a:r>
              <a:rPr lang="pt-BR" dirty="0" smtClean="0"/>
              <a:t>1321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052" y="476672"/>
            <a:ext cx="9220200" cy="621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1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Maps wars: Positivism x </a:t>
            </a:r>
            <a:r>
              <a:rPr lang="en-US" dirty="0" err="1" smtClean="0"/>
              <a:t>Culturalism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Positivism: cartography as “Science”</a:t>
            </a:r>
          </a:p>
          <a:p>
            <a:pPr lvl="1"/>
            <a:r>
              <a:rPr lang="en-US" dirty="0" smtClean="0"/>
              <a:t>Claim of being an objective representation of the real world (space shapes maps)</a:t>
            </a:r>
          </a:p>
          <a:p>
            <a:pPr lvl="1"/>
            <a:r>
              <a:rPr lang="en-US" dirty="0" smtClean="0"/>
              <a:t>Claim of constant </a:t>
            </a:r>
            <a:r>
              <a:rPr lang="en-US" dirty="0"/>
              <a:t>progress towards greater precision</a:t>
            </a:r>
            <a:endParaRPr lang="en-US" dirty="0" smtClean="0"/>
          </a:p>
          <a:p>
            <a:pPr lvl="1"/>
            <a:r>
              <a:rPr lang="en-US" dirty="0" smtClean="0"/>
              <a:t>Teleology: was precision that important for early Western peoples</a:t>
            </a:r>
            <a:r>
              <a:rPr lang="en-GB" dirty="0" smtClean="0"/>
              <a:t>?</a:t>
            </a:r>
          </a:p>
          <a:p>
            <a:pPr lvl="1"/>
            <a:endParaRPr lang="en-US" dirty="0" smtClean="0"/>
          </a:p>
          <a:p>
            <a:pPr lvl="0"/>
            <a:r>
              <a:rPr lang="en-US" dirty="0" err="1" smtClean="0"/>
              <a:t>Culturalism</a:t>
            </a:r>
            <a:r>
              <a:rPr lang="en-US" dirty="0" smtClean="0"/>
              <a:t>: cartography as encoded social practice in space</a:t>
            </a:r>
          </a:p>
          <a:p>
            <a:pPr lvl="1"/>
            <a:r>
              <a:rPr lang="en-US" dirty="0" smtClean="0"/>
              <a:t>As language: one of the earliest forms of human communication</a:t>
            </a:r>
          </a:p>
          <a:p>
            <a:pPr lvl="1"/>
            <a:r>
              <a:rPr lang="en-GB" dirty="0" smtClean="0"/>
              <a:t>“Memory banks for spatial data and as mnemonics in societies without printing” (Harley …).</a:t>
            </a:r>
            <a:endParaRPr lang="en-US" dirty="0"/>
          </a:p>
          <a:p>
            <a:pPr lvl="1"/>
            <a:r>
              <a:rPr lang="en-US" dirty="0" smtClean="0"/>
              <a:t>“Real” world questioned: cosmologic maps, utopias</a:t>
            </a:r>
          </a:p>
          <a:p>
            <a:pPr lvl="1"/>
            <a:r>
              <a:rPr lang="en-US" dirty="0" smtClean="0"/>
              <a:t>Maps (culture) shapes </a:t>
            </a:r>
            <a:r>
              <a:rPr lang="en-US" dirty="0" smtClean="0"/>
              <a:t>space: we know the world via maps; open spaces 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49724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065212" y="533400"/>
            <a:ext cx="9997752" cy="1143000"/>
          </a:xfrm>
        </p:spPr>
        <p:txBody>
          <a:bodyPr/>
          <a:lstStyle/>
          <a:p>
            <a:r>
              <a:rPr lang="en-US" dirty="0" smtClean="0"/>
              <a:t>Conventions: </a:t>
            </a:r>
            <a:r>
              <a:rPr lang="en-US" dirty="0" err="1" smtClean="0"/>
              <a:t>Mercartor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Gall-Peters</a:t>
            </a:r>
            <a:endParaRPr lang="en-US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36" y="1988840"/>
            <a:ext cx="4896544" cy="31163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5860" y="5157192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 smtClean="0"/>
              <a:t>Gerardus</a:t>
            </a:r>
            <a:r>
              <a:rPr lang="en-GB" dirty="0" smtClean="0"/>
              <a:t> Mercator, 1569</a:t>
            </a:r>
          </a:p>
          <a:p>
            <a:pPr algn="ctr"/>
            <a:r>
              <a:rPr lang="en-GB" dirty="0" smtClean="0"/>
              <a:t>Navigation, Shape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388" y="1988840"/>
            <a:ext cx="4968552" cy="31723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10436" y="5229200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James Gall and Arno Peters, 1885/1970</a:t>
            </a:r>
          </a:p>
          <a:p>
            <a:pPr algn="ctr"/>
            <a:r>
              <a:rPr lang="en-GB" dirty="0" smtClean="0"/>
              <a:t>Criticism of </a:t>
            </a:r>
            <a:r>
              <a:rPr lang="en-GB" dirty="0" err="1" smtClean="0"/>
              <a:t>Eurocentrism</a:t>
            </a:r>
            <a:r>
              <a:rPr lang="en-GB" dirty="0" smtClean="0"/>
              <a:t>, Area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2740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065212" y="533400"/>
            <a:ext cx="9997752" cy="1143000"/>
          </a:xfrm>
        </p:spPr>
        <p:txBody>
          <a:bodyPr/>
          <a:lstStyle/>
          <a:p>
            <a:pPr lvl="0"/>
            <a:r>
              <a:rPr lang="en-US" dirty="0" smtClean="0"/>
              <a:t>4. Digital </a:t>
            </a:r>
            <a:r>
              <a:rPr lang="en-US" dirty="0"/>
              <a:t>maps and the mediated experience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69876" y="2132856"/>
            <a:ext cx="95770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Digital satellite image as the end of the history of cartography?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Apotheosis of objectivism: perfect accuracy</a:t>
            </a:r>
            <a:endParaRPr lang="en-GB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dirty="0" smtClean="0"/>
              <a:t>Politics: shadowed or </a:t>
            </a:r>
            <a:r>
              <a:rPr lang="en-GB" dirty="0" err="1" smtClean="0"/>
              <a:t>pixled</a:t>
            </a:r>
            <a:r>
              <a:rPr lang="en-GB" dirty="0" smtClean="0"/>
              <a:t> areas (e.g. Google Maps: Israel, Western nuclear/military facilities)</a:t>
            </a: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smtClean="0"/>
              <a:t>Mediated experience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dirty="0" smtClean="0"/>
              <a:t>Your or my map? Customization, Social Media bubble and public space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dirty="0" smtClean="0"/>
              <a:t>Maps are social practices in space -&gt; Tech Giants as a intermediate visibility layer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dirty="0" smtClean="0"/>
              <a:t>Market forces: promotion or exclusion of partners or concurrence</a:t>
            </a:r>
          </a:p>
        </p:txBody>
      </p:sp>
    </p:spTree>
    <p:extLst>
      <p:ext uri="{BB962C8B-B14F-4D97-AF65-F5344CB8AC3E}">
        <p14:creationId xmlns:p14="http://schemas.microsoft.com/office/powerpoint/2010/main" val="2830316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</a:t>
            </a:r>
            <a:r>
              <a:rPr lang="en-US" dirty="0" smtClean="0"/>
              <a:t>. References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Harley, John Brian and Woodward, David. </a:t>
            </a:r>
            <a:r>
              <a:rPr lang="en-US" i="1" dirty="0" smtClean="0"/>
              <a:t>The History of Cartography. Volumes 1-2</a:t>
            </a:r>
            <a:r>
              <a:rPr lang="en-US" dirty="0" smtClean="0"/>
              <a:t>. Chicago and London: The University of Chicago Press. 1987-1994.</a:t>
            </a:r>
          </a:p>
          <a:p>
            <a:pPr lvl="0"/>
            <a:r>
              <a:rPr lang="en-US" dirty="0" smtClean="0"/>
              <a:t>Andrews, J. H. “Introduction: Meaning, Knowledge, and Power in the Map Philosophy of J. B. Harvey”. In Harley, J. B., </a:t>
            </a:r>
            <a:r>
              <a:rPr lang="en-US" i="1" dirty="0" smtClean="0"/>
              <a:t>The New Nature of Maps: Essays in the History of Cartography</a:t>
            </a:r>
            <a:r>
              <a:rPr lang="en-US" dirty="0" smtClean="0"/>
              <a:t>, edited by Paul </a:t>
            </a:r>
            <a:r>
              <a:rPr lang="en-US" dirty="0" err="1" smtClean="0"/>
              <a:t>Laxton</a:t>
            </a:r>
            <a:r>
              <a:rPr lang="en-US" dirty="0" smtClean="0"/>
              <a:t>. Baltimore: The John Hopkins University Press</a:t>
            </a:r>
            <a:r>
              <a:rPr lang="en-US" i="1" dirty="0" smtClean="0"/>
              <a:t>. </a:t>
            </a:r>
            <a:r>
              <a:rPr lang="en-US" dirty="0" smtClean="0"/>
              <a:t>2001.</a:t>
            </a:r>
          </a:p>
          <a:p>
            <a:pPr lvl="0"/>
            <a:r>
              <a:rPr lang="en-GB" dirty="0" err="1" smtClean="0"/>
              <a:t>Hobsbawm</a:t>
            </a:r>
            <a:r>
              <a:rPr lang="en-GB" dirty="0" smtClean="0"/>
              <a:t>, Eric J. “The World Unified”. In </a:t>
            </a:r>
            <a:r>
              <a:rPr lang="en-GB" i="1" dirty="0" smtClean="0"/>
              <a:t>The Age of Capital: 1848 – 1875</a:t>
            </a:r>
            <a:r>
              <a:rPr lang="en-GB" dirty="0" smtClean="0"/>
              <a:t>, 64 – 87. London: Abacus. 1977.</a:t>
            </a:r>
          </a:p>
          <a:p>
            <a:pPr lvl="0"/>
            <a:r>
              <a:rPr lang="en-GB" dirty="0" err="1" smtClean="0"/>
              <a:t>Mozorov</a:t>
            </a:r>
            <a:r>
              <a:rPr lang="en-GB" dirty="0" smtClean="0"/>
              <a:t>, </a:t>
            </a:r>
            <a:r>
              <a:rPr lang="en-GB" dirty="0" err="1" smtClean="0"/>
              <a:t>Evgeny</a:t>
            </a:r>
            <a:r>
              <a:rPr lang="en-GB" dirty="0" smtClean="0"/>
              <a:t>. “My Map or Yours?: Google’s plan to personalize maps could end public space as we know it”. </a:t>
            </a:r>
            <a:r>
              <a:rPr lang="en-GB" i="1" dirty="0" smtClean="0"/>
              <a:t>Future Tense</a:t>
            </a:r>
            <a:r>
              <a:rPr lang="en-GB" dirty="0"/>
              <a:t>, May 28, 2013, http://</a:t>
            </a:r>
            <a:r>
              <a:rPr lang="en-GB" dirty="0" smtClean="0"/>
              <a:t>www.slate.com/articles/technology/future_tense/2013/05/google_maps_personalization_will_hurt_public_space_and_engagement.html.</a:t>
            </a:r>
          </a:p>
        </p:txBody>
      </p:sp>
    </p:spTree>
    <p:extLst>
      <p:ext uri="{BB962C8B-B14F-4D97-AF65-F5344CB8AC3E}">
        <p14:creationId xmlns:p14="http://schemas.microsoft.com/office/powerpoint/2010/main" val="157367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(OMG Time’s over)</a:t>
            </a:r>
            <a:endParaRPr lang="en-US" sz="2800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811152" y="2492896"/>
            <a:ext cx="6109320" cy="1960240"/>
          </a:xfrm>
        </p:spPr>
        <p:txBody>
          <a:bodyPr/>
          <a:lstStyle/>
          <a:p>
            <a:pPr marL="0" lvl="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0" lvl="0" indent="0">
              <a:buNone/>
            </a:pPr>
            <a:r>
              <a:rPr lang="en-US" sz="7200" dirty="0" smtClean="0">
                <a:solidFill>
                  <a:srgbClr val="FF0000"/>
                </a:solidFill>
              </a:rPr>
              <a:t>Thank you! :)</a:t>
            </a:r>
            <a:endParaRPr lang="en-US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66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 and Content Layout with Chart</a:t>
            </a:r>
            <a:endParaRPr lang="en-US" dirty="0"/>
          </a:p>
        </p:txBody>
      </p:sp>
      <p:graphicFrame>
        <p:nvGraphicFramePr>
          <p:cNvPr id="10" name="Content Placeholder 9" descr="Line with markers chart representing  3 line series in 4 categories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4369821"/>
              </p:ext>
            </p:extLst>
          </p:nvPr>
        </p:nvGraphicFramePr>
        <p:xfrm>
          <a:off x="1065213" y="1828800"/>
          <a:ext cx="96012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8959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Two Content Layout with Table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First bullet point here</a:t>
            </a:r>
          </a:p>
          <a:p>
            <a:r>
              <a:rPr lang="en-US"/>
              <a:t>Second bullet point here</a:t>
            </a:r>
          </a:p>
          <a:p>
            <a:r>
              <a:rPr lang="en-US"/>
              <a:t>Third bullet point here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09427054"/>
              </p:ext>
            </p:extLst>
          </p:nvPr>
        </p:nvGraphicFramePr>
        <p:xfrm>
          <a:off x="6018213" y="1828800"/>
          <a:ext cx="4648200" cy="19812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549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49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494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95300">
                <a:tc>
                  <a:txBody>
                    <a:bodyPr/>
                    <a:lstStyle/>
                    <a:p>
                      <a:r>
                        <a:rPr lang="en-US" dirty="0"/>
                        <a:t>Class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Group 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Group 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r>
                        <a:rPr lang="en-US" dirty="0"/>
                        <a:t>Class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r>
                        <a:rPr lang="en-US" dirty="0"/>
                        <a:t>Class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r>
                        <a:rPr lang="en-US" dirty="0"/>
                        <a:t>Class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17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Content Layout with SmartArt</a:t>
            </a:r>
          </a:p>
        </p:txBody>
      </p:sp>
      <p:graphicFrame>
        <p:nvGraphicFramePr>
          <p:cNvPr id="9" name="Content Placeholder 8" descr="Continous cycle diagram showing 5 tasks in clockwise direction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33335682"/>
              </p:ext>
            </p:extLst>
          </p:nvPr>
        </p:nvGraphicFramePr>
        <p:xfrm>
          <a:off x="1065213" y="1828800"/>
          <a:ext cx="4645025" cy="419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First bullet point here</a:t>
            </a:r>
          </a:p>
          <a:p>
            <a:r>
              <a:rPr lang="en-US" dirty="0"/>
              <a:t>Second bullet point here</a:t>
            </a:r>
          </a:p>
          <a:p>
            <a:r>
              <a:rPr lang="en-US" dirty="0"/>
              <a:t>Third bullet point here</a:t>
            </a:r>
          </a:p>
        </p:txBody>
      </p:sp>
    </p:spTree>
    <p:extLst>
      <p:ext uri="{BB962C8B-B14F-4D97-AF65-F5344CB8AC3E}">
        <p14:creationId xmlns:p14="http://schemas.microsoft.com/office/powerpoint/2010/main" val="331616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a Slide Title - 1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11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a Slide Title - 2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97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a Slide Title - 3</a:t>
            </a:r>
          </a:p>
        </p:txBody>
      </p:sp>
    </p:spTree>
    <p:extLst>
      <p:ext uri="{BB962C8B-B14F-4D97-AF65-F5344CB8AC3E}">
        <p14:creationId xmlns:p14="http://schemas.microsoft.com/office/powerpoint/2010/main" val="404671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053852" y="413792"/>
            <a:ext cx="9601200" cy="1143000"/>
          </a:xfrm>
        </p:spPr>
        <p:txBody>
          <a:bodyPr/>
          <a:lstStyle/>
          <a:p>
            <a:r>
              <a:rPr lang="en-US" dirty="0" smtClean="0"/>
              <a:t>1.1 A little ice-breaker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948" y="1556792"/>
            <a:ext cx="7559234" cy="5044280"/>
          </a:xfrm>
        </p:spPr>
      </p:pic>
    </p:spTree>
    <p:extLst>
      <p:ext uri="{BB962C8B-B14F-4D97-AF65-F5344CB8AC3E}">
        <p14:creationId xmlns:p14="http://schemas.microsoft.com/office/powerpoint/2010/main" val="360274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761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a Slide Title - 4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30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a Slide Title - 5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08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dirty="0" smtClean="0"/>
              <a:t>. Historiography of Cartography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Is there such a thing as THE history of cartography?</a:t>
            </a:r>
          </a:p>
          <a:p>
            <a:pPr lvl="0"/>
            <a:r>
              <a:rPr lang="en-US" dirty="0" smtClean="0"/>
              <a:t>It usually falls on traps like:</a:t>
            </a:r>
          </a:p>
          <a:p>
            <a:pPr lvl="1"/>
            <a:r>
              <a:rPr lang="en-US" dirty="0" smtClean="0"/>
              <a:t>Eurocentric evolutionism </a:t>
            </a:r>
          </a:p>
          <a:p>
            <a:pPr lvl="2"/>
            <a:r>
              <a:rPr lang="en-US" dirty="0"/>
              <a:t>Disenchantment (M. Weber</a:t>
            </a:r>
            <a:r>
              <a:rPr lang="en-US" dirty="0" smtClean="0"/>
              <a:t>): </a:t>
            </a:r>
            <a:r>
              <a:rPr lang="en-US" dirty="0"/>
              <a:t>Magic </a:t>
            </a:r>
            <a:r>
              <a:rPr lang="en-US" dirty="0" smtClean="0"/>
              <a:t>– Religion - Science</a:t>
            </a:r>
          </a:p>
          <a:p>
            <a:pPr lvl="1"/>
            <a:r>
              <a:rPr lang="en-US" dirty="0" smtClean="0"/>
              <a:t>Missing the negotiated character of cartographic conventions</a:t>
            </a:r>
          </a:p>
          <a:p>
            <a:pPr lvl="1"/>
            <a:r>
              <a:rPr lang="en-US" dirty="0" smtClean="0"/>
              <a:t>Staying as a collection of poorly related picture album of regional histories. </a:t>
            </a:r>
          </a:p>
        </p:txBody>
      </p:sp>
    </p:spTree>
    <p:extLst>
      <p:ext uri="{BB962C8B-B14F-4D97-AF65-F5344CB8AC3E}">
        <p14:creationId xmlns:p14="http://schemas.microsoft.com/office/powerpoint/2010/main" val="290822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2.1 What about non-Western maps?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 smtClean="0"/>
              <a:t>Issues of definition: umbrella </a:t>
            </a:r>
            <a:r>
              <a:rPr lang="en-GB" dirty="0"/>
              <a:t>terms like </a:t>
            </a:r>
            <a:r>
              <a:rPr lang="en-GB" dirty="0" smtClean="0"/>
              <a:t>“document” </a:t>
            </a:r>
            <a:r>
              <a:rPr lang="en-GB" dirty="0"/>
              <a:t>and </a:t>
            </a:r>
            <a:r>
              <a:rPr lang="en-GB" dirty="0" smtClean="0"/>
              <a:t>“picture”</a:t>
            </a:r>
          </a:p>
          <a:p>
            <a:pPr lvl="1"/>
            <a:r>
              <a:rPr lang="en-GB" dirty="0" smtClean="0"/>
              <a:t>Arabic:</a:t>
            </a:r>
          </a:p>
          <a:p>
            <a:pPr lvl="1"/>
            <a:r>
              <a:rPr lang="en-GB" dirty="0" smtClean="0"/>
              <a:t>Chinese:</a:t>
            </a: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52863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065212" y="533400"/>
            <a:ext cx="9997752" cy="1143000"/>
          </a:xfrm>
        </p:spPr>
        <p:txBody>
          <a:bodyPr/>
          <a:lstStyle/>
          <a:p>
            <a:r>
              <a:rPr lang="en-US" dirty="0" smtClean="0"/>
              <a:t>3. Harley’s “DOs” for pre-modern and modern maps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lvl="0" indent="0">
              <a:buNone/>
            </a:pPr>
            <a:r>
              <a:rPr lang="en-US" dirty="0" smtClean="0"/>
              <a:t>Panofsky’s layers of meaning with special attention to:</a:t>
            </a:r>
          </a:p>
          <a:p>
            <a:pPr lvl="0"/>
            <a:r>
              <a:rPr lang="en-US" dirty="0" smtClean="0"/>
              <a:t>Size</a:t>
            </a:r>
          </a:p>
          <a:p>
            <a:pPr lvl="1"/>
            <a:r>
              <a:rPr lang="en-US" dirty="0" smtClean="0"/>
              <a:t>The larger, the more significant</a:t>
            </a:r>
          </a:p>
          <a:p>
            <a:pPr lvl="0"/>
            <a:r>
              <a:rPr lang="en-US" dirty="0" smtClean="0"/>
              <a:t>Centrality</a:t>
            </a:r>
          </a:p>
          <a:p>
            <a:pPr lvl="1"/>
            <a:r>
              <a:rPr lang="en-US" dirty="0" smtClean="0"/>
              <a:t>Tendency of putting one’s ethnic group at the center*</a:t>
            </a:r>
          </a:p>
          <a:p>
            <a:pPr lvl="0"/>
            <a:r>
              <a:rPr lang="en-GB" dirty="0" smtClean="0"/>
              <a:t>Colour</a:t>
            </a:r>
          </a:p>
          <a:p>
            <a:pPr lvl="1"/>
            <a:r>
              <a:rPr lang="en-GB" dirty="0" smtClean="0"/>
              <a:t>Expression of emotions towards a given space. Pink as indicator of imperialism*</a:t>
            </a:r>
          </a:p>
          <a:p>
            <a:pPr lvl="0"/>
            <a:r>
              <a:rPr lang="en-GB" dirty="0" smtClean="0"/>
              <a:t>Script</a:t>
            </a:r>
          </a:p>
          <a:p>
            <a:pPr lvl="1"/>
            <a:r>
              <a:rPr lang="en-GB" dirty="0" smtClean="0"/>
              <a:t>Size, colour, shape… place names</a:t>
            </a:r>
            <a:endParaRPr lang="en-GB" dirty="0" smtClean="0"/>
          </a:p>
          <a:p>
            <a:pPr lvl="0"/>
            <a:r>
              <a:rPr lang="en-GB" dirty="0" smtClean="0"/>
              <a:t>Silence</a:t>
            </a:r>
          </a:p>
          <a:p>
            <a:pPr lvl="1"/>
            <a:r>
              <a:rPr lang="en-GB" dirty="0" smtClean="0"/>
              <a:t>Omissions (dominated peoples), intentional blank spaces</a:t>
            </a:r>
          </a:p>
          <a:p>
            <a:r>
              <a:rPr lang="en-GB" dirty="0" smtClean="0"/>
              <a:t>Accuracy (modern maps)</a:t>
            </a:r>
          </a:p>
        </p:txBody>
      </p:sp>
    </p:spTree>
    <p:extLst>
      <p:ext uri="{BB962C8B-B14F-4D97-AF65-F5344CB8AC3E}">
        <p14:creationId xmlns:p14="http://schemas.microsoft.com/office/powerpoint/2010/main" val="12459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065212" y="533400"/>
            <a:ext cx="9997752" cy="1143000"/>
          </a:xfrm>
        </p:spPr>
        <p:txBody>
          <a:bodyPr/>
          <a:lstStyle/>
          <a:p>
            <a:r>
              <a:rPr lang="en-US" dirty="0" smtClean="0"/>
              <a:t>3.1 What else to notice?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065212" y="1828800"/>
            <a:ext cx="9493696" cy="4191000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Source</a:t>
            </a:r>
          </a:p>
          <a:p>
            <a:pPr lvl="1"/>
            <a:r>
              <a:rPr lang="en-US" dirty="0" smtClean="0"/>
              <a:t>Survey(s) date(s)</a:t>
            </a:r>
          </a:p>
          <a:p>
            <a:pPr lvl="0"/>
            <a:r>
              <a:rPr lang="en-US" dirty="0" smtClean="0"/>
              <a:t>Is it a copy?</a:t>
            </a:r>
          </a:p>
          <a:p>
            <a:pPr lvl="0"/>
            <a:r>
              <a:rPr lang="en-GB" dirty="0" smtClean="0"/>
              <a:t>Printing</a:t>
            </a:r>
            <a:r>
              <a:rPr lang="pt-BR" dirty="0" smtClean="0"/>
              <a:t> date</a:t>
            </a:r>
          </a:p>
          <a:p>
            <a:pPr lvl="1"/>
            <a:r>
              <a:rPr lang="en-GB" dirty="0" smtClean="0"/>
              <a:t>Internal evidence (style, elements represented)</a:t>
            </a:r>
          </a:p>
          <a:p>
            <a:pPr lvl="1"/>
            <a:r>
              <a:rPr lang="en-GB" dirty="0" smtClean="0"/>
              <a:t>External </a:t>
            </a:r>
            <a:r>
              <a:rPr lang="en-GB" dirty="0"/>
              <a:t>evidence (watermark, type of material or printing)</a:t>
            </a:r>
            <a:endParaRPr lang="en-GB" dirty="0" smtClean="0"/>
          </a:p>
          <a:p>
            <a:pPr lvl="0"/>
            <a:r>
              <a:rPr lang="en-GB" dirty="0" smtClean="0"/>
              <a:t>Why was it made?</a:t>
            </a:r>
          </a:p>
          <a:p>
            <a:pPr lvl="0"/>
            <a:r>
              <a:rPr lang="en-GB" dirty="0" smtClean="0"/>
              <a:t>Audience</a:t>
            </a:r>
          </a:p>
        </p:txBody>
      </p:sp>
    </p:spTree>
    <p:extLst>
      <p:ext uri="{BB962C8B-B14F-4D97-AF65-F5344CB8AC3E}">
        <p14:creationId xmlns:p14="http://schemas.microsoft.com/office/powerpoint/2010/main" val="158156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25860" y="3645024"/>
            <a:ext cx="9997752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A few examples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27367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Geometric design template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eometric design slides.potx" id="{F67263A8-1AB1-4C27-90C5-8DFF5AB0A457}" vid="{97C8510C-5076-4DB0-83F7-452F3E0654AF}"/>
    </a:ext>
  </a:extLst>
</a:theme>
</file>

<file path=ppt/theme/theme2.xml><?xml version="1.0" encoding="utf-8"?>
<a:theme xmlns:a="http://schemas.openxmlformats.org/drawingml/2006/main" name="Office Theme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Geometric design slides</Template>
  <TotalTime>1022</TotalTime>
  <Words>1320</Words>
  <Application>Microsoft Office PowerPoint</Application>
  <PresentationFormat>Custom</PresentationFormat>
  <Paragraphs>180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Arial</vt:lpstr>
      <vt:lpstr>Palatino Linotype</vt:lpstr>
      <vt:lpstr>Geometric design template</vt:lpstr>
      <vt:lpstr>Maps as Visual Sources</vt:lpstr>
      <vt:lpstr>Contents</vt:lpstr>
      <vt:lpstr>1. Maps wars: Positivism x Culturalism</vt:lpstr>
      <vt:lpstr>1.1 A little ice-breaker</vt:lpstr>
      <vt:lpstr>2. Historiography of Cartography</vt:lpstr>
      <vt:lpstr>2.1 What about non-Western maps?</vt:lpstr>
      <vt:lpstr>3. Harley’s “DOs” for pre-modern and modern maps</vt:lpstr>
      <vt:lpstr>3.1 What else to notice?</vt:lpstr>
      <vt:lpstr>A few examples</vt:lpstr>
      <vt:lpstr>Ptolemy’s Geographia and Cosmographia</vt:lpstr>
      <vt:lpstr>PowerPoint Presentation</vt:lpstr>
      <vt:lpstr>Orbis terrarium (O-T map)</vt:lpstr>
      <vt:lpstr>Beatus O-T map</vt:lpstr>
      <vt:lpstr>Beatus O-T map</vt:lpstr>
      <vt:lpstr>Islamic maps</vt:lpstr>
      <vt:lpstr>Istakhri I manuscript</vt:lpstr>
      <vt:lpstr>PowerPoint Presentation</vt:lpstr>
      <vt:lpstr>Islamic maps</vt:lpstr>
      <vt:lpstr>The Walters Deniz atlasi</vt:lpstr>
      <vt:lpstr>PowerPoint Presentation</vt:lpstr>
      <vt:lpstr>Cosmographic maps</vt:lpstr>
      <vt:lpstr>PowerPoint Presentation</vt:lpstr>
      <vt:lpstr>Cosmographic maps</vt:lpstr>
      <vt:lpstr>Cosmographic maps</vt:lpstr>
      <vt:lpstr>Cosmographic maps</vt:lpstr>
      <vt:lpstr>Something extra!</vt:lpstr>
      <vt:lpstr>Conventions: North on the top</vt:lpstr>
      <vt:lpstr>PowerPoint Presentation</vt:lpstr>
      <vt:lpstr>PowerPoint Presentation</vt:lpstr>
      <vt:lpstr>Conventions: Mercartor vs Gall-Peters</vt:lpstr>
      <vt:lpstr>4. Digital maps and the mediated experience</vt:lpstr>
      <vt:lpstr>5. References</vt:lpstr>
      <vt:lpstr>(OMG Time’s over)</vt:lpstr>
      <vt:lpstr>Title and Content Layout with Chart</vt:lpstr>
      <vt:lpstr>Two Content Layout with Table</vt:lpstr>
      <vt:lpstr>Two Content Layout with SmartArt</vt:lpstr>
      <vt:lpstr>Add a Slide Title - 1</vt:lpstr>
      <vt:lpstr>Add a Slide Title - 2</vt:lpstr>
      <vt:lpstr>Add a Slide Title - 3</vt:lpstr>
      <vt:lpstr>PowerPoint Presentation</vt:lpstr>
      <vt:lpstr>Add a Slide Title - 4</vt:lpstr>
      <vt:lpstr>Add a Slide Title - 5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Davi</dc:creator>
  <cp:lastModifiedBy>Davi</cp:lastModifiedBy>
  <cp:revision>141</cp:revision>
  <dcterms:created xsi:type="dcterms:W3CDTF">2017-12-17T11:08:29Z</dcterms:created>
  <dcterms:modified xsi:type="dcterms:W3CDTF">2017-12-19T16:25:01Z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74063800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