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sldIdLst>
    <p:sldId id="362" r:id="rId2"/>
    <p:sldId id="268" r:id="rId3"/>
    <p:sldId id="285" r:id="rId4"/>
    <p:sldId id="367" r:id="rId5"/>
    <p:sldId id="286" r:id="rId6"/>
    <p:sldId id="288" r:id="rId7"/>
    <p:sldId id="363" r:id="rId8"/>
    <p:sldId id="290" r:id="rId9"/>
    <p:sldId id="289" r:id="rId10"/>
    <p:sldId id="291" r:id="rId11"/>
  </p:sldIdLst>
  <p:sldSz cx="12192000" cy="6858000"/>
  <p:notesSz cx="6808788" cy="9942513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 xmlns="">
        <p14:section name="Výchozí oddíl" id="{AE4BC1E1-AE5E-44F7-9824-0ADB7D717B55}">
          <p14:sldIdLst>
            <p14:sldId id="342"/>
            <p14:sldId id="257"/>
            <p14:sldId id="269"/>
            <p14:sldId id="258"/>
            <p14:sldId id="259"/>
            <p14:sldId id="260"/>
            <p14:sldId id="261"/>
            <p14:sldId id="262"/>
            <p14:sldId id="263"/>
            <p14:sldId id="333"/>
            <p14:sldId id="334"/>
            <p14:sldId id="361"/>
            <p14:sldId id="335"/>
            <p14:sldId id="340"/>
            <p14:sldId id="341"/>
            <p14:sldId id="344"/>
            <p14:sldId id="343"/>
            <p14:sldId id="345"/>
            <p14:sldId id="346"/>
            <p14:sldId id="347"/>
            <p14:sldId id="348"/>
            <p14:sldId id="308"/>
            <p14:sldId id="327"/>
            <p14:sldId id="310"/>
            <p14:sldId id="311"/>
            <p14:sldId id="312"/>
            <p14:sldId id="315"/>
            <p14:sldId id="316"/>
            <p14:sldId id="314"/>
            <p14:sldId id="313"/>
            <p14:sldId id="317"/>
            <p14:sldId id="319"/>
            <p14:sldId id="328"/>
            <p14:sldId id="329"/>
            <p14:sldId id="330"/>
            <p14:sldId id="332"/>
            <p14:sldId id="349"/>
            <p14:sldId id="350"/>
            <p14:sldId id="351"/>
            <p14:sldId id="303"/>
          </p14:sldIdLst>
        </p14:section>
        <p14:section name="Oddíl bez názvu" id="{35CE6EBA-CD4F-4277-B5C6-ED463D84E4C7}">
          <p14:sldIdLst>
            <p14:sldId id="292"/>
            <p14:sldId id="294"/>
            <p14:sldId id="352"/>
            <p14:sldId id="355"/>
            <p14:sldId id="353"/>
            <p14:sldId id="354"/>
            <p14:sldId id="297"/>
            <p14:sldId id="356"/>
            <p14:sldId id="298"/>
            <p14:sldId id="299"/>
            <p14:sldId id="300"/>
            <p14:sldId id="301"/>
            <p14:sldId id="358"/>
            <p14:sldId id="359"/>
            <p14:sldId id="357"/>
            <p14:sldId id="295"/>
            <p14:sldId id="296"/>
            <p14:sldId id="264"/>
            <p14:sldId id="265"/>
            <p14:sldId id="266"/>
            <p14:sldId id="267"/>
            <p14:sldId id="270"/>
            <p14:sldId id="271"/>
            <p14:sldId id="272"/>
            <p14:sldId id="273"/>
            <p14:sldId id="274"/>
            <p14:sldId id="275"/>
            <p14:sldId id="276"/>
            <p14:sldId id="277"/>
            <p14:sldId id="278"/>
            <p14:sldId id="279"/>
            <p14:sldId id="280"/>
            <p14:sldId id="281"/>
            <p14:sldId id="282"/>
            <p14:sldId id="283"/>
            <p14:sldId id="284"/>
            <p14:sldId id="360"/>
            <p14:sldId id="325"/>
            <p14:sldId id="324"/>
            <p14:sldId id="362"/>
            <p14:sldId id="268"/>
            <p14:sldId id="285"/>
            <p14:sldId id="367"/>
            <p14:sldId id="286"/>
            <p14:sldId id="364"/>
            <p14:sldId id="288"/>
            <p14:sldId id="363"/>
            <p14:sldId id="290"/>
            <p14:sldId id="289"/>
            <p14:sldId id="291"/>
            <p14:sldId id="365"/>
            <p14:sldId id="369"/>
            <p14:sldId id="375"/>
            <p14:sldId id="376"/>
            <p14:sldId id="370"/>
            <p14:sldId id="379"/>
            <p14:sldId id="373"/>
            <p14:sldId id="378"/>
            <p14:sldId id="380"/>
            <p14:sldId id="381"/>
            <p14:sldId id="382"/>
            <p14:sldId id="383"/>
            <p14:sldId id="384"/>
            <p14:sldId id="385"/>
            <p14:sldId id="386"/>
            <p14:sldId id="388"/>
            <p14:sldId id="395"/>
            <p14:sldId id="396"/>
            <p14:sldId id="397"/>
            <p14:sldId id="398"/>
            <p14:sldId id="392"/>
            <p14:sldId id="389"/>
            <p14:sldId id="393"/>
            <p14:sldId id="394"/>
          </p14:sldIdLst>
        </p14:section>
        <p14:section name="Oddíl bez názvu" id="{6872D01D-46A7-496A-A9F6-0E1BC2C90144}">
          <p14:sldIdLst>
            <p14:sldId id="372"/>
          </p14:sldIdLst>
        </p14:section>
      </p14:sectionLst>
    </p:ex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FF"/>
    <a:srgbClr val="FF6699"/>
    <a:srgbClr val="00FFFF"/>
    <a:srgbClr val="FF33CC"/>
    <a:srgbClr val="FF66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44" autoAdjust="0"/>
    <p:restoredTop sz="79511" autoAdjust="0"/>
  </p:normalViewPr>
  <p:slideViewPr>
    <p:cSldViewPr snapToGrid="0">
      <p:cViewPr varScale="1">
        <p:scale>
          <a:sx n="101" d="100"/>
          <a:sy n="101" d="100"/>
        </p:scale>
        <p:origin x="-1258" y="-8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43" y="36365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0475" cy="4988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6737" y="0"/>
            <a:ext cx="2950475" cy="4988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64710C-89AA-407C-A28B-3F7CDC5D1E8E}" type="datetimeFigureOut">
              <a:rPr lang="cs-CZ" smtClean="0"/>
              <a:pPr/>
              <a:t>14.11.2021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3013"/>
            <a:ext cx="5964238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0879" y="4784835"/>
            <a:ext cx="5447030" cy="391486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50475" cy="4988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6737" y="9443662"/>
            <a:ext cx="2950475" cy="4988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DC0596-CD26-426B-875B-3F0D4BEAEBDD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38982967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DC0596-CD26-426B-875B-3F0D4BEAEBDD}" type="slidenum">
              <a:rPr lang="cs-CZ" smtClean="0"/>
              <a:pPr/>
              <a:t>2</a:t>
            </a:fld>
            <a:endParaRPr lang="cs-CZ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DC0596-CD26-426B-875B-3F0D4BEAEBDD}" type="slidenum">
              <a:rPr lang="cs-CZ" smtClean="0"/>
              <a:pPr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16774457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Role</a:t>
            </a:r>
            <a:r>
              <a:rPr lang="cs-CZ" baseline="0" dirty="0" smtClean="0"/>
              <a:t> učitele v každé fázi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DC0596-CD26-426B-875B-3F0D4BEAEBDD}" type="slidenum">
              <a:rPr lang="cs-CZ" smtClean="0"/>
              <a:pPr/>
              <a:t>5</a:t>
            </a:fld>
            <a:endParaRPr lang="cs-CZ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DC0596-CD26-426B-875B-3F0D4BEAEBDD}" type="slidenum">
              <a:rPr lang="cs-CZ" smtClean="0"/>
              <a:pPr/>
              <a:t>6</a:t>
            </a:fld>
            <a:endParaRPr lang="cs-CZ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DC0596-CD26-426B-875B-3F0D4BEAEBDD}" type="slidenum">
              <a:rPr lang="cs-CZ" smtClean="0"/>
              <a:pPr/>
              <a:t>7</a:t>
            </a:fld>
            <a:endParaRPr lang="cs-CZ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DC0596-CD26-426B-875B-3F0D4BEAEBDD}" type="slidenum">
              <a:rPr lang="cs-CZ" smtClean="0"/>
              <a:pPr/>
              <a:t>8</a:t>
            </a:fld>
            <a:endParaRPr lang="cs-CZ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b="1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DC0596-CD26-426B-875B-3F0D4BEAEBDD}" type="slidenum">
              <a:rPr lang="cs-CZ" smtClean="0"/>
              <a:pPr/>
              <a:t>9</a:t>
            </a:fld>
            <a:endParaRPr lang="cs-CZ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DC0596-CD26-426B-875B-3F0D4BEAEBDD}" type="slidenum">
              <a:rPr lang="cs-CZ" smtClean="0"/>
              <a:pPr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41815233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Volný tvar 6"/>
          <p:cNvSpPr>
            <a:spLocks/>
          </p:cNvSpPr>
          <p:nvPr/>
        </p:nvSpPr>
        <p:spPr bwMode="auto">
          <a:xfrm>
            <a:off x="0" y="4752126"/>
            <a:ext cx="12192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Volný tvar 7"/>
          <p:cNvSpPr>
            <a:spLocks/>
          </p:cNvSpPr>
          <p:nvPr/>
        </p:nvSpPr>
        <p:spPr bwMode="auto">
          <a:xfrm>
            <a:off x="8140701" y="0"/>
            <a:ext cx="40513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Nadpis 8"/>
          <p:cNvSpPr>
            <a:spLocks noGrp="1"/>
          </p:cNvSpPr>
          <p:nvPr>
            <p:ph type="ctrTitle"/>
          </p:nvPr>
        </p:nvSpPr>
        <p:spPr>
          <a:xfrm>
            <a:off x="572085" y="3337560"/>
            <a:ext cx="8640064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7" name="Podnadpis 16"/>
          <p:cNvSpPr>
            <a:spLocks noGrp="1"/>
          </p:cNvSpPr>
          <p:nvPr>
            <p:ph type="subTitle" idx="1"/>
          </p:nvPr>
        </p:nvSpPr>
        <p:spPr>
          <a:xfrm>
            <a:off x="577400" y="1544812"/>
            <a:ext cx="8640064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Klepnutím lze upravit styl předlohy podnadpisů.</a:t>
            </a:r>
            <a:endParaRPr kumimoji="0" lang="en-US"/>
          </a:p>
        </p:txBody>
      </p:sp>
      <p:sp>
        <p:nvSpPr>
          <p:cNvPr id="30" name="Zástupný symbol pro datum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D8992-8E32-4F4C-B1A8-FBD783B02946}" type="datetimeFigureOut">
              <a:rPr lang="cs-CZ" smtClean="0"/>
              <a:pPr/>
              <a:t>14.11.2021</a:t>
            </a:fld>
            <a:endParaRPr lang="cs-CZ"/>
          </a:p>
        </p:txBody>
      </p:sp>
      <p:sp>
        <p:nvSpPr>
          <p:cNvPr id="19" name="Zástupný symbol pro zápatí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27" name="Zástupný symbol pro číslo snímku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EDCA3-D183-4AA8-B828-E7846A0A735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D8992-8E32-4F4C-B1A8-FBD783B02946}" type="datetimeFigureOut">
              <a:rPr lang="cs-CZ" smtClean="0"/>
              <a:pPr/>
              <a:t>14.11.2021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EDCA3-D183-4AA8-B828-E7846A0A735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D8992-8E32-4F4C-B1A8-FBD783B02946}" type="datetimeFigureOut">
              <a:rPr lang="cs-CZ" smtClean="0"/>
              <a:pPr/>
              <a:t>14.11.2021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EDCA3-D183-4AA8-B828-E7846A0A735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D8992-8E32-4F4C-B1A8-FBD783B02946}" type="datetimeFigureOut">
              <a:rPr lang="cs-CZ" smtClean="0"/>
              <a:pPr/>
              <a:t>14.11.2021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EDCA3-D183-4AA8-B828-E7846A0A735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Volný tvar 6"/>
          <p:cNvSpPr>
            <a:spLocks/>
          </p:cNvSpPr>
          <p:nvPr/>
        </p:nvSpPr>
        <p:spPr bwMode="auto">
          <a:xfrm>
            <a:off x="0" y="4752126"/>
            <a:ext cx="12192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Volný tvar 8"/>
          <p:cNvSpPr>
            <a:spLocks/>
          </p:cNvSpPr>
          <p:nvPr/>
        </p:nvSpPr>
        <p:spPr bwMode="auto">
          <a:xfrm>
            <a:off x="8140701" y="0"/>
            <a:ext cx="40513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14400" y="3583838"/>
            <a:ext cx="88392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914400" y="2485800"/>
            <a:ext cx="88392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D8992-8E32-4F4C-B1A8-FBD783B02946}" type="datetimeFigureOut">
              <a:rPr lang="cs-CZ" smtClean="0"/>
              <a:pPr/>
              <a:t>14.11.2021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EDCA3-D183-4AA8-B828-E7846A0A735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9956800" cy="1143000"/>
          </a:xfrm>
        </p:spPr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48768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689600" y="1600201"/>
            <a:ext cx="48768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D8992-8E32-4F4C-B1A8-FBD783B02946}" type="datetimeFigureOut">
              <a:rPr lang="cs-CZ" smtClean="0"/>
              <a:pPr/>
              <a:t>14.11.2021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EDCA3-D183-4AA8-B828-E7846A0A735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109728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09600" y="5486400"/>
            <a:ext cx="5386917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6193368" y="5486400"/>
            <a:ext cx="5389033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2"/>
          </p:nvPr>
        </p:nvSpPr>
        <p:spPr>
          <a:xfrm>
            <a:off x="609600" y="1516912"/>
            <a:ext cx="5386917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93368" y="1516912"/>
            <a:ext cx="5389033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D8992-8E32-4F4C-B1A8-FBD783B02946}" type="datetimeFigureOut">
              <a:rPr lang="cs-CZ" smtClean="0"/>
              <a:pPr/>
              <a:t>14.11.2021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EDCA3-D183-4AA8-B828-E7846A0A735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0" y="274320"/>
            <a:ext cx="9960864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D8992-8E32-4F4C-B1A8-FBD783B02946}" type="datetimeFigureOut">
              <a:rPr lang="cs-CZ" smtClean="0"/>
              <a:pPr/>
              <a:t>14.11.2021</a:t>
            </a:fld>
            <a:endParaRPr lang="cs-CZ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39EDCA3-D183-4AA8-B828-E7846A0A735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9" name="Zástupný symbol pro zápatí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D8992-8E32-4F4C-B1A8-FBD783B02946}" type="datetimeFigureOut">
              <a:rPr lang="cs-CZ" smtClean="0"/>
              <a:pPr/>
              <a:t>14.11.2021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EDCA3-D183-4AA8-B828-E7846A0A735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0" y="1185528"/>
            <a:ext cx="42672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609600" y="214424"/>
            <a:ext cx="36576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609600" y="1981200"/>
            <a:ext cx="94488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D8992-8E32-4F4C-B1A8-FBD783B02946}" type="datetimeFigureOut">
              <a:rPr lang="cs-CZ" smtClean="0"/>
              <a:pPr/>
              <a:t>14.11.2021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10875264" y="6422065"/>
            <a:ext cx="1016000" cy="365125"/>
          </a:xfrm>
        </p:spPr>
        <p:txBody>
          <a:bodyPr/>
          <a:lstStyle/>
          <a:p>
            <a:fld id="{139EDCA3-D183-4AA8-B828-E7846A0A735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408976" y="1705709"/>
            <a:ext cx="4071824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420837" y="1019907"/>
            <a:ext cx="54864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cs-CZ" smtClean="0"/>
              <a:t>Klepnutím na ikonu přidáte obrázek.</a:t>
            </a:r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7408979" y="2998765"/>
            <a:ext cx="4071821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609600" y="6422065"/>
            <a:ext cx="2844800" cy="365125"/>
          </a:xfrm>
        </p:spPr>
        <p:txBody>
          <a:bodyPr/>
          <a:lstStyle/>
          <a:p>
            <a:fld id="{F86D8992-8E32-4F4C-B1A8-FBD783B02946}" type="datetimeFigureOut">
              <a:rPr lang="cs-CZ" smtClean="0"/>
              <a:pPr/>
              <a:t>14.11.2021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EDCA3-D183-4AA8-B828-E7846A0A735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Volný tvar 11"/>
          <p:cNvSpPr>
            <a:spLocks/>
          </p:cNvSpPr>
          <p:nvPr/>
        </p:nvSpPr>
        <p:spPr bwMode="auto">
          <a:xfrm>
            <a:off x="0" y="4752126"/>
            <a:ext cx="12192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Volný tvar 15"/>
          <p:cNvSpPr>
            <a:spLocks/>
          </p:cNvSpPr>
          <p:nvPr/>
        </p:nvSpPr>
        <p:spPr bwMode="auto">
          <a:xfrm>
            <a:off x="9753600" y="0"/>
            <a:ext cx="24384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Zástupný symbol pro nadpis 8"/>
          <p:cNvSpPr>
            <a:spLocks noGrp="1"/>
          </p:cNvSpPr>
          <p:nvPr>
            <p:ph type="title"/>
          </p:nvPr>
        </p:nvSpPr>
        <p:spPr>
          <a:xfrm>
            <a:off x="609600" y="274638"/>
            <a:ext cx="99568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0" name="Zástupný symbol pro text 29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995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0" name="Zástupný symbol pro datum 9"/>
          <p:cNvSpPr>
            <a:spLocks noGrp="1"/>
          </p:cNvSpPr>
          <p:nvPr>
            <p:ph type="dt" sz="half" idx="2"/>
          </p:nvPr>
        </p:nvSpPr>
        <p:spPr>
          <a:xfrm>
            <a:off x="609600" y="6422065"/>
            <a:ext cx="28448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F86D8992-8E32-4F4C-B1A8-FBD783B02946}" type="datetimeFigureOut">
              <a:rPr lang="cs-CZ" smtClean="0"/>
              <a:pPr/>
              <a:t>14.11.2021</a:t>
            </a:fld>
            <a:endParaRPr lang="cs-CZ"/>
          </a:p>
        </p:txBody>
      </p:sp>
      <p:sp>
        <p:nvSpPr>
          <p:cNvPr id="22" name="Zástupný symbol pro zápatí 21"/>
          <p:cNvSpPr>
            <a:spLocks noGrp="1"/>
          </p:cNvSpPr>
          <p:nvPr>
            <p:ph type="ftr" sz="quarter" idx="3"/>
          </p:nvPr>
        </p:nvSpPr>
        <p:spPr>
          <a:xfrm>
            <a:off x="4165600" y="6422065"/>
            <a:ext cx="38608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18" name="Zástupný symbol pro číslo snímku 17"/>
          <p:cNvSpPr>
            <a:spLocks noGrp="1"/>
          </p:cNvSpPr>
          <p:nvPr>
            <p:ph type="sldNum" sz="quarter" idx="4"/>
          </p:nvPr>
        </p:nvSpPr>
        <p:spPr>
          <a:xfrm>
            <a:off x="10871200" y="6422065"/>
            <a:ext cx="1016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139EDCA3-D183-4AA8-B828-E7846A0A7354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UČENÍ SE A Motorické učení</a:t>
            </a:r>
            <a:endParaRPr lang="cs-CZ" dirty="0"/>
          </a:p>
        </p:txBody>
      </p:sp>
      <p:sp>
        <p:nvSpPr>
          <p:cNvPr id="5" name="Podnadpis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Dítě jako subjekt</a:t>
            </a:r>
            <a:endParaRPr lang="cs-CZ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cs-CZ" dirty="0" smtClean="0">
                <a:solidFill>
                  <a:srgbClr val="FFFF00"/>
                </a:solidFill>
              </a:rPr>
              <a:t>Prezentace</a:t>
            </a:r>
            <a:r>
              <a:rPr lang="cs-CZ" dirty="0" smtClean="0"/>
              <a:t> činnosti </a:t>
            </a:r>
            <a:r>
              <a:rPr lang="cs-CZ" dirty="0" smtClean="0">
                <a:sym typeface="Wingdings" pitchFamily="2" charset="2"/>
              </a:rPr>
              <a:t> vytváření základní </a:t>
            </a:r>
            <a:r>
              <a:rPr lang="cs-CZ" dirty="0" smtClean="0">
                <a:solidFill>
                  <a:srgbClr val="FFFF00"/>
                </a:solidFill>
                <a:sym typeface="Wingdings" pitchFamily="2" charset="2"/>
              </a:rPr>
              <a:t>představy o pohybu</a:t>
            </a:r>
          </a:p>
          <a:p>
            <a:r>
              <a:rPr lang="cs-CZ" dirty="0" smtClean="0">
                <a:sym typeface="Wingdings" pitchFamily="2" charset="2"/>
              </a:rPr>
              <a:t>Vytvoření </a:t>
            </a:r>
            <a:r>
              <a:rPr lang="cs-CZ" dirty="0" smtClean="0">
                <a:solidFill>
                  <a:srgbClr val="FFFF00"/>
                </a:solidFill>
                <a:sym typeface="Wingdings" pitchFamily="2" charset="2"/>
              </a:rPr>
              <a:t>vhodných podmínek </a:t>
            </a:r>
            <a:r>
              <a:rPr lang="cs-CZ" dirty="0" smtClean="0">
                <a:sym typeface="Wingdings" pitchFamily="2" charset="2"/>
              </a:rPr>
              <a:t>– první pokusy většinou jako celek (zpočátku je vhodné mít </a:t>
            </a:r>
            <a:r>
              <a:rPr lang="cs-CZ" dirty="0" smtClean="0">
                <a:solidFill>
                  <a:srgbClr val="FFC000"/>
                </a:solidFill>
                <a:sym typeface="Wingdings" pitchFamily="2" charset="2"/>
              </a:rPr>
              <a:t>stálé podmínky</a:t>
            </a:r>
            <a:r>
              <a:rPr lang="cs-CZ" dirty="0" smtClean="0">
                <a:sym typeface="Wingdings" pitchFamily="2" charset="2"/>
              </a:rPr>
              <a:t>, později </a:t>
            </a:r>
            <a:r>
              <a:rPr lang="cs-CZ" dirty="0" smtClean="0">
                <a:solidFill>
                  <a:srgbClr val="FFC000"/>
                </a:solidFill>
                <a:sym typeface="Wingdings" pitchFamily="2" charset="2"/>
              </a:rPr>
              <a:t>obměňovat</a:t>
            </a:r>
            <a:r>
              <a:rPr lang="cs-CZ" dirty="0" smtClean="0">
                <a:sym typeface="Wingdings" pitchFamily="2" charset="2"/>
              </a:rPr>
              <a:t>)</a:t>
            </a:r>
          </a:p>
          <a:p>
            <a:r>
              <a:rPr lang="cs-CZ" dirty="0" smtClean="0">
                <a:sym typeface="Wingdings" pitchFamily="2" charset="2"/>
              </a:rPr>
              <a:t>Obtížnější dovednosti – využíváme </a:t>
            </a:r>
            <a:r>
              <a:rPr lang="cs-CZ" dirty="0" smtClean="0">
                <a:solidFill>
                  <a:srgbClr val="FFC000"/>
                </a:solidFill>
                <a:sym typeface="Wingdings" pitchFamily="2" charset="2"/>
              </a:rPr>
              <a:t>podpůrné prostředky</a:t>
            </a:r>
          </a:p>
          <a:p>
            <a:endParaRPr lang="cs-CZ" dirty="0" smtClean="0">
              <a:sym typeface="Wingdings" pitchFamily="2" charset="2"/>
            </a:endParaRPr>
          </a:p>
          <a:p>
            <a:pPr>
              <a:buNone/>
            </a:pPr>
            <a:r>
              <a:rPr lang="cs-CZ" dirty="0" smtClean="0">
                <a:sym typeface="Wingdings" pitchFamily="2" charset="2"/>
              </a:rPr>
              <a:t> Využitím různých metod nácviku a výcviku probíhá motorické učení, zpevňování a zapamatování si (retence) s cílem integrovat novou dovednost, využít ji v různých podmínkách života a sportu a využít ji pro další učení, tedy transfer</a:t>
            </a:r>
            <a:endParaRPr lang="cs-CZ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MOTORICKÉ UČENÍ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smtClean="0"/>
              <a:t>= OSVOJOVÁNÍ POHYBOVÝCH DOVEDNOSTÍ </a:t>
            </a:r>
          </a:p>
          <a:p>
            <a:endParaRPr lang="cs-CZ" dirty="0" smtClean="0"/>
          </a:p>
          <a:p>
            <a:r>
              <a:rPr lang="cs-CZ" dirty="0" smtClean="0"/>
              <a:t>Vrozené předpoklady – pohybové schopnosti </a:t>
            </a:r>
            <a:r>
              <a:rPr lang="cs-CZ" dirty="0" smtClean="0">
                <a:sym typeface="Wingdings" pitchFamily="2" charset="2"/>
              </a:rPr>
              <a:t> </a:t>
            </a:r>
            <a:r>
              <a:rPr lang="cs-CZ" dirty="0" smtClean="0"/>
              <a:t>ovlivňují dosažitelnou úroveň dovednosti</a:t>
            </a:r>
          </a:p>
          <a:p>
            <a:endParaRPr lang="cs-CZ" dirty="0" smtClean="0"/>
          </a:p>
          <a:p>
            <a:r>
              <a:rPr lang="cs-CZ" dirty="0" smtClean="0"/>
              <a:t>Učení se = záměrná x nezáměrná činnost</a:t>
            </a:r>
          </a:p>
          <a:p>
            <a:endParaRPr lang="cs-CZ" dirty="0" smtClean="0"/>
          </a:p>
          <a:p>
            <a:r>
              <a:rPr lang="cs-CZ" dirty="0" smtClean="0"/>
              <a:t>PD – převažuje </a:t>
            </a:r>
            <a:r>
              <a:rPr lang="cs-CZ" u="sng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nezáměrné učení </a:t>
            </a:r>
            <a:r>
              <a:rPr lang="cs-CZ" dirty="0" smtClean="0"/>
              <a:t>v konkrétních situacích (situační učení)</a:t>
            </a:r>
            <a:endParaRPr lang="cs-CZ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MOTORICKÉ UČENÍ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Závisí na: </a:t>
            </a:r>
          </a:p>
          <a:p>
            <a:pPr lvl="1"/>
            <a:r>
              <a:rPr lang="en-GB" altLang="cs-CZ" dirty="0" err="1" smtClean="0"/>
              <a:t>potřebách</a:t>
            </a:r>
            <a:r>
              <a:rPr lang="cs-CZ" altLang="cs-CZ" dirty="0" smtClean="0"/>
              <a:t> </a:t>
            </a:r>
          </a:p>
          <a:p>
            <a:pPr lvl="1"/>
            <a:r>
              <a:rPr lang="cs-CZ" altLang="cs-CZ" dirty="0" err="1"/>
              <a:t>m</a:t>
            </a:r>
            <a:r>
              <a:rPr lang="en-GB" altLang="cs-CZ" dirty="0" err="1" smtClean="0"/>
              <a:t>otivac</a:t>
            </a:r>
            <a:r>
              <a:rPr lang="cs-CZ" altLang="cs-CZ" dirty="0" smtClean="0"/>
              <a:t>i</a:t>
            </a:r>
          </a:p>
          <a:p>
            <a:pPr lvl="1"/>
            <a:r>
              <a:rPr lang="en-GB" altLang="cs-CZ" dirty="0" err="1" smtClean="0"/>
              <a:t>předpokladech</a:t>
            </a:r>
            <a:r>
              <a:rPr lang="cs-CZ" altLang="cs-CZ" dirty="0" smtClean="0"/>
              <a:t> - </a:t>
            </a:r>
            <a:r>
              <a:rPr lang="cs-CZ" altLang="cs-CZ" dirty="0" err="1" smtClean="0"/>
              <a:t>schopn</a:t>
            </a:r>
            <a:r>
              <a:rPr lang="cs-CZ" altLang="cs-CZ" dirty="0" smtClean="0"/>
              <a:t>. </a:t>
            </a:r>
            <a:r>
              <a:rPr lang="cs-CZ" altLang="cs-CZ" dirty="0" err="1" smtClean="0"/>
              <a:t>dov</a:t>
            </a:r>
            <a:r>
              <a:rPr lang="cs-CZ" altLang="cs-CZ" dirty="0" smtClean="0"/>
              <a:t>.</a:t>
            </a:r>
            <a:r>
              <a:rPr lang="en-GB" altLang="cs-CZ" dirty="0" smtClean="0"/>
              <a:t> </a:t>
            </a:r>
            <a:endParaRPr lang="cs-CZ" altLang="cs-CZ" dirty="0" smtClean="0"/>
          </a:p>
          <a:p>
            <a:pPr lvl="1"/>
            <a:r>
              <a:rPr lang="en-GB" altLang="cs-CZ" dirty="0" err="1" smtClean="0"/>
              <a:t>pochopení</a:t>
            </a:r>
            <a:r>
              <a:rPr lang="cs-CZ" altLang="cs-CZ" dirty="0" smtClean="0"/>
              <a:t> – mentální úroveň</a:t>
            </a:r>
            <a:r>
              <a:rPr lang="en-GB" altLang="cs-CZ" dirty="0" smtClean="0"/>
              <a:t>       </a:t>
            </a:r>
            <a:endParaRPr lang="cs-CZ" altLang="cs-CZ" dirty="0" smtClean="0"/>
          </a:p>
          <a:p>
            <a:pPr lvl="1"/>
            <a:r>
              <a:rPr lang="cs-CZ" altLang="cs-CZ" dirty="0" smtClean="0"/>
              <a:t>d</a:t>
            </a:r>
            <a:r>
              <a:rPr lang="en-GB" altLang="cs-CZ" dirty="0" err="1" smtClean="0"/>
              <a:t>osažitelnosti</a:t>
            </a:r>
            <a:r>
              <a:rPr lang="cs-CZ" altLang="cs-CZ" dirty="0" smtClean="0"/>
              <a:t> – potřeba úspěšnosti</a:t>
            </a:r>
          </a:p>
          <a:p>
            <a:pPr lvl="1"/>
            <a:r>
              <a:rPr lang="en-GB" altLang="cs-CZ" dirty="0" err="1" smtClean="0"/>
              <a:t>stimulac</a:t>
            </a:r>
            <a:r>
              <a:rPr lang="cs-CZ" altLang="cs-CZ" dirty="0" smtClean="0"/>
              <a:t>e - podněcování </a:t>
            </a:r>
            <a:r>
              <a:rPr lang="en-GB" altLang="cs-CZ" dirty="0" err="1" smtClean="0"/>
              <a:t>emoce</a:t>
            </a:r>
            <a:r>
              <a:rPr lang="cs-CZ" altLang="cs-CZ" dirty="0" smtClean="0"/>
              <a:t> </a:t>
            </a:r>
            <a:r>
              <a:rPr lang="en-GB" altLang="cs-CZ" dirty="0" smtClean="0"/>
              <a:t>+</a:t>
            </a:r>
            <a:r>
              <a:rPr lang="cs-CZ" altLang="cs-CZ" dirty="0" smtClean="0"/>
              <a:t> </a:t>
            </a:r>
            <a:r>
              <a:rPr lang="en-GB" altLang="cs-CZ" dirty="0" smtClean="0"/>
              <a:t>v</a:t>
            </a:r>
            <a:r>
              <a:rPr lang="cs-CZ" altLang="cs-CZ" dirty="0" err="1" smtClean="0"/>
              <a:t>ůle</a:t>
            </a:r>
            <a:r>
              <a:rPr lang="cs-CZ" altLang="cs-CZ" dirty="0" smtClean="0"/>
              <a:t> + aspirace</a:t>
            </a:r>
            <a:endParaRPr lang="en-GB" altLang="cs-CZ" dirty="0" smtClean="0"/>
          </a:p>
          <a:p>
            <a:pPr lvl="1"/>
            <a:endParaRPr lang="cs-CZ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altLang="cs-CZ" b="1" u="sng" dirty="0">
                <a:solidFill>
                  <a:srgbClr val="FF5050"/>
                </a:solidFill>
              </a:rPr>
              <a:t>FÁZE MOTORICKÉHO UČENÍ</a:t>
            </a:r>
            <a:r>
              <a:rPr lang="cs-CZ" altLang="cs-CZ" b="1" u="sng" dirty="0">
                <a:solidFill>
                  <a:srgbClr val="FF5050"/>
                </a:solidFill>
              </a:rPr>
              <a:t/>
            </a:r>
            <a:br>
              <a:rPr lang="cs-CZ" altLang="cs-CZ" b="1" u="sng" dirty="0">
                <a:solidFill>
                  <a:srgbClr val="FF5050"/>
                </a:solidFill>
              </a:rPr>
            </a:br>
            <a:endParaRPr lang="cs-CZ" dirty="0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919243932"/>
              </p:ext>
            </p:extLst>
          </p:nvPr>
        </p:nvGraphicFramePr>
        <p:xfrm>
          <a:off x="429492" y="1066800"/>
          <a:ext cx="10654144" cy="5384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63536">
                  <a:extLst>
                    <a:ext uri="{9D8B030D-6E8A-4147-A177-3AD203B41FA5}">
                      <a16:colId xmlns:a16="http://schemas.microsoft.com/office/drawing/2014/main" xmlns="" val="319354837"/>
                    </a:ext>
                  </a:extLst>
                </a:gridCol>
                <a:gridCol w="2663536">
                  <a:extLst>
                    <a:ext uri="{9D8B030D-6E8A-4147-A177-3AD203B41FA5}">
                      <a16:colId xmlns:a16="http://schemas.microsoft.com/office/drawing/2014/main" xmlns="" val="1025719364"/>
                    </a:ext>
                  </a:extLst>
                </a:gridCol>
                <a:gridCol w="2663536">
                  <a:extLst>
                    <a:ext uri="{9D8B030D-6E8A-4147-A177-3AD203B41FA5}">
                      <a16:colId xmlns:a16="http://schemas.microsoft.com/office/drawing/2014/main" xmlns="" val="3970621521"/>
                    </a:ext>
                  </a:extLst>
                </a:gridCol>
                <a:gridCol w="2663536">
                  <a:extLst>
                    <a:ext uri="{9D8B030D-6E8A-4147-A177-3AD203B41FA5}">
                      <a16:colId xmlns:a16="http://schemas.microsoft.com/office/drawing/2014/main" xmlns="" val="4081530144"/>
                    </a:ext>
                  </a:extLst>
                </a:gridCol>
              </a:tblGrid>
              <a:tr h="411613">
                <a:tc>
                  <a:txBody>
                    <a:bodyPr/>
                    <a:lstStyle/>
                    <a:p>
                      <a:r>
                        <a:rPr lang="cs-CZ" dirty="0" smtClean="0"/>
                        <a:t>FÁZE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AKTIVITA CNS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PROJEV DÍTĚTE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ČINNOST UČITELE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672887634"/>
                  </a:ext>
                </a:extLst>
              </a:tr>
              <a:tr h="1623898">
                <a:tc>
                  <a:txBody>
                    <a:bodyPr/>
                    <a:lstStyle/>
                    <a:p>
                      <a:r>
                        <a:rPr lang="cs-CZ" dirty="0" smtClean="0"/>
                        <a:t>GENERALIZACE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>
                          <a:solidFill>
                            <a:srgbClr val="0070C0"/>
                          </a:solidFill>
                        </a:rPr>
                        <a:t>Iradiace</a:t>
                      </a:r>
                    </a:p>
                    <a:p>
                      <a:r>
                        <a:rPr lang="cs-CZ" dirty="0" smtClean="0"/>
                        <a:t>(vysoká, podráždění</a:t>
                      </a:r>
                      <a:r>
                        <a:rPr lang="cs-CZ" baseline="0" dirty="0" smtClean="0"/>
                        <a:t> mnoha </a:t>
                      </a:r>
                      <a:r>
                        <a:rPr lang="cs-CZ" baseline="0" dirty="0" err="1" smtClean="0"/>
                        <a:t>poh</a:t>
                      </a:r>
                      <a:r>
                        <a:rPr lang="cs-CZ" baseline="0" dirty="0" smtClean="0"/>
                        <a:t>. center)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err="1" smtClean="0"/>
                        <a:t>Nekoordinovaý</a:t>
                      </a:r>
                      <a:r>
                        <a:rPr lang="cs-CZ" dirty="0" smtClean="0"/>
                        <a:t>, souhyby, reakce</a:t>
                      </a:r>
                      <a:r>
                        <a:rPr lang="cs-CZ" baseline="0" dirty="0" smtClean="0"/>
                        <a:t> </a:t>
                      </a:r>
                      <a:r>
                        <a:rPr lang="cs-CZ" dirty="0" smtClean="0"/>
                        <a:t>antagonist</a:t>
                      </a:r>
                      <a:r>
                        <a:rPr lang="cs-CZ" baseline="0" dirty="0" smtClean="0"/>
                        <a:t>ů proti pohybu, vyšší sval. tonus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Motivace, instrukce, prezentace, podpůrné </a:t>
                      </a:r>
                      <a:r>
                        <a:rPr lang="cs-CZ" dirty="0" err="1" smtClean="0"/>
                        <a:t>prostř</a:t>
                      </a:r>
                      <a:r>
                        <a:rPr lang="cs-CZ" dirty="0" smtClean="0"/>
                        <a:t>.,</a:t>
                      </a:r>
                      <a:r>
                        <a:rPr lang="cs-CZ" baseline="0" dirty="0" smtClean="0"/>
                        <a:t> dopomoc, korekce, vnější zpětná informace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36958138"/>
                  </a:ext>
                </a:extLst>
              </a:tr>
              <a:tr h="1319417">
                <a:tc>
                  <a:txBody>
                    <a:bodyPr/>
                    <a:lstStyle/>
                    <a:p>
                      <a:r>
                        <a:rPr lang="cs-CZ" dirty="0" smtClean="0"/>
                        <a:t>DIFERENCIACE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>
                          <a:solidFill>
                            <a:srgbClr val="0070C0"/>
                          </a:solidFill>
                        </a:rPr>
                        <a:t>Koncentrace </a:t>
                      </a:r>
                      <a:r>
                        <a:rPr lang="cs-CZ" dirty="0" smtClean="0"/>
                        <a:t>podráždění,</a:t>
                      </a:r>
                      <a:r>
                        <a:rPr lang="cs-CZ" baseline="0" dirty="0" smtClean="0"/>
                        <a:t> postupný útlum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Zkvalitnění souhry, možný vznik plato-efektu,</a:t>
                      </a:r>
                      <a:r>
                        <a:rPr lang="cs-CZ" baseline="0" dirty="0" smtClean="0"/>
                        <a:t> částečná integrace pohybu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Snížení účasti,</a:t>
                      </a:r>
                      <a:r>
                        <a:rPr lang="cs-CZ" baseline="0" dirty="0" smtClean="0"/>
                        <a:t> vnější zpětná informace, motivace, podpoření integrace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34215569"/>
                  </a:ext>
                </a:extLst>
              </a:tr>
              <a:tr h="1319417">
                <a:tc>
                  <a:txBody>
                    <a:bodyPr/>
                    <a:lstStyle/>
                    <a:p>
                      <a:r>
                        <a:rPr lang="cs-CZ" dirty="0" smtClean="0"/>
                        <a:t>AUTOMATIZACE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>
                          <a:solidFill>
                            <a:srgbClr val="0070C0"/>
                          </a:solidFill>
                        </a:rPr>
                        <a:t>stabilizace</a:t>
                      </a:r>
                      <a:endParaRPr lang="cs-CZ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Koordinovaný pohyb, převaha vnitřní zpětné informace, integrace, transfer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Navozuje integraci, vede k transferu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85210998"/>
                  </a:ext>
                </a:extLst>
              </a:tr>
              <a:tr h="710455">
                <a:tc>
                  <a:txBody>
                    <a:bodyPr/>
                    <a:lstStyle/>
                    <a:p>
                      <a:r>
                        <a:rPr lang="cs-CZ" dirty="0" smtClean="0"/>
                        <a:t>TVOŘIVÁ</a:t>
                      </a:r>
                      <a:r>
                        <a:rPr lang="cs-CZ" baseline="0" dirty="0" smtClean="0"/>
                        <a:t> AUTOMATIZACE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>
                          <a:solidFill>
                            <a:srgbClr val="0070C0"/>
                          </a:solidFill>
                        </a:rPr>
                        <a:t>tvořivá</a:t>
                      </a:r>
                      <a:r>
                        <a:rPr lang="cs-CZ" baseline="0" dirty="0" smtClean="0">
                          <a:solidFill>
                            <a:srgbClr val="0070C0"/>
                          </a:solidFill>
                        </a:rPr>
                        <a:t> asociace</a:t>
                      </a:r>
                      <a:endParaRPr lang="cs-CZ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23135663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4835815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FÁZE MOTORICKÉHO UČENÍ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cs-CZ" b="1" dirty="0" smtClean="0">
                <a:solidFill>
                  <a:srgbClr val="00B0F0"/>
                </a:solidFill>
              </a:rPr>
              <a:t> PREZENTACE+PERCEPCE</a:t>
            </a:r>
            <a:endParaRPr lang="cs-CZ" altLang="cs-CZ" b="1" dirty="0" smtClean="0">
              <a:solidFill>
                <a:srgbClr val="00B0F0"/>
              </a:solidFill>
            </a:endParaRPr>
          </a:p>
          <a:p>
            <a:pPr>
              <a:buSzPct val="10000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en-GB" altLang="cs-CZ" b="1" dirty="0" smtClean="0">
              <a:solidFill>
                <a:srgbClr val="00B0F0"/>
              </a:solidFill>
            </a:endParaRPr>
          </a:p>
          <a:p>
            <a:pPr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cs-CZ" altLang="cs-CZ" b="1" dirty="0" smtClean="0">
                <a:solidFill>
                  <a:srgbClr val="00B0F0"/>
                </a:solidFill>
              </a:rPr>
              <a:t> </a:t>
            </a:r>
            <a:r>
              <a:rPr lang="en-GB" altLang="cs-CZ" b="1" dirty="0" smtClean="0">
                <a:solidFill>
                  <a:srgbClr val="00B0F0"/>
                </a:solidFill>
              </a:rPr>
              <a:t>MOTORICKÁ REAKCE+KOREKCE</a:t>
            </a:r>
            <a:endParaRPr lang="cs-CZ" altLang="cs-CZ" b="1" dirty="0" smtClean="0">
              <a:solidFill>
                <a:srgbClr val="00B0F0"/>
              </a:solidFill>
            </a:endParaRPr>
          </a:p>
          <a:p>
            <a:pPr>
              <a:buSzPct val="10000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en-GB" altLang="cs-CZ" b="1" dirty="0" smtClean="0">
              <a:solidFill>
                <a:srgbClr val="00B0F0"/>
              </a:solidFill>
            </a:endParaRPr>
          </a:p>
          <a:p>
            <a:pPr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cs-CZ" altLang="cs-CZ" b="1" dirty="0" smtClean="0">
                <a:solidFill>
                  <a:srgbClr val="00B0F0"/>
                </a:solidFill>
              </a:rPr>
              <a:t> </a:t>
            </a:r>
            <a:r>
              <a:rPr lang="en-GB" altLang="cs-CZ" b="1" dirty="0" smtClean="0">
                <a:solidFill>
                  <a:srgbClr val="00B0F0"/>
                </a:solidFill>
              </a:rPr>
              <a:t>ZPEVŇOVÁNÍ A RETENCE</a:t>
            </a:r>
            <a:endParaRPr lang="cs-CZ" altLang="cs-CZ" b="1" dirty="0" smtClean="0">
              <a:solidFill>
                <a:srgbClr val="00B0F0"/>
              </a:solidFill>
            </a:endParaRPr>
          </a:p>
          <a:p>
            <a:pPr>
              <a:buSzPct val="10000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en-GB" altLang="cs-CZ" b="1" dirty="0" smtClean="0">
              <a:solidFill>
                <a:srgbClr val="00B0F0"/>
              </a:solidFill>
            </a:endParaRPr>
          </a:p>
          <a:p>
            <a:pPr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cs-CZ" altLang="cs-CZ" b="1" dirty="0" smtClean="0">
                <a:solidFill>
                  <a:srgbClr val="00B0F0"/>
                </a:solidFill>
              </a:rPr>
              <a:t> </a:t>
            </a:r>
            <a:r>
              <a:rPr lang="en-GB" altLang="cs-CZ" b="1" dirty="0" smtClean="0">
                <a:solidFill>
                  <a:srgbClr val="00B0F0"/>
                </a:solidFill>
              </a:rPr>
              <a:t>INTEGRACE A TRANSFER</a:t>
            </a:r>
            <a:endParaRPr lang="cs-CZ" dirty="0">
              <a:solidFill>
                <a:srgbClr val="00B0F0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09599" y="1600201"/>
            <a:ext cx="11042073" cy="4525963"/>
          </a:xfrm>
        </p:spPr>
        <p:txBody>
          <a:bodyPr/>
          <a:lstStyle/>
          <a:p>
            <a:pPr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cs-CZ" altLang="cs-CZ" b="1" dirty="0" smtClean="0">
                <a:solidFill>
                  <a:srgbClr val="FF0000"/>
                </a:solidFill>
              </a:rPr>
              <a:t>ZPEVŇOVÁNÍ, RETENCE - metody</a:t>
            </a:r>
          </a:p>
          <a:p>
            <a:pPr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cs-CZ" altLang="cs-CZ" b="1" dirty="0" smtClean="0">
              <a:solidFill>
                <a:srgbClr val="FF0000"/>
              </a:solidFill>
            </a:endParaRPr>
          </a:p>
          <a:p>
            <a:pPr>
              <a:buSzPct val="10000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cs-CZ" altLang="cs-CZ" b="1" dirty="0" smtClean="0">
                <a:solidFill>
                  <a:srgbClr val="FF0000"/>
                </a:solidFill>
              </a:rPr>
              <a:t>INTEGRACE</a:t>
            </a:r>
          </a:p>
          <a:p>
            <a:pPr>
              <a:buSzPct val="10000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cs-CZ" altLang="cs-CZ" b="1" dirty="0" smtClean="0">
                <a:solidFill>
                  <a:srgbClr val="FF0000"/>
                </a:solidFill>
              </a:rPr>
              <a:t>TRANSFER</a:t>
            </a:r>
          </a:p>
          <a:p>
            <a:pPr>
              <a:buSzPct val="10000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cs-CZ" altLang="cs-CZ" b="1" dirty="0">
              <a:solidFill>
                <a:schemeClr val="accent2"/>
              </a:solidFill>
            </a:endParaRPr>
          </a:p>
          <a:p>
            <a:pPr>
              <a:buSzPct val="10000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cs-CZ" altLang="cs-CZ" b="1" dirty="0" smtClean="0">
                <a:solidFill>
                  <a:schemeClr val="accent2"/>
                </a:solidFill>
              </a:rPr>
              <a:t>? </a:t>
            </a:r>
            <a:r>
              <a:rPr lang="cs-CZ" altLang="cs-CZ" b="1" dirty="0" smtClean="0">
                <a:solidFill>
                  <a:srgbClr val="FF6699"/>
                </a:solidFill>
              </a:rPr>
              <a:t>NEGATIVNÍ TRANSFER – interference </a:t>
            </a:r>
            <a:r>
              <a:rPr lang="cs-CZ" altLang="cs-CZ" b="1" dirty="0" smtClean="0">
                <a:solidFill>
                  <a:schemeClr val="accent2"/>
                </a:solidFill>
              </a:rPr>
              <a:t>??? (CO TO JE)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sz="5300" b="1" dirty="0">
                <a:solidFill>
                  <a:srgbClr val="FF0000"/>
                </a:solidFill>
              </a:rPr>
              <a:t>Zpětná informace </a:t>
            </a:r>
            <a:r>
              <a:rPr lang="cs-CZ" sz="4800" dirty="0"/>
              <a:t/>
            </a:r>
            <a:br>
              <a:rPr lang="cs-CZ" sz="4800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cs-CZ" sz="3600" dirty="0" smtClean="0"/>
              <a:t>Důležitá pro učení</a:t>
            </a:r>
          </a:p>
          <a:p>
            <a:pPr lvl="1"/>
            <a:endParaRPr lang="cs-CZ" sz="3600" dirty="0" smtClean="0"/>
          </a:p>
          <a:p>
            <a:pPr lvl="1"/>
            <a:r>
              <a:rPr lang="cs-CZ" sz="3600" dirty="0" smtClean="0"/>
              <a:t>Vnitřní x vnější </a:t>
            </a:r>
          </a:p>
          <a:p>
            <a:pPr lvl="1"/>
            <a:r>
              <a:rPr lang="cs-CZ" sz="3600" dirty="0" smtClean="0"/>
              <a:t>Zásady slovní korekce - ??? </a:t>
            </a:r>
            <a:endParaRPr lang="cs-CZ" sz="36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b="1" dirty="0" smtClean="0">
                <a:solidFill>
                  <a:srgbClr val="92D050"/>
                </a:solidFill>
              </a:rPr>
              <a:t>Dovednosti</a:t>
            </a:r>
            <a:r>
              <a:rPr lang="cs-CZ" dirty="0" smtClean="0">
                <a:solidFill>
                  <a:srgbClr val="92D050"/>
                </a:solidFill>
              </a:rPr>
              <a:t> a vhodné metody a postupy při jejich vyučování</a:t>
            </a:r>
            <a:endParaRPr lang="cs-CZ" dirty="0">
              <a:solidFill>
                <a:srgbClr val="92D05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DISKRÉTNÍ </a:t>
            </a:r>
            <a:endParaRPr lang="cs-CZ" dirty="0"/>
          </a:p>
          <a:p>
            <a:r>
              <a:rPr lang="cs-CZ" dirty="0" smtClean="0"/>
              <a:t>KONTINUÁLNÍ </a:t>
            </a:r>
          </a:p>
          <a:p>
            <a:r>
              <a:rPr lang="cs-CZ" dirty="0" smtClean="0"/>
              <a:t>SÉRIOVÉ </a:t>
            </a:r>
          </a:p>
          <a:p>
            <a:r>
              <a:rPr lang="cs-CZ" dirty="0" smtClean="0"/>
              <a:t>OTEVŘENÉ</a:t>
            </a:r>
          </a:p>
          <a:p>
            <a:r>
              <a:rPr lang="cs-CZ" dirty="0" smtClean="0"/>
              <a:t>ZAVŘENÉ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0" y="0"/>
            <a:ext cx="9956800" cy="1143000"/>
          </a:xfrm>
        </p:spPr>
        <p:txBody>
          <a:bodyPr/>
          <a:lstStyle/>
          <a:p>
            <a:r>
              <a:rPr lang="cs-CZ" dirty="0" smtClean="0"/>
              <a:t>SHRNUTÍ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09600" y="1163782"/>
            <a:ext cx="9956800" cy="5597235"/>
          </a:xfrm>
        </p:spPr>
        <p:txBody>
          <a:bodyPr>
            <a:normAutofit fontScale="70000" lnSpcReduction="20000"/>
          </a:bodyPr>
          <a:lstStyle/>
          <a:p>
            <a:pPr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cs-CZ" altLang="cs-CZ" b="1" u="sng" dirty="0" smtClean="0">
                <a:solidFill>
                  <a:srgbClr val="FF5050"/>
                </a:solidFill>
              </a:rPr>
              <a:t>VYUČOVÁNÍ –UČITEL…………………UČENÍ SE-DÍTĚ</a:t>
            </a:r>
          </a:p>
          <a:p>
            <a:pPr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cs-CZ" altLang="cs-CZ" b="1" u="sng" dirty="0" smtClean="0">
                <a:solidFill>
                  <a:srgbClr val="FF5050"/>
                </a:solidFill>
              </a:rPr>
              <a:t> </a:t>
            </a:r>
          </a:p>
          <a:p>
            <a:pPr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cs-CZ" altLang="cs-CZ" b="1" dirty="0" smtClean="0">
                <a:solidFill>
                  <a:schemeClr val="accent2"/>
                </a:solidFill>
              </a:rPr>
              <a:t> motivace, instrukce, ukázka…………………pozorování</a:t>
            </a:r>
          </a:p>
          <a:p>
            <a:pPr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cs-CZ" altLang="cs-CZ" b="1" dirty="0" smtClean="0">
              <a:solidFill>
                <a:schemeClr val="accent2"/>
              </a:solidFill>
            </a:endParaRPr>
          </a:p>
          <a:p>
            <a:pPr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cs-CZ" altLang="cs-CZ" b="1" dirty="0" smtClean="0">
                <a:solidFill>
                  <a:srgbClr val="00B0F0"/>
                </a:solidFill>
              </a:rPr>
              <a:t>Pozorování…………………………………….pohyb-první pokusy</a:t>
            </a:r>
          </a:p>
          <a:p>
            <a:pPr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cs-CZ" altLang="cs-CZ" b="1" dirty="0" smtClean="0">
                <a:solidFill>
                  <a:srgbClr val="00B0F0"/>
                </a:solidFill>
              </a:rPr>
              <a:t>kinestetická stimulace……………...................další pokusy</a:t>
            </a:r>
          </a:p>
          <a:p>
            <a:pPr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cs-CZ" altLang="cs-CZ" b="1" dirty="0" smtClean="0">
              <a:solidFill>
                <a:schemeClr val="accent2"/>
              </a:solidFill>
            </a:endParaRPr>
          </a:p>
          <a:p>
            <a:pPr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cs-CZ" altLang="cs-CZ" b="1" dirty="0" smtClean="0">
                <a:solidFill>
                  <a:schemeClr val="accent2"/>
                </a:solidFill>
              </a:rPr>
              <a:t>ZPĚTNÁ VAZBA  - INFORMACE…………</a:t>
            </a:r>
            <a:r>
              <a:rPr lang="cs-CZ" altLang="cs-CZ" b="1" dirty="0" smtClean="0">
                <a:solidFill>
                  <a:srgbClr val="00B050"/>
                </a:solidFill>
              </a:rPr>
              <a:t>sledování, cvičení</a:t>
            </a:r>
          </a:p>
          <a:p>
            <a:pPr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cs-CZ" altLang="cs-CZ" b="1" dirty="0" smtClean="0">
              <a:solidFill>
                <a:srgbClr val="00B050"/>
              </a:solidFill>
            </a:endParaRPr>
          </a:p>
          <a:p>
            <a:pPr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cs-CZ" altLang="cs-CZ" b="1" dirty="0" smtClean="0">
                <a:solidFill>
                  <a:srgbClr val="00B050"/>
                </a:solidFill>
              </a:rPr>
              <a:t>Pozorování – korekce, motivace……………. zpřesňování</a:t>
            </a:r>
          </a:p>
          <a:p>
            <a:pPr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cs-CZ" altLang="cs-CZ" b="1" dirty="0" smtClean="0">
              <a:solidFill>
                <a:schemeClr val="accent2"/>
              </a:solidFill>
            </a:endParaRPr>
          </a:p>
          <a:p>
            <a:pPr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cs-CZ" altLang="cs-CZ" b="1" dirty="0" smtClean="0">
                <a:solidFill>
                  <a:srgbClr val="C00000"/>
                </a:solidFill>
              </a:rPr>
              <a:t>Obměňování úkolů, motivace……………… osvojení dovednosti</a:t>
            </a:r>
          </a:p>
          <a:p>
            <a:pPr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cs-CZ" altLang="cs-CZ" b="1" dirty="0" smtClean="0">
                <a:solidFill>
                  <a:srgbClr val="C00000"/>
                </a:solidFill>
              </a:rPr>
              <a:t>                                                                            automatizace</a:t>
            </a:r>
          </a:p>
          <a:p>
            <a:pPr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cs-CZ" altLang="cs-CZ" b="1" dirty="0" smtClean="0">
              <a:solidFill>
                <a:srgbClr val="C00000"/>
              </a:solidFill>
            </a:endParaRPr>
          </a:p>
          <a:p>
            <a:pPr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cs-CZ" altLang="cs-CZ" b="1" dirty="0" smtClean="0">
                <a:solidFill>
                  <a:srgbClr val="C00000"/>
                </a:solidFill>
              </a:rPr>
              <a:t>Integrování činnosti</a:t>
            </a:r>
          </a:p>
          <a:p>
            <a:pPr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cs-CZ" altLang="cs-CZ" b="1" dirty="0" smtClean="0">
                <a:solidFill>
                  <a:schemeClr val="accent2"/>
                </a:solidFill>
              </a:rPr>
              <a:t>Využití k dalšímu nácviku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chnický">
  <a:themeElements>
    <a:clrScheme name="Technický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Technický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Technický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5531</TotalTime>
  <Words>381</Words>
  <Application>Microsoft Office PowerPoint</Application>
  <PresentationFormat>Vlastní</PresentationFormat>
  <Paragraphs>94</Paragraphs>
  <Slides>10</Slides>
  <Notes>8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10</vt:i4>
      </vt:variant>
    </vt:vector>
  </HeadingPairs>
  <TitlesOfParts>
    <vt:vector size="11" baseType="lpstr">
      <vt:lpstr>Technický</vt:lpstr>
      <vt:lpstr>UČENÍ SE A Motorické učení</vt:lpstr>
      <vt:lpstr>MOTORICKÉ UČENÍ</vt:lpstr>
      <vt:lpstr>MOTORICKÉ UČENÍ </vt:lpstr>
      <vt:lpstr>FÁZE MOTORICKÉHO UČENÍ </vt:lpstr>
      <vt:lpstr>FÁZE MOTORICKÉHO UČENÍ</vt:lpstr>
      <vt:lpstr>Snímek 6</vt:lpstr>
      <vt:lpstr>Zpětná informace  </vt:lpstr>
      <vt:lpstr>Dovednosti a vhodné metody a postupy při jejich vyučování</vt:lpstr>
      <vt:lpstr>SHRNUTÍ </vt:lpstr>
      <vt:lpstr>Snímek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Didaktika tělesné výchovy pro MŠ</dc:title>
  <dc:creator>Ucitel</dc:creator>
  <cp:lastModifiedBy>Windows User</cp:lastModifiedBy>
  <cp:revision>151</cp:revision>
  <dcterms:created xsi:type="dcterms:W3CDTF">2018-09-25T10:09:13Z</dcterms:created>
  <dcterms:modified xsi:type="dcterms:W3CDTF">2021-11-14T09:12:41Z</dcterms:modified>
</cp:coreProperties>
</file>