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62" r:id="rId2"/>
    <p:sldId id="268" r:id="rId3"/>
    <p:sldId id="285" r:id="rId4"/>
    <p:sldId id="367" r:id="rId5"/>
    <p:sldId id="286" r:id="rId6"/>
    <p:sldId id="288" r:id="rId7"/>
    <p:sldId id="363" r:id="rId8"/>
    <p:sldId id="290" r:id="rId9"/>
    <p:sldId id="289" r:id="rId10"/>
    <p:sldId id="291" r:id="rId11"/>
  </p:sldIdLst>
  <p:sldSz cx="12192000" cy="6858000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AE4BC1E1-AE5E-44F7-9824-0ADB7D717B55}">
          <p14:sldIdLst>
            <p14:sldId id="342"/>
            <p14:sldId id="257"/>
            <p14:sldId id="269"/>
            <p14:sldId id="258"/>
            <p14:sldId id="259"/>
            <p14:sldId id="260"/>
            <p14:sldId id="261"/>
            <p14:sldId id="262"/>
            <p14:sldId id="263"/>
            <p14:sldId id="333"/>
            <p14:sldId id="334"/>
            <p14:sldId id="361"/>
            <p14:sldId id="335"/>
            <p14:sldId id="340"/>
            <p14:sldId id="341"/>
            <p14:sldId id="344"/>
            <p14:sldId id="343"/>
            <p14:sldId id="345"/>
            <p14:sldId id="346"/>
            <p14:sldId id="347"/>
            <p14:sldId id="348"/>
            <p14:sldId id="308"/>
            <p14:sldId id="327"/>
            <p14:sldId id="310"/>
            <p14:sldId id="311"/>
            <p14:sldId id="312"/>
            <p14:sldId id="315"/>
            <p14:sldId id="316"/>
            <p14:sldId id="314"/>
            <p14:sldId id="313"/>
            <p14:sldId id="317"/>
            <p14:sldId id="319"/>
            <p14:sldId id="328"/>
            <p14:sldId id="329"/>
            <p14:sldId id="330"/>
            <p14:sldId id="332"/>
            <p14:sldId id="349"/>
            <p14:sldId id="350"/>
            <p14:sldId id="351"/>
            <p14:sldId id="303"/>
          </p14:sldIdLst>
        </p14:section>
        <p14:section name="Oddíl bez názvu" id="{35CE6EBA-CD4F-4277-B5C6-ED463D84E4C7}">
          <p14:sldIdLst>
            <p14:sldId id="292"/>
            <p14:sldId id="294"/>
            <p14:sldId id="352"/>
            <p14:sldId id="355"/>
            <p14:sldId id="353"/>
            <p14:sldId id="354"/>
            <p14:sldId id="297"/>
            <p14:sldId id="356"/>
            <p14:sldId id="298"/>
            <p14:sldId id="299"/>
            <p14:sldId id="300"/>
            <p14:sldId id="301"/>
            <p14:sldId id="358"/>
            <p14:sldId id="359"/>
            <p14:sldId id="357"/>
            <p14:sldId id="295"/>
            <p14:sldId id="296"/>
            <p14:sldId id="264"/>
            <p14:sldId id="265"/>
            <p14:sldId id="266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360"/>
            <p14:sldId id="325"/>
            <p14:sldId id="324"/>
            <p14:sldId id="362"/>
            <p14:sldId id="268"/>
            <p14:sldId id="285"/>
            <p14:sldId id="367"/>
            <p14:sldId id="286"/>
            <p14:sldId id="364"/>
            <p14:sldId id="288"/>
            <p14:sldId id="363"/>
            <p14:sldId id="290"/>
            <p14:sldId id="289"/>
            <p14:sldId id="291"/>
            <p14:sldId id="365"/>
            <p14:sldId id="369"/>
            <p14:sldId id="375"/>
            <p14:sldId id="376"/>
            <p14:sldId id="370"/>
            <p14:sldId id="379"/>
            <p14:sldId id="373"/>
            <p14:sldId id="378"/>
            <p14:sldId id="380"/>
            <p14:sldId id="381"/>
            <p14:sldId id="382"/>
            <p14:sldId id="383"/>
            <p14:sldId id="384"/>
            <p14:sldId id="385"/>
            <p14:sldId id="386"/>
            <p14:sldId id="388"/>
            <p14:sldId id="395"/>
            <p14:sldId id="396"/>
            <p14:sldId id="397"/>
            <p14:sldId id="398"/>
            <p14:sldId id="392"/>
            <p14:sldId id="389"/>
            <p14:sldId id="393"/>
            <p14:sldId id="394"/>
          </p14:sldIdLst>
        </p14:section>
        <p14:section name="Oddíl bez názvu" id="{6872D01D-46A7-496A-A9F6-0E1BC2C90144}">
          <p14:sldIdLst>
            <p14:sldId id="37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  <a:srgbClr val="00FFFF"/>
    <a:srgbClr val="FF33CC"/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4" autoAdjust="0"/>
    <p:restoredTop sz="79511" autoAdjust="0"/>
  </p:normalViewPr>
  <p:slideViewPr>
    <p:cSldViewPr snapToGrid="0">
      <p:cViewPr varScale="1">
        <p:scale>
          <a:sx n="101" d="100"/>
          <a:sy n="101" d="100"/>
        </p:scale>
        <p:origin x="-1258" y="-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3" y="36365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710C-89AA-407C-A28B-3F7CDC5D1E8E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C0596-CD26-426B-875B-3F0D4BEAE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9829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7445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</a:t>
            </a:r>
            <a:r>
              <a:rPr lang="cs-CZ" baseline="0" dirty="0" smtClean="0"/>
              <a:t> učitele v každé fázi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1523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6D8992-8E32-4F4C-B1A8-FBD783B02946}" type="datetimeFigureOut">
              <a:rPr lang="cs-CZ" smtClean="0"/>
              <a:pPr/>
              <a:t>14.11.2021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UČENÍ SE A Motorické učení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Dítě jako subjekt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Prezentace</a:t>
            </a:r>
            <a:r>
              <a:rPr lang="cs-CZ" dirty="0" smtClean="0"/>
              <a:t> činnosti </a:t>
            </a:r>
            <a:r>
              <a:rPr lang="cs-CZ" dirty="0" smtClean="0">
                <a:sym typeface="Wingdings" pitchFamily="2" charset="2"/>
              </a:rPr>
              <a:t> vytváření základní </a:t>
            </a:r>
            <a:r>
              <a:rPr lang="cs-CZ" dirty="0" smtClean="0">
                <a:solidFill>
                  <a:srgbClr val="FFFF00"/>
                </a:solidFill>
                <a:sym typeface="Wingdings" pitchFamily="2" charset="2"/>
              </a:rPr>
              <a:t>představy o pohybu</a:t>
            </a:r>
          </a:p>
          <a:p>
            <a:r>
              <a:rPr lang="cs-CZ" dirty="0" smtClean="0">
                <a:sym typeface="Wingdings" pitchFamily="2" charset="2"/>
              </a:rPr>
              <a:t>Vytvoření </a:t>
            </a:r>
            <a:r>
              <a:rPr lang="cs-CZ" dirty="0" smtClean="0">
                <a:solidFill>
                  <a:srgbClr val="FFFF00"/>
                </a:solidFill>
                <a:sym typeface="Wingdings" pitchFamily="2" charset="2"/>
              </a:rPr>
              <a:t>vhodných podmínek </a:t>
            </a:r>
            <a:r>
              <a:rPr lang="cs-CZ" dirty="0" smtClean="0">
                <a:sym typeface="Wingdings" pitchFamily="2" charset="2"/>
              </a:rPr>
              <a:t>– první pokusy většinou jako celek (zpočátku je vhodné mít </a:t>
            </a:r>
            <a:r>
              <a:rPr lang="cs-CZ" dirty="0" smtClean="0">
                <a:solidFill>
                  <a:srgbClr val="FFC000"/>
                </a:solidFill>
                <a:sym typeface="Wingdings" pitchFamily="2" charset="2"/>
              </a:rPr>
              <a:t>stálé podmínky</a:t>
            </a:r>
            <a:r>
              <a:rPr lang="cs-CZ" dirty="0" smtClean="0">
                <a:sym typeface="Wingdings" pitchFamily="2" charset="2"/>
              </a:rPr>
              <a:t>, později </a:t>
            </a:r>
            <a:r>
              <a:rPr lang="cs-CZ" dirty="0" smtClean="0">
                <a:solidFill>
                  <a:srgbClr val="FFC000"/>
                </a:solidFill>
                <a:sym typeface="Wingdings" pitchFamily="2" charset="2"/>
              </a:rPr>
              <a:t>obměňovat</a:t>
            </a:r>
            <a:r>
              <a:rPr lang="cs-CZ" dirty="0" smtClean="0">
                <a:sym typeface="Wingdings" pitchFamily="2" charset="2"/>
              </a:rPr>
              <a:t>)</a:t>
            </a:r>
          </a:p>
          <a:p>
            <a:r>
              <a:rPr lang="cs-CZ" dirty="0" smtClean="0">
                <a:sym typeface="Wingdings" pitchFamily="2" charset="2"/>
              </a:rPr>
              <a:t>Obtížnější dovednosti – využíváme </a:t>
            </a:r>
            <a:r>
              <a:rPr lang="cs-CZ" dirty="0" smtClean="0">
                <a:solidFill>
                  <a:srgbClr val="FFC000"/>
                </a:solidFill>
                <a:sym typeface="Wingdings" pitchFamily="2" charset="2"/>
              </a:rPr>
              <a:t>podpůrné prostředky</a:t>
            </a:r>
          </a:p>
          <a:p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 Využitím různých metod nácviku a výcviku probíhá motorické učení, zpevňování a zapamatování si (retence) s cílem integrovat novou dovednost, využít ji v různých podmínkách života a sportu a využít ji pro další učení, tedy transfer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MOTORICKÉ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= OSVOJOVÁNÍ POHYBOVÝCH DOVEDNOSTÍ </a:t>
            </a:r>
          </a:p>
          <a:p>
            <a:endParaRPr lang="cs-CZ" dirty="0" smtClean="0"/>
          </a:p>
          <a:p>
            <a:r>
              <a:rPr lang="cs-CZ" dirty="0" smtClean="0"/>
              <a:t>Vrozené předpoklady – pohybové schopnosti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ovlivňují dosažitelnou úroveň dovednosti</a:t>
            </a:r>
          </a:p>
          <a:p>
            <a:endParaRPr lang="cs-CZ" dirty="0" smtClean="0"/>
          </a:p>
          <a:p>
            <a:r>
              <a:rPr lang="cs-CZ" dirty="0" smtClean="0"/>
              <a:t>Učení se = záměrná x nezáměrná činnost</a:t>
            </a:r>
          </a:p>
          <a:p>
            <a:endParaRPr lang="cs-CZ" dirty="0" smtClean="0"/>
          </a:p>
          <a:p>
            <a:r>
              <a:rPr lang="cs-CZ" dirty="0" smtClean="0"/>
              <a:t>PD – převažuje </a:t>
            </a:r>
            <a:r>
              <a:rPr lang="cs-CZ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nezáměrné učení </a:t>
            </a:r>
            <a:r>
              <a:rPr lang="cs-CZ" dirty="0" smtClean="0"/>
              <a:t>v konkrétních situacích (situační učení)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MOTORICKÉ UČENÍ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Závisí na: </a:t>
            </a:r>
          </a:p>
          <a:p>
            <a:pPr lvl="1"/>
            <a:r>
              <a:rPr lang="en-GB" altLang="cs-CZ" dirty="0" err="1" smtClean="0"/>
              <a:t>potřebách</a:t>
            </a:r>
            <a:r>
              <a:rPr lang="cs-CZ" altLang="cs-CZ" dirty="0" smtClean="0"/>
              <a:t> </a:t>
            </a:r>
          </a:p>
          <a:p>
            <a:pPr lvl="1"/>
            <a:r>
              <a:rPr lang="cs-CZ" altLang="cs-CZ" dirty="0" err="1"/>
              <a:t>m</a:t>
            </a:r>
            <a:r>
              <a:rPr lang="en-GB" altLang="cs-CZ" dirty="0" err="1" smtClean="0"/>
              <a:t>otivac</a:t>
            </a:r>
            <a:r>
              <a:rPr lang="cs-CZ" altLang="cs-CZ" dirty="0" smtClean="0"/>
              <a:t>i</a:t>
            </a:r>
          </a:p>
          <a:p>
            <a:pPr lvl="1"/>
            <a:r>
              <a:rPr lang="en-GB" altLang="cs-CZ" dirty="0" err="1" smtClean="0"/>
              <a:t>předpokladech</a:t>
            </a:r>
            <a:r>
              <a:rPr lang="cs-CZ" altLang="cs-CZ" dirty="0" smtClean="0"/>
              <a:t> - </a:t>
            </a:r>
            <a:r>
              <a:rPr lang="cs-CZ" altLang="cs-CZ" dirty="0" err="1" smtClean="0"/>
              <a:t>schopn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dov</a:t>
            </a:r>
            <a:r>
              <a:rPr lang="cs-CZ" altLang="cs-CZ" dirty="0" smtClean="0"/>
              <a:t>.</a:t>
            </a:r>
            <a:r>
              <a:rPr lang="en-GB" altLang="cs-CZ" dirty="0" smtClean="0"/>
              <a:t> </a:t>
            </a:r>
            <a:endParaRPr lang="cs-CZ" altLang="cs-CZ" dirty="0" smtClean="0"/>
          </a:p>
          <a:p>
            <a:pPr lvl="1"/>
            <a:r>
              <a:rPr lang="en-GB" altLang="cs-CZ" dirty="0" err="1" smtClean="0"/>
              <a:t>pochopení</a:t>
            </a:r>
            <a:r>
              <a:rPr lang="cs-CZ" altLang="cs-CZ" dirty="0" smtClean="0"/>
              <a:t> – mentální úroveň</a:t>
            </a:r>
            <a:r>
              <a:rPr lang="en-GB" altLang="cs-CZ" dirty="0" smtClean="0"/>
              <a:t>       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d</a:t>
            </a:r>
            <a:r>
              <a:rPr lang="en-GB" altLang="cs-CZ" dirty="0" err="1" smtClean="0"/>
              <a:t>osažitelnosti</a:t>
            </a:r>
            <a:r>
              <a:rPr lang="cs-CZ" altLang="cs-CZ" dirty="0" smtClean="0"/>
              <a:t> – potřeba úspěšnosti</a:t>
            </a:r>
          </a:p>
          <a:p>
            <a:pPr lvl="1"/>
            <a:r>
              <a:rPr lang="en-GB" altLang="cs-CZ" dirty="0" err="1" smtClean="0"/>
              <a:t>stimulac</a:t>
            </a:r>
            <a:r>
              <a:rPr lang="cs-CZ" altLang="cs-CZ" dirty="0" smtClean="0"/>
              <a:t>e - podněcování </a:t>
            </a:r>
            <a:r>
              <a:rPr lang="en-GB" altLang="cs-CZ" dirty="0" err="1" smtClean="0"/>
              <a:t>emoce</a:t>
            </a:r>
            <a:r>
              <a:rPr lang="cs-CZ" altLang="cs-CZ" dirty="0" smtClean="0"/>
              <a:t> </a:t>
            </a:r>
            <a:r>
              <a:rPr lang="en-GB" altLang="cs-CZ" dirty="0" smtClean="0"/>
              <a:t>+</a:t>
            </a:r>
            <a:r>
              <a:rPr lang="cs-CZ" altLang="cs-CZ" dirty="0" smtClean="0"/>
              <a:t> </a:t>
            </a:r>
            <a:r>
              <a:rPr lang="en-GB" altLang="cs-CZ" dirty="0" smtClean="0"/>
              <a:t>v</a:t>
            </a:r>
            <a:r>
              <a:rPr lang="cs-CZ" altLang="cs-CZ" dirty="0" err="1" smtClean="0"/>
              <a:t>ůle</a:t>
            </a:r>
            <a:r>
              <a:rPr lang="cs-CZ" altLang="cs-CZ" dirty="0" smtClean="0"/>
              <a:t> + aspirace</a:t>
            </a:r>
            <a:endParaRPr lang="en-GB" alt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b="1" u="sng" dirty="0">
                <a:solidFill>
                  <a:srgbClr val="FF5050"/>
                </a:solidFill>
              </a:rPr>
              <a:t>FÁZE MOTORICKÉHO UČENÍ</a:t>
            </a:r>
            <a:r>
              <a:rPr lang="cs-CZ" altLang="cs-CZ" b="1" u="sng" dirty="0">
                <a:solidFill>
                  <a:srgbClr val="FF5050"/>
                </a:solidFill>
              </a:rPr>
              <a:t/>
            </a:r>
            <a:br>
              <a:rPr lang="cs-CZ" altLang="cs-CZ" b="1" u="sng" dirty="0">
                <a:solidFill>
                  <a:srgbClr val="FF5050"/>
                </a:solidFill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9243932"/>
              </p:ext>
            </p:extLst>
          </p:nvPr>
        </p:nvGraphicFramePr>
        <p:xfrm>
          <a:off x="429492" y="1066800"/>
          <a:ext cx="10654144" cy="538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536">
                  <a:extLst>
                    <a:ext uri="{9D8B030D-6E8A-4147-A177-3AD203B41FA5}">
                      <a16:colId xmlns:a16="http://schemas.microsoft.com/office/drawing/2014/main" xmlns="" val="319354837"/>
                    </a:ext>
                  </a:extLst>
                </a:gridCol>
                <a:gridCol w="2663536">
                  <a:extLst>
                    <a:ext uri="{9D8B030D-6E8A-4147-A177-3AD203B41FA5}">
                      <a16:colId xmlns:a16="http://schemas.microsoft.com/office/drawing/2014/main" xmlns="" val="1025719364"/>
                    </a:ext>
                  </a:extLst>
                </a:gridCol>
                <a:gridCol w="2663536">
                  <a:extLst>
                    <a:ext uri="{9D8B030D-6E8A-4147-A177-3AD203B41FA5}">
                      <a16:colId xmlns:a16="http://schemas.microsoft.com/office/drawing/2014/main" xmlns="" val="3970621521"/>
                    </a:ext>
                  </a:extLst>
                </a:gridCol>
                <a:gridCol w="2663536">
                  <a:extLst>
                    <a:ext uri="{9D8B030D-6E8A-4147-A177-3AD203B41FA5}">
                      <a16:colId xmlns:a16="http://schemas.microsoft.com/office/drawing/2014/main" xmlns="" val="4081530144"/>
                    </a:ext>
                  </a:extLst>
                </a:gridCol>
              </a:tblGrid>
              <a:tr h="411613">
                <a:tc>
                  <a:txBody>
                    <a:bodyPr/>
                    <a:lstStyle/>
                    <a:p>
                      <a:r>
                        <a:rPr lang="cs-CZ" dirty="0" smtClean="0"/>
                        <a:t>FÁZE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AKTIVITA CNS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PROJEV DÍTĚTE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ČINNOST UČITELE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2887634"/>
                  </a:ext>
                </a:extLst>
              </a:tr>
              <a:tr h="1623898">
                <a:tc>
                  <a:txBody>
                    <a:bodyPr/>
                    <a:lstStyle/>
                    <a:p>
                      <a:r>
                        <a:rPr lang="cs-CZ" dirty="0" smtClean="0"/>
                        <a:t>GENERALIZACE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Iradiace</a:t>
                      </a:r>
                    </a:p>
                    <a:p>
                      <a:r>
                        <a:rPr lang="cs-CZ" dirty="0" smtClean="0"/>
                        <a:t>(vysoká, podráždění</a:t>
                      </a:r>
                      <a:r>
                        <a:rPr lang="cs-CZ" baseline="0" dirty="0" smtClean="0"/>
                        <a:t> mnoha </a:t>
                      </a:r>
                      <a:r>
                        <a:rPr lang="cs-CZ" baseline="0" dirty="0" err="1" smtClean="0"/>
                        <a:t>poh</a:t>
                      </a:r>
                      <a:r>
                        <a:rPr lang="cs-CZ" baseline="0" dirty="0" smtClean="0"/>
                        <a:t>. center)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Nekoordinovaý</a:t>
                      </a:r>
                      <a:r>
                        <a:rPr lang="cs-CZ" dirty="0" smtClean="0"/>
                        <a:t>, souhyby, reakce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antagonist</a:t>
                      </a:r>
                      <a:r>
                        <a:rPr lang="cs-CZ" baseline="0" dirty="0" smtClean="0"/>
                        <a:t>ů proti pohybu, vyšší sval. tonus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Motivace, instrukce, prezentace, podpůrné </a:t>
                      </a:r>
                      <a:r>
                        <a:rPr lang="cs-CZ" dirty="0" err="1" smtClean="0"/>
                        <a:t>prostř</a:t>
                      </a:r>
                      <a:r>
                        <a:rPr lang="cs-CZ" dirty="0" smtClean="0"/>
                        <a:t>.,</a:t>
                      </a:r>
                      <a:r>
                        <a:rPr lang="cs-CZ" baseline="0" dirty="0" smtClean="0"/>
                        <a:t> dopomoc, korekce, vnější zpětná informace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6958138"/>
                  </a:ext>
                </a:extLst>
              </a:tr>
              <a:tr h="1319417">
                <a:tc>
                  <a:txBody>
                    <a:bodyPr/>
                    <a:lstStyle/>
                    <a:p>
                      <a:r>
                        <a:rPr lang="cs-CZ" dirty="0" smtClean="0"/>
                        <a:t>DIFERENCIACE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Koncentrace </a:t>
                      </a:r>
                      <a:r>
                        <a:rPr lang="cs-CZ" dirty="0" smtClean="0"/>
                        <a:t>podráždění,</a:t>
                      </a:r>
                      <a:r>
                        <a:rPr lang="cs-CZ" baseline="0" dirty="0" smtClean="0"/>
                        <a:t> postupný útlum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Zkvalitnění souhry, možný vznik plato-efektu,</a:t>
                      </a:r>
                      <a:r>
                        <a:rPr lang="cs-CZ" baseline="0" dirty="0" smtClean="0"/>
                        <a:t> částečná integrace pohybu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 účasti,</a:t>
                      </a:r>
                      <a:r>
                        <a:rPr lang="cs-CZ" baseline="0" dirty="0" smtClean="0"/>
                        <a:t> vnější zpětná informace, motivace, podpoření integrace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215569"/>
                  </a:ext>
                </a:extLst>
              </a:tr>
              <a:tr h="1319417">
                <a:tc>
                  <a:txBody>
                    <a:bodyPr/>
                    <a:lstStyle/>
                    <a:p>
                      <a:r>
                        <a:rPr lang="cs-CZ" dirty="0" smtClean="0"/>
                        <a:t>AUTOMATIZACE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stabilizace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Koordinovaný pohyb, převaha vnitřní zpětné informace, integrace, transfer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Navozuje integraci, vede k transferu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210998"/>
                  </a:ext>
                </a:extLst>
              </a:tr>
              <a:tr h="710455">
                <a:tc>
                  <a:txBody>
                    <a:bodyPr/>
                    <a:lstStyle/>
                    <a:p>
                      <a:r>
                        <a:rPr lang="cs-CZ" dirty="0" smtClean="0"/>
                        <a:t>TVOŘIVÁ</a:t>
                      </a:r>
                      <a:r>
                        <a:rPr lang="cs-CZ" baseline="0" dirty="0" smtClean="0"/>
                        <a:t> AUTOMATIZACE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tvořivá</a:t>
                      </a:r>
                      <a:r>
                        <a:rPr lang="cs-CZ" baseline="0" dirty="0" smtClean="0">
                          <a:solidFill>
                            <a:srgbClr val="0070C0"/>
                          </a:solidFill>
                        </a:rPr>
                        <a:t> asociace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1356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83581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MOTORICKÉHO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00B0F0"/>
                </a:solidFill>
              </a:rPr>
              <a:t> PREZENTACE+PERCEPCE</a:t>
            </a:r>
            <a:endParaRPr lang="cs-CZ" altLang="cs-CZ" b="1" dirty="0" smtClean="0">
              <a:solidFill>
                <a:srgbClr val="00B0F0"/>
              </a:solidFill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00B0F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00B0F0"/>
                </a:solidFill>
              </a:rPr>
              <a:t> </a:t>
            </a:r>
            <a:r>
              <a:rPr lang="en-GB" altLang="cs-CZ" b="1" dirty="0" smtClean="0">
                <a:solidFill>
                  <a:srgbClr val="00B0F0"/>
                </a:solidFill>
              </a:rPr>
              <a:t>MOTORICKÁ REAKCE+KOREKCE</a:t>
            </a:r>
            <a:endParaRPr lang="cs-CZ" altLang="cs-CZ" b="1" dirty="0" smtClean="0">
              <a:solidFill>
                <a:srgbClr val="00B0F0"/>
              </a:solidFill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00B0F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00B0F0"/>
                </a:solidFill>
              </a:rPr>
              <a:t> </a:t>
            </a:r>
            <a:r>
              <a:rPr lang="en-GB" altLang="cs-CZ" b="1" dirty="0" smtClean="0">
                <a:solidFill>
                  <a:srgbClr val="00B0F0"/>
                </a:solidFill>
              </a:rPr>
              <a:t>ZPEVŇOVÁNÍ A RETENCE</a:t>
            </a:r>
            <a:endParaRPr lang="cs-CZ" altLang="cs-CZ" b="1" dirty="0" smtClean="0">
              <a:solidFill>
                <a:srgbClr val="00B0F0"/>
              </a:solidFill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00B0F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00B0F0"/>
                </a:solidFill>
              </a:rPr>
              <a:t> </a:t>
            </a:r>
            <a:r>
              <a:rPr lang="en-GB" altLang="cs-CZ" b="1" dirty="0" smtClean="0">
                <a:solidFill>
                  <a:srgbClr val="00B0F0"/>
                </a:solidFill>
              </a:rPr>
              <a:t>INTEGRACE A TRANSFER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600201"/>
            <a:ext cx="11042073" cy="4525963"/>
          </a:xfrm>
        </p:spPr>
        <p:txBody>
          <a:bodyPr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FF0000"/>
                </a:solidFill>
              </a:rPr>
              <a:t>ZPEVŇOVÁNÍ, RETENCE - metody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 dirty="0" smtClean="0">
              <a:solidFill>
                <a:srgbClr val="FF0000"/>
              </a:solidFill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FF0000"/>
                </a:solidFill>
              </a:rPr>
              <a:t>INTEGRACE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FF0000"/>
                </a:solidFill>
              </a:rPr>
              <a:t>TRANSFER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 dirty="0">
              <a:solidFill>
                <a:schemeClr val="accent2"/>
              </a:solidFill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chemeClr val="accent2"/>
                </a:solidFill>
              </a:rPr>
              <a:t>? </a:t>
            </a:r>
            <a:r>
              <a:rPr lang="cs-CZ" altLang="cs-CZ" b="1" dirty="0" smtClean="0">
                <a:solidFill>
                  <a:srgbClr val="FF6699"/>
                </a:solidFill>
              </a:rPr>
              <a:t>NEGATIVNÍ TRANSFER – interference </a:t>
            </a:r>
            <a:r>
              <a:rPr lang="cs-CZ" altLang="cs-CZ" b="1" dirty="0" smtClean="0">
                <a:solidFill>
                  <a:schemeClr val="accent2"/>
                </a:solidFill>
              </a:rPr>
              <a:t>??? (CO TO JE)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300" b="1" dirty="0">
                <a:solidFill>
                  <a:srgbClr val="FF0000"/>
                </a:solidFill>
              </a:rPr>
              <a:t>Zpětná informace </a:t>
            </a:r>
            <a:r>
              <a:rPr lang="cs-CZ" sz="4800" dirty="0"/>
              <a:t/>
            </a:r>
            <a:br>
              <a:rPr lang="cs-CZ" sz="48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600" dirty="0" smtClean="0"/>
              <a:t>Důležitá pro učení</a:t>
            </a:r>
          </a:p>
          <a:p>
            <a:pPr lvl="1"/>
            <a:endParaRPr lang="cs-CZ" sz="3600" dirty="0" smtClean="0"/>
          </a:p>
          <a:p>
            <a:pPr lvl="1"/>
            <a:r>
              <a:rPr lang="cs-CZ" sz="3600" dirty="0" smtClean="0"/>
              <a:t>Vnitřní x vnější </a:t>
            </a:r>
          </a:p>
          <a:p>
            <a:pPr lvl="1"/>
            <a:r>
              <a:rPr lang="cs-CZ" sz="3600" dirty="0" smtClean="0"/>
              <a:t>Zásady slovní korekce - ??? </a:t>
            </a:r>
            <a:endParaRPr lang="cs-CZ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2D050"/>
                </a:solidFill>
              </a:rPr>
              <a:t>Dovednosti</a:t>
            </a:r>
            <a:r>
              <a:rPr lang="cs-CZ" dirty="0" smtClean="0">
                <a:solidFill>
                  <a:srgbClr val="92D050"/>
                </a:solidFill>
              </a:rPr>
              <a:t> a vhodné metody a postupy při jejich vyučování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DISKRÉTNÍ </a:t>
            </a:r>
            <a:endParaRPr lang="cs-CZ" dirty="0"/>
          </a:p>
          <a:p>
            <a:r>
              <a:rPr lang="cs-CZ" dirty="0" smtClean="0"/>
              <a:t>KONTINUÁLNÍ </a:t>
            </a:r>
          </a:p>
          <a:p>
            <a:r>
              <a:rPr lang="cs-CZ" dirty="0" smtClean="0"/>
              <a:t>SÉRIOVÉ </a:t>
            </a:r>
          </a:p>
          <a:p>
            <a:r>
              <a:rPr lang="cs-CZ" dirty="0" smtClean="0"/>
              <a:t>OTEVŘENÉ</a:t>
            </a:r>
          </a:p>
          <a:p>
            <a:r>
              <a:rPr lang="cs-CZ" dirty="0" smtClean="0"/>
              <a:t>ZAVŘENÉ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9956800" cy="1143000"/>
          </a:xfrm>
        </p:spPr>
        <p:txBody>
          <a:bodyPr/>
          <a:lstStyle/>
          <a:p>
            <a:r>
              <a:rPr lang="cs-CZ" dirty="0" smtClean="0"/>
              <a:t>SHRNUTÍ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63782"/>
            <a:ext cx="9956800" cy="5597235"/>
          </a:xfrm>
        </p:spPr>
        <p:txBody>
          <a:bodyPr>
            <a:normAutofit fontScale="70000" lnSpcReduction="20000"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u="sng" dirty="0" smtClean="0">
                <a:solidFill>
                  <a:srgbClr val="FF5050"/>
                </a:solidFill>
              </a:rPr>
              <a:t>VYUČOVÁNÍ –UČITEL…………………UČENÍ SE-DÍTĚ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u="sng" dirty="0" smtClean="0">
                <a:solidFill>
                  <a:srgbClr val="FF5050"/>
                </a:solidFill>
              </a:rPr>
              <a:t> 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chemeClr val="accent2"/>
                </a:solidFill>
              </a:rPr>
              <a:t> motivace, instrukce, ukázka…………………pozorování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 dirty="0" smtClean="0">
              <a:solidFill>
                <a:schemeClr val="accent2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00B0F0"/>
                </a:solidFill>
              </a:rPr>
              <a:t>Pozorování…………………………………….pohyb-první pokusy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00B0F0"/>
                </a:solidFill>
              </a:rPr>
              <a:t>kinestetická stimulace……………...................další pokusy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 dirty="0" smtClean="0">
              <a:solidFill>
                <a:schemeClr val="accent2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chemeClr val="accent2"/>
                </a:solidFill>
              </a:rPr>
              <a:t>ZPĚTNÁ VAZBA  - INFORMACE…………</a:t>
            </a:r>
            <a:r>
              <a:rPr lang="cs-CZ" altLang="cs-CZ" b="1" dirty="0" smtClean="0">
                <a:solidFill>
                  <a:srgbClr val="00B050"/>
                </a:solidFill>
              </a:rPr>
              <a:t>sledování, cvičení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 dirty="0" smtClean="0">
              <a:solidFill>
                <a:srgbClr val="00B05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00B050"/>
                </a:solidFill>
              </a:rPr>
              <a:t>Pozorování – korekce, motivace……………. zpřesňování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 dirty="0" smtClean="0">
              <a:solidFill>
                <a:schemeClr val="accent2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C00000"/>
                </a:solidFill>
              </a:rPr>
              <a:t>Obměňování úkolů, motivace……………… osvojení dovednosti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C00000"/>
                </a:solidFill>
              </a:rPr>
              <a:t>                                                                            automatizace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 dirty="0" smtClean="0">
              <a:solidFill>
                <a:srgbClr val="C00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C00000"/>
                </a:solidFill>
              </a:rPr>
              <a:t>Integrování činnosti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chemeClr val="accent2"/>
                </a:solidFill>
              </a:rPr>
              <a:t>Využití k dalšímu nácviku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5531</TotalTime>
  <Words>381</Words>
  <Application>Microsoft Office PowerPoint</Application>
  <PresentationFormat>Vlastní</PresentationFormat>
  <Paragraphs>94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Technický</vt:lpstr>
      <vt:lpstr>UČENÍ SE A Motorické učení</vt:lpstr>
      <vt:lpstr>MOTORICKÉ UČENÍ</vt:lpstr>
      <vt:lpstr>MOTORICKÉ UČENÍ </vt:lpstr>
      <vt:lpstr>FÁZE MOTORICKÉHO UČENÍ </vt:lpstr>
      <vt:lpstr>FÁZE MOTORICKÉHO UČENÍ</vt:lpstr>
      <vt:lpstr>Snímek 6</vt:lpstr>
      <vt:lpstr>Zpětná informace  </vt:lpstr>
      <vt:lpstr>Dovednosti a vhodné metody a postupy při jejich vyučování</vt:lpstr>
      <vt:lpstr>SHRNUTÍ 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tělesné výchovy pro MŠ</dc:title>
  <dc:creator>Ucitel</dc:creator>
  <cp:lastModifiedBy>Windows User</cp:lastModifiedBy>
  <cp:revision>151</cp:revision>
  <dcterms:created xsi:type="dcterms:W3CDTF">2018-09-25T10:09:13Z</dcterms:created>
  <dcterms:modified xsi:type="dcterms:W3CDTF">2021-11-14T09:12:41Z</dcterms:modified>
</cp:coreProperties>
</file>