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5042B21-8CBB-4F51-848A-2F3898C2F14D}" type="datetimeFigureOut">
              <a:rPr lang="cs-CZ" smtClean="0"/>
              <a:t>19.2.2017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11DE835-247E-4ADB-8B3C-3AAC0847396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42B21-8CBB-4F51-848A-2F3898C2F14D}" type="datetimeFigureOut">
              <a:rPr lang="cs-CZ" smtClean="0"/>
              <a:t>19.2.2017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DE835-247E-4ADB-8B3C-3AAC0847396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42B21-8CBB-4F51-848A-2F3898C2F14D}" type="datetimeFigureOut">
              <a:rPr lang="cs-CZ" smtClean="0"/>
              <a:t>19.2.2017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DE835-247E-4ADB-8B3C-3AAC0847396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42B21-8CBB-4F51-848A-2F3898C2F14D}" type="datetimeFigureOut">
              <a:rPr lang="cs-CZ" smtClean="0"/>
              <a:t>19.2.2017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DE835-247E-4ADB-8B3C-3AAC0847396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42B21-8CBB-4F51-848A-2F3898C2F14D}" type="datetimeFigureOut">
              <a:rPr lang="cs-CZ" smtClean="0"/>
              <a:t>19.2.2017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DE835-247E-4ADB-8B3C-3AAC0847396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42B21-8CBB-4F51-848A-2F3898C2F14D}" type="datetimeFigureOut">
              <a:rPr lang="cs-CZ" smtClean="0"/>
              <a:t>19.2.2017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DE835-247E-4ADB-8B3C-3AAC0847396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5042B21-8CBB-4F51-848A-2F3898C2F14D}" type="datetimeFigureOut">
              <a:rPr lang="cs-CZ" smtClean="0"/>
              <a:t>19.2.2017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11DE835-247E-4ADB-8B3C-3AAC08473962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5042B21-8CBB-4F51-848A-2F3898C2F14D}" type="datetimeFigureOut">
              <a:rPr lang="cs-CZ" smtClean="0"/>
              <a:t>19.2.2017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11DE835-247E-4ADB-8B3C-3AAC0847396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42B21-8CBB-4F51-848A-2F3898C2F14D}" type="datetimeFigureOut">
              <a:rPr lang="cs-CZ" smtClean="0"/>
              <a:t>19.2.2017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DE835-247E-4ADB-8B3C-3AAC0847396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42B21-8CBB-4F51-848A-2F3898C2F14D}" type="datetimeFigureOut">
              <a:rPr lang="cs-CZ" smtClean="0"/>
              <a:t>19.2.2017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DE835-247E-4ADB-8B3C-3AAC0847396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42B21-8CBB-4F51-848A-2F3898C2F14D}" type="datetimeFigureOut">
              <a:rPr lang="cs-CZ" smtClean="0"/>
              <a:t>19.2.2017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DE835-247E-4ADB-8B3C-3AAC0847396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5042B21-8CBB-4F51-848A-2F3898C2F14D}" type="datetimeFigureOut">
              <a:rPr lang="cs-CZ" smtClean="0"/>
              <a:t>19.2.2017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11DE835-247E-4ADB-8B3C-3AAC0847396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smtClean="0"/>
              <a:t>Sociální kognice</a:t>
            </a:r>
          </a:p>
        </p:txBody>
      </p:sp>
      <p:sp>
        <p:nvSpPr>
          <p:cNvPr id="3075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cs-CZ" smtClean="0"/>
              <a:t>Sociální psychologie</a:t>
            </a:r>
          </a:p>
        </p:txBody>
      </p:sp>
    </p:spTree>
    <p:extLst>
      <p:ext uri="{BB962C8B-B14F-4D97-AF65-F5344CB8AC3E}">
        <p14:creationId xmlns:p14="http://schemas.microsoft.com/office/powerpoint/2010/main" val="4879210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Atribuce</a:t>
            </a:r>
          </a:p>
        </p:txBody>
      </p:sp>
      <p:sp>
        <p:nvSpPr>
          <p:cNvPr id="12292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altLang="cs-CZ" smtClean="0"/>
              <a:t>Atribuční teorie - Soubor teorií, které popisují, jak si lidé vysvětluji příčiny chování.</a:t>
            </a:r>
          </a:p>
          <a:p>
            <a:r>
              <a:rPr lang="cs-CZ" altLang="cs-CZ" smtClean="0"/>
              <a:t>F. Heider rozlšuje 2 druhy atribucí:</a:t>
            </a:r>
          </a:p>
          <a:p>
            <a:pPr lvl="1"/>
            <a:r>
              <a:rPr lang="cs-CZ" altLang="cs-CZ" smtClean="0"/>
              <a:t>Osobní</a:t>
            </a:r>
          </a:p>
          <a:p>
            <a:pPr lvl="1"/>
            <a:r>
              <a:rPr lang="cs-CZ" altLang="cs-CZ" smtClean="0"/>
              <a:t>Situační</a:t>
            </a:r>
          </a:p>
          <a:p>
            <a:r>
              <a:rPr lang="cs-CZ" altLang="cs-CZ" smtClean="0"/>
              <a:t>Teorie odpovídajících závěrů – důležitým momentem momentem při formování úsudků o druhých je hodnocení  úmyslu, který měli před nějakou akcí</a:t>
            </a:r>
          </a:p>
          <a:p>
            <a:pPr lvl="1"/>
            <a:r>
              <a:rPr lang="cs-CZ" altLang="cs-CZ" smtClean="0"/>
              <a:t>3 faktory, na jejichž základě přisoudíme chování situační nebo osobnostní příčiny:</a:t>
            </a:r>
          </a:p>
          <a:p>
            <a:pPr lvl="2"/>
            <a:r>
              <a:rPr lang="cs-CZ" altLang="cs-CZ" smtClean="0"/>
              <a:t>Hédonická relevance</a:t>
            </a:r>
          </a:p>
          <a:p>
            <a:pPr lvl="2"/>
            <a:r>
              <a:rPr lang="cs-CZ" altLang="cs-CZ" smtClean="0"/>
              <a:t>Personalismus</a:t>
            </a:r>
          </a:p>
          <a:p>
            <a:pPr lvl="2"/>
            <a:r>
              <a:rPr lang="cs-CZ" altLang="cs-CZ" smtClean="0"/>
              <a:t>Společenská žádoucnost</a:t>
            </a:r>
          </a:p>
          <a:p>
            <a:endParaRPr lang="cs-CZ" altLang="cs-CZ" smtClean="0"/>
          </a:p>
        </p:txBody>
      </p:sp>
      <p:sp>
        <p:nvSpPr>
          <p:cNvPr id="12291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6F7992F-22E6-4AA5-9040-9C494D80C4B4}" type="slidenum">
              <a:rPr lang="cs-CZ" altLang="cs-CZ" smtClean="0">
                <a:solidFill>
                  <a:srgbClr val="3C3C8C"/>
                </a:solidFill>
              </a:rPr>
              <a:pPr/>
              <a:t>10</a:t>
            </a:fld>
            <a:endParaRPr lang="cs-CZ" altLang="cs-CZ" smtClean="0">
              <a:solidFill>
                <a:srgbClr val="3C3C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9009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Atribuce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Probíhá, když:</a:t>
            </a:r>
          </a:p>
          <a:p>
            <a:pPr lvl="1"/>
            <a:r>
              <a:rPr lang="cs-CZ" altLang="cs-CZ" dirty="0" smtClean="0"/>
              <a:t>Jsme unavení</a:t>
            </a:r>
          </a:p>
          <a:p>
            <a:pPr lvl="1"/>
            <a:r>
              <a:rPr lang="cs-CZ" altLang="cs-CZ" dirty="0" smtClean="0"/>
              <a:t>Stane se něco překvapivého (neočekávaného)</a:t>
            </a:r>
          </a:p>
          <a:p>
            <a:pPr lvl="1"/>
            <a:r>
              <a:rPr lang="cs-CZ" altLang="cs-CZ" dirty="0" smtClean="0"/>
              <a:t>Máme špatnou náladu</a:t>
            </a:r>
          </a:p>
          <a:p>
            <a:pPr lvl="1"/>
            <a:r>
              <a:rPr lang="cs-CZ" altLang="cs-CZ" dirty="0" smtClean="0"/>
              <a:t>Nedosáhneme nějakého výkonu </a:t>
            </a:r>
          </a:p>
        </p:txBody>
      </p:sp>
      <p:sp>
        <p:nvSpPr>
          <p:cNvPr id="13316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10D26D5-7AA3-4BE0-A3B7-0E59EBAC0F38}" type="slidenum">
              <a:rPr lang="cs-CZ" altLang="cs-CZ" smtClean="0">
                <a:solidFill>
                  <a:srgbClr val="3C3C8C"/>
                </a:solidFill>
              </a:rPr>
              <a:pPr/>
              <a:t>11</a:t>
            </a:fld>
            <a:endParaRPr lang="cs-CZ" altLang="cs-CZ" smtClean="0">
              <a:solidFill>
                <a:srgbClr val="3C3C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4626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mtClean="0"/>
              <a:t>Atribuce</a:t>
            </a:r>
            <a:br>
              <a:rPr lang="cs-CZ" altLang="cs-CZ" smtClean="0"/>
            </a:br>
            <a:r>
              <a:rPr lang="cs-CZ" altLang="cs-CZ" smtClean="0"/>
              <a:t>Kovariační teorie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H. Kelley - při posuzování příčin chování aktéra sledujeme, kdy a jak často dochází k právě takovému chování</a:t>
            </a:r>
          </a:p>
          <a:p>
            <a:r>
              <a:rPr lang="cs-CZ" altLang="cs-CZ" smtClean="0"/>
              <a:t>3 kritéria při rozhodování:</a:t>
            </a:r>
          </a:p>
          <a:p>
            <a:pPr lvl="1"/>
            <a:r>
              <a:rPr lang="cs-CZ" altLang="cs-CZ" smtClean="0"/>
              <a:t>Konsenzus</a:t>
            </a:r>
          </a:p>
          <a:p>
            <a:pPr lvl="1"/>
            <a:r>
              <a:rPr lang="cs-CZ" altLang="cs-CZ" smtClean="0"/>
              <a:t>Distinktivnost</a:t>
            </a:r>
          </a:p>
          <a:p>
            <a:pPr lvl="1"/>
            <a:r>
              <a:rPr lang="cs-CZ" altLang="cs-CZ" smtClean="0"/>
              <a:t>Konzistence</a:t>
            </a:r>
          </a:p>
          <a:p>
            <a:pPr lvl="1"/>
            <a:endParaRPr lang="cs-CZ" altLang="cs-CZ" smtClean="0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9B035B6-3F11-44D7-9AC9-82D0359EF13D}" type="slidenum">
              <a:rPr lang="cs-CZ" altLang="cs-CZ" smtClean="0">
                <a:solidFill>
                  <a:srgbClr val="3C3C8C"/>
                </a:solidFill>
              </a:rPr>
              <a:pPr/>
              <a:t>12</a:t>
            </a:fld>
            <a:endParaRPr lang="cs-CZ" altLang="cs-CZ" smtClean="0">
              <a:solidFill>
                <a:srgbClr val="3C3C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024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Kovariační teorie atribuce</a:t>
            </a:r>
          </a:p>
        </p:txBody>
      </p:sp>
      <p:pic>
        <p:nvPicPr>
          <p:cNvPr id="1536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550" y="2649538"/>
            <a:ext cx="7200900" cy="3524250"/>
          </a:xfrm>
          <a:noFill/>
        </p:spPr>
      </p:pic>
      <p:sp>
        <p:nvSpPr>
          <p:cNvPr id="15363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F9C14C1-3BC6-41E2-A756-7DD45E680F10}" type="slidenum">
              <a:rPr lang="cs-CZ" altLang="cs-CZ" smtClean="0">
                <a:solidFill>
                  <a:srgbClr val="3C3C8C"/>
                </a:solidFill>
              </a:rPr>
              <a:pPr/>
              <a:t>13</a:t>
            </a:fld>
            <a:endParaRPr lang="cs-CZ" altLang="cs-CZ" smtClean="0">
              <a:solidFill>
                <a:srgbClr val="3C3C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6612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Základní atribuční chyba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altLang="cs-CZ" smtClean="0"/>
              <a:t>= tendence přeceňovat osobnostní faktory chování a podceňovat vliv situace (situační faktory)</a:t>
            </a:r>
          </a:p>
          <a:p>
            <a:r>
              <a:rPr lang="cs-CZ" altLang="cs-CZ" smtClean="0"/>
              <a:t>Pokud se zamýšlíme nad svým chováním, tendujeme k situačním příčinám </a:t>
            </a:r>
          </a:p>
          <a:p>
            <a:pPr lvl="1"/>
            <a:r>
              <a:rPr lang="cs-CZ" altLang="cs-CZ" smtClean="0"/>
              <a:t>(přišla jsem pozdě, protože autobus měl zpoždění)</a:t>
            </a:r>
          </a:p>
          <a:p>
            <a:pPr>
              <a:buFont typeface="Wingdings" pitchFamily="2" charset="2"/>
              <a:buNone/>
            </a:pPr>
            <a:r>
              <a:rPr lang="cs-CZ" altLang="cs-CZ" smtClean="0"/>
              <a:t>X</a:t>
            </a:r>
          </a:p>
          <a:p>
            <a:r>
              <a:rPr lang="cs-CZ" altLang="cs-CZ" smtClean="0"/>
              <a:t>Při analyzování chování ostatních naopak přisuzujeme chování osobnostním charakteristikám </a:t>
            </a:r>
          </a:p>
          <a:p>
            <a:pPr lvl="1"/>
            <a:r>
              <a:rPr lang="cs-CZ" altLang="cs-CZ" smtClean="0"/>
              <a:t>(přijela pozdě, protože je nedochvilná)</a:t>
            </a:r>
          </a:p>
          <a:p>
            <a:r>
              <a:rPr lang="cs-CZ" altLang="cs-CZ" smtClean="0"/>
              <a:t>Milgram - před svým experimentem oslovil psychiatry, odhadovali 1% respondentů překročí životu nebezpečné elektrošoky </a:t>
            </a:r>
          </a:p>
          <a:p>
            <a:endParaRPr lang="cs-CZ" altLang="cs-CZ" smtClean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FBA3BC8-FB8A-47E5-BAE2-C05D7BA73DFC}" type="slidenum">
              <a:rPr lang="cs-CZ" altLang="cs-CZ" smtClean="0">
                <a:solidFill>
                  <a:srgbClr val="3C3C8C"/>
                </a:solidFill>
              </a:rPr>
              <a:pPr/>
              <a:t>14</a:t>
            </a:fld>
            <a:endParaRPr lang="cs-CZ" altLang="cs-CZ" smtClean="0">
              <a:solidFill>
                <a:srgbClr val="3C3C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3024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mtClean="0"/>
              <a:t>Princip fungování z. atribuční chyby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altLang="cs-CZ" smtClean="0"/>
              <a:t>Gilbert a Malone (1995): problém je v tom, jak uvažujeme:</a:t>
            </a:r>
          </a:p>
          <a:p>
            <a:pPr lvl="1"/>
            <a:r>
              <a:rPr lang="pl-PL" altLang="cs-CZ" smtClean="0"/>
              <a:t>1. </a:t>
            </a:r>
            <a:r>
              <a:rPr lang="cs-CZ" altLang="cs-CZ" smtClean="0"/>
              <a:t>Nejprve rozpoznáme chování a provedeme rychlou atribuci </a:t>
            </a:r>
          </a:p>
          <a:p>
            <a:pPr lvl="1"/>
            <a:r>
              <a:rPr lang="cs-CZ" altLang="cs-CZ" smtClean="0"/>
              <a:t>2. Následně se snažíme upřesňovat a upravovat podle situačních vlivů ( tady už je třeba myšlenku, pozornost, námahu) </a:t>
            </a:r>
          </a:p>
          <a:p>
            <a:r>
              <a:rPr lang="cs-CZ" altLang="cs-CZ" smtClean="0"/>
              <a:t>Př. Televizní soutěž tazatelé vymýšlí otázky a jsou následně hodnoceni diváky jako znalejší, nadprůměrně znalé. </a:t>
            </a:r>
          </a:p>
          <a:p>
            <a:r>
              <a:rPr lang="cs-CZ" altLang="cs-CZ" smtClean="0"/>
              <a:t>J. Rotter – atribuční styl</a:t>
            </a:r>
          </a:p>
          <a:p>
            <a:pPr lvl="1"/>
            <a:r>
              <a:rPr lang="cs-CZ" altLang="cs-CZ" smtClean="0"/>
              <a:t>Místo kontroly (locus of control)</a:t>
            </a:r>
          </a:p>
          <a:p>
            <a:pPr lvl="2"/>
            <a:r>
              <a:rPr lang="cs-CZ" altLang="cs-CZ" smtClean="0"/>
              <a:t>Internalisté</a:t>
            </a:r>
          </a:p>
          <a:p>
            <a:pPr lvl="2"/>
            <a:r>
              <a:rPr lang="cs-CZ" altLang="cs-CZ" smtClean="0"/>
              <a:t>Externalisté</a:t>
            </a:r>
          </a:p>
          <a:p>
            <a:pPr>
              <a:buFont typeface="Wingdings" pitchFamily="2" charset="2"/>
              <a:buNone/>
            </a:pPr>
            <a:endParaRPr lang="pl-PL" altLang="cs-CZ" smtClean="0"/>
          </a:p>
          <a:p>
            <a:endParaRPr lang="cs-CZ" altLang="cs-CZ" smtClean="0"/>
          </a:p>
        </p:txBody>
      </p:sp>
      <p:sp>
        <p:nvSpPr>
          <p:cNvPr id="17412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16318C8-356F-44E6-AB19-593846E61071}" type="slidenum">
              <a:rPr lang="cs-CZ" altLang="cs-CZ" smtClean="0">
                <a:solidFill>
                  <a:srgbClr val="3C3C8C"/>
                </a:solidFill>
              </a:rPr>
              <a:pPr/>
              <a:t>15</a:t>
            </a:fld>
            <a:endParaRPr lang="cs-CZ" altLang="cs-CZ" smtClean="0">
              <a:solidFill>
                <a:srgbClr val="3C3C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3462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Atribuce jako kulturní konstrukt?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dirty="0" smtClean="0"/>
              <a:t>Myslíte si, že jiné kultury si vykládají chování ostatních jinak? </a:t>
            </a:r>
          </a:p>
          <a:p>
            <a:r>
              <a:rPr lang="cs-CZ" altLang="cs-CZ" dirty="0" smtClean="0"/>
              <a:t>Jaké kultury?</a:t>
            </a:r>
          </a:p>
          <a:p>
            <a:r>
              <a:rPr lang="cs-CZ" altLang="cs-CZ" dirty="0" smtClean="0"/>
              <a:t>Je to vrozená tendence?</a:t>
            </a:r>
          </a:p>
          <a:p>
            <a:endParaRPr lang="cs-CZ" altLang="cs-CZ" dirty="0" smtClean="0"/>
          </a:p>
          <a:p>
            <a:r>
              <a:rPr lang="cs-CZ" altLang="cs-CZ" dirty="0" smtClean="0"/>
              <a:t>Podle výzkumníků (Miller, </a:t>
            </a:r>
            <a:r>
              <a:rPr lang="cs-CZ" altLang="cs-CZ" dirty="0" err="1" smtClean="0"/>
              <a:t>Choi</a:t>
            </a:r>
            <a:r>
              <a:rPr lang="cs-CZ" altLang="cs-CZ" dirty="0" smtClean="0"/>
              <a:t> a kol.) – západní kultury upřednostňují jedince a jeho vlastnosti, východní a asijské kultury se zaměřují na zázemí a „komunitu“ </a:t>
            </a:r>
          </a:p>
          <a:p>
            <a:pPr>
              <a:buFont typeface="Wingdings" pitchFamily="2" charset="2"/>
              <a:buNone/>
            </a:pPr>
            <a:r>
              <a:rPr lang="cs-CZ" altLang="cs-CZ" dirty="0" smtClean="0"/>
              <a:t> </a:t>
            </a:r>
          </a:p>
        </p:txBody>
      </p:sp>
      <p:sp>
        <p:nvSpPr>
          <p:cNvPr id="18436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9DFC13D-7190-44DE-AAE7-52126C1AEE57}" type="slidenum">
              <a:rPr lang="cs-CZ" altLang="cs-CZ" smtClean="0">
                <a:solidFill>
                  <a:srgbClr val="3C3C8C"/>
                </a:solidFill>
              </a:rPr>
              <a:pPr/>
              <a:t>16</a:t>
            </a:fld>
            <a:endParaRPr lang="cs-CZ" altLang="cs-CZ" smtClean="0">
              <a:solidFill>
                <a:srgbClr val="3C3C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6039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smtClean="0"/>
              <a:t>Schémata</a:t>
            </a:r>
          </a:p>
        </p:txBody>
      </p:sp>
      <p:sp>
        <p:nvSpPr>
          <p:cNvPr id="19459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cs-CZ" smtClean="0"/>
              <a:t>Sociální psychologie</a:t>
            </a:r>
          </a:p>
        </p:txBody>
      </p:sp>
    </p:spTree>
    <p:extLst>
      <p:ext uri="{BB962C8B-B14F-4D97-AF65-F5344CB8AC3E}">
        <p14:creationId xmlns:p14="http://schemas.microsoft.com/office/powerpoint/2010/main" val="24819462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Sociální schémata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altLang="cs-CZ" smtClean="0"/>
              <a:t>Schéma = mentální rámec obsahující informace důležité pro „já“, druhé osoby, specifické situace a události</a:t>
            </a:r>
          </a:p>
          <a:p>
            <a:r>
              <a:rPr lang="cs-CZ" altLang="cs-CZ" smtClean="0"/>
              <a:t>Ustavují se na základě předchozí zkušenosti, kulturních a sociálních norem nebo na základě předem vytvořeného porozumění </a:t>
            </a:r>
          </a:p>
          <a:p>
            <a:r>
              <a:rPr lang="cs-CZ" altLang="cs-CZ" smtClean="0"/>
              <a:t>Hotová schémata nám pomáhají interpretovat nové situace a vedou naše chování </a:t>
            </a:r>
          </a:p>
          <a:p>
            <a:r>
              <a:rPr lang="cs-CZ" altLang="cs-CZ" smtClean="0"/>
              <a:t>Typy schémat:</a:t>
            </a:r>
          </a:p>
          <a:p>
            <a:pPr lvl="1"/>
            <a:r>
              <a:rPr lang="cs-CZ" altLang="cs-CZ" smtClean="0"/>
              <a:t>Self-chéma</a:t>
            </a:r>
          </a:p>
          <a:p>
            <a:pPr lvl="1"/>
            <a:r>
              <a:rPr lang="cs-CZ" altLang="cs-CZ" smtClean="0"/>
              <a:t>Schéma osoby</a:t>
            </a:r>
          </a:p>
          <a:p>
            <a:pPr lvl="1"/>
            <a:r>
              <a:rPr lang="cs-CZ" altLang="cs-CZ" smtClean="0"/>
              <a:t>Schéma událostí</a:t>
            </a:r>
          </a:p>
          <a:p>
            <a:pPr lvl="1"/>
            <a:r>
              <a:rPr lang="cs-CZ" altLang="cs-CZ" smtClean="0"/>
              <a:t>Schémata rolí</a:t>
            </a:r>
          </a:p>
          <a:p>
            <a:pPr lvl="1"/>
            <a:r>
              <a:rPr lang="cs-CZ" altLang="cs-CZ" smtClean="0"/>
              <a:t>Schémata pro sociální skupiny</a:t>
            </a:r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2203DF5-3B8C-4907-9D91-F62F9A570AB8}" type="slidenum">
              <a:rPr lang="cs-CZ" altLang="cs-CZ" smtClean="0">
                <a:solidFill>
                  <a:srgbClr val="3C3C8C"/>
                </a:solidFill>
              </a:rPr>
              <a:pPr/>
              <a:t>18</a:t>
            </a:fld>
            <a:endParaRPr lang="cs-CZ" altLang="cs-CZ" smtClean="0">
              <a:solidFill>
                <a:srgbClr val="3C3C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8058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Schémata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altLang="cs-CZ" smtClean="0"/>
              <a:t>Self-schéma</a:t>
            </a:r>
          </a:p>
          <a:p>
            <a:pPr lvl="1"/>
            <a:r>
              <a:rPr lang="cs-CZ" altLang="cs-CZ" smtClean="0"/>
              <a:t>Kognitivní zobecnění sebe sama, poznatky o nejdůležitějších charakteristikách vlastní osoby</a:t>
            </a:r>
          </a:p>
          <a:p>
            <a:pPr lvl="1"/>
            <a:r>
              <a:rPr lang="cs-CZ" altLang="cs-CZ" smtClean="0"/>
              <a:t>Utváří se okolo specifických znaků, které považujeme pro sebe sama za důležité</a:t>
            </a:r>
          </a:p>
          <a:p>
            <a:r>
              <a:rPr lang="cs-CZ" altLang="cs-CZ" smtClean="0"/>
              <a:t>Schémata osoby</a:t>
            </a:r>
          </a:p>
          <a:p>
            <a:pPr lvl="1"/>
            <a:r>
              <a:rPr lang="cs-CZ" altLang="cs-CZ" smtClean="0"/>
              <a:t>Mentální struktury, které representují znalosti o vlastnostech nebo cílech určitých jedince či skupiny jedinců</a:t>
            </a:r>
          </a:p>
          <a:p>
            <a:pPr lvl="1"/>
            <a:r>
              <a:rPr lang="cs-CZ" altLang="cs-CZ" smtClean="0"/>
              <a:t>Prototyp - ideální typ zástupců dané skupiny (prototypem akademika je chemik, prototypem zástupců starých lidí je prababička apod.). </a:t>
            </a:r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3444CB5-BBD5-4748-A574-D616A67A39A6}" type="slidenum">
              <a:rPr lang="cs-CZ" altLang="cs-CZ" smtClean="0">
                <a:solidFill>
                  <a:srgbClr val="3C3C8C"/>
                </a:solidFill>
              </a:rPr>
              <a:pPr/>
              <a:t>19</a:t>
            </a:fld>
            <a:endParaRPr lang="cs-CZ" altLang="cs-CZ" smtClean="0">
              <a:solidFill>
                <a:srgbClr val="3C3C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7623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Sociální kognice</a:t>
            </a:r>
          </a:p>
        </p:txBody>
      </p:sp>
      <p:sp>
        <p:nvSpPr>
          <p:cNvPr id="4099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altLang="cs-CZ" smtClean="0"/>
              <a:t>= zpracování sociálních informací (utváření dojmu, příčiny chování) a mentální reprezentace obsahující charakteristiky lidé nebo skupin lidí a událostech.</a:t>
            </a:r>
          </a:p>
          <a:p>
            <a:r>
              <a:rPr lang="cs-CZ" altLang="cs-CZ" smtClean="0"/>
              <a:t>Aspekty sociální kognice – pozornost, vnímání, paměť, myšlení, jazyk v sociálním kontextu</a:t>
            </a:r>
          </a:p>
          <a:p>
            <a:r>
              <a:rPr lang="cs-CZ" altLang="cs-CZ" smtClean="0"/>
              <a:t>Sociální percepce - získávání informací o poznávání vlastností druhých lidí, jejích emocích, zahrnuje vnímání fyzických charakteristik a chování, ale také interpretaci tohoto chování (Výrost, Slaměník, 2008).</a:t>
            </a:r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2881565-CE21-4DE8-9730-E303F11D34EF}" type="slidenum">
              <a:rPr lang="cs-CZ" altLang="cs-CZ" smtClean="0">
                <a:solidFill>
                  <a:srgbClr val="3C3C8C"/>
                </a:solidFill>
              </a:rPr>
              <a:pPr/>
              <a:t>2</a:t>
            </a:fld>
            <a:endParaRPr lang="cs-CZ" altLang="cs-CZ" smtClean="0">
              <a:solidFill>
                <a:srgbClr val="3C3C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2779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Schémata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altLang="cs-CZ" smtClean="0"/>
              <a:t>Schémata událostí</a:t>
            </a:r>
          </a:p>
          <a:p>
            <a:pPr lvl="1"/>
            <a:r>
              <a:rPr lang="cs-CZ" altLang="cs-CZ" smtClean="0"/>
              <a:t>Označujeme je také jako scénáře - očekávání toho, co je typické pro událost</a:t>
            </a:r>
          </a:p>
          <a:p>
            <a:pPr lvl="1"/>
            <a:r>
              <a:rPr lang="cs-CZ" altLang="cs-CZ" smtClean="0"/>
              <a:t>Jde o jakousi sekvenci kroků. Všichni například víme, jak probíhá návštěva restaurace, zkouška ve škole apod.</a:t>
            </a:r>
          </a:p>
          <a:p>
            <a:r>
              <a:rPr lang="cs-CZ" altLang="cs-CZ" smtClean="0"/>
              <a:t>Schémata sociálních rolí</a:t>
            </a:r>
          </a:p>
          <a:p>
            <a:pPr lvl="1"/>
            <a:r>
              <a:rPr lang="cs-CZ" altLang="cs-CZ" smtClean="0"/>
              <a:t>Týkají se lidí v sociální kategorii, např. lékaři, učitelé, studenti apod.</a:t>
            </a:r>
          </a:p>
          <a:p>
            <a:r>
              <a:rPr lang="cs-CZ" altLang="cs-CZ" smtClean="0"/>
              <a:t>Schémata pro sociální skupiny</a:t>
            </a:r>
          </a:p>
          <a:p>
            <a:pPr lvl="1"/>
            <a:r>
              <a:rPr lang="cs-CZ" altLang="cs-CZ" smtClean="0"/>
              <a:t>Stereotypy = soubory charakteristik, o kterých se předpokládá, že vystihují určitou vymezenou skupinu či kategorii lidí</a:t>
            </a:r>
          </a:p>
          <a:p>
            <a:pPr lvl="2"/>
            <a:r>
              <a:rPr lang="cs-CZ" altLang="cs-CZ" smtClean="0"/>
              <a:t>Autostereotypy x heterostereotypy</a:t>
            </a:r>
          </a:p>
        </p:txBody>
      </p:sp>
      <p:sp>
        <p:nvSpPr>
          <p:cNvPr id="22532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E772E04-42F2-4F6E-86C5-F7917380CB0F}" type="slidenum">
              <a:rPr lang="cs-CZ" altLang="cs-CZ" smtClean="0">
                <a:solidFill>
                  <a:srgbClr val="3C3C8C"/>
                </a:solidFill>
              </a:rPr>
              <a:pPr/>
              <a:t>20</a:t>
            </a:fld>
            <a:endParaRPr lang="cs-CZ" altLang="cs-CZ" smtClean="0">
              <a:solidFill>
                <a:srgbClr val="3C3C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4645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Sociální percepce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Aspekty sociální percepce:</a:t>
            </a:r>
          </a:p>
          <a:p>
            <a:endParaRPr lang="cs-CZ" altLang="cs-CZ" smtClean="0"/>
          </a:p>
          <a:p>
            <a:r>
              <a:rPr lang="cs-CZ" altLang="cs-CZ" smtClean="0"/>
              <a:t>Efekty ovlivňující formování dojmu</a:t>
            </a:r>
          </a:p>
          <a:p>
            <a:r>
              <a:rPr lang="cs-CZ" altLang="cs-CZ" smtClean="0"/>
              <a:t>Osobní konstrukty</a:t>
            </a:r>
          </a:p>
          <a:p>
            <a:r>
              <a:rPr lang="cs-CZ" altLang="cs-CZ" smtClean="0"/>
              <a:t>Nápadnosti fyzické a chování</a:t>
            </a:r>
          </a:p>
          <a:p>
            <a:r>
              <a:rPr lang="cs-CZ" altLang="cs-CZ" smtClean="0"/>
              <a:t>Atribuce</a:t>
            </a:r>
          </a:p>
          <a:p>
            <a:r>
              <a:rPr lang="cs-CZ" altLang="cs-CZ" smtClean="0"/>
              <a:t>Scémata</a:t>
            </a:r>
          </a:p>
        </p:txBody>
      </p:sp>
      <p:sp>
        <p:nvSpPr>
          <p:cNvPr id="5124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D1AF40D-3563-44DA-8808-4EE253707251}" type="slidenum">
              <a:rPr lang="cs-CZ" altLang="cs-CZ" smtClean="0">
                <a:solidFill>
                  <a:srgbClr val="3C3C8C"/>
                </a:solidFill>
              </a:rPr>
              <a:pPr/>
              <a:t>3</a:t>
            </a:fld>
            <a:endParaRPr lang="cs-CZ" altLang="cs-CZ" smtClean="0">
              <a:solidFill>
                <a:srgbClr val="3C3C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9960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mtClean="0"/>
              <a:t>Efekty ovlivňující sociální poznávání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Pojďme si vyzkoušet…</a:t>
            </a:r>
          </a:p>
          <a:p>
            <a:endParaRPr lang="cs-CZ" altLang="cs-CZ" smtClean="0"/>
          </a:p>
          <a:p>
            <a:r>
              <a:rPr lang="cs-CZ" altLang="cs-CZ" smtClean="0"/>
              <a:t>Co si myslíte o osobě, která je:</a:t>
            </a:r>
          </a:p>
          <a:p>
            <a:pPr>
              <a:buFont typeface="Wingdings" pitchFamily="2" charset="2"/>
              <a:buNone/>
            </a:pPr>
            <a:r>
              <a:rPr lang="cs-CZ" altLang="cs-CZ" smtClean="0"/>
              <a:t>	"inteligentní, pracovitá, spontánní, kritická, umíněná a závistivá". ?</a:t>
            </a:r>
          </a:p>
          <a:p>
            <a:endParaRPr lang="cs-CZ" alt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BFEDC90-F5A0-41DC-9E4B-C02A36BB60F8}" type="slidenum">
              <a:rPr lang="cs-CZ" altLang="cs-CZ" smtClean="0">
                <a:solidFill>
                  <a:srgbClr val="3C3C8C"/>
                </a:solidFill>
              </a:rPr>
              <a:pPr/>
              <a:t>4</a:t>
            </a:fld>
            <a:endParaRPr lang="cs-CZ" altLang="cs-CZ" smtClean="0">
              <a:solidFill>
                <a:srgbClr val="3C3C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6297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mtClean="0"/>
              <a:t>Efekty ovlivňující sociální poznávání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Co si myslíte o osobě, která je:</a:t>
            </a:r>
          </a:p>
          <a:p>
            <a:pPr>
              <a:buFont typeface="Wingdings" pitchFamily="2" charset="2"/>
              <a:buNone/>
            </a:pPr>
            <a:r>
              <a:rPr lang="cs-CZ" altLang="cs-CZ" smtClean="0"/>
              <a:t>	</a:t>
            </a:r>
          </a:p>
          <a:p>
            <a:pPr>
              <a:buFont typeface="Wingdings" pitchFamily="2" charset="2"/>
              <a:buNone/>
            </a:pPr>
            <a:r>
              <a:rPr lang="cs-CZ" altLang="cs-CZ" smtClean="0"/>
              <a:t>	" závistivá, umíněná, kritická, spontánní, pracovitá a inteligentní."</a:t>
            </a:r>
          </a:p>
        </p:txBody>
      </p:sp>
      <p:sp>
        <p:nvSpPr>
          <p:cNvPr id="7172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27B0617-145A-4832-930A-583F991E12E6}" type="slidenum">
              <a:rPr lang="cs-CZ" altLang="cs-CZ" smtClean="0">
                <a:solidFill>
                  <a:srgbClr val="3C3C8C"/>
                </a:solidFill>
              </a:rPr>
              <a:pPr/>
              <a:t>5</a:t>
            </a:fld>
            <a:endParaRPr lang="cs-CZ" altLang="cs-CZ" smtClean="0">
              <a:solidFill>
                <a:srgbClr val="3C3C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4544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mtClean="0"/>
              <a:t>Efekty ovlivňující sociální poznávání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altLang="cs-CZ" smtClean="0"/>
              <a:t>O obou osobách by si všichni měli utvořit stejný dojem, což se ale nestalo → efekt primárního dojmu</a:t>
            </a:r>
          </a:p>
          <a:p>
            <a:pPr lvl="1"/>
            <a:r>
              <a:rPr lang="cs-CZ" altLang="cs-CZ" smtClean="0"/>
              <a:t>= tendence být silně ovlivněni informací, které se v interakci objevila jako první</a:t>
            </a:r>
          </a:p>
          <a:p>
            <a:pPr lvl="1"/>
            <a:r>
              <a:rPr lang="cs-CZ" altLang="cs-CZ" smtClean="0">
                <a:latin typeface="Calibri" pitchFamily="34" charset="0"/>
                <a:ea typeface="Calibri" pitchFamily="34" charset="0"/>
                <a:cs typeface="Calibri" pitchFamily="34" charset="0"/>
              </a:rPr>
              <a:t>Existuje z důvodu kognitivní ekonomie</a:t>
            </a:r>
          </a:p>
          <a:p>
            <a:pPr lvl="1"/>
            <a:endParaRPr lang="cs-CZ" altLang="cs-CZ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cs-CZ" altLang="cs-CZ" smtClean="0"/>
              <a:t>Efekt novosti – vliv má pozdější (nová) informace</a:t>
            </a:r>
          </a:p>
          <a:p>
            <a:endParaRPr lang="cs-CZ" altLang="cs-CZ" smtClean="0"/>
          </a:p>
          <a:p>
            <a:r>
              <a:rPr lang="cs-CZ" altLang="cs-CZ" smtClean="0"/>
              <a:t>Efekt rozptýlení – informace podána samostatně má silnější význam než když je udána v kontextu ostatních nesouvisejících informací</a:t>
            </a:r>
          </a:p>
        </p:txBody>
      </p:sp>
      <p:sp>
        <p:nvSpPr>
          <p:cNvPr id="8196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2DCD45A-1DFB-4131-A68A-062EC9719014}" type="slidenum">
              <a:rPr lang="cs-CZ" altLang="cs-CZ" smtClean="0">
                <a:solidFill>
                  <a:srgbClr val="3C3C8C"/>
                </a:solidFill>
              </a:rPr>
              <a:pPr/>
              <a:t>6</a:t>
            </a:fld>
            <a:endParaRPr lang="cs-CZ" altLang="cs-CZ" smtClean="0">
              <a:solidFill>
                <a:srgbClr val="3C3C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8362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Osobní konstrukty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mtClean="0"/>
              <a:t>G.A. Kelly</a:t>
            </a:r>
          </a:p>
          <a:p>
            <a:r>
              <a:rPr lang="cs-CZ" altLang="cs-CZ" smtClean="0"/>
              <a:t>Teorie o druhých si vytváříme na základě bipolárních konstruktů</a:t>
            </a:r>
          </a:p>
          <a:p>
            <a:r>
              <a:rPr lang="cs-CZ" altLang="cs-CZ" smtClean="0"/>
              <a:t>Konstrukty se vyskytují ve formě protikladů – např.</a:t>
            </a:r>
          </a:p>
          <a:p>
            <a:pPr lvl="1"/>
            <a:r>
              <a:rPr lang="cs-CZ" altLang="cs-CZ" smtClean="0"/>
              <a:t>Inteligentní – neinteligentní</a:t>
            </a:r>
          </a:p>
          <a:p>
            <a:pPr lvl="1"/>
            <a:r>
              <a:rPr lang="cs-CZ" altLang="cs-CZ" smtClean="0"/>
              <a:t>Vřelý – chladný</a:t>
            </a:r>
          </a:p>
          <a:p>
            <a:pPr lvl="1"/>
            <a:r>
              <a:rPr lang="cs-CZ" altLang="cs-CZ" smtClean="0"/>
              <a:t>Šťastný – nešťastný</a:t>
            </a:r>
          </a:p>
          <a:p>
            <a:pPr lvl="1"/>
            <a:r>
              <a:rPr lang="cs-CZ" altLang="cs-CZ" smtClean="0"/>
              <a:t>Dobrý – špatný</a:t>
            </a:r>
          </a:p>
        </p:txBody>
      </p:sp>
      <p:sp>
        <p:nvSpPr>
          <p:cNvPr id="9220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286322B-9623-456C-A071-7C67012902B9}" type="slidenum">
              <a:rPr lang="cs-CZ" altLang="cs-CZ" smtClean="0">
                <a:solidFill>
                  <a:srgbClr val="3C3C8C"/>
                </a:solidFill>
              </a:rPr>
              <a:pPr/>
              <a:t>7</a:t>
            </a:fld>
            <a:endParaRPr lang="cs-CZ" altLang="cs-CZ" smtClean="0">
              <a:solidFill>
                <a:srgbClr val="3C3C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6286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Nápadnosti fyzické a chování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Extrémní chování poutá pozornost</a:t>
            </a:r>
          </a:p>
          <a:p>
            <a:r>
              <a:rPr lang="cs-CZ" altLang="cs-CZ" smtClean="0"/>
              <a:t>Máme tendenci připisovat fyzicky nápadným lidé také nápadné projevy chování</a:t>
            </a:r>
          </a:p>
        </p:txBody>
      </p:sp>
      <p:sp>
        <p:nvSpPr>
          <p:cNvPr id="10244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E88F1F3-A267-4823-92A3-EFD1043D1245}" type="slidenum">
              <a:rPr lang="cs-CZ" altLang="cs-CZ" smtClean="0">
                <a:solidFill>
                  <a:srgbClr val="3C3C8C"/>
                </a:solidFill>
              </a:rPr>
              <a:pPr/>
              <a:t>8</a:t>
            </a:fld>
            <a:endParaRPr lang="cs-CZ" altLang="cs-CZ" smtClean="0">
              <a:solidFill>
                <a:srgbClr val="3C3C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3633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smtClean="0"/>
              <a:t>Atribuce</a:t>
            </a:r>
          </a:p>
        </p:txBody>
      </p:sp>
      <p:sp>
        <p:nvSpPr>
          <p:cNvPr id="11267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cs-CZ" smtClean="0"/>
              <a:t>Sociální psychologie</a:t>
            </a:r>
          </a:p>
        </p:txBody>
      </p:sp>
    </p:spTree>
    <p:extLst>
      <p:ext uri="{BB962C8B-B14F-4D97-AF65-F5344CB8AC3E}">
        <p14:creationId xmlns:p14="http://schemas.microsoft.com/office/powerpoint/2010/main" val="17390031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</TotalTime>
  <Words>809</Words>
  <Application>Microsoft Office PowerPoint</Application>
  <PresentationFormat>Předvádění na obrazovce (4:3)</PresentationFormat>
  <Paragraphs>136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Urbanistický</vt:lpstr>
      <vt:lpstr>Sociální kognice</vt:lpstr>
      <vt:lpstr>Sociální kognice</vt:lpstr>
      <vt:lpstr>Sociální percepce</vt:lpstr>
      <vt:lpstr>Efekty ovlivňující sociální poznávání</vt:lpstr>
      <vt:lpstr>Efekty ovlivňující sociální poznávání</vt:lpstr>
      <vt:lpstr>Efekty ovlivňující sociální poznávání</vt:lpstr>
      <vt:lpstr>Osobní konstrukty</vt:lpstr>
      <vt:lpstr>Nápadnosti fyzické a chování</vt:lpstr>
      <vt:lpstr>Atribuce</vt:lpstr>
      <vt:lpstr>Atribuce</vt:lpstr>
      <vt:lpstr>Atribuce</vt:lpstr>
      <vt:lpstr>Atribuce Kovariační teorie</vt:lpstr>
      <vt:lpstr>Kovariační teorie atribuce</vt:lpstr>
      <vt:lpstr>Základní atribuční chyba</vt:lpstr>
      <vt:lpstr>Princip fungování z. atribuční chyby</vt:lpstr>
      <vt:lpstr>Atribuce jako kulturní konstrukt?</vt:lpstr>
      <vt:lpstr>Schémata</vt:lpstr>
      <vt:lpstr>Sociální schémata</vt:lpstr>
      <vt:lpstr>Schémata</vt:lpstr>
      <vt:lpstr>Schémata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kognice</dc:title>
  <dc:creator>uzivatel</dc:creator>
  <cp:lastModifiedBy>uzivatel</cp:lastModifiedBy>
  <cp:revision>2</cp:revision>
  <dcterms:created xsi:type="dcterms:W3CDTF">2017-02-19T11:58:43Z</dcterms:created>
  <dcterms:modified xsi:type="dcterms:W3CDTF">2017-02-19T12:04:05Z</dcterms:modified>
</cp:coreProperties>
</file>