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2" r:id="rId7"/>
    <p:sldId id="260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98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39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83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6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57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80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87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95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6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88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34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9997C-D837-4D6C-9D2C-1B23F80CCCC4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15EEA-119C-4D65-A726-C324A8F15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16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Psaní odborného textu – práce se sekundární literaturou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155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žánrů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Kvalitní </a:t>
            </a:r>
            <a:r>
              <a:rPr lang="cs-CZ" b="1" dirty="0"/>
              <a:t>kompilace</a:t>
            </a:r>
            <a:r>
              <a:rPr lang="cs-CZ" dirty="0"/>
              <a:t> </a:t>
            </a:r>
            <a:r>
              <a:rPr lang="cs-CZ" dirty="0" smtClean="0"/>
              <a:t>není mechanickým spojením cizích </a:t>
            </a:r>
            <a:r>
              <a:rPr lang="cs-CZ" dirty="0"/>
              <a:t>myšlenek, ale jejich </a:t>
            </a:r>
            <a:r>
              <a:rPr lang="cs-CZ" dirty="0" smtClean="0"/>
              <a:t>tvůrčí syntézou</a:t>
            </a:r>
          </a:p>
          <a:p>
            <a:r>
              <a:rPr lang="cs-CZ" b="1" dirty="0" smtClean="0"/>
              <a:t>Komparace:</a:t>
            </a:r>
            <a:r>
              <a:rPr lang="cs-CZ" dirty="0" smtClean="0"/>
              <a:t> Mimořádnou pozornost je </a:t>
            </a:r>
            <a:r>
              <a:rPr lang="cs-CZ" dirty="0"/>
              <a:t>třeba věnovat </a:t>
            </a:r>
            <a:r>
              <a:rPr lang="cs-CZ" dirty="0" smtClean="0"/>
              <a:t>výběru kritérii srovnaní</a:t>
            </a:r>
          </a:p>
          <a:p>
            <a:r>
              <a:rPr lang="cs-CZ" b="1" dirty="0" smtClean="0"/>
              <a:t>Recenzní stať</a:t>
            </a:r>
            <a:r>
              <a:rPr lang="cs-CZ" dirty="0" smtClean="0"/>
              <a:t>: nelze </a:t>
            </a:r>
            <a:r>
              <a:rPr lang="cs-CZ" dirty="0"/>
              <a:t>se omezit </a:t>
            </a:r>
            <a:r>
              <a:rPr lang="cs-CZ" dirty="0" smtClean="0"/>
              <a:t>na popis recenzované práce (díla, </a:t>
            </a:r>
            <a:r>
              <a:rPr lang="cs-CZ" dirty="0"/>
              <a:t>autora). </a:t>
            </a:r>
            <a:r>
              <a:rPr lang="cs-CZ" dirty="0" smtClean="0"/>
              <a:t>Musí jít </a:t>
            </a:r>
            <a:r>
              <a:rPr lang="cs-CZ" dirty="0"/>
              <a:t>o vyklad a </a:t>
            </a:r>
            <a:r>
              <a:rPr lang="cs-CZ" dirty="0" smtClean="0"/>
              <a:t>hodnoceni, </a:t>
            </a:r>
            <a:r>
              <a:rPr lang="pl-PL" dirty="0" smtClean="0"/>
              <a:t>ktere </a:t>
            </a:r>
            <a:r>
              <a:rPr lang="pl-PL" dirty="0"/>
              <a:t>je zasazeno do širšiho kontextu</a:t>
            </a:r>
            <a:r>
              <a:rPr lang="pl-PL" dirty="0" smtClean="0"/>
              <a:t>.</a:t>
            </a:r>
          </a:p>
          <a:p>
            <a:r>
              <a:rPr lang="cs-CZ" b="1" dirty="0" err="1" smtClean="0"/>
              <a:t>Přehledobá</a:t>
            </a:r>
            <a:r>
              <a:rPr lang="cs-CZ" b="1" dirty="0" smtClean="0"/>
              <a:t> stať: </a:t>
            </a:r>
            <a:r>
              <a:rPr lang="cs-CZ" dirty="0" smtClean="0"/>
              <a:t>nejdříve </a:t>
            </a:r>
            <a:r>
              <a:rPr lang="cs-CZ" dirty="0"/>
              <a:t>se </a:t>
            </a:r>
            <a:r>
              <a:rPr lang="cs-CZ" dirty="0" smtClean="0"/>
              <a:t>důkladně </a:t>
            </a:r>
            <a:r>
              <a:rPr lang="pt-BR" dirty="0" smtClean="0"/>
              <a:t>seznamit </a:t>
            </a:r>
            <a:r>
              <a:rPr lang="pt-BR" dirty="0"/>
              <a:t>s tematikou, o niž ma text referovat, a s </a:t>
            </a:r>
            <a:r>
              <a:rPr lang="pt-BR" dirty="0" smtClean="0"/>
              <a:t>literaturou,</a:t>
            </a:r>
            <a:r>
              <a:rPr lang="cs-CZ" dirty="0" smtClean="0"/>
              <a:t> </a:t>
            </a:r>
            <a:r>
              <a:rPr lang="cs-CZ" dirty="0" err="1" smtClean="0"/>
              <a:t>ktera</a:t>
            </a:r>
            <a:r>
              <a:rPr lang="cs-CZ" dirty="0" smtClean="0"/>
              <a:t> </a:t>
            </a:r>
            <a:r>
              <a:rPr lang="cs-CZ" dirty="0"/>
              <a:t>se k ni </a:t>
            </a:r>
            <a:r>
              <a:rPr lang="cs-CZ" dirty="0" smtClean="0"/>
              <a:t>váže, </a:t>
            </a:r>
            <a:r>
              <a:rPr lang="cs-CZ" dirty="0"/>
              <a:t>teprve potom vymezit </a:t>
            </a:r>
            <a:r>
              <a:rPr lang="cs-CZ" dirty="0" smtClean="0"/>
              <a:t>konkrétní téma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67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můžu psát?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Najdu si literaturu – kde?</a:t>
            </a:r>
          </a:p>
          <a:p>
            <a:r>
              <a:rPr lang="cs-CZ" dirty="0" smtClean="0"/>
              <a:t>Poznamenám si,  co je to za text – jak?</a:t>
            </a:r>
          </a:p>
          <a:p>
            <a:r>
              <a:rPr lang="cs-CZ" dirty="0" smtClean="0"/>
              <a:t>Přečtu si ji – jak?</a:t>
            </a:r>
          </a:p>
          <a:p>
            <a:r>
              <a:rPr lang="cs-CZ" dirty="0" smtClean="0"/>
              <a:t>Udělám výpisky – jak?</a:t>
            </a:r>
          </a:p>
          <a:p>
            <a:r>
              <a:rPr lang="cs-CZ" dirty="0" smtClean="0"/>
              <a:t>Začnu psát – </a:t>
            </a:r>
            <a:r>
              <a:rPr lang="cs-CZ" b="1" dirty="0" smtClean="0"/>
              <a:t>CO?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54095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Kompilace </a:t>
            </a:r>
            <a:r>
              <a:rPr lang="cs-CZ" b="1" i="1" dirty="0"/>
              <a:t>(</a:t>
            </a:r>
            <a:r>
              <a:rPr lang="cs-CZ" b="1" i="1" dirty="0" err="1"/>
              <a:t>kompilat</a:t>
            </a:r>
            <a:r>
              <a:rPr lang="cs-CZ" b="1" i="1" dirty="0"/>
              <a:t>) </a:t>
            </a:r>
            <a:endParaRPr lang="cs-CZ" b="1" i="1" dirty="0" smtClean="0"/>
          </a:p>
          <a:p>
            <a:r>
              <a:rPr lang="cs-CZ" b="1" i="1" dirty="0" smtClean="0"/>
              <a:t>Komparace </a:t>
            </a:r>
          </a:p>
          <a:p>
            <a:r>
              <a:rPr lang="it-IT" b="1" i="1" dirty="0" smtClean="0"/>
              <a:t>Recenzni </a:t>
            </a:r>
            <a:r>
              <a:rPr lang="it-IT" b="1" i="1" dirty="0"/>
              <a:t>stať (rozbor dila</a:t>
            </a:r>
            <a:r>
              <a:rPr lang="it-IT" b="1" i="1" dirty="0" smtClean="0"/>
              <a:t>)</a:t>
            </a:r>
            <a:endParaRPr lang="it-IT" b="1" dirty="0"/>
          </a:p>
          <a:p>
            <a:r>
              <a:rPr lang="cs-CZ" b="1" i="1" dirty="0" err="1" smtClean="0"/>
              <a:t>Přehledova</a:t>
            </a:r>
            <a:r>
              <a:rPr lang="cs-CZ" b="1" i="1" dirty="0" smtClean="0"/>
              <a:t> </a:t>
            </a:r>
            <a:r>
              <a:rPr lang="cs-CZ" b="1" i="1" dirty="0"/>
              <a:t>stať </a:t>
            </a:r>
            <a:endParaRPr lang="cs-CZ" b="1" i="1" dirty="0" smtClean="0"/>
          </a:p>
          <a:p>
            <a:r>
              <a:rPr lang="cs-CZ" i="1" dirty="0" smtClean="0"/>
              <a:t>Odborná </a:t>
            </a:r>
            <a:r>
              <a:rPr lang="cs-CZ" i="1" dirty="0"/>
              <a:t>esej </a:t>
            </a:r>
            <a:endParaRPr lang="cs-CZ" dirty="0"/>
          </a:p>
          <a:p>
            <a:r>
              <a:rPr lang="cs-CZ" i="1" dirty="0" err="1" smtClean="0"/>
              <a:t>Původni</a:t>
            </a:r>
            <a:r>
              <a:rPr lang="cs-CZ" i="1" dirty="0" smtClean="0"/>
              <a:t> teoretická stať</a:t>
            </a:r>
          </a:p>
          <a:p>
            <a:pPr marL="0" indent="0">
              <a:buNone/>
            </a:pPr>
            <a:r>
              <a:rPr lang="cs-CZ" dirty="0" smtClean="0"/>
              <a:t>(Šanderová 2009 s. 6)</a:t>
            </a:r>
          </a:p>
          <a:p>
            <a:pPr marL="0" indent="0">
              <a:buNone/>
            </a:pPr>
            <a:r>
              <a:rPr lang="cs-CZ" dirty="0"/>
              <a:t>nejde o </a:t>
            </a:r>
            <a:r>
              <a:rPr lang="cs-CZ" dirty="0" err="1"/>
              <a:t>žanrovou</a:t>
            </a:r>
            <a:r>
              <a:rPr lang="cs-CZ" dirty="0"/>
              <a:t> </a:t>
            </a:r>
            <a:r>
              <a:rPr lang="cs-CZ" dirty="0" smtClean="0"/>
              <a:t>čistotu (S. 66)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9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Kompilace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vykořistit nebo </a:t>
            </a:r>
            <a:r>
              <a:rPr lang="cs-CZ" dirty="0" smtClean="0"/>
              <a:t>vykrást</a:t>
            </a:r>
          </a:p>
          <a:p>
            <a:r>
              <a:rPr lang="cs-CZ" dirty="0"/>
              <a:t>„</a:t>
            </a:r>
            <a:r>
              <a:rPr lang="cs-CZ" dirty="0" smtClean="0"/>
              <a:t>sestaveni cizích </a:t>
            </a:r>
            <a:r>
              <a:rPr lang="cs-CZ" dirty="0"/>
              <a:t>poznatků bez </a:t>
            </a:r>
            <a:r>
              <a:rPr lang="cs-CZ" dirty="0" smtClean="0"/>
              <a:t>vlastního přínosu</a:t>
            </a:r>
            <a:r>
              <a:rPr lang="cs-CZ" dirty="0"/>
              <a:t>, </a:t>
            </a:r>
            <a:r>
              <a:rPr lang="cs-CZ" dirty="0" smtClean="0"/>
              <a:t>nepůvodní dílo“[Velky slovník naučný]</a:t>
            </a:r>
          </a:p>
          <a:p>
            <a:r>
              <a:rPr lang="cs-CZ" dirty="0" smtClean="0"/>
              <a:t> „literární, umělecké </a:t>
            </a:r>
            <a:r>
              <a:rPr lang="cs-CZ" dirty="0"/>
              <a:t>nebo </a:t>
            </a:r>
            <a:r>
              <a:rPr lang="cs-CZ" dirty="0" smtClean="0"/>
              <a:t>vědecké dílo vzniklé výběrem cizích poznatků nebo netvůrčím </a:t>
            </a:r>
            <a:r>
              <a:rPr lang="cs-CZ" dirty="0"/>
              <a:t>způsobem“ </a:t>
            </a:r>
            <a:r>
              <a:rPr lang="cs-CZ" dirty="0" smtClean="0"/>
              <a:t>[Slovník cizích </a:t>
            </a:r>
            <a:r>
              <a:rPr lang="cs-CZ" dirty="0"/>
              <a:t>slov] </a:t>
            </a:r>
            <a:endParaRPr lang="cs-CZ" dirty="0" smtClean="0"/>
          </a:p>
          <a:p>
            <a:r>
              <a:rPr lang="cs-CZ" b="1" dirty="0" smtClean="0"/>
              <a:t>práce </a:t>
            </a:r>
            <a:r>
              <a:rPr lang="cs-CZ" b="1" dirty="0"/>
              <a:t>„</a:t>
            </a:r>
            <a:r>
              <a:rPr lang="cs-CZ" b="1" dirty="0" smtClean="0"/>
              <a:t>založená na přebíraní </a:t>
            </a:r>
            <a:r>
              <a:rPr lang="cs-CZ" b="1" dirty="0"/>
              <a:t>a </a:t>
            </a:r>
            <a:r>
              <a:rPr lang="cs-CZ" b="1" dirty="0" smtClean="0"/>
              <a:t>novém sestavovaní“</a:t>
            </a:r>
            <a:r>
              <a:rPr lang="cs-CZ" dirty="0" smtClean="0"/>
              <a:t> </a:t>
            </a:r>
            <a:r>
              <a:rPr lang="cs-CZ" dirty="0"/>
              <a:t>[Velky </a:t>
            </a:r>
            <a:r>
              <a:rPr lang="cs-CZ" dirty="0" smtClean="0"/>
              <a:t>slovník naučný]</a:t>
            </a:r>
          </a:p>
          <a:p>
            <a:endParaRPr lang="cs-CZ" dirty="0"/>
          </a:p>
          <a:p>
            <a:r>
              <a:rPr lang="cs-CZ" dirty="0" err="1"/>
              <a:t>nekvalitni</a:t>
            </a:r>
            <a:r>
              <a:rPr lang="cs-CZ" dirty="0"/>
              <a:t> </a:t>
            </a:r>
            <a:r>
              <a:rPr lang="cs-CZ" dirty="0" smtClean="0"/>
              <a:t>kompilace (Dufková 1984) x přínosná kompilace = kdy kdo o tématu co řekl (Šanderová 2009, S. 67)</a:t>
            </a:r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err="1" smtClean="0"/>
              <a:t>syntezou</a:t>
            </a:r>
            <a:r>
              <a:rPr lang="cs-CZ" dirty="0" smtClean="0"/>
              <a:t> různých názorů </a:t>
            </a:r>
            <a:r>
              <a:rPr lang="cs-CZ" dirty="0"/>
              <a:t>na </a:t>
            </a:r>
            <a:r>
              <a:rPr lang="cs-CZ" dirty="0" smtClean="0"/>
              <a:t>určitý problém </a:t>
            </a:r>
            <a:r>
              <a:rPr lang="cs-CZ" dirty="0"/>
              <a:t>(či jeho </a:t>
            </a:r>
            <a:r>
              <a:rPr lang="cs-CZ" dirty="0" smtClean="0"/>
              <a:t>pojetí)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48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kvalitní kompilace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7724"/>
            <a:ext cx="11112062" cy="467923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výklad nějakého problému s využitím různých zdrojů: </a:t>
            </a:r>
            <a:r>
              <a:rPr lang="cs-CZ" sz="800" dirty="0" smtClean="0"/>
              <a:t>„Tradiční společnost jako sociologicky pojem“ nebo „Rasismus jako sociologicky </a:t>
            </a:r>
            <a:r>
              <a:rPr lang="cs-CZ" sz="800" dirty="0" err="1" smtClean="0"/>
              <a:t>problem</a:t>
            </a:r>
            <a:r>
              <a:rPr lang="cs-CZ" sz="800" dirty="0" smtClean="0"/>
              <a:t>“ (Š 68)</a:t>
            </a:r>
          </a:p>
          <a:p>
            <a:r>
              <a:rPr lang="pl-PL" dirty="0" smtClean="0"/>
              <a:t>Vstup do problematiky = učebnice vstupní část článku, závěrečné práce</a:t>
            </a:r>
          </a:p>
          <a:p>
            <a:r>
              <a:rPr lang="pl-PL" dirty="0" smtClean="0"/>
              <a:t>Odkazy na literaturu = ne vykradení</a:t>
            </a:r>
          </a:p>
          <a:p>
            <a:r>
              <a:rPr lang="pl-PL" b="1" dirty="0" smtClean="0"/>
              <a:t>Struktura</a:t>
            </a:r>
            <a:r>
              <a:rPr lang="pl-PL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Algerian" panose="04020705040A02060702" pitchFamily="82" charset="0"/>
              </a:rPr>
              <a:t>I</a:t>
            </a:r>
            <a:r>
              <a:rPr lang="pl-PL" dirty="0" smtClean="0">
                <a:solidFill>
                  <a:srgbClr val="FF0000"/>
                </a:solidFill>
              </a:rPr>
              <a:t>  Úvod</a:t>
            </a:r>
            <a:r>
              <a:rPr lang="pl-PL" dirty="0" smtClean="0"/>
              <a:t>: význam problému, proč se mu chce věnovat, problém, který řeší = </a:t>
            </a:r>
            <a:r>
              <a:rPr lang="pl-PL" b="1" dirty="0" smtClean="0"/>
              <a:t>otázka, kterou si klade, </a:t>
            </a:r>
            <a:r>
              <a:rPr lang="pl-PL" dirty="0" smtClean="0"/>
              <a:t>cestu k jejímu zodpovězení – naznačit strukturu textu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Algerian" panose="04020705040A02060702" pitchFamily="82" charset="0"/>
              </a:rPr>
              <a:t>M</a:t>
            </a:r>
            <a:r>
              <a:rPr lang="pl-PL" dirty="0" smtClean="0"/>
              <a:t> Metodologie/ </a:t>
            </a:r>
            <a:r>
              <a:rPr lang="pl-PL" dirty="0" smtClean="0">
                <a:solidFill>
                  <a:srgbClr val="FF0000"/>
                </a:solidFill>
              </a:rPr>
              <a:t>Data</a:t>
            </a:r>
            <a:r>
              <a:rPr lang="pl-PL" dirty="0" smtClean="0"/>
              <a:t>: </a:t>
            </a:r>
            <a:r>
              <a:rPr lang="pl-PL" b="1" dirty="0" smtClean="0"/>
              <a:t>o jaké texty se bude opírat </a:t>
            </a:r>
            <a:r>
              <a:rPr lang="pl-PL" dirty="0" smtClean="0"/>
              <a:t>a proč je zvolil, </a:t>
            </a:r>
            <a:r>
              <a:rPr lang="cs-CZ" dirty="0"/>
              <a:t>zařadit </a:t>
            </a:r>
            <a:r>
              <a:rPr lang="cs-CZ" dirty="0" smtClean="0"/>
              <a:t>do </a:t>
            </a:r>
            <a:r>
              <a:rPr lang="cs-CZ" dirty="0" err="1" smtClean="0"/>
              <a:t>širšiho</a:t>
            </a:r>
            <a:r>
              <a:rPr lang="cs-CZ" dirty="0" smtClean="0"/>
              <a:t> </a:t>
            </a:r>
            <a:r>
              <a:rPr lang="cs-CZ" dirty="0"/>
              <a:t>kontextu (</a:t>
            </a:r>
            <a:r>
              <a:rPr lang="cs-CZ" dirty="0" err="1"/>
              <a:t>napřiklad</a:t>
            </a:r>
            <a:r>
              <a:rPr lang="cs-CZ" dirty="0"/>
              <a:t> </a:t>
            </a:r>
            <a:r>
              <a:rPr lang="cs-CZ" dirty="0" err="1"/>
              <a:t>historickeho</a:t>
            </a:r>
            <a:r>
              <a:rPr lang="cs-CZ" dirty="0"/>
              <a:t>, </a:t>
            </a:r>
            <a:r>
              <a:rPr lang="cs-CZ" dirty="0" err="1"/>
              <a:t>tematickeho</a:t>
            </a:r>
            <a:r>
              <a:rPr lang="cs-CZ" dirty="0"/>
              <a:t>, z </a:t>
            </a:r>
            <a:r>
              <a:rPr lang="cs-CZ" dirty="0" smtClean="0"/>
              <a:t>hlediska </a:t>
            </a:r>
            <a:r>
              <a:rPr lang="cs-CZ" dirty="0" err="1" smtClean="0"/>
              <a:t>teoretickych</a:t>
            </a:r>
            <a:r>
              <a:rPr lang="cs-CZ" dirty="0" smtClean="0"/>
              <a:t> </a:t>
            </a:r>
            <a:r>
              <a:rPr lang="cs-CZ" dirty="0"/>
              <a:t>perspektiv apod</a:t>
            </a:r>
            <a:r>
              <a:rPr lang="cs-CZ" dirty="0" smtClean="0"/>
              <a:t>.)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  <a:latin typeface="Algerian" panose="04020705040A02060702" pitchFamily="82" charset="0"/>
              </a:rPr>
              <a:t>R</a:t>
            </a:r>
            <a:r>
              <a:rPr lang="cs-CZ" dirty="0" smtClean="0">
                <a:solidFill>
                  <a:srgbClr val="FF0000"/>
                </a:solidFill>
              </a:rPr>
              <a:t> Analýza</a:t>
            </a:r>
            <a:r>
              <a:rPr lang="cs-CZ" dirty="0" smtClean="0"/>
              <a:t>: odpovědi na otázky – co odstavec jedna myšlenka – jedna otázka, Důkaz tvrzení v citacích a odkazech na literaturu. – citace  parafráze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  <a:latin typeface="Algerian" panose="04020705040A02060702" pitchFamily="82" charset="0"/>
              </a:rPr>
              <a:t>D</a:t>
            </a:r>
            <a:r>
              <a:rPr lang="cs-CZ" dirty="0" smtClean="0">
                <a:solidFill>
                  <a:srgbClr val="FF0000"/>
                </a:solidFill>
              </a:rPr>
              <a:t> Závěr</a:t>
            </a:r>
            <a:r>
              <a:rPr lang="cs-CZ" dirty="0" smtClean="0"/>
              <a:t>: syntéza relevantních myšlenek zpracovávaných </a:t>
            </a:r>
            <a:r>
              <a:rPr lang="cs-CZ" dirty="0"/>
              <a:t>textů, či </a:t>
            </a:r>
            <a:r>
              <a:rPr lang="cs-CZ" dirty="0" smtClean="0"/>
              <a:t>výběrem </a:t>
            </a:r>
            <a:r>
              <a:rPr lang="cs-CZ" dirty="0"/>
              <a:t>a </a:t>
            </a:r>
            <a:r>
              <a:rPr lang="cs-CZ" dirty="0" smtClean="0"/>
              <a:t>zdůvodněním </a:t>
            </a:r>
            <a:r>
              <a:rPr lang="cs-CZ" dirty="0"/>
              <a:t>jednoho z </a:t>
            </a:r>
            <a:r>
              <a:rPr lang="cs-CZ" dirty="0" smtClean="0"/>
              <a:t>pojetí</a:t>
            </a:r>
          </a:p>
          <a:p>
            <a:pPr marL="457200" lvl="1" indent="0">
              <a:buNone/>
            </a:pPr>
            <a:endParaRPr lang="pl-PL" dirty="0" smtClean="0"/>
          </a:p>
          <a:p>
            <a:pPr marL="457200" lvl="1" indent="0">
              <a:buNone/>
            </a:pPr>
            <a:endParaRPr lang="pl-PL" b="1" dirty="0" smtClean="0"/>
          </a:p>
          <a:p>
            <a:pPr marL="457200" lvl="1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157172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generace migrantů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7638"/>
            <a:ext cx="10844048" cy="489168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Migrace důležité téma, lidé s migrační minulosti – různá dle generací. </a:t>
            </a:r>
            <a:r>
              <a:rPr lang="cs-CZ" dirty="0"/>
              <a:t> </a:t>
            </a:r>
            <a:r>
              <a:rPr lang="cs-CZ" dirty="0" smtClean="0"/>
              <a:t>- různá pojetí druhé a jeden a </a:t>
            </a:r>
            <a:r>
              <a:rPr lang="cs-CZ" dirty="0" err="1" smtClean="0"/>
              <a:t>půlté</a:t>
            </a:r>
            <a:r>
              <a:rPr lang="cs-CZ" dirty="0" smtClean="0"/>
              <a:t> generace</a:t>
            </a:r>
          </a:p>
          <a:p>
            <a:r>
              <a:rPr lang="cs-CZ" dirty="0" smtClean="0"/>
              <a:t>Rešerše literatury zabývající se explicitně druhou generací a to na základě různých zkušeností daných imigrační legislativou i podmínkami integrace</a:t>
            </a:r>
          </a:p>
          <a:p>
            <a:r>
              <a:rPr lang="cs-CZ" dirty="0" smtClean="0"/>
              <a:t>Narozen x socializován + dvě skupiny (narození oběma rodičům cizincům x ze smíšeného manželství) (</a:t>
            </a:r>
            <a:r>
              <a:rPr lang="cs-CZ" dirty="0" err="1" smtClean="0"/>
              <a:t>Eurosat</a:t>
            </a:r>
            <a:r>
              <a:rPr lang="cs-CZ" dirty="0" smtClean="0"/>
              <a:t> 2011)</a:t>
            </a:r>
          </a:p>
          <a:p>
            <a:r>
              <a:rPr lang="cs-CZ" dirty="0" smtClean="0"/>
              <a:t>Akademický diskurz dle cílových zemí: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i="1" dirty="0" smtClean="0">
                <a:solidFill>
                  <a:srgbClr val="C00000"/>
                </a:solidFill>
              </a:rPr>
              <a:t>Belgie</a:t>
            </a:r>
            <a:r>
              <a:rPr lang="cs-CZ" b="1" dirty="0"/>
              <a:t>:</a:t>
            </a:r>
            <a:r>
              <a:rPr lang="cs-CZ" dirty="0"/>
              <a:t> prvá generace = kdo se přistěhoval před dosažením sedmi let věku. </a:t>
            </a:r>
            <a:r>
              <a:rPr lang="cs-CZ" dirty="0" smtClean="0"/>
              <a:t>(</a:t>
            </a:r>
            <a:r>
              <a:rPr lang="cs-CZ" dirty="0" err="1" smtClean="0"/>
              <a:t>Timmerman</a:t>
            </a:r>
            <a:r>
              <a:rPr lang="cs-CZ" dirty="0"/>
              <a:t>, </a:t>
            </a:r>
            <a:r>
              <a:rPr lang="cs-CZ" dirty="0" err="1" smtClean="0"/>
              <a:t>Vanderwaeren</a:t>
            </a:r>
            <a:r>
              <a:rPr lang="cs-CZ" dirty="0"/>
              <a:t>, </a:t>
            </a:r>
            <a:r>
              <a:rPr lang="cs-CZ" dirty="0" err="1" smtClean="0"/>
              <a:t>Crul</a:t>
            </a:r>
            <a:r>
              <a:rPr lang="cs-CZ" dirty="0" smtClean="0"/>
              <a:t> 2003)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 smtClean="0">
                <a:solidFill>
                  <a:srgbClr val="C00000"/>
                </a:solidFill>
              </a:rPr>
              <a:t>Německo</a:t>
            </a:r>
            <a:r>
              <a:rPr lang="cs-CZ" b="1" dirty="0">
                <a:solidFill>
                  <a:srgbClr val="C00000"/>
                </a:solidFill>
              </a:rPr>
              <a:t>: </a:t>
            </a:r>
            <a:r>
              <a:rPr lang="cs-CZ" dirty="0"/>
              <a:t>prvá generace = kdo se přistěhoval před dosažením školního věku. </a:t>
            </a:r>
            <a:r>
              <a:rPr lang="cs-CZ" dirty="0" smtClean="0"/>
              <a:t>(</a:t>
            </a:r>
            <a:r>
              <a:rPr lang="cs-CZ" dirty="0" err="1" smtClean="0"/>
              <a:t>Worbs</a:t>
            </a:r>
            <a:r>
              <a:rPr lang="cs-CZ" dirty="0" smtClean="0"/>
              <a:t> 2003)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i="1" dirty="0" smtClean="0">
                <a:solidFill>
                  <a:srgbClr val="C00000"/>
                </a:solidFill>
              </a:rPr>
              <a:t>Francie</a:t>
            </a:r>
            <a:r>
              <a:rPr lang="cs-CZ" b="1" dirty="0">
                <a:solidFill>
                  <a:srgbClr val="C00000"/>
                </a:solidFill>
              </a:rPr>
              <a:t>:</a:t>
            </a:r>
            <a:r>
              <a:rPr lang="cs-CZ" dirty="0"/>
              <a:t> druhá generace  = děti imigrantů narozené </a:t>
            </a:r>
            <a:r>
              <a:rPr lang="cs-CZ" dirty="0" smtClean="0"/>
              <a:t>zde prvá </a:t>
            </a:r>
            <a:r>
              <a:rPr lang="cs-CZ" dirty="0"/>
              <a:t>generace = kdo se přistěhoval ve stáří více než 10 let, </a:t>
            </a:r>
            <a:r>
              <a:rPr lang="cs-CZ" b="1" dirty="0"/>
              <a:t>jeden a </a:t>
            </a:r>
            <a:r>
              <a:rPr lang="cs-CZ" b="1" dirty="0" err="1"/>
              <a:t>půltá</a:t>
            </a:r>
            <a:r>
              <a:rPr lang="cs-CZ" b="1" dirty="0"/>
              <a:t> generace </a:t>
            </a:r>
            <a:r>
              <a:rPr lang="cs-CZ" dirty="0"/>
              <a:t>= kdo se přistěhoval před  dosažením </a:t>
            </a:r>
            <a:r>
              <a:rPr lang="cs-CZ" dirty="0" smtClean="0"/>
              <a:t>deseti let. (Simon 2003)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srgbClr val="C00000"/>
                </a:solidFill>
              </a:rPr>
              <a:t>USA</a:t>
            </a:r>
            <a:r>
              <a:rPr lang="cs-CZ" dirty="0">
                <a:solidFill>
                  <a:srgbClr val="C00000"/>
                </a:solidFill>
              </a:rPr>
              <a:t>:</a:t>
            </a:r>
            <a:r>
              <a:rPr lang="cs-CZ" dirty="0"/>
              <a:t>  </a:t>
            </a:r>
            <a:r>
              <a:rPr lang="cs-CZ" dirty="0" smtClean="0"/>
              <a:t>první generace = kdo </a:t>
            </a:r>
            <a:r>
              <a:rPr lang="cs-CZ" dirty="0"/>
              <a:t>se přistěhoval před dosažením tří </a:t>
            </a:r>
            <a:r>
              <a:rPr lang="cs-CZ" dirty="0" smtClean="0"/>
              <a:t>let (Alba, </a:t>
            </a:r>
            <a:r>
              <a:rPr lang="cs-CZ" dirty="0" err="1" smtClean="0"/>
              <a:t>Waters</a:t>
            </a:r>
            <a:r>
              <a:rPr lang="cs-CZ" dirty="0" smtClean="0"/>
              <a:t> 2011)</a:t>
            </a:r>
          </a:p>
          <a:p>
            <a:r>
              <a:rPr lang="cs-CZ" dirty="0" smtClean="0"/>
              <a:t>Z: pro účely ČR x Z toho plyne nejednoznačné dané badatelskou tradicí a </a:t>
            </a:r>
            <a:r>
              <a:rPr lang="cs-CZ" dirty="0" err="1" smtClean="0"/>
              <a:t>cíly</a:t>
            </a:r>
            <a:r>
              <a:rPr lang="cs-CZ" dirty="0" smtClean="0"/>
              <a:t> výzkumu.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5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Srovnání</a:t>
            </a:r>
          </a:p>
          <a:p>
            <a:r>
              <a:rPr lang="cs-CZ" dirty="0" smtClean="0"/>
              <a:t>Srovnání krok po kroku – </a:t>
            </a:r>
            <a:r>
              <a:rPr lang="cs-CZ" b="1" dirty="0" smtClean="0"/>
              <a:t>stanovení kategorií</a:t>
            </a:r>
            <a:r>
              <a:rPr lang="cs-CZ" dirty="0" smtClean="0"/>
              <a:t>, které chci srovnávat.</a:t>
            </a:r>
          </a:p>
          <a:p>
            <a:r>
              <a:rPr lang="cs-CZ" dirty="0" smtClean="0"/>
              <a:t>Předmětem </a:t>
            </a:r>
            <a:r>
              <a:rPr lang="cs-CZ" dirty="0"/>
              <a:t>komparace mohou </a:t>
            </a:r>
            <a:r>
              <a:rPr lang="cs-CZ" dirty="0" smtClean="0"/>
              <a:t>byt i </a:t>
            </a:r>
            <a:r>
              <a:rPr lang="cs-CZ" dirty="0"/>
              <a:t>metody nebo </a:t>
            </a:r>
            <a:r>
              <a:rPr lang="cs-CZ" dirty="0" smtClean="0"/>
              <a:t>empirické výzkumy</a:t>
            </a:r>
          </a:p>
          <a:p>
            <a:r>
              <a:rPr lang="cs-CZ" dirty="0" smtClean="0"/>
              <a:t>Výsledkem každé </a:t>
            </a:r>
            <a:r>
              <a:rPr lang="cs-CZ" dirty="0"/>
              <a:t>komparace je </a:t>
            </a:r>
            <a:r>
              <a:rPr lang="cs-CZ" dirty="0" smtClean="0"/>
              <a:t>nějaký </a:t>
            </a:r>
            <a:r>
              <a:rPr lang="cs-CZ" dirty="0"/>
              <a:t>typ </a:t>
            </a:r>
            <a:r>
              <a:rPr lang="cs-CZ" dirty="0" smtClean="0"/>
              <a:t>klasifikace –schematizace reality sic! </a:t>
            </a:r>
          </a:p>
          <a:p>
            <a:r>
              <a:rPr lang="cs-CZ" dirty="0" smtClean="0"/>
              <a:t>Kdo je Rom? </a:t>
            </a:r>
            <a:r>
              <a:rPr lang="cs-CZ" dirty="0" err="1" smtClean="0"/>
              <a:t>Hubschmannová</a:t>
            </a:r>
            <a:r>
              <a:rPr lang="cs-CZ" dirty="0" smtClean="0"/>
              <a:t> x Steiner, Hůlová Etnická skupina x sociální skupina</a:t>
            </a:r>
          </a:p>
          <a:p>
            <a:r>
              <a:rPr lang="cs-CZ" dirty="0" smtClean="0"/>
              <a:t>Š Kompilace zdánlivě lehčí, </a:t>
            </a:r>
            <a:r>
              <a:rPr lang="cs-CZ" dirty="0" err="1" smtClean="0"/>
              <a:t>protže</a:t>
            </a:r>
            <a:r>
              <a:rPr lang="cs-CZ" dirty="0" smtClean="0"/>
              <a:t> nejsou třeba kritéria a předem promýšlet text, není pravda – i kompilace by měla vést skrze kategorie, které se k problému vynořují – určují jeho povahu.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77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Recenzní stať x </a:t>
            </a:r>
            <a:r>
              <a:rPr lang="cs-CZ" dirty="0" smtClean="0">
                <a:solidFill>
                  <a:srgbClr val="0070C0"/>
                </a:solidFill>
              </a:rPr>
              <a:t>referát o díle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Zhodnocení</a:t>
            </a:r>
            <a:r>
              <a:rPr lang="cs-CZ" dirty="0"/>
              <a:t> </a:t>
            </a:r>
            <a:r>
              <a:rPr lang="cs-CZ" dirty="0" smtClean="0"/>
              <a:t>nějakého díla (výjimečně bývá jediná publikace (Š 73) x často jedna publikace)</a:t>
            </a:r>
          </a:p>
          <a:p>
            <a:r>
              <a:rPr lang="cs-CZ" dirty="0" smtClean="0"/>
              <a:t>Několik textů podobného tématu či </a:t>
            </a:r>
            <a:r>
              <a:rPr lang="cs-CZ" b="1" dirty="0" smtClean="0"/>
              <a:t>jedna publikace ve vztahu k jiným publikacím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Zasazení do kontextu s jinými texty k tématu x autorovým dílem</a:t>
            </a:r>
          </a:p>
          <a:p>
            <a:r>
              <a:rPr lang="cs-CZ" dirty="0" smtClean="0"/>
              <a:t>Kritická komparace</a:t>
            </a:r>
          </a:p>
          <a:p>
            <a:r>
              <a:rPr lang="cs-CZ" dirty="0" smtClean="0"/>
              <a:t>Obvyklým cílem recenzní </a:t>
            </a:r>
            <a:r>
              <a:rPr lang="cs-CZ" dirty="0"/>
              <a:t>stati je odpovědět na </a:t>
            </a:r>
            <a:r>
              <a:rPr lang="cs-CZ" dirty="0" smtClean="0"/>
              <a:t>otázku</a:t>
            </a:r>
            <a:r>
              <a:rPr lang="cs-CZ" dirty="0"/>
              <a:t>, </a:t>
            </a:r>
            <a:r>
              <a:rPr lang="cs-CZ" dirty="0" smtClean="0"/>
              <a:t>jaké </a:t>
            </a:r>
            <a:r>
              <a:rPr lang="pl-PL" dirty="0" smtClean="0"/>
              <a:t>jsou </a:t>
            </a:r>
            <a:r>
              <a:rPr lang="pl-PL" dirty="0"/>
              <a:t>přednosti a omezeni prace</a:t>
            </a:r>
            <a:endParaRPr lang="cs-CZ" dirty="0" smtClean="0"/>
          </a:p>
          <a:p>
            <a:r>
              <a:rPr lang="cs-CZ" dirty="0" smtClean="0"/>
              <a:t>Srov. </a:t>
            </a:r>
            <a:r>
              <a:rPr lang="cs-CZ" dirty="0" err="1" smtClean="0"/>
              <a:t>Moodle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389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Přehledová stať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cs-CZ" dirty="0" err="1"/>
              <a:t>hraničnim</a:t>
            </a:r>
            <a:r>
              <a:rPr lang="cs-CZ" dirty="0"/>
              <a:t> </a:t>
            </a:r>
            <a:r>
              <a:rPr lang="cs-CZ" dirty="0" err="1"/>
              <a:t>žanrem</a:t>
            </a:r>
            <a:r>
              <a:rPr lang="cs-CZ" dirty="0"/>
              <a:t>“ mezi </a:t>
            </a:r>
            <a:r>
              <a:rPr lang="cs-CZ" dirty="0" smtClean="0"/>
              <a:t>kompilaci </a:t>
            </a:r>
            <a:r>
              <a:rPr lang="pl-PL" dirty="0" smtClean="0"/>
              <a:t>a </a:t>
            </a:r>
            <a:r>
              <a:rPr lang="pl-PL" dirty="0"/>
              <a:t>komparaci. </a:t>
            </a:r>
            <a:endParaRPr lang="pl-PL" dirty="0" smtClean="0"/>
          </a:p>
          <a:p>
            <a:r>
              <a:rPr lang="pl-PL" dirty="0" smtClean="0"/>
              <a:t>Zatimco kompilat = </a:t>
            </a:r>
            <a:r>
              <a:rPr lang="cs-CZ" dirty="0" smtClean="0"/>
              <a:t>syntéza </a:t>
            </a:r>
            <a:r>
              <a:rPr lang="cs-CZ" dirty="0"/>
              <a:t>nebo </a:t>
            </a:r>
            <a:r>
              <a:rPr lang="cs-CZ" dirty="0" smtClean="0"/>
              <a:t>strukturovaný </a:t>
            </a:r>
            <a:r>
              <a:rPr lang="cs-CZ" b="1" dirty="0">
                <a:solidFill>
                  <a:srgbClr val="0070C0"/>
                </a:solidFill>
              </a:rPr>
              <a:t>popis </a:t>
            </a:r>
            <a:r>
              <a:rPr lang="cs-CZ" b="1" dirty="0" smtClean="0">
                <a:solidFill>
                  <a:srgbClr val="0070C0"/>
                </a:solidFill>
              </a:rPr>
              <a:t>výběru </a:t>
            </a:r>
            <a:r>
              <a:rPr lang="cs-CZ" dirty="0" smtClean="0"/>
              <a:t>určitých poznatků x </a:t>
            </a:r>
            <a:r>
              <a:rPr lang="cs-CZ" dirty="0" err="1" smtClean="0"/>
              <a:t>přehledova</a:t>
            </a:r>
            <a:r>
              <a:rPr lang="cs-CZ" dirty="0" smtClean="0"/>
              <a:t> </a:t>
            </a:r>
            <a:r>
              <a:rPr lang="cs-CZ" dirty="0"/>
              <a:t>stať by měla byt co </a:t>
            </a:r>
            <a:r>
              <a:rPr lang="cs-CZ" dirty="0" err="1"/>
              <a:t>možna</a:t>
            </a:r>
            <a:r>
              <a:rPr lang="cs-CZ" dirty="0"/>
              <a:t> </a:t>
            </a:r>
            <a:r>
              <a:rPr lang="cs-CZ" b="1" dirty="0" err="1"/>
              <a:t>vyčerpavajicim</a:t>
            </a:r>
            <a:r>
              <a:rPr lang="cs-CZ" b="1" dirty="0"/>
              <a:t> </a:t>
            </a:r>
            <a:r>
              <a:rPr lang="cs-CZ" b="1" dirty="0" smtClean="0"/>
              <a:t>přehledem </a:t>
            </a:r>
            <a:r>
              <a:rPr lang="pl-PL" dirty="0" smtClean="0"/>
              <a:t>s </a:t>
            </a:r>
            <a:r>
              <a:rPr lang="pl-PL" dirty="0"/>
              <a:t>uplnym seznamem </a:t>
            </a:r>
            <a:r>
              <a:rPr lang="pl-PL" dirty="0" smtClean="0"/>
              <a:t>stěžejni </a:t>
            </a:r>
            <a:r>
              <a:rPr lang="cs-CZ" dirty="0" err="1" smtClean="0"/>
              <a:t>relevantni</a:t>
            </a:r>
            <a:r>
              <a:rPr lang="cs-CZ" dirty="0" smtClean="0"/>
              <a:t> </a:t>
            </a:r>
            <a:r>
              <a:rPr lang="cs-CZ" dirty="0"/>
              <a:t>literatury.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Pozor ne  </a:t>
            </a:r>
            <a:r>
              <a:rPr lang="cs-CZ" dirty="0"/>
              <a:t>jen </a:t>
            </a:r>
            <a:r>
              <a:rPr lang="cs-CZ" dirty="0" smtClean="0"/>
              <a:t>anotovanou rešerší </a:t>
            </a:r>
            <a:r>
              <a:rPr lang="cs-CZ" dirty="0"/>
              <a:t>(z niž </a:t>
            </a:r>
            <a:r>
              <a:rPr lang="cs-CZ" dirty="0" smtClean="0"/>
              <a:t>přehledová </a:t>
            </a:r>
            <a:r>
              <a:rPr lang="cs-CZ" dirty="0"/>
              <a:t>stať </a:t>
            </a:r>
            <a:r>
              <a:rPr lang="cs-CZ" dirty="0" smtClean="0"/>
              <a:t>vychází), </a:t>
            </a:r>
            <a:r>
              <a:rPr lang="cs-CZ" dirty="0"/>
              <a:t>je třeba </a:t>
            </a:r>
            <a:r>
              <a:rPr lang="cs-CZ" dirty="0" smtClean="0"/>
              <a:t>publikace, o </a:t>
            </a:r>
            <a:r>
              <a:rPr lang="cs-CZ" dirty="0"/>
              <a:t>nichž </a:t>
            </a:r>
            <a:r>
              <a:rPr lang="cs-CZ" dirty="0" err="1"/>
              <a:t>pojednava</a:t>
            </a:r>
            <a:r>
              <a:rPr lang="cs-CZ" dirty="0"/>
              <a:t>, </a:t>
            </a:r>
            <a:r>
              <a:rPr lang="cs-CZ" dirty="0" err="1"/>
              <a:t>nějakym</a:t>
            </a:r>
            <a:r>
              <a:rPr lang="cs-CZ" dirty="0"/>
              <a:t> způsobem </a:t>
            </a:r>
            <a:r>
              <a:rPr lang="cs-CZ" dirty="0" err="1"/>
              <a:t>uspořadat</a:t>
            </a:r>
            <a:r>
              <a:rPr lang="cs-CZ" dirty="0"/>
              <a:t>, </a:t>
            </a:r>
            <a:r>
              <a:rPr lang="cs-CZ" dirty="0" err="1"/>
              <a:t>klasifi</a:t>
            </a:r>
            <a:r>
              <a:rPr lang="cs-CZ" dirty="0"/>
              <a:t> </a:t>
            </a:r>
            <a:r>
              <a:rPr lang="cs-CZ" dirty="0" smtClean="0"/>
              <a:t>kovat </a:t>
            </a:r>
            <a:r>
              <a:rPr lang="pl-PL" dirty="0" smtClean="0"/>
              <a:t>na </a:t>
            </a:r>
            <a:r>
              <a:rPr lang="pl-PL" dirty="0"/>
              <a:t>zakladě nějakych kriterii je porovnat a </a:t>
            </a:r>
            <a:r>
              <a:rPr lang="pl-PL" dirty="0" smtClean="0"/>
              <a:t>zhodnotit</a:t>
            </a:r>
          </a:p>
          <a:p>
            <a:r>
              <a:rPr lang="cs-CZ" dirty="0"/>
              <a:t>V </a:t>
            </a:r>
            <a:r>
              <a:rPr lang="cs-CZ" dirty="0" err="1"/>
              <a:t>idealnim</a:t>
            </a:r>
            <a:r>
              <a:rPr lang="cs-CZ" dirty="0"/>
              <a:t> </a:t>
            </a:r>
            <a:r>
              <a:rPr lang="cs-CZ" dirty="0" err="1"/>
              <a:t>připadě</a:t>
            </a:r>
            <a:r>
              <a:rPr lang="cs-CZ" dirty="0"/>
              <a:t> </a:t>
            </a:r>
            <a:r>
              <a:rPr lang="cs-CZ" dirty="0" smtClean="0"/>
              <a:t>přehledová stať </a:t>
            </a:r>
            <a:r>
              <a:rPr lang="cs-CZ" dirty="0"/>
              <a:t>informuje </a:t>
            </a:r>
            <a:r>
              <a:rPr lang="cs-CZ" dirty="0" smtClean="0"/>
              <a:t>také </a:t>
            </a:r>
            <a:r>
              <a:rPr lang="cs-CZ" dirty="0"/>
              <a:t>o </a:t>
            </a:r>
            <a:r>
              <a:rPr lang="cs-CZ" dirty="0" smtClean="0"/>
              <a:t>diskusích </a:t>
            </a:r>
            <a:r>
              <a:rPr lang="cs-CZ" dirty="0"/>
              <a:t>(alespoň těch </a:t>
            </a:r>
            <a:r>
              <a:rPr lang="cs-CZ" dirty="0" err="1"/>
              <a:t>nejvyznamnějšich</a:t>
            </a:r>
            <a:r>
              <a:rPr lang="cs-CZ" dirty="0" smtClean="0"/>
              <a:t>), </a:t>
            </a:r>
            <a:r>
              <a:rPr lang="cs-CZ" dirty="0" err="1" smtClean="0"/>
              <a:t>ktere</a:t>
            </a:r>
            <a:r>
              <a:rPr lang="cs-CZ" dirty="0" smtClean="0"/>
              <a:t> </a:t>
            </a:r>
            <a:r>
              <a:rPr lang="cs-CZ" dirty="0"/>
              <a:t>k </a:t>
            </a:r>
            <a:r>
              <a:rPr lang="cs-CZ" dirty="0" smtClean="0"/>
              <a:t>danému problému </a:t>
            </a:r>
            <a:r>
              <a:rPr lang="cs-CZ" dirty="0"/>
              <a:t>a jeho řešeni (k textům) </a:t>
            </a:r>
            <a:r>
              <a:rPr lang="cs-CZ" dirty="0" smtClean="0"/>
              <a:t>vedly, </a:t>
            </a:r>
            <a:r>
              <a:rPr lang="cs-CZ" b="1" dirty="0" smtClean="0"/>
              <a:t>kontexty vzniku děl (Š 76)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316755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850</Words>
  <Application>Microsoft Office PowerPoint</Application>
  <PresentationFormat>Širokoúhlá obrazovka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Courier New</vt:lpstr>
      <vt:lpstr>Motiv Office</vt:lpstr>
      <vt:lpstr>Psaní odborného textu – práce se sekundární literaturou</vt:lpstr>
      <vt:lpstr>Kdy můžu psát?</vt:lpstr>
      <vt:lpstr>Typy textů</vt:lpstr>
      <vt:lpstr>Kompilace</vt:lpstr>
      <vt:lpstr>Povaha kvalitní kompilace</vt:lpstr>
      <vt:lpstr>Druhá generace migrantů</vt:lpstr>
      <vt:lpstr>Komparace</vt:lpstr>
      <vt:lpstr>Recenzní stať x referát o díle</vt:lpstr>
      <vt:lpstr>Přehledová stať</vt:lpstr>
      <vt:lpstr>Zásady žánrů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odborného textu – práce se sekundární litereturou</dc:title>
  <dc:creator>DB</dc:creator>
  <cp:lastModifiedBy>DB</cp:lastModifiedBy>
  <cp:revision>13</cp:revision>
  <dcterms:created xsi:type="dcterms:W3CDTF">2018-04-18T09:41:03Z</dcterms:created>
  <dcterms:modified xsi:type="dcterms:W3CDTF">2018-04-18T11:09:57Z</dcterms:modified>
</cp:coreProperties>
</file>