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864" r:id="rId2"/>
    <p:sldMasterId id="2147483871" r:id="rId3"/>
  </p:sldMasterIdLst>
  <p:notesMasterIdLst>
    <p:notesMasterId r:id="rId29"/>
  </p:notesMasterIdLst>
  <p:sldIdLst>
    <p:sldId id="304" r:id="rId4"/>
    <p:sldId id="474" r:id="rId5"/>
    <p:sldId id="473" r:id="rId6"/>
    <p:sldId id="475" r:id="rId7"/>
    <p:sldId id="451" r:id="rId8"/>
    <p:sldId id="452" r:id="rId9"/>
    <p:sldId id="453" r:id="rId10"/>
    <p:sldId id="454" r:id="rId11"/>
    <p:sldId id="455" r:id="rId12"/>
    <p:sldId id="456" r:id="rId13"/>
    <p:sldId id="457" r:id="rId14"/>
    <p:sldId id="458" r:id="rId15"/>
    <p:sldId id="449" r:id="rId16"/>
    <p:sldId id="462" r:id="rId17"/>
    <p:sldId id="463" r:id="rId18"/>
    <p:sldId id="464" r:id="rId19"/>
    <p:sldId id="465" r:id="rId20"/>
    <p:sldId id="461" r:id="rId21"/>
    <p:sldId id="460" r:id="rId22"/>
    <p:sldId id="466" r:id="rId23"/>
    <p:sldId id="468" r:id="rId24"/>
    <p:sldId id="469" r:id="rId25"/>
    <p:sldId id="470" r:id="rId26"/>
    <p:sldId id="471" r:id="rId27"/>
    <p:sldId id="472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BA1F9B40-C8FA-FF43-B352-859A9B50A2C6}" type="datetimeFigureOut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4858E9F4-C2E5-0D43-A4FB-3C11AF2FB5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855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72750-8E21-9048-8D4A-FA6A1DC32A3D}" type="datetime1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4720F-75D9-EE4E-B3C8-405D32E0E5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43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2E832-A245-B54C-8097-DF38BE9F635E}" type="datetime1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CAA7-60E9-A64E-9442-5859A58D77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21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97BF7-AFFD-A142-8CAE-81069F662BA7}" type="datetime1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81D2C-64FD-3A40-A72D-FBDE5C6FEA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713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:\_GRAFIKA\PIAF\UCESANI_PREZENTACE\FOTO\Obrázek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25" y="476250"/>
            <a:ext cx="2825750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924944"/>
            <a:ext cx="7772400" cy="1470025"/>
          </a:xfrm>
        </p:spPr>
        <p:txBody>
          <a:bodyPr/>
          <a:lstStyle>
            <a:lvl1pPr>
              <a:defRPr b="1" cap="all" baseline="0">
                <a:solidFill>
                  <a:srgbClr val="9F2E4C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1464568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562703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F2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0312808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63272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F2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4042792" cy="453650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0"/>
          </p:nvPr>
        </p:nvSpPr>
        <p:spPr>
          <a:xfrm>
            <a:off x="4788024" y="1988840"/>
            <a:ext cx="4033844" cy="453650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69332000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70080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63272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F2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11" name="Zástupný symbol pro obsah 2"/>
          <p:cNvSpPr>
            <a:spLocks noGrp="1"/>
          </p:cNvSpPr>
          <p:nvPr>
            <p:ph idx="10"/>
          </p:nvPr>
        </p:nvSpPr>
        <p:spPr>
          <a:xfrm>
            <a:off x="467544" y="2403426"/>
            <a:ext cx="4042792" cy="417646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11"/>
          </p:nvPr>
        </p:nvSpPr>
        <p:spPr>
          <a:xfrm>
            <a:off x="4644008" y="2403426"/>
            <a:ext cx="4042792" cy="417646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26222889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F2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5194920" cy="4536504"/>
          </a:xfrm>
        </p:spPr>
        <p:txBody>
          <a:bodyPr/>
          <a:lstStyle>
            <a:lvl1pPr marL="0" indent="0">
              <a:buClr>
                <a:srgbClr val="9F2E4C"/>
              </a:buClr>
              <a:buNone/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8" name="Zástupný symbol pro obrázek 2"/>
          <p:cNvSpPr>
            <a:spLocks noGrp="1"/>
          </p:cNvSpPr>
          <p:nvPr>
            <p:ph type="pic" idx="10"/>
          </p:nvPr>
        </p:nvSpPr>
        <p:spPr>
          <a:xfrm>
            <a:off x="5796136" y="1700808"/>
            <a:ext cx="2952328" cy="288032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Drag picture to placeholder or click icon to add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30542199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D8626-32C7-B742-8510-1C7E52EAED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69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BCD0D-613E-C740-A8BF-8FA783C54E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1942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53863-310C-114F-8293-7A4C3B9304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88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6B758-E28B-0043-8214-F07C4B99EAC0}" type="datetime1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336ED-35A6-3A48-A360-A441ED63BD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75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AAB2B-CAC2-3C4E-A3BE-4C26B84A77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56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7B8B6-BC20-C54E-B2AF-FD69B40A4B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60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81865-B8CA-F144-8969-110F8346C1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595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C55F1-28BA-DC4D-8BA2-0F641B9CDA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0030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00CC3-56A6-AD40-8854-C33B2B1155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6005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Drag picture to placeholder or click icon to add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06DEB-1B83-0849-96B5-1E650CE333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5988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4F905-308F-9E43-87E9-1379E3EFE6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8692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69BF3-B22C-AF4A-974D-14FAAEC2CC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313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5"/>
          <p:cNvSpPr/>
          <p:nvPr/>
        </p:nvSpPr>
        <p:spPr>
          <a:xfrm>
            <a:off x="7658100" y="6327775"/>
            <a:ext cx="1268413" cy="3079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Obdélník 6"/>
          <p:cNvSpPr/>
          <p:nvPr/>
        </p:nvSpPr>
        <p:spPr>
          <a:xfrm>
            <a:off x="215900" y="6327775"/>
            <a:ext cx="7385050" cy="307975"/>
          </a:xfrm>
          <a:prstGeom prst="rect">
            <a:avLst/>
          </a:prstGeom>
          <a:solidFill>
            <a:srgbClr val="F5891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TextovéPole 7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cs-CZ" sz="1000" b="1">
                <a:solidFill>
                  <a:srgbClr val="FFFFFF"/>
                </a:solidFill>
                <a:latin typeface="Arial" charset="0"/>
              </a:rPr>
              <a:t>© MEDIARESEARCH, a.s.</a:t>
            </a:r>
          </a:p>
        </p:txBody>
      </p:sp>
      <p:sp>
        <p:nvSpPr>
          <p:cNvPr id="8" name="Obdélník 8"/>
          <p:cNvSpPr/>
          <p:nvPr/>
        </p:nvSpPr>
        <p:spPr>
          <a:xfrm>
            <a:off x="215900" y="222250"/>
            <a:ext cx="7389813" cy="469900"/>
          </a:xfrm>
          <a:prstGeom prst="rect">
            <a:avLst/>
          </a:prstGeom>
          <a:gradFill>
            <a:gsLst>
              <a:gs pos="0">
                <a:srgbClr val="FEBF0E"/>
              </a:gs>
              <a:gs pos="100000">
                <a:srgbClr val="F1791C"/>
              </a:gs>
            </a:gsLst>
            <a:lin ang="5400000" scaled="0"/>
          </a:gra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Obdélník 9"/>
          <p:cNvSpPr/>
          <p:nvPr/>
        </p:nvSpPr>
        <p:spPr>
          <a:xfrm>
            <a:off x="7651750" y="222250"/>
            <a:ext cx="1277938" cy="469900"/>
          </a:xfrm>
          <a:prstGeom prst="rect">
            <a:avLst/>
          </a:prstGeom>
          <a:gradFill>
            <a:gsLst>
              <a:gs pos="9000">
                <a:schemeClr val="tx1">
                  <a:lumMod val="50000"/>
                  <a:lumOff val="50000"/>
                </a:schemeClr>
              </a:gs>
              <a:gs pos="85000">
                <a:schemeClr val="tx1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pic>
        <p:nvPicPr>
          <p:cNvPr id="10" name="Picture 5" descr="X:\Groups\08-Marketingu a PR\01-Firemni kultura\01-Grafika a marketingove materialy\Grafika a materiály MR ČR\Loga\MEDIARESEARCH\Logo_se_sloganem\AI\MRES_clai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11" b="4068"/>
          <a:stretch>
            <a:fillRect/>
          </a:stretch>
        </p:blipFill>
        <p:spPr bwMode="auto">
          <a:xfrm>
            <a:off x="7807325" y="85725"/>
            <a:ext cx="9540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>
            <a:spLocks noGrp="1"/>
          </p:cNvSpPr>
          <p:nvPr>
            <p:ph idx="13"/>
          </p:nvPr>
        </p:nvSpPr>
        <p:spPr>
          <a:xfrm>
            <a:off x="214281" y="1428735"/>
            <a:ext cx="8716993" cy="4760947"/>
          </a:xfrm>
        </p:spPr>
        <p:txBody>
          <a:bodyPr/>
          <a:lstStyle>
            <a:lvl1pPr>
              <a:buFont typeface="Wingdings" pitchFamily="2" charset="2"/>
              <a:buChar char="§"/>
              <a:tabLst>
                <a:tab pos="5295900" algn="l"/>
              </a:tabLst>
              <a:defRPr sz="2800" b="0" i="0" cap="none" baseline="0">
                <a:solidFill>
                  <a:schemeClr val="tx1"/>
                </a:solidFill>
              </a:defRPr>
            </a:lvl1pPr>
            <a:lvl2pPr>
              <a:buFont typeface="Wingdings" pitchFamily="2" charset="2"/>
              <a:buChar char="§"/>
              <a:tabLst>
                <a:tab pos="5295900" algn="l"/>
              </a:tabLst>
              <a:defRPr sz="2400" i="0">
                <a:solidFill>
                  <a:schemeClr val="tx1"/>
                </a:solidFill>
              </a:defRPr>
            </a:lvl2pPr>
            <a:lvl3pPr>
              <a:buFont typeface="Wingdings" pitchFamily="2" charset="2"/>
              <a:buChar char="§"/>
              <a:tabLst>
                <a:tab pos="5295900" algn="l"/>
              </a:tabLst>
              <a:defRPr sz="2000">
                <a:solidFill>
                  <a:schemeClr val="tx1"/>
                </a:solidFill>
              </a:defRPr>
            </a:lvl3pPr>
            <a:lvl4pP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23" name="Podnadpis 2"/>
          <p:cNvSpPr>
            <a:spLocks noGrp="1"/>
          </p:cNvSpPr>
          <p:nvPr>
            <p:ph type="subTitle" idx="1"/>
          </p:nvPr>
        </p:nvSpPr>
        <p:spPr>
          <a:xfrm>
            <a:off x="214281" y="857232"/>
            <a:ext cx="8716993" cy="500066"/>
          </a:xfrm>
        </p:spPr>
        <p:txBody>
          <a:bodyPr/>
          <a:lstStyle>
            <a:lvl1pPr marL="0" indent="0" algn="l">
              <a:buNone/>
              <a:defRPr sz="2800" b="1" cap="small" baseline="0">
                <a:solidFill>
                  <a:srgbClr val="FEA3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Ahead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5208C-F436-3044-B819-17EBA6434C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653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dpis a obsa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5"/>
          <p:cNvSpPr/>
          <p:nvPr/>
        </p:nvSpPr>
        <p:spPr>
          <a:xfrm>
            <a:off x="7658100" y="6327775"/>
            <a:ext cx="1268413" cy="3079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Obdélník 6"/>
          <p:cNvSpPr/>
          <p:nvPr/>
        </p:nvSpPr>
        <p:spPr>
          <a:xfrm>
            <a:off x="215900" y="6327775"/>
            <a:ext cx="7385050" cy="307975"/>
          </a:xfrm>
          <a:prstGeom prst="rect">
            <a:avLst/>
          </a:prstGeom>
          <a:solidFill>
            <a:srgbClr val="F5891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TextovéPole 7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cs-CZ" sz="1000" b="1">
                <a:solidFill>
                  <a:srgbClr val="FFFFFF"/>
                </a:solidFill>
                <a:latin typeface="Arial" charset="0"/>
              </a:rPr>
              <a:t>© MEDIARESEARCH, a.s.</a:t>
            </a:r>
          </a:p>
        </p:txBody>
      </p:sp>
      <p:sp>
        <p:nvSpPr>
          <p:cNvPr id="8" name="Obdélník 8"/>
          <p:cNvSpPr/>
          <p:nvPr/>
        </p:nvSpPr>
        <p:spPr>
          <a:xfrm>
            <a:off x="215900" y="222250"/>
            <a:ext cx="7389813" cy="469900"/>
          </a:xfrm>
          <a:prstGeom prst="rect">
            <a:avLst/>
          </a:prstGeom>
          <a:gradFill>
            <a:gsLst>
              <a:gs pos="0">
                <a:srgbClr val="FEBF0E"/>
              </a:gs>
              <a:gs pos="100000">
                <a:srgbClr val="F1791C"/>
              </a:gs>
            </a:gsLst>
            <a:lin ang="5400000" scaled="0"/>
          </a:gra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Obdélník 9"/>
          <p:cNvSpPr/>
          <p:nvPr/>
        </p:nvSpPr>
        <p:spPr>
          <a:xfrm>
            <a:off x="7651750" y="222250"/>
            <a:ext cx="1277938" cy="469900"/>
          </a:xfrm>
          <a:prstGeom prst="rect">
            <a:avLst/>
          </a:prstGeom>
          <a:gradFill>
            <a:gsLst>
              <a:gs pos="9000">
                <a:schemeClr val="tx1">
                  <a:lumMod val="50000"/>
                  <a:lumOff val="50000"/>
                </a:schemeClr>
              </a:gs>
              <a:gs pos="85000">
                <a:schemeClr val="tx1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pic>
        <p:nvPicPr>
          <p:cNvPr id="10" name="Picture 5" descr="X:\Groups\08-Marketingu a PR\01-Firemni kultura\01-Grafika a marketingove materialy\Grafika a materiály MR ČR\Loga\MEDIARESEARCH\Logo_se_sloganem\AI\MRES_clai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11" b="4068"/>
          <a:stretch>
            <a:fillRect/>
          </a:stretch>
        </p:blipFill>
        <p:spPr bwMode="auto">
          <a:xfrm>
            <a:off x="7807325" y="85725"/>
            <a:ext cx="9540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>
            <a:spLocks noGrp="1"/>
          </p:cNvSpPr>
          <p:nvPr>
            <p:ph idx="13"/>
          </p:nvPr>
        </p:nvSpPr>
        <p:spPr>
          <a:xfrm>
            <a:off x="214281" y="1428735"/>
            <a:ext cx="8716993" cy="4760947"/>
          </a:xfrm>
        </p:spPr>
        <p:txBody>
          <a:bodyPr/>
          <a:lstStyle>
            <a:lvl1pPr>
              <a:buFont typeface="Wingdings" pitchFamily="2" charset="2"/>
              <a:buChar char="§"/>
              <a:tabLst>
                <a:tab pos="5295900" algn="l"/>
              </a:tabLst>
              <a:defRPr sz="2800" b="0" i="0" cap="none" baseline="0">
                <a:solidFill>
                  <a:schemeClr val="tx1"/>
                </a:solidFill>
              </a:defRPr>
            </a:lvl1pPr>
            <a:lvl2pPr>
              <a:buFont typeface="Wingdings" pitchFamily="2" charset="2"/>
              <a:buChar char="§"/>
              <a:tabLst>
                <a:tab pos="5295900" algn="l"/>
              </a:tabLst>
              <a:defRPr sz="2400" i="0">
                <a:solidFill>
                  <a:schemeClr val="tx1"/>
                </a:solidFill>
              </a:defRPr>
            </a:lvl2pPr>
            <a:lvl3pPr>
              <a:buFont typeface="Wingdings" pitchFamily="2" charset="2"/>
              <a:buChar char="§"/>
              <a:tabLst>
                <a:tab pos="5295900" algn="l"/>
              </a:tabLst>
              <a:defRPr sz="2000">
                <a:solidFill>
                  <a:schemeClr val="tx1"/>
                </a:solidFill>
              </a:defRPr>
            </a:lvl3pPr>
            <a:lvl4pP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23" name="Podnadpis 2"/>
          <p:cNvSpPr>
            <a:spLocks noGrp="1"/>
          </p:cNvSpPr>
          <p:nvPr>
            <p:ph type="subTitle" idx="1"/>
          </p:nvPr>
        </p:nvSpPr>
        <p:spPr>
          <a:xfrm>
            <a:off x="214281" y="857232"/>
            <a:ext cx="8716993" cy="500066"/>
          </a:xfrm>
        </p:spPr>
        <p:txBody>
          <a:bodyPr/>
          <a:lstStyle>
            <a:lvl1pPr marL="0" indent="0" algn="l">
              <a:buNone/>
              <a:defRPr sz="2800" b="1" cap="small" baseline="0">
                <a:solidFill>
                  <a:srgbClr val="FEA3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Ahead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D76EB-9D35-2E4E-BF4C-291D67E642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44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93CA5-6883-FD4A-9349-AEC80CCFBF7A}" type="datetime1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ED900-F489-704C-9080-4A958256D0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3286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169863" y="6480175"/>
            <a:ext cx="7196137" cy="1588"/>
          </a:xfrm>
          <a:prstGeom prst="line">
            <a:avLst/>
          </a:prstGeom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15641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ABD4D-6115-9447-8E03-6B1210A0064C}" type="datetime1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6578A-42A0-7247-82BC-312A1D3A04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97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5AFF4-6B9A-6144-8D1C-050062C7221D}" type="datetime1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95942-8E09-3F47-A24E-9CBCE287B1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97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6CEFF-DCF3-0B44-BDD1-7FA73C9164DC}" type="datetime1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CBCA6-DFAB-A848-9DC2-CE07BEF105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74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8635E-7E27-BF46-AD71-85BE6EA20574}" type="datetime1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CC949-B8BF-4C49-A740-428462D180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99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3E6F8-A23C-BF4B-818F-DACF58F23005}" type="datetime1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769A-95C7-5D49-8636-46D5F36033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83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BB3EF-E8F1-6E49-B232-68F771D5A371}" type="datetime1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60795-AF07-A948-BA59-3D5FC6E851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20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Georgia" charset="0"/>
                <a:cs typeface="Arial" charset="0"/>
              </a:defRPr>
            </a:lvl1pPr>
          </a:lstStyle>
          <a:p>
            <a:pPr>
              <a:defRPr/>
            </a:pPr>
            <a:fld id="{16B4569C-1694-B74B-B82C-8AC66EFB26D0}" type="datetime1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Georgia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Georgia" charset="0"/>
                <a:cs typeface="Arial" charset="0"/>
              </a:defRPr>
            </a:lvl1pPr>
          </a:lstStyle>
          <a:p>
            <a:pPr>
              <a:defRPr/>
            </a:pPr>
            <a:fld id="{6012AB58-FA36-E643-B5E4-91F9FE1FB0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E9E369-46FC-7E4B-A137-B61022E9F93E}" type="datetime1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600FC6-94F1-4E4D-9B57-57ACE4F992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0" r:id="rId1"/>
    <p:sldLayoutId id="2147484351" r:id="rId2"/>
    <p:sldLayoutId id="2147484352" r:id="rId3"/>
    <p:sldLayoutId id="2147484353" r:id="rId4"/>
    <p:sldLayoutId id="2147484354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536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13.12.18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6C21F84C-C26D-F747-A85F-570DC483B9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  <p:sldLayoutId id="2147484355" r:id="rId12"/>
    <p:sldLayoutId id="2147484356" r:id="rId13"/>
    <p:sldLayoutId id="214748435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3071"/>
            <a:ext cx="7772400" cy="1470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Bakalářský</a:t>
            </a:r>
            <a:r>
              <a:rPr lang="en-US" dirty="0" smtClean="0"/>
              <a:t> </a:t>
            </a:r>
            <a:r>
              <a:rPr lang="en-US" dirty="0" err="1" smtClean="0"/>
              <a:t>proseminář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Otázky</a:t>
            </a:r>
            <a:r>
              <a:rPr lang="en-US" dirty="0" smtClean="0"/>
              <a:t> – </a:t>
            </a:r>
            <a:r>
              <a:rPr lang="en-US" dirty="0" err="1" smtClean="0"/>
              <a:t>problematické</a:t>
            </a:r>
            <a:r>
              <a:rPr lang="en-US" dirty="0" smtClean="0"/>
              <a:t> </a:t>
            </a:r>
            <a:r>
              <a:rPr lang="en-US" dirty="0" err="1" smtClean="0"/>
              <a:t>aspekty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Příliš</a:t>
            </a:r>
            <a:r>
              <a:rPr lang="en-US" sz="2400" dirty="0" smtClean="0"/>
              <a:t> </a:t>
            </a:r>
            <a:r>
              <a:rPr lang="en-US" sz="2400" dirty="0" err="1" smtClean="0"/>
              <a:t>obecné</a:t>
            </a:r>
            <a:r>
              <a:rPr lang="en-US" sz="2400" dirty="0" smtClean="0"/>
              <a:t>, </a:t>
            </a:r>
            <a:r>
              <a:rPr lang="en-US" sz="2400" dirty="0" err="1" smtClean="0"/>
              <a:t>vágní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Mnohotematické</a:t>
            </a:r>
            <a:r>
              <a:rPr lang="en-US" sz="2400" dirty="0" smtClean="0"/>
              <a:t> (</a:t>
            </a:r>
            <a:r>
              <a:rPr lang="en-US" sz="2400" dirty="0" err="1" smtClean="0"/>
              <a:t>dvouhlavňové</a:t>
            </a:r>
            <a:r>
              <a:rPr lang="en-US" sz="2400" dirty="0" smtClean="0"/>
              <a:t>) </a:t>
            </a:r>
            <a:r>
              <a:rPr lang="en-US" sz="2400" dirty="0" err="1" smtClean="0"/>
              <a:t>otázky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err="1" smtClean="0"/>
              <a:t>Chtěl</a:t>
            </a:r>
            <a:r>
              <a:rPr lang="en-US" sz="2400" i="1" dirty="0" smtClean="0"/>
              <a:t>/a </a:t>
            </a:r>
            <a:r>
              <a:rPr lang="en-US" sz="2400" i="1" dirty="0" err="1" smtClean="0"/>
              <a:t>byste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být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slavný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á</a:t>
            </a:r>
            <a:r>
              <a:rPr lang="en-US" sz="2400" i="1" dirty="0" smtClean="0"/>
              <a:t> a </a:t>
            </a:r>
            <a:r>
              <a:rPr lang="en-US" sz="2400" i="1" dirty="0" err="1" smtClean="0"/>
              <a:t>bohatý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á</a:t>
            </a:r>
            <a:r>
              <a:rPr lang="en-US" sz="2400" i="1" dirty="0" smtClean="0"/>
              <a:t>?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 err="1" smtClean="0"/>
              <a:t>Jak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často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sledujete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seriály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Simpsonovi</a:t>
            </a:r>
            <a:r>
              <a:rPr lang="en-US" sz="2400" i="1" dirty="0" smtClean="0"/>
              <a:t> a </a:t>
            </a:r>
            <a:r>
              <a:rPr lang="en-US" sz="2400" i="1" dirty="0" err="1" smtClean="0"/>
              <a:t>Futurama</a:t>
            </a:r>
            <a:r>
              <a:rPr lang="en-US" sz="2400" i="1" dirty="0" smtClean="0"/>
              <a:t>?</a:t>
            </a:r>
            <a:br>
              <a:rPr lang="en-US" sz="2400" i="1" dirty="0" smtClean="0"/>
            </a:br>
            <a:r>
              <a:rPr lang="en-US" sz="2400" i="1" dirty="0" err="1" smtClean="0"/>
              <a:t>Kdy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jste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naposledy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sledoval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hlavní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zpravodajskou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relaci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Televizní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noviny</a:t>
            </a:r>
            <a:r>
              <a:rPr lang="en-US" sz="2400" i="1" dirty="0" smtClean="0"/>
              <a:t> a </a:t>
            </a:r>
            <a:r>
              <a:rPr lang="en-US" sz="2400" i="1" dirty="0" err="1" smtClean="0"/>
              <a:t>Události</a:t>
            </a:r>
            <a:r>
              <a:rPr lang="en-US" sz="2400" i="1" dirty="0" smtClean="0"/>
              <a:t>?</a:t>
            </a:r>
            <a:br>
              <a:rPr lang="en-US" sz="2400" i="1" dirty="0" smtClean="0"/>
            </a:br>
            <a:endParaRPr lang="en-US" sz="2400" i="1" dirty="0" smtClean="0"/>
          </a:p>
          <a:p>
            <a:pPr>
              <a:buFontTx/>
              <a:buChar char="-"/>
            </a:pPr>
            <a:r>
              <a:rPr lang="en-US" sz="2400" dirty="0" err="1" smtClean="0"/>
              <a:t>Dvojitý</a:t>
            </a:r>
            <a:r>
              <a:rPr lang="en-US" sz="2400" dirty="0" smtClean="0"/>
              <a:t> </a:t>
            </a:r>
            <a:r>
              <a:rPr lang="en-US" sz="2400" dirty="0" err="1" smtClean="0"/>
              <a:t>zápor</a:t>
            </a:r>
            <a:r>
              <a:rPr lang="en-US" sz="2400" dirty="0" smtClean="0"/>
              <a:t>, </a:t>
            </a:r>
            <a:r>
              <a:rPr lang="en-US" sz="2400" dirty="0" err="1" smtClean="0"/>
              <a:t>negativní</a:t>
            </a:r>
            <a:r>
              <a:rPr lang="en-US" sz="2400" dirty="0" smtClean="0"/>
              <a:t> </a:t>
            </a:r>
            <a:r>
              <a:rPr lang="en-US" sz="2400" dirty="0" err="1" smtClean="0"/>
              <a:t>formulace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i="1" dirty="0" err="1" smtClean="0"/>
              <a:t>Nesouhlasíte</a:t>
            </a:r>
            <a:r>
              <a:rPr lang="en-US" sz="2400" i="1" dirty="0" smtClean="0"/>
              <a:t> s </a:t>
            </a:r>
            <a:r>
              <a:rPr lang="en-US" sz="2400" i="1" dirty="0" err="1" smtClean="0"/>
              <a:t>vysíláním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erotických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pořadů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před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desátou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hodinou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večer</a:t>
            </a:r>
            <a:r>
              <a:rPr lang="en-US" sz="2400" i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44823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Otázky</a:t>
            </a:r>
            <a:r>
              <a:rPr lang="en-US" dirty="0" smtClean="0"/>
              <a:t> – </a:t>
            </a:r>
            <a:r>
              <a:rPr lang="en-US" dirty="0" err="1" smtClean="0"/>
              <a:t>problematické</a:t>
            </a:r>
            <a:r>
              <a:rPr lang="en-US" dirty="0" smtClean="0"/>
              <a:t> </a:t>
            </a:r>
            <a:r>
              <a:rPr lang="en-US" dirty="0" err="1" smtClean="0"/>
              <a:t>aspekty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Sugestivní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	</a:t>
            </a:r>
            <a:r>
              <a:rPr lang="en-US" sz="2400" i="1" dirty="0" smtClean="0"/>
              <a:t>Pan </a:t>
            </a:r>
            <a:r>
              <a:rPr lang="en-US" sz="2400" i="1" dirty="0" err="1" smtClean="0"/>
              <a:t>prezident</a:t>
            </a:r>
            <a:r>
              <a:rPr lang="en-US" sz="2400" i="1" dirty="0" smtClean="0"/>
              <a:t> se </a:t>
            </a:r>
            <a:r>
              <a:rPr lang="en-US" sz="2400" i="1" dirty="0" err="1" smtClean="0"/>
              <a:t>domnívá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že</a:t>
            </a:r>
            <a:r>
              <a:rPr lang="en-US" sz="2400" i="1" dirty="0" smtClean="0"/>
              <a:t>... </a:t>
            </a:r>
            <a:r>
              <a:rPr lang="en-US" sz="2400" i="1" dirty="0" err="1" smtClean="0"/>
              <a:t>Jaký</a:t>
            </a:r>
            <a:r>
              <a:rPr lang="en-US" sz="2400" i="1" dirty="0" smtClean="0"/>
              <a:t> je </a:t>
            </a:r>
            <a:r>
              <a:rPr lang="en-US" sz="2400" i="1" dirty="0" err="1" smtClean="0"/>
              <a:t>Váš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názor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na</a:t>
            </a:r>
            <a:r>
              <a:rPr lang="en-US" sz="2400" i="1" dirty="0" smtClean="0"/>
              <a:t>…</a:t>
            </a:r>
          </a:p>
          <a:p>
            <a:pPr>
              <a:buFontTx/>
              <a:buChar char="-"/>
            </a:pPr>
            <a:r>
              <a:rPr lang="en-US" sz="2400" i="1" dirty="0" err="1" smtClean="0"/>
              <a:t>Podle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zákona</a:t>
            </a:r>
            <a:r>
              <a:rPr lang="en-US" sz="2400" i="1" dirty="0" smtClean="0"/>
              <a:t> XY je </a:t>
            </a:r>
            <a:r>
              <a:rPr lang="en-US" sz="2400" i="1" dirty="0" err="1" smtClean="0"/>
              <a:t>každý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vlastník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televizního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přijímače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povinen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platit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koncesionářské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poplatky</a:t>
            </a:r>
            <a:r>
              <a:rPr lang="en-US" sz="2400" i="1" dirty="0" smtClean="0"/>
              <a:t>. </a:t>
            </a:r>
            <a:r>
              <a:rPr lang="en-US" sz="2400" i="1" dirty="0" err="1" smtClean="0"/>
              <a:t>Domníváte</a:t>
            </a:r>
            <a:r>
              <a:rPr lang="en-US" sz="2400" i="1" dirty="0" smtClean="0"/>
              <a:t> se, </a:t>
            </a:r>
            <a:r>
              <a:rPr lang="en-US" sz="2400" i="1" dirty="0" err="1" smtClean="0"/>
              <a:t>že</a:t>
            </a:r>
            <a:r>
              <a:rPr lang="en-US" sz="2400" i="1" dirty="0" smtClean="0"/>
              <a:t> je to </a:t>
            </a:r>
            <a:r>
              <a:rPr lang="en-US" sz="2400" i="1" dirty="0" err="1" smtClean="0"/>
              <a:t>tak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správně</a:t>
            </a:r>
            <a:r>
              <a:rPr lang="en-US" sz="2400" i="1" dirty="0" smtClean="0"/>
              <a:t>?</a:t>
            </a:r>
          </a:p>
          <a:p>
            <a:pPr marL="0" indent="0">
              <a:buNone/>
            </a:pPr>
            <a:r>
              <a:rPr lang="en-US" sz="2400" i="1" dirty="0" smtClean="0"/>
              <a:t>	- </a:t>
            </a:r>
            <a:r>
              <a:rPr lang="en-US" sz="2400" i="1" dirty="0" err="1" smtClean="0"/>
              <a:t>Řekla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byste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že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čtete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ráda</a:t>
            </a:r>
            <a:r>
              <a:rPr lang="en-US" sz="2400" i="1" dirty="0" smtClean="0"/>
              <a:t>? </a:t>
            </a:r>
            <a:br>
              <a:rPr lang="en-US" sz="2400" i="1" dirty="0" smtClean="0"/>
            </a:br>
            <a:r>
              <a:rPr lang="en-US" sz="2400" i="1" dirty="0" smtClean="0"/>
              <a:t>	- V </a:t>
            </a:r>
            <a:r>
              <a:rPr lang="en-US" sz="2400" i="1" dirty="0" err="1" smtClean="0"/>
              <a:t>posledních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letech</a:t>
            </a:r>
            <a:r>
              <a:rPr lang="en-US" sz="2400" i="1" dirty="0" smtClean="0"/>
              <a:t> se </a:t>
            </a:r>
            <a:r>
              <a:rPr lang="en-US" sz="2400" i="1" dirty="0" err="1" smtClean="0"/>
              <a:t>vyzdvihuje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důležitost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předčítání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dětem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čítávali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vám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také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rodiče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před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spaním</a:t>
            </a:r>
            <a:r>
              <a:rPr lang="en-US" sz="2400" i="1" dirty="0" smtClean="0"/>
              <a:t>?</a:t>
            </a:r>
          </a:p>
          <a:p>
            <a:pPr lvl="1">
              <a:buFontTx/>
              <a:buChar char="-"/>
            </a:pPr>
            <a:r>
              <a:rPr lang="en-US" sz="2400" i="1" dirty="0" err="1" smtClean="0"/>
              <a:t>Vy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nesledujete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hlavní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zpravodajskou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relaci</a:t>
            </a:r>
            <a:r>
              <a:rPr lang="en-US" sz="2400" i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59814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Otázky</a:t>
            </a:r>
            <a:r>
              <a:rPr lang="en-US" dirty="0" smtClean="0"/>
              <a:t> – </a:t>
            </a:r>
            <a:r>
              <a:rPr lang="en-US" dirty="0" err="1" smtClean="0"/>
              <a:t>porblematické</a:t>
            </a:r>
            <a:r>
              <a:rPr lang="en-US" dirty="0" smtClean="0"/>
              <a:t> </a:t>
            </a:r>
            <a:r>
              <a:rPr lang="en-US" dirty="0" err="1" smtClean="0"/>
              <a:t>aspekty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Zavádějící</a:t>
            </a:r>
            <a:r>
              <a:rPr lang="en-US" sz="2400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ptáme</a:t>
            </a:r>
            <a:r>
              <a:rPr lang="en-US" sz="2400" dirty="0" smtClean="0"/>
              <a:t> se </a:t>
            </a:r>
            <a:r>
              <a:rPr lang="en-US" sz="2400" dirty="0" err="1" smtClean="0"/>
              <a:t>nepřímo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err="1" smtClean="0"/>
              <a:t>Už</a:t>
            </a:r>
            <a:r>
              <a:rPr lang="en-US" sz="2400" i="1" dirty="0" smtClean="0"/>
              <a:t> se </a:t>
            </a:r>
            <a:r>
              <a:rPr lang="en-US" sz="2400" i="1" dirty="0" err="1" smtClean="0"/>
              <a:t>Vám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někdy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stalo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že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jste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přivlastnil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věc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která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patřila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někomu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jinému</a:t>
            </a:r>
            <a:r>
              <a:rPr lang="en-US" sz="2400" i="1" dirty="0"/>
              <a:t> </a:t>
            </a:r>
            <a:r>
              <a:rPr lang="en-US" sz="2400" i="1" dirty="0" err="1" smtClean="0"/>
              <a:t>nebo</a:t>
            </a:r>
            <a:r>
              <a:rPr lang="en-US" sz="2400" i="1" dirty="0" smtClean="0"/>
              <a:t> by se </a:t>
            </a:r>
            <a:r>
              <a:rPr lang="en-US" sz="2400" i="1" dirty="0" err="1" smtClean="0"/>
              <a:t>vám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něco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takového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nemohlo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stát</a:t>
            </a:r>
            <a:r>
              <a:rPr lang="en-US" sz="2400" i="1" dirty="0" smtClean="0"/>
              <a:t>?</a:t>
            </a:r>
            <a:br>
              <a:rPr lang="en-US" sz="2400" i="1" dirty="0" smtClean="0"/>
            </a:br>
            <a:r>
              <a:rPr lang="en-US" sz="2400" i="1" dirty="0" err="1" smtClean="0"/>
              <a:t>Vyberte</a:t>
            </a:r>
            <a:r>
              <a:rPr lang="en-US" sz="2400" i="1" dirty="0" smtClean="0"/>
              <a:t> z </a:t>
            </a:r>
            <a:r>
              <a:rPr lang="en-US" sz="2400" i="1" dirty="0" err="1" smtClean="0"/>
              <a:t>následujících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možností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jakého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nejzávažnějšího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jednání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jste</a:t>
            </a:r>
            <a:r>
              <a:rPr lang="en-US" sz="2400" i="1" dirty="0" smtClean="0"/>
              <a:t> se </a:t>
            </a:r>
            <a:r>
              <a:rPr lang="en-US" sz="2400" i="1" dirty="0" err="1" smtClean="0"/>
              <a:t>dopustil</a:t>
            </a:r>
            <a:r>
              <a:rPr lang="en-US" sz="2400" i="1" dirty="0" smtClean="0"/>
              <a:t>/a</a:t>
            </a:r>
            <a:br>
              <a:rPr lang="en-US" sz="2400" i="1" dirty="0" smtClean="0"/>
            </a:br>
            <a:r>
              <a:rPr lang="en-US" sz="2400" i="1" dirty="0" err="1" smtClean="0"/>
              <a:t>Řekl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byste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že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ředitel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Vašeho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podniku</a:t>
            </a:r>
            <a:r>
              <a:rPr lang="en-US" sz="2400" i="1" dirty="0" smtClean="0"/>
              <a:t> je </a:t>
            </a:r>
            <a:r>
              <a:rPr lang="en-US" sz="2400" i="1" dirty="0" err="1" smtClean="0"/>
              <a:t>mezi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zaměstnanci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spíše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oblíbený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nebo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spíše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neoblíbený</a:t>
            </a:r>
            <a:r>
              <a:rPr lang="en-US" sz="2400" i="1" dirty="0" smtClean="0"/>
              <a:t>?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/>
              <a:t>o</a:t>
            </a:r>
            <a:r>
              <a:rPr lang="en-US" sz="2400" dirty="0" err="1" smtClean="0"/>
              <a:t>hrožující</a:t>
            </a:r>
            <a:r>
              <a:rPr lang="en-US" sz="2400" dirty="0" smtClean="0"/>
              <a:t> </a:t>
            </a:r>
            <a:r>
              <a:rPr lang="en-US" sz="2400" dirty="0" err="1" smtClean="0"/>
              <a:t>prestiž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err="1" smtClean="0"/>
              <a:t>Kdy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jste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byl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naposledy</a:t>
            </a:r>
            <a:r>
              <a:rPr lang="en-US" sz="2400" i="1" dirty="0" smtClean="0"/>
              <a:t> v ND?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 err="1" smtClean="0"/>
              <a:t>Jaký</a:t>
            </a:r>
            <a:r>
              <a:rPr lang="en-US" sz="2400" i="1" dirty="0" smtClean="0"/>
              <a:t> je </a:t>
            </a:r>
            <a:r>
              <a:rPr lang="en-US" sz="2400" i="1" dirty="0" err="1" smtClean="0"/>
              <a:t>Váš</a:t>
            </a:r>
            <a:r>
              <a:rPr lang="en-US" sz="2400" i="1" dirty="0" smtClean="0"/>
              <a:t> handicap v </a:t>
            </a:r>
            <a:r>
              <a:rPr lang="en-US" sz="2400" i="1" dirty="0" err="1" smtClean="0"/>
              <a:t>golfu</a:t>
            </a:r>
            <a:r>
              <a:rPr lang="en-US" sz="2400" i="1" dirty="0" smtClean="0"/>
              <a:t>? </a:t>
            </a:r>
            <a:r>
              <a:rPr lang="en-US" sz="2400" i="1" dirty="0" err="1" smtClean="0"/>
              <a:t>Kolika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jazyky</a:t>
            </a:r>
            <a:r>
              <a:rPr lang="en-US" sz="2400" i="1" dirty="0" smtClean="0"/>
              <a:t> se </a:t>
            </a:r>
            <a:r>
              <a:rPr lang="en-US" sz="2400" i="1" dirty="0" err="1" smtClean="0"/>
              <a:t>domluvíte</a:t>
            </a:r>
            <a:r>
              <a:rPr lang="en-US" sz="2400" i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40384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Formulace</a:t>
            </a:r>
            <a:r>
              <a:rPr lang="en-US" dirty="0" smtClean="0"/>
              <a:t> variant </a:t>
            </a:r>
            <a:r>
              <a:rPr lang="en-US" dirty="0" err="1" smtClean="0"/>
              <a:t>odpovědí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Otázky</a:t>
            </a:r>
            <a:r>
              <a:rPr lang="en-US" sz="2400" dirty="0" smtClean="0"/>
              <a:t> </a:t>
            </a:r>
            <a:r>
              <a:rPr lang="en-US" sz="2400" dirty="0" err="1" smtClean="0"/>
              <a:t>uzavřené</a:t>
            </a:r>
            <a:r>
              <a:rPr lang="en-US" sz="2400" dirty="0" smtClean="0"/>
              <a:t> (multiple-choice question) – </a:t>
            </a:r>
            <a:r>
              <a:rPr lang="en-US" sz="2400" dirty="0" err="1" smtClean="0"/>
              <a:t>jedna</a:t>
            </a:r>
            <a:r>
              <a:rPr lang="en-US" sz="2400" dirty="0" smtClean="0"/>
              <a:t> </a:t>
            </a:r>
            <a:r>
              <a:rPr lang="en-US" sz="2400" dirty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více</a:t>
            </a:r>
            <a:r>
              <a:rPr lang="en-US" sz="2400" dirty="0" smtClean="0"/>
              <a:t> </a:t>
            </a:r>
            <a:r>
              <a:rPr lang="en-US" sz="2400" dirty="0" err="1" smtClean="0"/>
              <a:t>možností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Uveďte</a:t>
            </a:r>
            <a:r>
              <a:rPr lang="en-US" sz="2400" dirty="0" smtClean="0"/>
              <a:t>, </a:t>
            </a:r>
            <a:r>
              <a:rPr lang="en-US" sz="2400" dirty="0" err="1" smtClean="0"/>
              <a:t>které</a:t>
            </a:r>
            <a:r>
              <a:rPr lang="en-US" sz="2400" dirty="0" smtClean="0"/>
              <a:t> z </a:t>
            </a:r>
            <a:r>
              <a:rPr lang="en-US" sz="2400" dirty="0" err="1" smtClean="0"/>
              <a:t>následujících</a:t>
            </a:r>
            <a:r>
              <a:rPr lang="en-US" sz="2400" dirty="0" smtClean="0"/>
              <a:t> </a:t>
            </a:r>
            <a:r>
              <a:rPr lang="en-US" sz="2400" dirty="0" err="1" smtClean="0"/>
              <a:t>rozhlasových</a:t>
            </a:r>
            <a:r>
              <a:rPr lang="en-US" sz="2400" dirty="0" smtClean="0"/>
              <a:t> </a:t>
            </a:r>
            <a:r>
              <a:rPr lang="en-US" sz="2400" dirty="0" err="1" smtClean="0"/>
              <a:t>stanic</a:t>
            </a:r>
            <a:r>
              <a:rPr lang="en-US" sz="2400" dirty="0" smtClean="0"/>
              <a:t> </a:t>
            </a:r>
            <a:r>
              <a:rPr lang="en-US" sz="2400" dirty="0" err="1" smtClean="0"/>
              <a:t>jste</a:t>
            </a:r>
            <a:r>
              <a:rPr lang="en-US" sz="2400" dirty="0" smtClean="0"/>
              <a:t> v </a:t>
            </a:r>
            <a:r>
              <a:rPr lang="en-US" sz="2400" dirty="0" err="1" smtClean="0"/>
              <a:t>uplynulém</a:t>
            </a:r>
            <a:r>
              <a:rPr lang="en-US" sz="2400" dirty="0" smtClean="0"/>
              <a:t> </a:t>
            </a:r>
            <a:r>
              <a:rPr lang="en-US" sz="2400" dirty="0" err="1" smtClean="0"/>
              <a:t>týdnu</a:t>
            </a:r>
            <a:r>
              <a:rPr lang="en-US" sz="2400" dirty="0" smtClean="0"/>
              <a:t> </a:t>
            </a:r>
            <a:r>
              <a:rPr lang="en-US" sz="2400" dirty="0" err="1" smtClean="0"/>
              <a:t>poslouchal</a:t>
            </a:r>
            <a:r>
              <a:rPr lang="en-US" sz="2400" dirty="0" smtClean="0"/>
              <a:t> </a:t>
            </a:r>
            <a:r>
              <a:rPr lang="en-US" sz="2400" dirty="0" err="1" smtClean="0"/>
              <a:t>alespoň</a:t>
            </a:r>
            <a:r>
              <a:rPr lang="en-US" sz="2400" dirty="0" smtClean="0"/>
              <a:t> 5 </a:t>
            </a:r>
            <a:r>
              <a:rPr lang="en-US" sz="2400" dirty="0" err="1" smtClean="0"/>
              <a:t>minut</a:t>
            </a:r>
            <a:r>
              <a:rPr lang="en-US" sz="2400" dirty="0" smtClean="0"/>
              <a:t>: </a:t>
            </a:r>
            <a:r>
              <a:rPr lang="en-US" sz="2400" dirty="0" err="1" smtClean="0"/>
              <a:t>Frekvence</a:t>
            </a:r>
            <a:r>
              <a:rPr lang="en-US" sz="2400" dirty="0" smtClean="0"/>
              <a:t> 1, </a:t>
            </a:r>
            <a:r>
              <a:rPr lang="en-US" sz="2400" dirty="0" err="1" smtClean="0"/>
              <a:t>Impuls</a:t>
            </a:r>
            <a:r>
              <a:rPr lang="en-US" sz="2400" dirty="0" smtClean="0"/>
              <a:t>...</a:t>
            </a:r>
          </a:p>
          <a:p>
            <a:pPr>
              <a:buFontTx/>
              <a:buChar char="-"/>
            </a:pPr>
            <a:r>
              <a:rPr lang="cs-CZ" sz="2400" dirty="0" err="1" smtClean="0"/>
              <a:t>Ř</a:t>
            </a:r>
            <a:r>
              <a:rPr lang="en-US" sz="2400" dirty="0" err="1" smtClean="0"/>
              <a:t>azení</a:t>
            </a:r>
            <a:r>
              <a:rPr lang="en-US" sz="2400" dirty="0" smtClean="0"/>
              <a:t> </a:t>
            </a:r>
            <a:r>
              <a:rPr lang="en-US" sz="2400" dirty="0" err="1" smtClean="0"/>
              <a:t>položek</a:t>
            </a:r>
            <a:r>
              <a:rPr lang="en-US" sz="2400" dirty="0" smtClean="0"/>
              <a:t> (od </a:t>
            </a:r>
            <a:r>
              <a:rPr lang="en-US" sz="2400" dirty="0" err="1" smtClean="0"/>
              <a:t>nejdůležitějších</a:t>
            </a:r>
            <a:r>
              <a:rPr lang="en-US" sz="2400" dirty="0" smtClean="0"/>
              <a:t> </a:t>
            </a:r>
            <a:r>
              <a:rPr lang="en-US" sz="2400" dirty="0" err="1" smtClean="0"/>
              <a:t>po</a:t>
            </a:r>
            <a:r>
              <a:rPr lang="en-US" sz="2400" dirty="0" smtClean="0"/>
              <a:t> </a:t>
            </a:r>
            <a:r>
              <a:rPr lang="en-US" sz="2400" dirty="0" err="1" smtClean="0"/>
              <a:t>nejméně</a:t>
            </a:r>
            <a:r>
              <a:rPr lang="en-US" sz="2400" dirty="0" smtClean="0"/>
              <a:t> </a:t>
            </a:r>
            <a:r>
              <a:rPr lang="en-US" sz="2400" dirty="0" err="1" smtClean="0"/>
              <a:t>důležité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80414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Formulace</a:t>
            </a:r>
            <a:r>
              <a:rPr lang="en-US" dirty="0" smtClean="0"/>
              <a:t> variant </a:t>
            </a:r>
            <a:r>
              <a:rPr lang="en-US" dirty="0" err="1" smtClean="0"/>
              <a:t>odpovědí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en-US" sz="2400" dirty="0" err="1" smtClean="0"/>
              <a:t>Varianty</a:t>
            </a:r>
            <a:r>
              <a:rPr lang="en-US" sz="2400" dirty="0" smtClean="0"/>
              <a:t> </a:t>
            </a:r>
            <a:r>
              <a:rPr lang="en-US" sz="2400" dirty="0" err="1" smtClean="0"/>
              <a:t>musí</a:t>
            </a:r>
            <a:r>
              <a:rPr lang="en-US" sz="2400" dirty="0" smtClean="0"/>
              <a:t> </a:t>
            </a:r>
            <a:r>
              <a:rPr lang="en-US" sz="2400" dirty="0" err="1" smtClean="0"/>
              <a:t>plně</a:t>
            </a:r>
            <a:r>
              <a:rPr lang="en-US" sz="2400" dirty="0" smtClean="0"/>
              <a:t> </a:t>
            </a:r>
            <a:r>
              <a:rPr lang="en-US" sz="2400" dirty="0" err="1" smtClean="0"/>
              <a:t>pokrývat</a:t>
            </a:r>
            <a:r>
              <a:rPr lang="en-US" sz="2400" dirty="0" smtClean="0"/>
              <a:t> </a:t>
            </a:r>
            <a:r>
              <a:rPr lang="en-US" sz="2400" dirty="0" err="1" smtClean="0"/>
              <a:t>spektrum</a:t>
            </a:r>
            <a:r>
              <a:rPr lang="en-US" sz="2400" dirty="0" smtClean="0"/>
              <a:t> </a:t>
            </a:r>
            <a:r>
              <a:rPr lang="en-US" sz="2400" dirty="0" err="1" smtClean="0"/>
              <a:t>možných</a:t>
            </a:r>
            <a:r>
              <a:rPr lang="en-US" sz="2400" dirty="0" smtClean="0"/>
              <a:t> </a:t>
            </a:r>
            <a:r>
              <a:rPr lang="en-US" sz="2400" dirty="0" err="1" smtClean="0"/>
              <a:t>odpovědí</a:t>
            </a:r>
            <a:r>
              <a:rPr lang="en-US" sz="2400" dirty="0" smtClean="0"/>
              <a:t> (</a:t>
            </a:r>
            <a:r>
              <a:rPr lang="en-US" sz="2400" dirty="0" err="1" smtClean="0"/>
              <a:t>vyčerpávající</a:t>
            </a:r>
            <a:r>
              <a:rPr lang="en-US" sz="2400" dirty="0" smtClean="0"/>
              <a:t>), </a:t>
            </a:r>
            <a:r>
              <a:rPr lang="en-US" sz="2400" dirty="0" err="1" smtClean="0"/>
              <a:t>přitom</a:t>
            </a:r>
            <a:r>
              <a:rPr lang="en-US" sz="2400" dirty="0" smtClean="0"/>
              <a:t> se </a:t>
            </a:r>
            <a:r>
              <a:rPr lang="en-US" sz="2400" dirty="0" err="1" smtClean="0"/>
              <a:t>musí</a:t>
            </a:r>
            <a:r>
              <a:rPr lang="en-US" sz="2400" dirty="0" smtClean="0"/>
              <a:t> </a:t>
            </a:r>
            <a:r>
              <a:rPr lang="en-US" sz="2400" dirty="0" err="1" smtClean="0"/>
              <a:t>vzájemně</a:t>
            </a:r>
            <a:r>
              <a:rPr lang="en-US" sz="2400" dirty="0" smtClean="0"/>
              <a:t> </a:t>
            </a:r>
            <a:r>
              <a:rPr lang="en-US" sz="2400" dirty="0" err="1" smtClean="0"/>
              <a:t>vylučovat</a:t>
            </a:r>
            <a:r>
              <a:rPr lang="en-US" sz="2400" dirty="0" smtClean="0"/>
              <a:t>!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FontTx/>
              <a:buChar char="-"/>
              <a:defRPr/>
            </a:pPr>
            <a:r>
              <a:rPr lang="en-US" sz="2400" dirty="0" err="1" smtClean="0"/>
              <a:t>Zpravidla</a:t>
            </a:r>
            <a:r>
              <a:rPr lang="en-US" sz="2400" dirty="0" smtClean="0"/>
              <a:t> </a:t>
            </a:r>
            <a:r>
              <a:rPr lang="en-US" sz="2400" dirty="0" err="1" smtClean="0"/>
              <a:t>pětibodové</a:t>
            </a:r>
            <a:r>
              <a:rPr lang="en-US" sz="2400" dirty="0" smtClean="0"/>
              <a:t> </a:t>
            </a:r>
            <a:r>
              <a:rPr lang="en-US" sz="2400" dirty="0" err="1" smtClean="0"/>
              <a:t>stupnice</a:t>
            </a:r>
            <a:r>
              <a:rPr lang="en-US" sz="2400" dirty="0" smtClean="0"/>
              <a:t> (</a:t>
            </a:r>
            <a:r>
              <a:rPr lang="en-US" sz="2400" dirty="0" err="1" smtClean="0"/>
              <a:t>příliš</a:t>
            </a:r>
            <a:r>
              <a:rPr lang="en-US" sz="2400" dirty="0" smtClean="0"/>
              <a:t> </a:t>
            </a:r>
            <a:r>
              <a:rPr lang="en-US" sz="2400" dirty="0" err="1" smtClean="0"/>
              <a:t>mnoho</a:t>
            </a:r>
            <a:r>
              <a:rPr lang="en-US" sz="2400" dirty="0" smtClean="0"/>
              <a:t> </a:t>
            </a:r>
            <a:r>
              <a:rPr lang="en-US" sz="2400" dirty="0" err="1" smtClean="0"/>
              <a:t>odpovědí</a:t>
            </a:r>
            <a:r>
              <a:rPr lang="en-US" sz="2400" dirty="0" smtClean="0"/>
              <a:t> </a:t>
            </a:r>
            <a:r>
              <a:rPr lang="en-US" sz="2400" dirty="0" err="1" smtClean="0"/>
              <a:t>komplikuje</a:t>
            </a:r>
            <a:r>
              <a:rPr lang="en-US" sz="2400" dirty="0" smtClean="0"/>
              <a:t>, </a:t>
            </a:r>
            <a:r>
              <a:rPr lang="en-US" sz="2400" dirty="0" err="1" smtClean="0"/>
              <a:t>málo</a:t>
            </a:r>
            <a:r>
              <a:rPr lang="en-US" sz="2400" dirty="0" smtClean="0"/>
              <a:t> – </a:t>
            </a:r>
            <a:r>
              <a:rPr lang="en-US" sz="2400" dirty="0" err="1" smtClean="0"/>
              <a:t>obecné</a:t>
            </a:r>
            <a:r>
              <a:rPr lang="en-US" sz="2400" dirty="0" smtClean="0"/>
              <a:t>, </a:t>
            </a:r>
            <a:r>
              <a:rPr lang="en-US" sz="2400" dirty="0" err="1" smtClean="0"/>
              <a:t>široké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FontTx/>
              <a:buChar char="-"/>
              <a:defRPr/>
            </a:pPr>
            <a:r>
              <a:rPr lang="en-US" sz="2400" dirty="0" err="1" smtClean="0"/>
              <a:t>Úniková</a:t>
            </a:r>
            <a:r>
              <a:rPr lang="en-US" sz="2400" dirty="0" smtClean="0"/>
              <a:t> </a:t>
            </a:r>
            <a:r>
              <a:rPr lang="en-US" sz="2400" dirty="0" err="1" smtClean="0"/>
              <a:t>možnst</a:t>
            </a:r>
            <a:r>
              <a:rPr lang="en-US" sz="2400" dirty="0" smtClean="0"/>
              <a:t> – “</a:t>
            </a:r>
            <a:r>
              <a:rPr lang="en-US" sz="2400" dirty="0" err="1" smtClean="0"/>
              <a:t>nevím</a:t>
            </a:r>
            <a:r>
              <a:rPr lang="en-US" sz="2400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4729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Formulace</a:t>
            </a:r>
            <a:r>
              <a:rPr lang="en-US" dirty="0" smtClean="0"/>
              <a:t> variant </a:t>
            </a:r>
            <a:r>
              <a:rPr lang="en-US" dirty="0" err="1" smtClean="0"/>
              <a:t>odpovědí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en-US" sz="2400" dirty="0" err="1" smtClean="0"/>
              <a:t>mladší</a:t>
            </a:r>
            <a:r>
              <a:rPr lang="en-US" sz="2400" dirty="0" smtClean="0"/>
              <a:t> 18 let</a:t>
            </a:r>
            <a:br>
              <a:rPr lang="en-US" sz="2400" dirty="0" smtClean="0"/>
            </a:br>
            <a:r>
              <a:rPr lang="en-US" sz="2400" dirty="0" smtClean="0"/>
              <a:t>18-35 let</a:t>
            </a:r>
            <a:br>
              <a:rPr lang="en-US" sz="2400" dirty="0" smtClean="0"/>
            </a:br>
            <a:r>
              <a:rPr lang="en-US" sz="2400" dirty="0" smtClean="0"/>
              <a:t>35-55 let</a:t>
            </a:r>
            <a:br>
              <a:rPr lang="en-US" sz="2400" dirty="0" smtClean="0"/>
            </a:br>
            <a:r>
              <a:rPr lang="en-US" sz="2400" dirty="0" smtClean="0"/>
              <a:t>55-70 let</a:t>
            </a:r>
            <a:br>
              <a:rPr lang="en-US" sz="2400" dirty="0" smtClean="0"/>
            </a:br>
            <a:r>
              <a:rPr lang="en-US" sz="2400" dirty="0" err="1" smtClean="0"/>
              <a:t>více</a:t>
            </a:r>
            <a:r>
              <a:rPr lang="en-US" sz="2400" dirty="0" smtClean="0"/>
              <a:t> </a:t>
            </a:r>
            <a:r>
              <a:rPr lang="en-US" sz="2400" dirty="0" err="1" smtClean="0"/>
              <a:t>než</a:t>
            </a:r>
            <a:r>
              <a:rPr lang="en-US" sz="2400" dirty="0" smtClean="0"/>
              <a:t> 70 let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FontTx/>
              <a:buChar char="-"/>
              <a:defRPr/>
            </a:pPr>
            <a:r>
              <a:rPr lang="en-US" sz="2400" dirty="0" err="1"/>
              <a:t>a</a:t>
            </a:r>
            <a:r>
              <a:rPr lang="en-US" sz="2400" dirty="0" err="1" smtClean="0"/>
              <a:t>no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v </a:t>
            </a:r>
            <a:r>
              <a:rPr lang="en-US" sz="2400" dirty="0" err="1" smtClean="0"/>
              <a:t>některých</a:t>
            </a:r>
            <a:r>
              <a:rPr lang="en-US" sz="2400" dirty="0" smtClean="0"/>
              <a:t> </a:t>
            </a:r>
            <a:r>
              <a:rPr lang="en-US" sz="2400" dirty="0" err="1" smtClean="0"/>
              <a:t>případech</a:t>
            </a:r>
            <a:r>
              <a:rPr lang="en-US" sz="2400" dirty="0" smtClean="0"/>
              <a:t> </a:t>
            </a:r>
            <a:r>
              <a:rPr lang="en-US" sz="2400" dirty="0" err="1" smtClean="0"/>
              <a:t>ano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někdy</a:t>
            </a:r>
            <a:r>
              <a:rPr lang="en-US" sz="2400" dirty="0" smtClean="0"/>
              <a:t> ne</a:t>
            </a:r>
            <a:br>
              <a:rPr lang="en-US" sz="2400" dirty="0" smtClean="0"/>
            </a:br>
            <a:r>
              <a:rPr lang="en-US" sz="2400" dirty="0" smtClean="0"/>
              <a:t>ne</a:t>
            </a:r>
            <a:br>
              <a:rPr lang="en-US" sz="2400" dirty="0" smtClean="0"/>
            </a:br>
            <a:r>
              <a:rPr lang="en-US" sz="2400" dirty="0" err="1" smtClean="0"/>
              <a:t>nevím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91312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Formulace</a:t>
            </a:r>
            <a:r>
              <a:rPr lang="en-US" dirty="0" smtClean="0"/>
              <a:t> variant </a:t>
            </a:r>
            <a:r>
              <a:rPr lang="en-US" dirty="0" err="1" smtClean="0"/>
              <a:t>odpovědí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en-US" sz="2400" dirty="0" err="1"/>
              <a:t>m</a:t>
            </a:r>
            <a:r>
              <a:rPr lang="en-US" sz="2400" dirty="0" err="1" smtClean="0"/>
              <a:t>ladší</a:t>
            </a:r>
            <a:r>
              <a:rPr lang="en-US" sz="2400" dirty="0" smtClean="0"/>
              <a:t> 18 let</a:t>
            </a:r>
            <a:br>
              <a:rPr lang="en-US" sz="2400" dirty="0" smtClean="0"/>
            </a:br>
            <a:r>
              <a:rPr lang="en-US" sz="2400" dirty="0" smtClean="0"/>
              <a:t>20-29 let</a:t>
            </a:r>
            <a:br>
              <a:rPr lang="en-US" sz="2400" dirty="0" smtClean="0"/>
            </a:br>
            <a:r>
              <a:rPr lang="en-US" sz="2400" dirty="0" smtClean="0"/>
              <a:t>30-50 let</a:t>
            </a:r>
            <a:br>
              <a:rPr lang="en-US" sz="2400" dirty="0" smtClean="0"/>
            </a:br>
            <a:r>
              <a:rPr lang="en-US" sz="2400" dirty="0" smtClean="0"/>
              <a:t>51-65 let</a:t>
            </a:r>
            <a:br>
              <a:rPr lang="en-US" sz="2400" dirty="0" smtClean="0"/>
            </a:br>
            <a:r>
              <a:rPr lang="en-US" sz="2400" dirty="0" err="1" smtClean="0"/>
              <a:t>více</a:t>
            </a:r>
            <a:r>
              <a:rPr lang="en-US" sz="2400" dirty="0" smtClean="0"/>
              <a:t> </a:t>
            </a:r>
            <a:r>
              <a:rPr lang="en-US" sz="2400" dirty="0" err="1" smtClean="0"/>
              <a:t>než</a:t>
            </a:r>
            <a:r>
              <a:rPr lang="en-US" sz="2400" dirty="0" smtClean="0"/>
              <a:t> 70 let</a:t>
            </a:r>
          </a:p>
          <a:p>
            <a:pPr>
              <a:buFontTx/>
              <a:buChar char="-"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každý</a:t>
            </a:r>
            <a:r>
              <a:rPr lang="en-US" sz="2400" dirty="0" smtClean="0"/>
              <a:t> den</a:t>
            </a:r>
            <a:br>
              <a:rPr lang="en-US" sz="2400" dirty="0" smtClean="0"/>
            </a:br>
            <a:r>
              <a:rPr lang="en-US" sz="2400" dirty="0" err="1"/>
              <a:t>n</a:t>
            </a:r>
            <a:r>
              <a:rPr lang="en-US" sz="2400" dirty="0" err="1" smtClean="0"/>
              <a:t>ěkolikrát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měsíc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/>
              <a:t>n</a:t>
            </a:r>
            <a:r>
              <a:rPr lang="en-US" sz="2400" dirty="0" err="1" smtClean="0"/>
              <a:t>ěkolikrát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rok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méně</a:t>
            </a:r>
            <a:r>
              <a:rPr lang="en-US" sz="2400" dirty="0" smtClean="0"/>
              <a:t> </a:t>
            </a:r>
            <a:r>
              <a:rPr lang="en-US" sz="2400" dirty="0" err="1" smtClean="0"/>
              <a:t>často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nepamatuji</a:t>
            </a:r>
            <a:r>
              <a:rPr lang="en-US" sz="2400" dirty="0" smtClean="0"/>
              <a:t> se</a:t>
            </a:r>
          </a:p>
        </p:txBody>
      </p:sp>
    </p:spTree>
    <p:extLst>
      <p:ext uri="{BB962C8B-B14F-4D97-AF65-F5344CB8AC3E}">
        <p14:creationId xmlns:p14="http://schemas.microsoft.com/office/powerpoint/2010/main" val="3259021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Formulace</a:t>
            </a:r>
            <a:r>
              <a:rPr lang="en-US" dirty="0" smtClean="0"/>
              <a:t> variant </a:t>
            </a:r>
            <a:r>
              <a:rPr lang="en-US" dirty="0" err="1" smtClean="0"/>
              <a:t>odpovědí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en-US" sz="2400" dirty="0" err="1"/>
              <a:t>a</a:t>
            </a:r>
            <a:r>
              <a:rPr lang="en-US" sz="2400" dirty="0" err="1" smtClean="0"/>
              <a:t>no</a:t>
            </a:r>
            <a:r>
              <a:rPr lang="en-US" sz="2400" dirty="0" smtClean="0"/>
              <a:t>, </a:t>
            </a:r>
            <a:r>
              <a:rPr lang="en-US" sz="2400" dirty="0" err="1" smtClean="0"/>
              <a:t>sleduji</a:t>
            </a:r>
            <a:r>
              <a:rPr lang="en-US" sz="2400" dirty="0" smtClean="0"/>
              <a:t> </a:t>
            </a:r>
            <a:r>
              <a:rPr lang="en-US" sz="2400" dirty="0" err="1" smtClean="0"/>
              <a:t>seriál</a:t>
            </a:r>
            <a:r>
              <a:rPr lang="en-US" sz="2400" dirty="0" smtClean="0"/>
              <a:t> </a:t>
            </a:r>
            <a:r>
              <a:rPr lang="en-US" sz="2400" dirty="0" err="1" smtClean="0"/>
              <a:t>pravidelně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ano</a:t>
            </a:r>
            <a:r>
              <a:rPr lang="en-US" sz="2400" dirty="0" smtClean="0"/>
              <a:t>, </a:t>
            </a:r>
            <a:r>
              <a:rPr lang="en-US" sz="2400" dirty="0" err="1" smtClean="0"/>
              <a:t>sleduji</a:t>
            </a:r>
            <a:r>
              <a:rPr lang="en-US" sz="2400" dirty="0" smtClean="0"/>
              <a:t> </a:t>
            </a:r>
            <a:r>
              <a:rPr lang="en-US" sz="2400" dirty="0" err="1" smtClean="0"/>
              <a:t>seriál</a:t>
            </a:r>
            <a:r>
              <a:rPr lang="en-US" sz="2400" dirty="0" smtClean="0"/>
              <a:t>, </a:t>
            </a:r>
            <a:r>
              <a:rPr lang="en-US" sz="2400" dirty="0" err="1" smtClean="0"/>
              <a:t>když</a:t>
            </a:r>
            <a:r>
              <a:rPr lang="en-US" sz="2400" dirty="0" smtClean="0"/>
              <a:t> </a:t>
            </a:r>
            <a:r>
              <a:rPr lang="en-US" sz="2400" dirty="0" err="1" smtClean="0"/>
              <a:t>mám</a:t>
            </a:r>
            <a:r>
              <a:rPr lang="en-US" sz="2400" dirty="0" smtClean="0"/>
              <a:t> </a:t>
            </a:r>
            <a:r>
              <a:rPr lang="en-US" sz="2400" dirty="0" err="1" smtClean="0"/>
              <a:t>volný</a:t>
            </a:r>
            <a:r>
              <a:rPr lang="en-US" sz="2400" dirty="0" smtClean="0"/>
              <a:t> </a:t>
            </a:r>
            <a:r>
              <a:rPr lang="en-US" sz="2400" dirty="0" err="1" smtClean="0"/>
              <a:t>večer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ano</a:t>
            </a:r>
            <a:r>
              <a:rPr lang="en-US" sz="2400" dirty="0" smtClean="0"/>
              <a:t>, </a:t>
            </a:r>
            <a:r>
              <a:rPr lang="en-US" sz="2400" dirty="0" err="1" smtClean="0"/>
              <a:t>sleduji</a:t>
            </a:r>
            <a:r>
              <a:rPr lang="en-US" sz="2400" dirty="0" smtClean="0"/>
              <a:t> </a:t>
            </a:r>
            <a:r>
              <a:rPr lang="en-US" sz="2400" dirty="0" err="1" smtClean="0"/>
              <a:t>seriál</a:t>
            </a:r>
            <a:r>
              <a:rPr lang="en-US" sz="2400" dirty="0" smtClean="0"/>
              <a:t> </a:t>
            </a:r>
            <a:r>
              <a:rPr lang="en-US" sz="2400" dirty="0" err="1" smtClean="0"/>
              <a:t>nepravidelně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ano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ne, </a:t>
            </a:r>
            <a:r>
              <a:rPr lang="en-US" sz="2400" dirty="0" err="1" smtClean="0"/>
              <a:t>podle</a:t>
            </a:r>
            <a:r>
              <a:rPr lang="en-US" sz="2400" dirty="0" smtClean="0"/>
              <a:t> </a:t>
            </a:r>
            <a:r>
              <a:rPr lang="en-US" sz="2400" dirty="0" err="1" smtClean="0"/>
              <a:t>toho</a:t>
            </a:r>
            <a:r>
              <a:rPr lang="en-US" sz="2400" dirty="0" smtClean="0"/>
              <a:t>, </a:t>
            </a:r>
            <a:r>
              <a:rPr lang="en-US" sz="2400" dirty="0" err="1" smtClean="0"/>
              <a:t>zda</a:t>
            </a:r>
            <a:r>
              <a:rPr lang="en-US" sz="2400" dirty="0" smtClean="0"/>
              <a:t> </a:t>
            </a:r>
            <a:r>
              <a:rPr lang="en-US" sz="2400" dirty="0" err="1" smtClean="0"/>
              <a:t>mne</a:t>
            </a:r>
            <a:r>
              <a:rPr lang="en-US" sz="2400" dirty="0" smtClean="0"/>
              <a:t> </a:t>
            </a:r>
            <a:r>
              <a:rPr lang="en-US" sz="2400" dirty="0" err="1" smtClean="0"/>
              <a:t>daná</a:t>
            </a:r>
            <a:r>
              <a:rPr lang="en-US" sz="2400" dirty="0" smtClean="0"/>
              <a:t> </a:t>
            </a:r>
            <a:r>
              <a:rPr lang="en-US" sz="2400" dirty="0" err="1" smtClean="0"/>
              <a:t>epizoda</a:t>
            </a:r>
            <a:r>
              <a:rPr lang="en-US" sz="2400" dirty="0" smtClean="0"/>
              <a:t> </a:t>
            </a:r>
            <a:r>
              <a:rPr lang="en-US" sz="2400" dirty="0" err="1" smtClean="0"/>
              <a:t>zaujme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ne, </a:t>
            </a:r>
            <a:r>
              <a:rPr lang="en-US" sz="2400" dirty="0" err="1" smtClean="0"/>
              <a:t>tento</a:t>
            </a:r>
            <a:r>
              <a:rPr lang="en-US" sz="2400" dirty="0" smtClean="0"/>
              <a:t> </a:t>
            </a:r>
            <a:r>
              <a:rPr lang="en-US" sz="2400" dirty="0" err="1" smtClean="0"/>
              <a:t>seriál</a:t>
            </a:r>
            <a:r>
              <a:rPr lang="en-US" sz="2400" dirty="0" smtClean="0"/>
              <a:t> </a:t>
            </a:r>
            <a:r>
              <a:rPr lang="en-US" sz="2400" dirty="0" err="1" smtClean="0"/>
              <a:t>nesleduji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ne, </a:t>
            </a:r>
            <a:r>
              <a:rPr lang="en-US" sz="2400" dirty="0" err="1" smtClean="0"/>
              <a:t>viděla</a:t>
            </a:r>
            <a:r>
              <a:rPr lang="en-US" sz="2400" dirty="0" smtClean="0"/>
              <a:t> </a:t>
            </a:r>
            <a:r>
              <a:rPr lang="en-US" sz="2400" dirty="0" err="1" smtClean="0"/>
              <a:t>jsem</a:t>
            </a:r>
            <a:r>
              <a:rPr lang="en-US" sz="2400" dirty="0" smtClean="0"/>
              <a:t> </a:t>
            </a:r>
            <a:r>
              <a:rPr lang="en-US" sz="2400" dirty="0" err="1" smtClean="0"/>
              <a:t>jen</a:t>
            </a:r>
            <a:r>
              <a:rPr lang="en-US" sz="2400" dirty="0" smtClean="0"/>
              <a:t> </a:t>
            </a:r>
            <a:r>
              <a:rPr lang="en-US" sz="2400" dirty="0" err="1" smtClean="0"/>
              <a:t>jeden</a:t>
            </a:r>
            <a:r>
              <a:rPr lang="en-US" sz="2400" dirty="0" smtClean="0"/>
              <a:t> </a:t>
            </a:r>
            <a:r>
              <a:rPr lang="en-US" sz="2400" dirty="0" err="1" smtClean="0"/>
              <a:t>díl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ne, </a:t>
            </a:r>
            <a:r>
              <a:rPr lang="en-US" sz="2400" dirty="0" err="1" smtClean="0"/>
              <a:t>tento</a:t>
            </a:r>
            <a:r>
              <a:rPr lang="en-US" sz="2400" dirty="0" smtClean="0"/>
              <a:t> </a:t>
            </a:r>
            <a:r>
              <a:rPr lang="en-US" sz="2400" dirty="0" err="1" smtClean="0"/>
              <a:t>seriál</a:t>
            </a:r>
            <a:r>
              <a:rPr lang="en-US" sz="2400" dirty="0" smtClean="0"/>
              <a:t> </a:t>
            </a:r>
            <a:r>
              <a:rPr lang="en-US" sz="2400" dirty="0" err="1" smtClean="0"/>
              <a:t>neznám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16589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Formulace</a:t>
            </a:r>
            <a:r>
              <a:rPr lang="en-US" dirty="0" smtClean="0"/>
              <a:t> variant </a:t>
            </a:r>
            <a:r>
              <a:rPr lang="en-US" dirty="0" err="1" smtClean="0"/>
              <a:t>odpovědí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/>
              <a:t>v</a:t>
            </a:r>
            <a:r>
              <a:rPr lang="en-US" sz="2400" dirty="0" err="1" smtClean="0"/>
              <a:t>arianta</a:t>
            </a:r>
            <a:r>
              <a:rPr lang="en-US" sz="2400" dirty="0" smtClean="0"/>
              <a:t> “</a:t>
            </a:r>
            <a:r>
              <a:rPr lang="en-US" sz="2400" dirty="0" err="1" smtClean="0"/>
              <a:t>jiné</a:t>
            </a:r>
            <a:r>
              <a:rPr lang="en-US" sz="2400" dirty="0" smtClean="0"/>
              <a:t>”, </a:t>
            </a:r>
            <a:r>
              <a:rPr lang="en-US" sz="2400" dirty="0" err="1" smtClean="0"/>
              <a:t>případně</a:t>
            </a:r>
            <a:r>
              <a:rPr lang="en-US" sz="2400" dirty="0" smtClean="0"/>
              <a:t> s </a:t>
            </a:r>
            <a:r>
              <a:rPr lang="en-US" sz="2400" dirty="0" err="1" smtClean="0"/>
              <a:t>doplněním</a:t>
            </a:r>
            <a:r>
              <a:rPr lang="en-US" sz="2400" dirty="0" smtClean="0"/>
              <a:t> (</a:t>
            </a:r>
            <a:r>
              <a:rPr lang="en-US" sz="2400" dirty="0" err="1" smtClean="0"/>
              <a:t>polouzavřené</a:t>
            </a:r>
            <a:r>
              <a:rPr lang="en-US" sz="2400" dirty="0" smtClean="0"/>
              <a:t> </a:t>
            </a:r>
            <a:r>
              <a:rPr lang="en-US" sz="2400" dirty="0" err="1" smtClean="0"/>
              <a:t>otázky</a:t>
            </a:r>
            <a:r>
              <a:rPr lang="en-US" sz="2400" dirty="0" smtClean="0"/>
              <a:t>)</a:t>
            </a:r>
          </a:p>
          <a:p>
            <a:pPr>
              <a:buFontTx/>
              <a:buChar char="-"/>
            </a:pPr>
            <a:r>
              <a:rPr lang="en-US" sz="2400" dirty="0" err="1"/>
              <a:t>o</a:t>
            </a:r>
            <a:r>
              <a:rPr lang="en-US" sz="2400" dirty="0" err="1" smtClean="0"/>
              <a:t>tevřené</a:t>
            </a:r>
            <a:r>
              <a:rPr lang="en-US" sz="2400" dirty="0" smtClean="0"/>
              <a:t> </a:t>
            </a:r>
            <a:r>
              <a:rPr lang="en-US" sz="2400" dirty="0" err="1" smtClean="0"/>
              <a:t>otázky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/>
              <a:t>p</a:t>
            </a:r>
            <a:r>
              <a:rPr lang="en-US" sz="2400" dirty="0" err="1" smtClean="0"/>
              <a:t>očet</a:t>
            </a:r>
            <a:r>
              <a:rPr lang="en-US" sz="2400" dirty="0" smtClean="0"/>
              <a:t> variant </a:t>
            </a:r>
            <a:r>
              <a:rPr lang="en-US" sz="2400" dirty="0" err="1" smtClean="0"/>
              <a:t>odpovědí</a:t>
            </a:r>
            <a:r>
              <a:rPr lang="en-US" sz="2400" dirty="0" smtClean="0"/>
              <a:t> – </a:t>
            </a:r>
            <a:r>
              <a:rPr lang="en-US" sz="2400" dirty="0" err="1" smtClean="0"/>
              <a:t>otázky</a:t>
            </a:r>
            <a:r>
              <a:rPr lang="en-US" sz="2400" dirty="0" smtClean="0"/>
              <a:t> </a:t>
            </a:r>
            <a:r>
              <a:rPr lang="en-US" sz="2400" dirty="0" err="1" smtClean="0"/>
              <a:t>dichotomické</a:t>
            </a:r>
            <a:r>
              <a:rPr lang="en-US" sz="2400" dirty="0" smtClean="0"/>
              <a:t>/</a:t>
            </a:r>
            <a:r>
              <a:rPr lang="en-US" sz="2400" dirty="0" err="1" smtClean="0"/>
              <a:t>polynomické</a:t>
            </a:r>
            <a:r>
              <a:rPr lang="en-US" sz="2400" dirty="0" smtClean="0"/>
              <a:t> (</a:t>
            </a:r>
            <a:r>
              <a:rPr lang="en-US" sz="2400" dirty="0" err="1" smtClean="0"/>
              <a:t>škály</a:t>
            </a:r>
            <a:r>
              <a:rPr lang="en-US" sz="2400" dirty="0" smtClean="0"/>
              <a:t> – </a:t>
            </a:r>
            <a:r>
              <a:rPr lang="en-US" sz="2400" dirty="0" err="1" smtClean="0"/>
              <a:t>nejčastěji</a:t>
            </a:r>
            <a:r>
              <a:rPr lang="en-US" sz="2400" dirty="0" smtClean="0"/>
              <a:t> </a:t>
            </a:r>
            <a:r>
              <a:rPr lang="en-US" sz="2400" dirty="0" err="1" smtClean="0"/>
              <a:t>pětibodové</a:t>
            </a:r>
            <a:r>
              <a:rPr lang="en-US" sz="2400" dirty="0" smtClean="0"/>
              <a:t>, </a:t>
            </a:r>
            <a:r>
              <a:rPr lang="en-US" sz="2400" dirty="0" err="1" smtClean="0"/>
              <a:t>čtyřbodové</a:t>
            </a:r>
            <a:r>
              <a:rPr lang="en-US" sz="2400" dirty="0" smtClean="0"/>
              <a:t>, </a:t>
            </a:r>
            <a:r>
              <a:rPr lang="en-US" sz="2400" dirty="0" err="1" smtClean="0"/>
              <a:t>střední</a:t>
            </a:r>
            <a:r>
              <a:rPr lang="en-US" sz="2400" dirty="0" smtClean="0"/>
              <a:t> </a:t>
            </a:r>
            <a:r>
              <a:rPr lang="en-US" sz="2400" dirty="0" err="1" smtClean="0"/>
              <a:t>hodnota</a:t>
            </a:r>
            <a:r>
              <a:rPr lang="en-US" sz="2400" dirty="0" smtClean="0"/>
              <a:t>?, “</a:t>
            </a:r>
            <a:r>
              <a:rPr lang="en-US" sz="2400" dirty="0" err="1" smtClean="0"/>
              <a:t>nevím</a:t>
            </a:r>
            <a:r>
              <a:rPr lang="en-US" sz="2400" dirty="0" smtClean="0"/>
              <a:t>”)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4729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Škály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Bipolární</a:t>
            </a:r>
            <a:r>
              <a:rPr lang="en-US" sz="2400" dirty="0" smtClean="0"/>
              <a:t> </a:t>
            </a:r>
            <a:r>
              <a:rPr lang="en-US" sz="2400" dirty="0" err="1" smtClean="0"/>
              <a:t>preferenční</a:t>
            </a:r>
            <a:r>
              <a:rPr lang="en-US" sz="2400" dirty="0" smtClean="0"/>
              <a:t> </a:t>
            </a:r>
            <a:r>
              <a:rPr lang="en-US" sz="2400" dirty="0" err="1" smtClean="0"/>
              <a:t>škála</a:t>
            </a:r>
            <a:r>
              <a:rPr lang="en-US" sz="2400" dirty="0" smtClean="0"/>
              <a:t> </a:t>
            </a:r>
            <a:r>
              <a:rPr lang="en-US" sz="2400" dirty="0" err="1" smtClean="0"/>
              <a:t>bez</a:t>
            </a:r>
            <a:r>
              <a:rPr lang="en-US" sz="2400" dirty="0" smtClean="0"/>
              <a:t> </a:t>
            </a:r>
            <a:r>
              <a:rPr lang="en-US" sz="2400" dirty="0" err="1" smtClean="0"/>
              <a:t>střední</a:t>
            </a:r>
            <a:r>
              <a:rPr lang="en-US" sz="2400" dirty="0" smtClean="0"/>
              <a:t> </a:t>
            </a:r>
            <a:r>
              <a:rPr lang="en-US" sz="2400" dirty="0" err="1" smtClean="0"/>
              <a:t>hodnoty</a:t>
            </a:r>
            <a:r>
              <a:rPr lang="en-US" sz="2400" dirty="0" smtClean="0"/>
              <a:t> - </a:t>
            </a:r>
            <a:r>
              <a:rPr lang="en-US" sz="2400" dirty="0" err="1" smtClean="0"/>
              <a:t>rozhodně</a:t>
            </a:r>
            <a:r>
              <a:rPr lang="en-US" sz="2400" dirty="0" smtClean="0"/>
              <a:t> </a:t>
            </a:r>
            <a:r>
              <a:rPr lang="en-US" sz="2400" dirty="0" err="1" smtClean="0"/>
              <a:t>nesouhlasím</a:t>
            </a:r>
            <a:r>
              <a:rPr lang="en-US" sz="2400" dirty="0" smtClean="0"/>
              <a:t>, </a:t>
            </a:r>
            <a:r>
              <a:rPr lang="en-US" sz="2400" dirty="0" err="1" smtClean="0"/>
              <a:t>spíše</a:t>
            </a:r>
            <a:r>
              <a:rPr lang="en-US" sz="2400" dirty="0" smtClean="0"/>
              <a:t> </a:t>
            </a:r>
            <a:r>
              <a:rPr lang="en-US" sz="2400" dirty="0" err="1" smtClean="0"/>
              <a:t>nesouhlasím</a:t>
            </a:r>
            <a:r>
              <a:rPr lang="en-US" sz="2400" dirty="0" smtClean="0"/>
              <a:t>, </a:t>
            </a:r>
            <a:r>
              <a:rPr lang="en-US" sz="2400" dirty="0" err="1" smtClean="0"/>
              <a:t>spíše</a:t>
            </a:r>
            <a:r>
              <a:rPr lang="en-US" sz="2400" dirty="0" smtClean="0"/>
              <a:t> </a:t>
            </a:r>
            <a:r>
              <a:rPr lang="en-US" sz="2400" dirty="0" err="1" smtClean="0"/>
              <a:t>souhlasím</a:t>
            </a:r>
            <a:r>
              <a:rPr lang="en-US" sz="2400" dirty="0" smtClean="0"/>
              <a:t>, </a:t>
            </a:r>
            <a:r>
              <a:rPr lang="en-US" sz="2400" dirty="0" err="1" smtClean="0"/>
              <a:t>rozhodně</a:t>
            </a:r>
            <a:r>
              <a:rPr lang="en-US" sz="2400" dirty="0" smtClean="0"/>
              <a:t> </a:t>
            </a:r>
            <a:r>
              <a:rPr lang="en-US" sz="2400" dirty="0" err="1" smtClean="0"/>
              <a:t>souhlasím</a:t>
            </a:r>
            <a:r>
              <a:rPr lang="en-US" sz="2400" dirty="0" smtClean="0"/>
              <a:t>, </a:t>
            </a:r>
            <a:r>
              <a:rPr lang="en-US" sz="2400" dirty="0" err="1" smtClean="0"/>
              <a:t>nevím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Bipolární</a:t>
            </a:r>
            <a:r>
              <a:rPr lang="en-US" sz="2400" dirty="0" smtClean="0"/>
              <a:t> </a:t>
            </a:r>
            <a:r>
              <a:rPr lang="en-US" sz="2400" dirty="0" err="1" smtClean="0"/>
              <a:t>škála</a:t>
            </a:r>
            <a:r>
              <a:rPr lang="en-US" sz="2400" dirty="0" smtClean="0"/>
              <a:t> </a:t>
            </a:r>
            <a:r>
              <a:rPr lang="en-US" sz="2400" dirty="0" err="1" smtClean="0"/>
              <a:t>spokojenosti</a:t>
            </a:r>
            <a:r>
              <a:rPr lang="en-US" sz="2400" dirty="0" smtClean="0"/>
              <a:t> se </a:t>
            </a:r>
            <a:r>
              <a:rPr lang="en-US" sz="2400" dirty="0" err="1" smtClean="0"/>
              <a:t>střední</a:t>
            </a:r>
            <a:r>
              <a:rPr lang="en-US" sz="2400" dirty="0" smtClean="0"/>
              <a:t> </a:t>
            </a:r>
            <a:r>
              <a:rPr lang="en-US" sz="2400" dirty="0" err="1" smtClean="0"/>
              <a:t>hodnotou</a:t>
            </a:r>
            <a:r>
              <a:rPr lang="en-US" sz="2400" dirty="0" smtClean="0"/>
              <a:t> – </a:t>
            </a:r>
            <a:r>
              <a:rPr lang="en-US" sz="2400" dirty="0" err="1" smtClean="0"/>
              <a:t>rozhodně</a:t>
            </a:r>
            <a:r>
              <a:rPr lang="en-US" sz="2400" dirty="0" smtClean="0"/>
              <a:t> </a:t>
            </a:r>
            <a:r>
              <a:rPr lang="en-US" sz="2400" dirty="0" err="1" smtClean="0"/>
              <a:t>spokojen</a:t>
            </a:r>
            <a:r>
              <a:rPr lang="en-US" sz="2400" dirty="0" smtClean="0"/>
              <a:t>, </a:t>
            </a:r>
            <a:r>
              <a:rPr lang="en-US" sz="2400" dirty="0" err="1" smtClean="0"/>
              <a:t>spíše</a:t>
            </a:r>
            <a:r>
              <a:rPr lang="en-US" sz="2400" dirty="0" smtClean="0"/>
              <a:t> </a:t>
            </a:r>
            <a:r>
              <a:rPr lang="en-US" sz="2400" dirty="0" err="1" smtClean="0"/>
              <a:t>spokojen</a:t>
            </a:r>
            <a:r>
              <a:rPr lang="en-US" sz="2400" dirty="0" smtClean="0"/>
              <a:t>, </a:t>
            </a:r>
            <a:r>
              <a:rPr lang="en-US" sz="2400" dirty="0" err="1" smtClean="0"/>
              <a:t>ani</a:t>
            </a:r>
            <a:r>
              <a:rPr lang="en-US" sz="2400" dirty="0" smtClean="0"/>
              <a:t> </a:t>
            </a:r>
            <a:r>
              <a:rPr lang="en-US" sz="2400" dirty="0" err="1" smtClean="0"/>
              <a:t>ani</a:t>
            </a:r>
            <a:r>
              <a:rPr lang="en-US" sz="2400" dirty="0" smtClean="0"/>
              <a:t>, </a:t>
            </a:r>
            <a:r>
              <a:rPr lang="en-US" sz="2400" dirty="0" err="1" smtClean="0"/>
              <a:t>spíše</a:t>
            </a:r>
            <a:r>
              <a:rPr lang="en-US" sz="2400" dirty="0" smtClean="0"/>
              <a:t> </a:t>
            </a:r>
            <a:r>
              <a:rPr lang="en-US" sz="2400" dirty="0" err="1" smtClean="0"/>
              <a:t>nespokojen</a:t>
            </a:r>
            <a:r>
              <a:rPr lang="en-US" sz="2400" dirty="0" smtClean="0"/>
              <a:t>, </a:t>
            </a:r>
            <a:r>
              <a:rPr lang="en-US" sz="2400" dirty="0" err="1" smtClean="0"/>
              <a:t>rozhodně</a:t>
            </a:r>
            <a:r>
              <a:rPr lang="en-US" sz="2400" dirty="0" smtClean="0"/>
              <a:t> </a:t>
            </a:r>
            <a:r>
              <a:rPr lang="en-US" sz="2400" dirty="0" err="1" smtClean="0"/>
              <a:t>nespokojen</a:t>
            </a:r>
            <a:r>
              <a:rPr lang="en-US" sz="2400" dirty="0" smtClean="0"/>
              <a:t>, </a:t>
            </a:r>
            <a:r>
              <a:rPr lang="en-US" sz="2400" dirty="0" err="1" smtClean="0"/>
              <a:t>nevím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hr-HR" sz="2400" dirty="0" smtClean="0"/>
              <a:t>Š</a:t>
            </a:r>
            <a:r>
              <a:rPr lang="en-US" sz="2400" dirty="0" err="1" smtClean="0"/>
              <a:t>kála</a:t>
            </a:r>
            <a:r>
              <a:rPr lang="en-US" sz="2400" dirty="0" smtClean="0"/>
              <a:t> </a:t>
            </a:r>
            <a:r>
              <a:rPr lang="en-US" sz="2400" dirty="0" err="1" smtClean="0"/>
              <a:t>vyjadřující</a:t>
            </a:r>
            <a:r>
              <a:rPr lang="en-US" sz="2400" dirty="0" smtClean="0"/>
              <a:t> </a:t>
            </a:r>
            <a:r>
              <a:rPr lang="en-US" sz="2400" dirty="0" err="1" smtClean="0"/>
              <a:t>míru</a:t>
            </a:r>
            <a:r>
              <a:rPr lang="en-US" sz="2400" dirty="0" smtClean="0"/>
              <a:t> – </a:t>
            </a:r>
            <a:r>
              <a:rPr lang="en-US" sz="2400" dirty="0" err="1" smtClean="0"/>
              <a:t>zcela</a:t>
            </a:r>
            <a:r>
              <a:rPr lang="en-US" sz="2400" dirty="0" smtClean="0"/>
              <a:t>, do </a:t>
            </a:r>
            <a:r>
              <a:rPr lang="en-US" sz="2400" dirty="0" err="1" smtClean="0"/>
              <a:t>určité</a:t>
            </a:r>
            <a:r>
              <a:rPr lang="en-US" sz="2400" dirty="0" smtClean="0"/>
              <a:t> </a:t>
            </a:r>
            <a:r>
              <a:rPr lang="en-US" sz="2400" dirty="0" err="1" smtClean="0"/>
              <a:t>míry</a:t>
            </a:r>
            <a:r>
              <a:rPr lang="en-US" sz="2400" dirty="0" smtClean="0"/>
              <a:t>, v </a:t>
            </a:r>
            <a:r>
              <a:rPr lang="en-US" sz="2400" dirty="0" err="1" smtClean="0"/>
              <a:t>malé</a:t>
            </a:r>
            <a:r>
              <a:rPr lang="en-US" sz="2400" dirty="0" smtClean="0"/>
              <a:t> </a:t>
            </a:r>
            <a:r>
              <a:rPr lang="en-US" sz="2400" dirty="0" err="1" smtClean="0"/>
              <a:t>míře</a:t>
            </a:r>
            <a:r>
              <a:rPr lang="en-US" sz="2400" dirty="0" smtClean="0"/>
              <a:t>, </a:t>
            </a:r>
            <a:r>
              <a:rPr lang="en-US" sz="2400" dirty="0" err="1" smtClean="0"/>
              <a:t>vůbec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hr-HR" sz="2400" dirty="0" smtClean="0"/>
              <a:t>Š</a:t>
            </a:r>
            <a:r>
              <a:rPr lang="en-US" sz="2400" dirty="0" err="1" smtClean="0"/>
              <a:t>kála</a:t>
            </a:r>
            <a:r>
              <a:rPr lang="en-US" sz="2400" dirty="0" smtClean="0"/>
              <a:t> </a:t>
            </a:r>
            <a:r>
              <a:rPr lang="en-US" sz="2400" dirty="0" err="1" smtClean="0"/>
              <a:t>frekvence</a:t>
            </a:r>
            <a:r>
              <a:rPr lang="en-US" sz="2400" dirty="0" smtClean="0"/>
              <a:t> </a:t>
            </a:r>
            <a:r>
              <a:rPr lang="en-US" sz="2400" dirty="0" err="1" smtClean="0"/>
              <a:t>výskytu</a:t>
            </a:r>
            <a:r>
              <a:rPr lang="en-US" sz="2400" dirty="0" smtClean="0"/>
              <a:t> </a:t>
            </a:r>
            <a:r>
              <a:rPr lang="en-US" sz="2400" dirty="0" err="1" smtClean="0"/>
              <a:t>jevu</a:t>
            </a:r>
            <a:r>
              <a:rPr lang="en-US" sz="2400" dirty="0" smtClean="0"/>
              <a:t> – </a:t>
            </a:r>
            <a:r>
              <a:rPr lang="en-US" sz="2400" dirty="0" err="1" smtClean="0"/>
              <a:t>vůbec</a:t>
            </a:r>
            <a:r>
              <a:rPr lang="en-US" sz="2400" dirty="0" smtClean="0"/>
              <a:t>, </a:t>
            </a:r>
            <a:r>
              <a:rPr lang="en-US" sz="2400" dirty="0" err="1" smtClean="0"/>
              <a:t>výjimečně</a:t>
            </a:r>
            <a:r>
              <a:rPr lang="en-US" sz="2400" dirty="0" smtClean="0"/>
              <a:t>, </a:t>
            </a:r>
            <a:r>
              <a:rPr lang="en-US" sz="2400" dirty="0" err="1" smtClean="0"/>
              <a:t>občas</a:t>
            </a:r>
            <a:r>
              <a:rPr lang="en-US" sz="2400" dirty="0" smtClean="0"/>
              <a:t>, </a:t>
            </a:r>
            <a:r>
              <a:rPr lang="en-US" sz="2400" dirty="0" err="1" smtClean="0"/>
              <a:t>často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3337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pPr marL="0" indent="0">
              <a:buNone/>
              <a:defRPr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/>
              <a:t>n</a:t>
            </a:r>
            <a:r>
              <a:rPr lang="en-US" sz="2400" dirty="0" err="1" smtClean="0"/>
              <a:t>ejfrekventovanější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/>
              <a:t>p</a:t>
            </a:r>
            <a:r>
              <a:rPr lang="en-US" sz="2400" dirty="0" err="1" smtClean="0"/>
              <a:t>říjemci</a:t>
            </a:r>
            <a:r>
              <a:rPr lang="en-US" sz="2400" dirty="0" smtClean="0"/>
              <a:t> </a:t>
            </a:r>
            <a:r>
              <a:rPr lang="en-US" sz="2400" dirty="0" err="1" smtClean="0"/>
              <a:t>sdělení</a:t>
            </a:r>
            <a:r>
              <a:rPr lang="en-US" sz="2400" dirty="0" smtClean="0"/>
              <a:t>, </a:t>
            </a:r>
            <a:r>
              <a:rPr lang="en-US" sz="2400" dirty="0" err="1" smtClean="0"/>
              <a:t>jejich</a:t>
            </a:r>
            <a:r>
              <a:rPr lang="en-US" sz="2400" dirty="0" smtClean="0"/>
              <a:t> </a:t>
            </a:r>
            <a:r>
              <a:rPr lang="en-US" sz="2400" dirty="0" err="1" smtClean="0"/>
              <a:t>tvůrci</a:t>
            </a:r>
            <a:r>
              <a:rPr lang="en-US" sz="2400" dirty="0" smtClean="0"/>
              <a:t>, </a:t>
            </a:r>
            <a:r>
              <a:rPr lang="en-US" sz="2400" dirty="0" err="1" smtClean="0"/>
              <a:t>šiřitelé</a:t>
            </a:r>
            <a:r>
              <a:rPr lang="en-US" sz="2400" dirty="0" smtClean="0"/>
              <a:t>, </a:t>
            </a:r>
            <a:r>
              <a:rPr lang="en-US" sz="2400" dirty="0" err="1" smtClean="0"/>
              <a:t>vlastníci</a:t>
            </a:r>
            <a:r>
              <a:rPr lang="en-US" sz="2400" dirty="0" smtClean="0"/>
              <a:t>…</a:t>
            </a:r>
          </a:p>
          <a:p>
            <a:pPr>
              <a:buFontTx/>
              <a:buChar char="-"/>
            </a:pPr>
            <a:r>
              <a:rPr lang="hr-HR" sz="2400" dirty="0"/>
              <a:t>š</a:t>
            </a:r>
            <a:r>
              <a:rPr lang="en-US" sz="2400" dirty="0" err="1" smtClean="0"/>
              <a:t>iroká</a:t>
            </a:r>
            <a:r>
              <a:rPr lang="en-US" sz="2400" dirty="0" smtClean="0"/>
              <a:t> </a:t>
            </a:r>
            <a:r>
              <a:rPr lang="en-US" sz="2400" dirty="0" err="1" smtClean="0"/>
              <a:t>škála</a:t>
            </a:r>
            <a:r>
              <a:rPr lang="en-US" sz="2400" dirty="0" smtClean="0"/>
              <a:t> </a:t>
            </a:r>
            <a:r>
              <a:rPr lang="en-US" sz="2400" dirty="0" err="1" smtClean="0"/>
              <a:t>výzkumných</a:t>
            </a:r>
            <a:r>
              <a:rPr lang="en-US" sz="2400" dirty="0" smtClean="0"/>
              <a:t> </a:t>
            </a:r>
            <a:r>
              <a:rPr lang="en-US" sz="2400" dirty="0" err="1" smtClean="0"/>
              <a:t>technik</a:t>
            </a:r>
            <a:r>
              <a:rPr lang="en-US" sz="2400" dirty="0" smtClean="0"/>
              <a:t> </a:t>
            </a:r>
            <a:r>
              <a:rPr lang="en-US" sz="2400" dirty="0" err="1" smtClean="0"/>
              <a:t>sběru</a:t>
            </a:r>
            <a:r>
              <a:rPr lang="en-US" sz="2400" dirty="0" smtClean="0"/>
              <a:t> </a:t>
            </a:r>
            <a:r>
              <a:rPr lang="en-US" sz="2400" dirty="0" err="1" smtClean="0"/>
              <a:t>dat</a:t>
            </a:r>
            <a:r>
              <a:rPr lang="en-US" sz="2400" dirty="0" smtClean="0"/>
              <a:t> </a:t>
            </a:r>
            <a:r>
              <a:rPr lang="en-US" sz="2400" dirty="0" err="1" smtClean="0"/>
              <a:t>lišících</a:t>
            </a:r>
            <a:r>
              <a:rPr lang="en-US" sz="2400" dirty="0" smtClean="0"/>
              <a:t> se </a:t>
            </a:r>
            <a:r>
              <a:rPr lang="en-US" sz="2400" dirty="0" err="1" smtClean="0"/>
              <a:t>podle</a:t>
            </a:r>
            <a:r>
              <a:rPr lang="en-US" sz="2400" dirty="0" smtClean="0"/>
              <a:t> </a:t>
            </a:r>
            <a:r>
              <a:rPr lang="en-US" sz="2400" dirty="0" err="1" smtClean="0"/>
              <a:t>míry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standardizace</a:t>
            </a:r>
            <a:r>
              <a:rPr lang="en-US" sz="2400" dirty="0" smtClean="0"/>
              <a:t> a </a:t>
            </a:r>
            <a:r>
              <a:rPr lang="en-US" sz="2400" dirty="0" err="1" smtClean="0"/>
              <a:t>strukturovanosti</a:t>
            </a:r>
            <a:r>
              <a:rPr lang="en-US" sz="2400" dirty="0" smtClean="0"/>
              <a:t>: </a:t>
            </a:r>
            <a:r>
              <a:rPr lang="en-US" sz="2400" dirty="0" err="1" smtClean="0"/>
              <a:t>dotazník</a:t>
            </a:r>
            <a:r>
              <a:rPr lang="en-US" sz="2400" dirty="0" smtClean="0"/>
              <a:t> -&gt; </a:t>
            </a:r>
            <a:r>
              <a:rPr lang="en-US" sz="2400" dirty="0" err="1" smtClean="0"/>
              <a:t>hloubkový</a:t>
            </a:r>
            <a:r>
              <a:rPr lang="en-US" sz="2400" dirty="0" smtClean="0"/>
              <a:t> </a:t>
            </a:r>
            <a:r>
              <a:rPr lang="en-US" sz="2400" dirty="0" err="1" smtClean="0"/>
              <a:t>rozhovor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/>
              <a:t>n</a:t>
            </a:r>
            <a:r>
              <a:rPr lang="en-US" sz="2400" dirty="0" err="1" smtClean="0"/>
              <a:t>ezískáváme</a:t>
            </a:r>
            <a:r>
              <a:rPr lang="en-US" sz="2400" dirty="0" smtClean="0"/>
              <a:t> data </a:t>
            </a:r>
            <a:r>
              <a:rPr lang="en-US" sz="2400" dirty="0" err="1" smtClean="0"/>
              <a:t>přímo</a:t>
            </a:r>
            <a:r>
              <a:rPr lang="en-US" sz="2400" dirty="0" smtClean="0"/>
              <a:t>, ale </a:t>
            </a:r>
            <a:r>
              <a:rPr lang="en-US" sz="2400" dirty="0" err="1" smtClean="0"/>
              <a:t>zprostředkovaně</a:t>
            </a:r>
            <a:r>
              <a:rPr lang="en-US" sz="2400" dirty="0" smtClean="0"/>
              <a:t> -&gt; </a:t>
            </a:r>
            <a:r>
              <a:rPr lang="en-US" sz="2400" dirty="0" err="1" smtClean="0"/>
              <a:t>pozorování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Dotazování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80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Maticový</a:t>
            </a:r>
            <a:r>
              <a:rPr lang="en-US" sz="2400" dirty="0" smtClean="0"/>
              <a:t> </a:t>
            </a:r>
            <a:r>
              <a:rPr lang="en-US" sz="2400" dirty="0" err="1" smtClean="0"/>
              <a:t>formát</a:t>
            </a:r>
            <a:r>
              <a:rPr lang="en-US" sz="2400" dirty="0" smtClean="0"/>
              <a:t> </a:t>
            </a:r>
            <a:r>
              <a:rPr lang="en-US" sz="2400" dirty="0" err="1" smtClean="0"/>
              <a:t>otázek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Sémantický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diferenciál</a:t>
            </a:r>
            <a:r>
              <a:rPr lang="en-US" sz="2400" dirty="0" smtClean="0"/>
              <a:t> (</a:t>
            </a:r>
            <a:r>
              <a:rPr lang="en-US" sz="2400" dirty="0" err="1" smtClean="0"/>
              <a:t>vnímání</a:t>
            </a:r>
            <a:r>
              <a:rPr lang="en-US" sz="2400" dirty="0" smtClean="0"/>
              <a:t> </a:t>
            </a:r>
            <a:r>
              <a:rPr lang="en-US" sz="2400" dirty="0" err="1" smtClean="0"/>
              <a:t>značky</a:t>
            </a:r>
            <a:r>
              <a:rPr lang="en-US" sz="2400" dirty="0" smtClean="0"/>
              <a:t>, </a:t>
            </a:r>
            <a:r>
              <a:rPr lang="en-US" sz="2400" dirty="0" err="1" smtClean="0"/>
              <a:t>loga</a:t>
            </a:r>
            <a:r>
              <a:rPr lang="en-US" sz="2400" dirty="0" smtClean="0"/>
              <a:t> </a:t>
            </a:r>
            <a:r>
              <a:rPr lang="en-US" sz="2400" dirty="0" err="1" smtClean="0"/>
              <a:t>firmy</a:t>
            </a:r>
            <a:r>
              <a:rPr lang="en-US" sz="2400" dirty="0" smtClean="0"/>
              <a:t>)</a:t>
            </a:r>
          </a:p>
          <a:p>
            <a:pPr>
              <a:buFontTx/>
              <a:buChar char="-"/>
            </a:pPr>
            <a:r>
              <a:rPr lang="en-US" sz="2400" dirty="0" err="1" smtClean="0"/>
              <a:t>Předvýzkum</a:t>
            </a:r>
            <a:r>
              <a:rPr lang="en-US" sz="2400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7323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Kvalitativní</a:t>
            </a:r>
            <a:r>
              <a:rPr lang="en-US" dirty="0" smtClean="0"/>
              <a:t> </a:t>
            </a:r>
            <a:r>
              <a:rPr lang="en-US" dirty="0" err="1" smtClean="0"/>
              <a:t>formy</a:t>
            </a:r>
            <a:r>
              <a:rPr lang="en-US" dirty="0" smtClean="0"/>
              <a:t> </a:t>
            </a:r>
            <a:r>
              <a:rPr lang="en-US" dirty="0" err="1" smtClean="0"/>
              <a:t>dotazování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err="1"/>
              <a:t>i</a:t>
            </a:r>
            <a:r>
              <a:rPr lang="en-US" sz="3200" dirty="0" err="1" smtClean="0"/>
              <a:t>ndividuální</a:t>
            </a:r>
            <a:r>
              <a:rPr lang="en-US" sz="3200" dirty="0" smtClean="0"/>
              <a:t> </a:t>
            </a:r>
            <a:r>
              <a:rPr lang="en-US" sz="3200" dirty="0" err="1" smtClean="0"/>
              <a:t>rozhovor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err="1"/>
              <a:t>s</a:t>
            </a:r>
            <a:r>
              <a:rPr lang="en-US" sz="3200" dirty="0" err="1" smtClean="0"/>
              <a:t>kupinový</a:t>
            </a:r>
            <a:r>
              <a:rPr lang="en-US" sz="3200" dirty="0" smtClean="0"/>
              <a:t> </a:t>
            </a:r>
            <a:r>
              <a:rPr lang="en-US" sz="3200" dirty="0" err="1" smtClean="0"/>
              <a:t>rozhovor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/>
              <a:t>f</a:t>
            </a:r>
            <a:r>
              <a:rPr lang="en-US" sz="3200" dirty="0" smtClean="0"/>
              <a:t>ocus groups</a:t>
            </a:r>
            <a:br>
              <a:rPr lang="en-US" sz="3200" dirty="0" smtClean="0"/>
            </a:b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err="1" smtClean="0"/>
              <a:t>Reprezentativita</a:t>
            </a:r>
            <a:r>
              <a:rPr lang="en-US" sz="3200" dirty="0" smtClean="0"/>
              <a:t>? </a:t>
            </a:r>
            <a:r>
              <a:rPr lang="en-US" sz="3200" dirty="0" err="1" smtClean="0"/>
              <a:t>Volba</a:t>
            </a:r>
            <a:r>
              <a:rPr lang="en-US" sz="3200" dirty="0" smtClean="0"/>
              <a:t> </a:t>
            </a:r>
            <a:r>
              <a:rPr lang="en-US" sz="3200" dirty="0" err="1" smtClean="0"/>
              <a:t>respondentů</a:t>
            </a:r>
            <a:r>
              <a:rPr lang="en-US" sz="3200" dirty="0" smtClean="0"/>
              <a:t>?</a:t>
            </a:r>
          </a:p>
          <a:p>
            <a:pPr>
              <a:buFontTx/>
              <a:buChar char="-"/>
            </a:pPr>
            <a:r>
              <a:rPr lang="en-US" sz="3200" dirty="0" err="1" smtClean="0"/>
              <a:t>Počet</a:t>
            </a:r>
            <a:r>
              <a:rPr lang="en-US" sz="3200" dirty="0" smtClean="0"/>
              <a:t> </a:t>
            </a:r>
            <a:r>
              <a:rPr lang="en-US" sz="3200" dirty="0" err="1" smtClean="0"/>
              <a:t>respondentů</a:t>
            </a:r>
            <a:r>
              <a:rPr lang="en-US" sz="32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88992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Kvalitativní</a:t>
            </a:r>
            <a:r>
              <a:rPr lang="en-US" dirty="0" smtClean="0"/>
              <a:t> </a:t>
            </a:r>
            <a:r>
              <a:rPr lang="en-US" dirty="0" err="1" smtClean="0"/>
              <a:t>formy</a:t>
            </a:r>
            <a:r>
              <a:rPr lang="en-US" dirty="0" smtClean="0"/>
              <a:t> </a:t>
            </a:r>
            <a:r>
              <a:rPr lang="en-US" dirty="0" err="1" smtClean="0"/>
              <a:t>dotazování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informanti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Příprava</a:t>
            </a:r>
            <a:r>
              <a:rPr lang="en-US" sz="2400" dirty="0" smtClean="0"/>
              <a:t> </a:t>
            </a:r>
            <a:r>
              <a:rPr lang="en-US" sz="2400" dirty="0" err="1" smtClean="0"/>
              <a:t>podkladů</a:t>
            </a:r>
            <a:r>
              <a:rPr lang="en-US" sz="2400" dirty="0" smtClean="0"/>
              <a:t>, </a:t>
            </a:r>
            <a:r>
              <a:rPr lang="en-US" sz="2400" dirty="0" err="1" smtClean="0"/>
              <a:t>tzv</a:t>
            </a:r>
            <a:r>
              <a:rPr lang="en-US" sz="2400" dirty="0" smtClean="0"/>
              <a:t>. </a:t>
            </a:r>
            <a:r>
              <a:rPr lang="en-US" sz="2400" dirty="0" err="1" smtClean="0"/>
              <a:t>scénáře</a:t>
            </a:r>
            <a:r>
              <a:rPr lang="en-US" sz="2400" dirty="0" smtClean="0"/>
              <a:t>/</a:t>
            </a:r>
            <a:r>
              <a:rPr lang="en-US" sz="2400" dirty="0" err="1" smtClean="0"/>
              <a:t>návodu</a:t>
            </a:r>
            <a:r>
              <a:rPr lang="en-US" sz="2400" dirty="0" smtClean="0"/>
              <a:t> </a:t>
            </a:r>
            <a:r>
              <a:rPr lang="en-US" sz="2400" dirty="0" err="1" smtClean="0"/>
              <a:t>rozhovoru</a:t>
            </a:r>
            <a:r>
              <a:rPr lang="en-US" sz="2400" dirty="0" smtClean="0"/>
              <a:t> (</a:t>
            </a:r>
            <a:r>
              <a:rPr lang="en-US" sz="2400" dirty="0" err="1" smtClean="0"/>
              <a:t>důkladnější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skupinové</a:t>
            </a:r>
            <a:r>
              <a:rPr lang="en-US" sz="2400" dirty="0" smtClean="0"/>
              <a:t> </a:t>
            </a:r>
            <a:r>
              <a:rPr lang="en-US" sz="2400" dirty="0" err="1" smtClean="0"/>
              <a:t>rozhovory</a:t>
            </a:r>
            <a:r>
              <a:rPr lang="en-US" sz="2400" dirty="0" smtClean="0"/>
              <a:t>)</a:t>
            </a:r>
          </a:p>
          <a:p>
            <a:pPr>
              <a:buFontTx/>
              <a:buChar char="-"/>
            </a:pPr>
            <a:r>
              <a:rPr lang="en-US" sz="2400" dirty="0" err="1" smtClean="0"/>
              <a:t>Připravované</a:t>
            </a:r>
            <a:r>
              <a:rPr lang="en-US" sz="2400" dirty="0" smtClean="0"/>
              <a:t> </a:t>
            </a:r>
            <a:r>
              <a:rPr lang="en-US" sz="2400" dirty="0" err="1" smtClean="0"/>
              <a:t>otázky</a:t>
            </a:r>
            <a:r>
              <a:rPr lang="en-US" sz="2400" dirty="0" smtClean="0"/>
              <a:t> </a:t>
            </a:r>
            <a:r>
              <a:rPr lang="en-US" sz="2400" dirty="0" err="1" smtClean="0"/>
              <a:t>nejsou</a:t>
            </a:r>
            <a:r>
              <a:rPr lang="en-US" sz="2400" dirty="0" smtClean="0"/>
              <a:t> </a:t>
            </a:r>
            <a:r>
              <a:rPr lang="en-US" sz="2400" dirty="0" err="1" smtClean="0"/>
              <a:t>shodné</a:t>
            </a:r>
            <a:r>
              <a:rPr lang="en-US" sz="2400" dirty="0" smtClean="0"/>
              <a:t> s </a:t>
            </a:r>
            <a:r>
              <a:rPr lang="en-US" sz="2400" dirty="0" err="1" smtClean="0"/>
              <a:t>otázkami</a:t>
            </a:r>
            <a:r>
              <a:rPr lang="en-US" sz="2400" dirty="0" smtClean="0"/>
              <a:t> </a:t>
            </a:r>
            <a:r>
              <a:rPr lang="en-US" sz="2400" dirty="0" err="1" smtClean="0"/>
              <a:t>výzkumnými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Témata</a:t>
            </a:r>
            <a:r>
              <a:rPr lang="en-US" sz="2400" dirty="0" smtClean="0"/>
              <a:t> </a:t>
            </a:r>
            <a:r>
              <a:rPr lang="en-US" sz="2400" dirty="0" err="1" smtClean="0"/>
              <a:t>nebo</a:t>
            </a:r>
            <a:r>
              <a:rPr lang="en-US" sz="2400" dirty="0" smtClean="0"/>
              <a:t> I </a:t>
            </a:r>
            <a:r>
              <a:rPr lang="en-US" sz="2400" dirty="0" err="1" smtClean="0"/>
              <a:t>konkrétní</a:t>
            </a:r>
            <a:r>
              <a:rPr lang="en-US" sz="2400" dirty="0" smtClean="0"/>
              <a:t> </a:t>
            </a:r>
            <a:r>
              <a:rPr lang="en-US" sz="2400" dirty="0" err="1" smtClean="0"/>
              <a:t>otázky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/>
              <a:t>Možná</a:t>
            </a:r>
            <a:r>
              <a:rPr lang="en-US" sz="2400" dirty="0"/>
              <a:t> </a:t>
            </a:r>
            <a:r>
              <a:rPr lang="en-US" sz="2400" dirty="0" err="1"/>
              <a:t>kombinace</a:t>
            </a:r>
            <a:r>
              <a:rPr lang="en-US" sz="2400" dirty="0"/>
              <a:t> </a:t>
            </a:r>
            <a:r>
              <a:rPr lang="en-US" sz="2400" dirty="0" err="1"/>
              <a:t>různých</a:t>
            </a:r>
            <a:r>
              <a:rPr lang="en-US" sz="2400" dirty="0"/>
              <a:t> </a:t>
            </a:r>
            <a:r>
              <a:rPr lang="en-US" sz="2400" dirty="0" err="1"/>
              <a:t>typů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73879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Individuální</a:t>
            </a:r>
            <a:r>
              <a:rPr lang="en-US" dirty="0" smtClean="0"/>
              <a:t> </a:t>
            </a:r>
            <a:r>
              <a:rPr lang="en-US" dirty="0" err="1" smtClean="0"/>
              <a:t>rozhovory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Typy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err="1" smtClean="0"/>
              <a:t>standardizovaný</a:t>
            </a:r>
            <a:r>
              <a:rPr lang="en-US" sz="2400" dirty="0" smtClean="0"/>
              <a:t> </a:t>
            </a:r>
            <a:r>
              <a:rPr lang="en-US" sz="2400" dirty="0" err="1" smtClean="0"/>
              <a:t>rozhovor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strukturovaný</a:t>
            </a:r>
            <a:r>
              <a:rPr lang="en-US" sz="2400" dirty="0" smtClean="0"/>
              <a:t> </a:t>
            </a:r>
            <a:r>
              <a:rPr lang="en-US" sz="2400" dirty="0" err="1" smtClean="0"/>
              <a:t>rozhovor</a:t>
            </a:r>
            <a:r>
              <a:rPr lang="en-US" sz="2400" dirty="0" smtClean="0"/>
              <a:t> (</a:t>
            </a:r>
            <a:r>
              <a:rPr lang="en-US" sz="2400" dirty="0" err="1" smtClean="0"/>
              <a:t>otevřené</a:t>
            </a:r>
            <a:r>
              <a:rPr lang="en-US" sz="2400" dirty="0" smtClean="0"/>
              <a:t> </a:t>
            </a:r>
            <a:r>
              <a:rPr lang="en-US" sz="2400" dirty="0" err="1" smtClean="0"/>
              <a:t>otázky</a:t>
            </a:r>
            <a:r>
              <a:rPr lang="en-US" sz="2400" dirty="0" smtClean="0"/>
              <a:t>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 smtClean="0"/>
              <a:t>polostrukturovaný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řízený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rozhovor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err="1" smtClean="0"/>
              <a:t>hloubkový</a:t>
            </a:r>
            <a:r>
              <a:rPr lang="en-US" sz="2400" dirty="0" smtClean="0"/>
              <a:t> </a:t>
            </a:r>
            <a:r>
              <a:rPr lang="en-US" sz="2400" dirty="0" err="1" smtClean="0"/>
              <a:t>rozhovor</a:t>
            </a:r>
            <a:r>
              <a:rPr lang="en-US" sz="2400" dirty="0" smtClean="0"/>
              <a:t> (v </a:t>
            </a:r>
            <a:r>
              <a:rPr lang="en-US" sz="2400" dirty="0" err="1" smtClean="0"/>
              <a:t>režii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informanta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FontTx/>
              <a:buChar char="-"/>
            </a:pPr>
            <a:r>
              <a:rPr lang="en-US" sz="2400" u="sng" dirty="0" err="1" smtClean="0"/>
              <a:t>Větší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otevřenost</a:t>
            </a:r>
            <a:r>
              <a:rPr lang="en-US" sz="2400" u="sng" dirty="0" smtClean="0"/>
              <a:t>, </a:t>
            </a:r>
            <a:r>
              <a:rPr lang="en-US" sz="2400" u="sng" dirty="0" err="1" smtClean="0"/>
              <a:t>důvěra</a:t>
            </a:r>
            <a:r>
              <a:rPr lang="en-US" sz="2400" u="sng" dirty="0" smtClean="0"/>
              <a:t>, </a:t>
            </a:r>
            <a:r>
              <a:rPr lang="en-US" sz="2400" u="sng" dirty="0" err="1" smtClean="0"/>
              <a:t>jednodušší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organizace</a:t>
            </a:r>
            <a:endParaRPr lang="en-US" sz="2400" u="sng" dirty="0" smtClean="0"/>
          </a:p>
          <a:p>
            <a:pPr>
              <a:buFontTx/>
              <a:buChar char="-"/>
            </a:pPr>
            <a:r>
              <a:rPr lang="en-US" sz="2400" dirty="0" err="1" smtClean="0"/>
              <a:t>Klidné</a:t>
            </a:r>
            <a:r>
              <a:rPr lang="en-US" sz="2400" dirty="0" smtClean="0"/>
              <a:t> </a:t>
            </a:r>
            <a:r>
              <a:rPr lang="en-US" sz="2400" dirty="0" err="1" smtClean="0"/>
              <a:t>prostředí</a:t>
            </a:r>
            <a:r>
              <a:rPr lang="en-US" sz="2400" dirty="0" smtClean="0"/>
              <a:t>, </a:t>
            </a:r>
            <a:r>
              <a:rPr lang="en-US" sz="2400" dirty="0" err="1" smtClean="0"/>
              <a:t>délka</a:t>
            </a:r>
            <a:r>
              <a:rPr lang="en-US" sz="2400" dirty="0" smtClean="0"/>
              <a:t> (15 </a:t>
            </a:r>
            <a:r>
              <a:rPr lang="en-US" sz="2400" dirty="0" err="1" smtClean="0"/>
              <a:t>minut</a:t>
            </a:r>
            <a:r>
              <a:rPr lang="en-US" sz="2400" dirty="0" smtClean="0"/>
              <a:t> – 2 </a:t>
            </a:r>
            <a:r>
              <a:rPr lang="en-US" sz="2400" dirty="0" err="1" smtClean="0"/>
              <a:t>hodiny</a:t>
            </a:r>
            <a:r>
              <a:rPr lang="en-US" sz="2400" dirty="0" smtClean="0"/>
              <a:t>), </a:t>
            </a:r>
            <a:r>
              <a:rPr lang="en-US" sz="2400" dirty="0" err="1" smtClean="0"/>
              <a:t>aktivita</a:t>
            </a:r>
            <a:r>
              <a:rPr lang="en-US" sz="2400" dirty="0" smtClean="0"/>
              <a:t> </a:t>
            </a:r>
            <a:r>
              <a:rPr lang="en-US" sz="2400" dirty="0" err="1" smtClean="0"/>
              <a:t>tazatele</a:t>
            </a:r>
            <a:r>
              <a:rPr lang="en-US" sz="2400" dirty="0" smtClean="0"/>
              <a:t>, </a:t>
            </a:r>
            <a:r>
              <a:rPr lang="en-US" sz="2400" dirty="0" err="1" smtClean="0"/>
              <a:t>trychtýřovité</a:t>
            </a:r>
            <a:r>
              <a:rPr lang="en-US" sz="2400" dirty="0" smtClean="0"/>
              <a:t> a </a:t>
            </a:r>
            <a:r>
              <a:rPr lang="en-US" sz="2400" dirty="0" err="1" smtClean="0"/>
              <a:t>hřebenové</a:t>
            </a:r>
            <a:r>
              <a:rPr lang="en-US" sz="2400" dirty="0" smtClean="0"/>
              <a:t> </a:t>
            </a:r>
            <a:r>
              <a:rPr lang="en-US" sz="2400" dirty="0" err="1" smtClean="0"/>
              <a:t>kladení</a:t>
            </a:r>
            <a:r>
              <a:rPr lang="en-US" sz="2400" dirty="0" smtClean="0"/>
              <a:t> </a:t>
            </a:r>
            <a:r>
              <a:rPr lang="en-US" sz="2400" dirty="0" err="1" smtClean="0"/>
              <a:t>otázek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X </a:t>
            </a:r>
            <a:r>
              <a:rPr lang="en-US" sz="2400" dirty="0" err="1" smtClean="0"/>
              <a:t>otázky</a:t>
            </a:r>
            <a:r>
              <a:rPr lang="en-US" sz="2400" dirty="0" smtClean="0"/>
              <a:t> </a:t>
            </a:r>
            <a:r>
              <a:rPr lang="en-US" sz="2400" dirty="0" err="1" smtClean="0"/>
              <a:t>sugestivní</a:t>
            </a:r>
            <a:r>
              <a:rPr lang="en-US" sz="2400" dirty="0" smtClean="0"/>
              <a:t>, </a:t>
            </a:r>
            <a:r>
              <a:rPr lang="en-US" sz="2400" dirty="0" err="1" smtClean="0"/>
              <a:t>negativně</a:t>
            </a:r>
            <a:r>
              <a:rPr lang="en-US" sz="2400" dirty="0" smtClean="0"/>
              <a:t> </a:t>
            </a:r>
            <a:r>
              <a:rPr lang="en-US" sz="2400" dirty="0" err="1" smtClean="0"/>
              <a:t>formulované</a:t>
            </a:r>
            <a:r>
              <a:rPr lang="en-US" sz="2400" dirty="0" smtClean="0"/>
              <a:t>, </a:t>
            </a:r>
            <a:r>
              <a:rPr lang="en-US" sz="2400" dirty="0" err="1" smtClean="0"/>
              <a:t>zavádějící</a:t>
            </a:r>
            <a:r>
              <a:rPr lang="en-US" sz="2400" dirty="0" smtClean="0"/>
              <a:t>, </a:t>
            </a:r>
            <a:r>
              <a:rPr lang="en-US" sz="2400" dirty="0" err="1" smtClean="0"/>
              <a:t>dvojsmyslné</a:t>
            </a:r>
            <a:r>
              <a:rPr lang="en-US" sz="2400" dirty="0" smtClean="0"/>
              <a:t>, </a:t>
            </a:r>
            <a:r>
              <a:rPr lang="en-US" sz="2400" dirty="0" err="1" smtClean="0"/>
              <a:t>hodnotící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1258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Skupinové</a:t>
            </a:r>
            <a:r>
              <a:rPr lang="en-US" dirty="0" smtClean="0"/>
              <a:t> </a:t>
            </a:r>
            <a:r>
              <a:rPr lang="en-US" dirty="0" err="1" smtClean="0"/>
              <a:t>rozhovory</a:t>
            </a:r>
            <a:r>
              <a:rPr lang="en-US" dirty="0" smtClean="0"/>
              <a:t>, focus groups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Rozdíl</a:t>
            </a:r>
            <a:r>
              <a:rPr lang="en-US" sz="2400" dirty="0" smtClean="0"/>
              <a:t> v </a:t>
            </a:r>
            <a:r>
              <a:rPr lang="en-US" sz="2400" dirty="0" err="1" smtClean="0"/>
              <a:t>účasti</a:t>
            </a:r>
            <a:r>
              <a:rPr lang="en-US" sz="2400" dirty="0" smtClean="0"/>
              <a:t> </a:t>
            </a:r>
            <a:r>
              <a:rPr lang="en-US" sz="2400" dirty="0" err="1" smtClean="0"/>
              <a:t>tazatele</a:t>
            </a:r>
            <a:r>
              <a:rPr lang="en-US" sz="2400" dirty="0" smtClean="0"/>
              <a:t>, </a:t>
            </a:r>
            <a:r>
              <a:rPr lang="en-US" sz="2400" dirty="0" err="1" smtClean="0"/>
              <a:t>zda</a:t>
            </a:r>
            <a:r>
              <a:rPr lang="en-US" sz="2400" dirty="0" smtClean="0"/>
              <a:t> do </a:t>
            </a:r>
            <a:r>
              <a:rPr lang="en-US" sz="2400" dirty="0" err="1" smtClean="0"/>
              <a:t>rozhovoru</a:t>
            </a:r>
            <a:r>
              <a:rPr lang="en-US" sz="2400" dirty="0" smtClean="0"/>
              <a:t> </a:t>
            </a:r>
            <a:r>
              <a:rPr lang="en-US" sz="2400" dirty="0" err="1" smtClean="0"/>
              <a:t>vstupuje</a:t>
            </a:r>
            <a:r>
              <a:rPr lang="en-US" sz="2400" dirty="0" smtClean="0"/>
              <a:t> (u SR </a:t>
            </a:r>
            <a:r>
              <a:rPr lang="en-US" sz="2400" dirty="0" err="1" smtClean="0"/>
              <a:t>ano</a:t>
            </a:r>
            <a:r>
              <a:rPr lang="en-US" sz="2400" dirty="0" smtClean="0"/>
              <a:t>)</a:t>
            </a:r>
          </a:p>
          <a:p>
            <a:pPr>
              <a:buFontTx/>
              <a:buChar char="-"/>
            </a:pPr>
            <a:r>
              <a:rPr lang="en-US" sz="2400" dirty="0" err="1" smtClean="0"/>
              <a:t>Minimálně</a:t>
            </a:r>
            <a:r>
              <a:rPr lang="en-US" sz="2400" dirty="0" smtClean="0"/>
              <a:t> </a:t>
            </a:r>
            <a:r>
              <a:rPr lang="en-US" sz="2400" dirty="0" err="1" smtClean="0"/>
              <a:t>dva</a:t>
            </a:r>
            <a:r>
              <a:rPr lang="en-US" sz="2400" dirty="0" smtClean="0"/>
              <a:t> </a:t>
            </a:r>
            <a:r>
              <a:rPr lang="en-US" sz="2400" dirty="0" err="1" smtClean="0"/>
              <a:t>rozhovory</a:t>
            </a:r>
            <a:r>
              <a:rPr lang="en-US" sz="2400" dirty="0" smtClean="0"/>
              <a:t>/focus groups</a:t>
            </a:r>
          </a:p>
          <a:p>
            <a:pPr>
              <a:buFontTx/>
              <a:buChar char="-"/>
            </a:pPr>
            <a:r>
              <a:rPr lang="en-US" sz="2400" dirty="0" err="1" smtClean="0"/>
              <a:t>Videonahrávka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Na </a:t>
            </a:r>
            <a:r>
              <a:rPr lang="en-US" sz="2400" dirty="0" err="1" smtClean="0"/>
              <a:t>každého</a:t>
            </a:r>
            <a:r>
              <a:rPr lang="en-US" sz="2400" dirty="0" smtClean="0"/>
              <a:t> z </a:t>
            </a:r>
            <a:r>
              <a:rPr lang="en-US" sz="2400" dirty="0" err="1" smtClean="0"/>
              <a:t>respondentů</a:t>
            </a:r>
            <a:r>
              <a:rPr lang="en-US" sz="2400" dirty="0" smtClean="0"/>
              <a:t> </a:t>
            </a:r>
            <a:r>
              <a:rPr lang="en-US" sz="2400" dirty="0" err="1" smtClean="0"/>
              <a:t>méně</a:t>
            </a:r>
            <a:r>
              <a:rPr lang="en-US" sz="2400" dirty="0" smtClean="0"/>
              <a:t> </a:t>
            </a:r>
            <a:r>
              <a:rPr lang="en-US" sz="2400" dirty="0" err="1" smtClean="0"/>
              <a:t>času</a:t>
            </a:r>
            <a:r>
              <a:rPr lang="en-US" sz="2400" dirty="0" smtClean="0"/>
              <a:t>, </a:t>
            </a:r>
            <a:r>
              <a:rPr lang="en-US" sz="2400" dirty="0" err="1" smtClean="0"/>
              <a:t>náročnější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management</a:t>
            </a:r>
          </a:p>
          <a:p>
            <a:pPr>
              <a:buFontTx/>
              <a:buChar char="-"/>
            </a:pPr>
            <a:r>
              <a:rPr lang="en-US" sz="2400" dirty="0" err="1" smtClean="0"/>
              <a:t>Větší</a:t>
            </a:r>
            <a:r>
              <a:rPr lang="en-US" sz="2400" dirty="0" smtClean="0"/>
              <a:t> </a:t>
            </a:r>
            <a:r>
              <a:rPr lang="en-US" sz="2400" dirty="0" err="1" smtClean="0"/>
              <a:t>hloubka</a:t>
            </a:r>
            <a:r>
              <a:rPr lang="en-US" sz="2400" dirty="0" smtClean="0"/>
              <a:t> </a:t>
            </a:r>
            <a:r>
              <a:rPr lang="en-US" sz="2400" dirty="0" err="1" smtClean="0"/>
              <a:t>dat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599288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Kvalitativní</a:t>
            </a:r>
            <a:r>
              <a:rPr lang="en-US" dirty="0" smtClean="0"/>
              <a:t> </a:t>
            </a:r>
            <a:r>
              <a:rPr lang="en-US" dirty="0" err="1" smtClean="0"/>
              <a:t>formy</a:t>
            </a:r>
            <a:r>
              <a:rPr lang="en-US" dirty="0" smtClean="0"/>
              <a:t> </a:t>
            </a:r>
            <a:r>
              <a:rPr lang="en-US" dirty="0" err="1" smtClean="0"/>
              <a:t>dotazování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Objasnit</a:t>
            </a:r>
            <a:r>
              <a:rPr lang="en-US" sz="2400" dirty="0" smtClean="0"/>
              <a:t> </a:t>
            </a:r>
            <a:r>
              <a:rPr lang="en-US" sz="2400" dirty="0" err="1" smtClean="0"/>
              <a:t>cíl</a:t>
            </a:r>
            <a:r>
              <a:rPr lang="en-US" sz="2400" dirty="0" smtClean="0"/>
              <a:t> </a:t>
            </a:r>
            <a:r>
              <a:rPr lang="en-US" sz="2400" dirty="0" err="1" smtClean="0"/>
              <a:t>výzkumu</a:t>
            </a:r>
            <a:r>
              <a:rPr lang="en-US" sz="2400" dirty="0" smtClean="0"/>
              <a:t>, </a:t>
            </a:r>
            <a:r>
              <a:rPr lang="en-US" sz="2400" dirty="0" err="1" smtClean="0"/>
              <a:t>proč</a:t>
            </a:r>
            <a:r>
              <a:rPr lang="en-US" sz="2400" dirty="0" smtClean="0"/>
              <a:t> </a:t>
            </a:r>
            <a:r>
              <a:rPr lang="en-US" sz="2400" dirty="0" err="1" smtClean="0"/>
              <a:t>byl</a:t>
            </a:r>
            <a:r>
              <a:rPr lang="en-US" sz="2400" dirty="0" smtClean="0"/>
              <a:t> </a:t>
            </a:r>
            <a:r>
              <a:rPr lang="en-US" sz="2400" dirty="0" err="1" smtClean="0"/>
              <a:t>vybrán</a:t>
            </a:r>
            <a:r>
              <a:rPr lang="en-US" sz="2400" dirty="0" smtClean="0"/>
              <a:t>, </a:t>
            </a:r>
            <a:r>
              <a:rPr lang="en-US" sz="2400" dirty="0" err="1" smtClean="0"/>
              <a:t>vyjádření</a:t>
            </a:r>
            <a:r>
              <a:rPr lang="en-US" sz="2400" dirty="0" smtClean="0"/>
              <a:t> </a:t>
            </a:r>
            <a:r>
              <a:rPr lang="en-US" sz="2400" dirty="0" err="1" smtClean="0"/>
              <a:t>poučeného</a:t>
            </a:r>
            <a:r>
              <a:rPr lang="en-US" sz="2400" dirty="0" smtClean="0"/>
              <a:t> </a:t>
            </a:r>
            <a:r>
              <a:rPr lang="en-US" sz="2400" dirty="0" err="1" smtClean="0"/>
              <a:t>souhlasu</a:t>
            </a:r>
            <a:r>
              <a:rPr lang="en-US" sz="2400" dirty="0" smtClean="0"/>
              <a:t>, </a:t>
            </a:r>
            <a:r>
              <a:rPr lang="en-US" sz="2400" dirty="0" err="1" smtClean="0"/>
              <a:t>anonymita</a:t>
            </a:r>
            <a:r>
              <a:rPr lang="en-US" sz="2400" dirty="0" smtClean="0"/>
              <a:t>, </a:t>
            </a:r>
            <a:r>
              <a:rPr lang="en-US" sz="2400" dirty="0" err="1" smtClean="0"/>
              <a:t>nahrávka</a:t>
            </a:r>
            <a:r>
              <a:rPr lang="en-US" sz="2400" dirty="0" smtClean="0"/>
              <a:t>, </a:t>
            </a:r>
            <a:r>
              <a:rPr lang="en-US" sz="2400" dirty="0" err="1" smtClean="0"/>
              <a:t>zveřejnění</a:t>
            </a:r>
            <a:r>
              <a:rPr lang="en-US" sz="2400" dirty="0" smtClean="0"/>
              <a:t> pod </a:t>
            </a:r>
            <a:r>
              <a:rPr lang="en-US" sz="2400" dirty="0" err="1" smtClean="0"/>
              <a:t>přezdívkami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Od </a:t>
            </a:r>
            <a:r>
              <a:rPr lang="en-US" sz="2400" dirty="0" err="1" smtClean="0"/>
              <a:t>jednodušších</a:t>
            </a:r>
            <a:r>
              <a:rPr lang="en-US" sz="2400" dirty="0" smtClean="0"/>
              <a:t>, </a:t>
            </a:r>
            <a:r>
              <a:rPr lang="en-US" sz="2400" dirty="0" err="1" smtClean="0"/>
              <a:t>citlivá</a:t>
            </a:r>
            <a:r>
              <a:rPr lang="en-US" sz="2400" dirty="0" smtClean="0"/>
              <a:t> </a:t>
            </a:r>
            <a:r>
              <a:rPr lang="en-US" sz="2400" dirty="0" err="1" smtClean="0"/>
              <a:t>témata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konec</a:t>
            </a:r>
            <a:r>
              <a:rPr lang="en-US" sz="2400" dirty="0" smtClean="0"/>
              <a:t>, </a:t>
            </a:r>
            <a:r>
              <a:rPr lang="en-US" sz="2400" dirty="0" err="1" smtClean="0"/>
              <a:t>rekapitulace</a:t>
            </a:r>
            <a:r>
              <a:rPr lang="en-US" sz="2400" dirty="0" smtClean="0"/>
              <a:t> (“</a:t>
            </a:r>
            <a:r>
              <a:rPr lang="en-US" sz="2400" dirty="0" err="1" smtClean="0"/>
              <a:t>pokud</a:t>
            </a:r>
            <a:r>
              <a:rPr lang="en-US" sz="2400" dirty="0" smtClean="0"/>
              <a:t> </a:t>
            </a:r>
            <a:r>
              <a:rPr lang="en-US" sz="2400" dirty="0" err="1" smtClean="0"/>
              <a:t>jsem</a:t>
            </a:r>
            <a:r>
              <a:rPr lang="en-US" sz="2400" dirty="0" smtClean="0"/>
              <a:t> </a:t>
            </a:r>
            <a:r>
              <a:rPr lang="en-US" sz="2400" dirty="0" err="1" smtClean="0"/>
              <a:t>Vám</a:t>
            </a:r>
            <a:r>
              <a:rPr lang="en-US" sz="2400" dirty="0" smtClean="0"/>
              <a:t> </a:t>
            </a:r>
            <a:r>
              <a:rPr lang="en-US" sz="2400" dirty="0" err="1" smtClean="0"/>
              <a:t>dobře</a:t>
            </a:r>
            <a:r>
              <a:rPr lang="en-US" sz="2400" dirty="0" smtClean="0"/>
              <a:t> </a:t>
            </a:r>
            <a:r>
              <a:rPr lang="en-US" sz="2400" dirty="0" err="1" smtClean="0"/>
              <a:t>rozuměl</a:t>
            </a:r>
            <a:r>
              <a:rPr lang="en-US" sz="2400" dirty="0" smtClean="0"/>
              <a:t>,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myslíte</a:t>
            </a:r>
            <a:r>
              <a:rPr lang="en-US" sz="2400" dirty="0" smtClean="0"/>
              <a:t>...” “</a:t>
            </a:r>
            <a:r>
              <a:rPr lang="en-US" sz="2400" dirty="0" err="1" smtClean="0"/>
              <a:t>uvedla</a:t>
            </a:r>
            <a:r>
              <a:rPr lang="en-US" sz="2400" dirty="0" smtClean="0"/>
              <a:t> </a:t>
            </a:r>
            <a:r>
              <a:rPr lang="en-US" sz="2400" dirty="0" err="1" smtClean="0"/>
              <a:t>jste</a:t>
            </a:r>
            <a:r>
              <a:rPr lang="en-US" sz="2400" dirty="0" smtClean="0"/>
              <a:t>, </a:t>
            </a:r>
            <a:r>
              <a:rPr lang="en-US" sz="2400" dirty="0" err="1" smtClean="0"/>
              <a:t>že</a:t>
            </a:r>
            <a:r>
              <a:rPr lang="en-US" sz="2400" dirty="0" smtClean="0"/>
              <a:t>...</a:t>
            </a:r>
            <a:r>
              <a:rPr lang="en-US" sz="2400" dirty="0" err="1" smtClean="0"/>
              <a:t>jak</a:t>
            </a:r>
            <a:r>
              <a:rPr lang="en-US" sz="2400" dirty="0" smtClean="0"/>
              <a:t> to </a:t>
            </a:r>
            <a:r>
              <a:rPr lang="en-US" sz="2400" dirty="0" err="1" smtClean="0"/>
              <a:t>bylo</a:t>
            </a:r>
            <a:r>
              <a:rPr lang="en-US" sz="2400" dirty="0" smtClean="0"/>
              <a:t> </a:t>
            </a:r>
            <a:r>
              <a:rPr lang="en-US" sz="2400" dirty="0" err="1" smtClean="0"/>
              <a:t>dál</a:t>
            </a:r>
            <a:r>
              <a:rPr lang="en-US" sz="2400" dirty="0" smtClean="0"/>
              <a:t>?”)</a:t>
            </a:r>
          </a:p>
          <a:p>
            <a:pPr>
              <a:buFontTx/>
              <a:buChar char="-"/>
            </a:pPr>
            <a:r>
              <a:rPr lang="en-US" sz="2400" dirty="0" smtClean="0"/>
              <a:t>V </a:t>
            </a:r>
            <a:r>
              <a:rPr lang="en-US" sz="2400" dirty="0" err="1" smtClean="0"/>
              <a:t>závěru</a:t>
            </a:r>
            <a:r>
              <a:rPr lang="en-US" sz="2400" dirty="0" smtClean="0"/>
              <a:t> </a:t>
            </a:r>
            <a:r>
              <a:rPr lang="en-US" sz="2400" dirty="0" err="1" smtClean="0"/>
              <a:t>vhodná</a:t>
            </a:r>
            <a:r>
              <a:rPr lang="en-US" sz="2400" dirty="0" smtClean="0"/>
              <a:t> </a:t>
            </a:r>
            <a:r>
              <a:rPr lang="en-US" sz="2400" dirty="0" err="1" smtClean="0"/>
              <a:t>rekapitulace</a:t>
            </a:r>
            <a:r>
              <a:rPr lang="en-US" sz="2400" dirty="0" smtClean="0"/>
              <a:t> </a:t>
            </a:r>
            <a:r>
              <a:rPr lang="en-US" sz="2400" dirty="0" err="1" smtClean="0"/>
              <a:t>podstatných</a:t>
            </a:r>
            <a:r>
              <a:rPr lang="en-US" sz="2400" dirty="0" smtClean="0"/>
              <a:t> </a:t>
            </a:r>
            <a:r>
              <a:rPr lang="en-US" sz="2400" dirty="0" err="1" smtClean="0"/>
              <a:t>údajů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40-90 </a:t>
            </a:r>
            <a:r>
              <a:rPr lang="en-US" sz="2400" dirty="0" err="1" smtClean="0"/>
              <a:t>minut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Záznam</a:t>
            </a:r>
            <a:r>
              <a:rPr lang="en-US" sz="2400" dirty="0" smtClean="0"/>
              <a:t> (</a:t>
            </a:r>
            <a:r>
              <a:rPr lang="en-US" sz="2400" dirty="0" err="1" smtClean="0"/>
              <a:t>kdo</a:t>
            </a:r>
            <a:r>
              <a:rPr lang="en-US" sz="2400" dirty="0" smtClean="0"/>
              <a:t> </a:t>
            </a:r>
            <a:r>
              <a:rPr lang="en-US" sz="2400" dirty="0" err="1" smtClean="0"/>
              <a:t>bude</a:t>
            </a:r>
            <a:r>
              <a:rPr lang="en-US" sz="2400" dirty="0" smtClean="0"/>
              <a:t> s </a:t>
            </a:r>
            <a:r>
              <a:rPr lang="en-US" sz="2400" dirty="0" err="1" smtClean="0"/>
              <a:t>materiálem</a:t>
            </a:r>
            <a:r>
              <a:rPr lang="en-US" sz="2400" dirty="0" smtClean="0"/>
              <a:t> </a:t>
            </a:r>
            <a:r>
              <a:rPr lang="en-US" sz="2400" dirty="0" err="1" smtClean="0"/>
              <a:t>pracovat</a:t>
            </a:r>
            <a:r>
              <a:rPr lang="en-US" sz="2400" dirty="0" smtClean="0"/>
              <a:t>, </a:t>
            </a:r>
            <a:r>
              <a:rPr lang="en-US" sz="2400" dirty="0" err="1" smtClean="0"/>
              <a:t>proč</a:t>
            </a:r>
            <a:r>
              <a:rPr lang="en-US" sz="2400" dirty="0" smtClean="0"/>
              <a:t> ho </a:t>
            </a:r>
            <a:r>
              <a:rPr lang="en-US" sz="2400" dirty="0" err="1" smtClean="0"/>
              <a:t>potřebujeme</a:t>
            </a:r>
            <a:r>
              <a:rPr lang="en-US" sz="2400" dirty="0" smtClean="0"/>
              <a:t>)</a:t>
            </a:r>
          </a:p>
          <a:p>
            <a:pPr>
              <a:buFontTx/>
              <a:buChar char="-"/>
            </a:pPr>
            <a:r>
              <a:rPr lang="en-US" sz="2400" dirty="0" err="1" smtClean="0"/>
              <a:t>Přepisy</a:t>
            </a:r>
            <a:r>
              <a:rPr lang="en-US" sz="2400" dirty="0" smtClean="0"/>
              <a:t> </a:t>
            </a:r>
            <a:r>
              <a:rPr lang="en-US" sz="2400" dirty="0" err="1" smtClean="0"/>
              <a:t>rozhovorů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0707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dotazníkové</a:t>
            </a:r>
            <a:r>
              <a:rPr lang="en-US" sz="2400" dirty="0" smtClean="0"/>
              <a:t> </a:t>
            </a:r>
            <a:r>
              <a:rPr lang="en-US" sz="2400" dirty="0" err="1" smtClean="0"/>
              <a:t>šetření</a:t>
            </a:r>
            <a:r>
              <a:rPr lang="en-US" sz="2400" dirty="0" smtClean="0"/>
              <a:t>, </a:t>
            </a:r>
            <a:r>
              <a:rPr lang="en-US" sz="2400" dirty="0" err="1" smtClean="0"/>
              <a:t>standardizovaný</a:t>
            </a:r>
            <a:r>
              <a:rPr lang="en-US" sz="2400" dirty="0" smtClean="0"/>
              <a:t> </a:t>
            </a:r>
            <a:r>
              <a:rPr lang="en-US" sz="2400" dirty="0" err="1" smtClean="0"/>
              <a:t>rozhovor</a:t>
            </a:r>
            <a:r>
              <a:rPr lang="en-US" sz="2400" dirty="0" smtClean="0"/>
              <a:t> (</a:t>
            </a:r>
            <a:r>
              <a:rPr lang="en-US" sz="2400" dirty="0" err="1" smtClean="0"/>
              <a:t>tazatel</a:t>
            </a:r>
            <a:r>
              <a:rPr lang="en-US" sz="2400" dirty="0" smtClean="0"/>
              <a:t>)</a:t>
            </a:r>
          </a:p>
          <a:p>
            <a:pPr>
              <a:buFontTx/>
              <a:buChar char="-"/>
            </a:pPr>
            <a:r>
              <a:rPr lang="en-US" sz="2400" dirty="0" err="1"/>
              <a:t>s</a:t>
            </a:r>
            <a:r>
              <a:rPr lang="en-US" sz="2400" dirty="0" err="1" smtClean="0"/>
              <a:t>tandardizovaná</a:t>
            </a:r>
            <a:r>
              <a:rPr lang="en-US" sz="2400" dirty="0" smtClean="0"/>
              <a:t> data (</a:t>
            </a:r>
            <a:r>
              <a:rPr lang="en-US" sz="2400" dirty="0" err="1" smtClean="0"/>
              <a:t>názory</a:t>
            </a:r>
            <a:r>
              <a:rPr lang="en-US" sz="2400" dirty="0" smtClean="0"/>
              <a:t>, </a:t>
            </a:r>
            <a:r>
              <a:rPr lang="en-US" sz="2400" dirty="0" err="1" smtClean="0"/>
              <a:t>postoje</a:t>
            </a:r>
            <a:r>
              <a:rPr lang="en-US" sz="2400" dirty="0" smtClean="0"/>
              <a:t>, </a:t>
            </a:r>
            <a:r>
              <a:rPr lang="en-US" sz="2400" dirty="0" err="1" smtClean="0"/>
              <a:t>domněnky</a:t>
            </a:r>
            <a:r>
              <a:rPr lang="en-US" sz="2400" dirty="0" smtClean="0"/>
              <a:t>, </a:t>
            </a:r>
            <a:r>
              <a:rPr lang="en-US" sz="2400" dirty="0" err="1" smtClean="0"/>
              <a:t>projekce</a:t>
            </a:r>
            <a:r>
              <a:rPr lang="en-US" sz="2400" dirty="0" smtClean="0"/>
              <a:t> </a:t>
            </a:r>
            <a:r>
              <a:rPr lang="en-US" sz="2400" dirty="0" err="1" smtClean="0"/>
              <a:t>budoucího</a:t>
            </a:r>
            <a:r>
              <a:rPr lang="en-US" sz="2400" dirty="0" smtClean="0"/>
              <a:t> </a:t>
            </a:r>
            <a:r>
              <a:rPr lang="en-US" sz="2400" dirty="0" err="1" smtClean="0"/>
              <a:t>jednání</a:t>
            </a:r>
            <a:r>
              <a:rPr lang="en-US" sz="2400" dirty="0" smtClean="0"/>
              <a:t>)</a:t>
            </a:r>
          </a:p>
          <a:p>
            <a:pPr>
              <a:buFontTx/>
              <a:buChar char="-"/>
            </a:pPr>
            <a:r>
              <a:rPr lang="en-US" sz="2400" dirty="0" smtClean="0"/>
              <a:t>+ </a:t>
            </a:r>
            <a:r>
              <a:rPr lang="en-US" sz="2400" dirty="0" err="1" smtClean="0"/>
              <a:t>jednoduchost</a:t>
            </a:r>
            <a:r>
              <a:rPr lang="en-US" sz="2400" dirty="0" smtClean="0"/>
              <a:t>, </a:t>
            </a:r>
            <a:r>
              <a:rPr lang="en-US" sz="2400" dirty="0" err="1" smtClean="0"/>
              <a:t>mnoho</a:t>
            </a:r>
            <a:r>
              <a:rPr lang="en-US" sz="2400" dirty="0" smtClean="0"/>
              <a:t> </a:t>
            </a:r>
            <a:r>
              <a:rPr lang="en-US" sz="2400" dirty="0" err="1" smtClean="0"/>
              <a:t>dat</a:t>
            </a:r>
            <a:r>
              <a:rPr lang="en-US" sz="2400" dirty="0" smtClean="0"/>
              <a:t>, - </a:t>
            </a:r>
            <a:r>
              <a:rPr lang="en-US" sz="2400" dirty="0" err="1" smtClean="0"/>
              <a:t>redukce</a:t>
            </a:r>
            <a:r>
              <a:rPr lang="en-US" sz="2400" dirty="0" smtClean="0"/>
              <a:t> </a:t>
            </a:r>
            <a:r>
              <a:rPr lang="en-US" sz="2400" dirty="0" err="1" smtClean="0"/>
              <a:t>získaných</a:t>
            </a:r>
            <a:r>
              <a:rPr lang="en-US" sz="2400" dirty="0" smtClean="0"/>
              <a:t> </a:t>
            </a:r>
            <a:r>
              <a:rPr lang="en-US" sz="2400" dirty="0" err="1" smtClean="0"/>
              <a:t>údajů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ne </a:t>
            </a:r>
            <a:r>
              <a:rPr lang="en-US" sz="2400" dirty="0" err="1" smtClean="0"/>
              <a:t>zcela</a:t>
            </a:r>
            <a:r>
              <a:rPr lang="en-US" sz="2400" dirty="0" smtClean="0"/>
              <a:t> </a:t>
            </a:r>
            <a:r>
              <a:rPr lang="en-US" sz="2400" dirty="0" err="1" smtClean="0"/>
              <a:t>vhodné</a:t>
            </a:r>
            <a:r>
              <a:rPr lang="en-US" sz="2400" dirty="0" smtClean="0"/>
              <a:t> pro </a:t>
            </a:r>
            <a:r>
              <a:rPr lang="en-US" sz="2400" dirty="0" err="1" smtClean="0"/>
              <a:t>témata</a:t>
            </a:r>
            <a:r>
              <a:rPr lang="en-US" sz="2400" dirty="0" smtClean="0"/>
              <a:t> </a:t>
            </a:r>
            <a:r>
              <a:rPr lang="en-US" sz="2400" dirty="0" err="1" smtClean="0"/>
              <a:t>osobního</a:t>
            </a:r>
            <a:r>
              <a:rPr lang="en-US" sz="2400" dirty="0" smtClean="0"/>
              <a:t> </a:t>
            </a:r>
            <a:r>
              <a:rPr lang="en-US" sz="2400" dirty="0" err="1" smtClean="0"/>
              <a:t>rázu</a:t>
            </a:r>
            <a:r>
              <a:rPr lang="en-US" sz="2400" dirty="0" smtClean="0"/>
              <a:t> (</a:t>
            </a:r>
            <a:r>
              <a:rPr lang="en-US" sz="2400" dirty="0" err="1" smtClean="0"/>
              <a:t>kriminalita</a:t>
            </a:r>
            <a:r>
              <a:rPr lang="en-US" sz="2400" dirty="0" smtClean="0"/>
              <a:t>, </a:t>
            </a:r>
            <a:r>
              <a:rPr lang="en-US" sz="2400" dirty="0" err="1" smtClean="0"/>
              <a:t>domácí</a:t>
            </a:r>
            <a:r>
              <a:rPr lang="en-US" sz="2400" dirty="0" smtClean="0"/>
              <a:t> </a:t>
            </a:r>
            <a:r>
              <a:rPr lang="en-US" sz="2400" dirty="0" err="1" smtClean="0"/>
              <a:t>násilí</a:t>
            </a:r>
            <a:r>
              <a:rPr lang="en-US" sz="2400" dirty="0" smtClean="0"/>
              <a:t>, </a:t>
            </a:r>
            <a:r>
              <a:rPr lang="en-US" sz="2400" dirty="0" err="1" smtClean="0"/>
              <a:t>návykové</a:t>
            </a:r>
            <a:r>
              <a:rPr lang="en-US" sz="2400" dirty="0" smtClean="0"/>
              <a:t> </a:t>
            </a:r>
            <a:r>
              <a:rPr lang="en-US" sz="2400" dirty="0" err="1" smtClean="0"/>
              <a:t>látky</a:t>
            </a:r>
            <a:r>
              <a:rPr lang="en-US" sz="2400" dirty="0" smtClean="0"/>
              <a:t> </a:t>
            </a:r>
            <a:r>
              <a:rPr lang="en-US" sz="2400" dirty="0" err="1" smtClean="0"/>
              <a:t>apod</a:t>
            </a:r>
            <a:r>
              <a:rPr lang="en-US" sz="2400" dirty="0" smtClean="0"/>
              <a:t>.)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1) </a:t>
            </a:r>
            <a:r>
              <a:rPr lang="en-US" sz="2400" dirty="0" err="1"/>
              <a:t>P</a:t>
            </a:r>
            <a:r>
              <a:rPr lang="en-US" sz="2400" dirty="0" err="1" smtClean="0"/>
              <a:t>oštovní</a:t>
            </a:r>
            <a:r>
              <a:rPr lang="en-US" sz="2400" dirty="0" smtClean="0"/>
              <a:t> </a:t>
            </a:r>
            <a:r>
              <a:rPr lang="en-US" sz="2400" dirty="0" err="1" smtClean="0"/>
              <a:t>dotazování</a:t>
            </a:r>
            <a:r>
              <a:rPr lang="en-US" sz="2400" dirty="0" smtClean="0"/>
              <a:t> (mail survey) – </a:t>
            </a:r>
            <a:r>
              <a:rPr lang="en-US" sz="2400" dirty="0" err="1" smtClean="0"/>
              <a:t>nízká</a:t>
            </a:r>
            <a:r>
              <a:rPr lang="en-US" sz="2400" dirty="0" smtClean="0"/>
              <a:t> RR (</a:t>
            </a:r>
            <a:r>
              <a:rPr lang="en-US" sz="2400" dirty="0" err="1" smtClean="0"/>
              <a:t>podíl</a:t>
            </a:r>
            <a:r>
              <a:rPr lang="en-US" sz="2400" dirty="0" smtClean="0"/>
              <a:t> </a:t>
            </a:r>
            <a:r>
              <a:rPr lang="en-US" sz="2400" dirty="0" err="1" smtClean="0"/>
              <a:t>osob</a:t>
            </a:r>
            <a:r>
              <a:rPr lang="en-US" sz="2400" dirty="0" smtClean="0"/>
              <a:t>, </a:t>
            </a:r>
            <a:r>
              <a:rPr lang="en-US" sz="2400" dirty="0" err="1" smtClean="0"/>
              <a:t>které</a:t>
            </a:r>
            <a:r>
              <a:rPr lang="en-US" sz="2400" dirty="0" smtClean="0"/>
              <a:t> </a:t>
            </a:r>
            <a:r>
              <a:rPr lang="en-US" sz="2400" dirty="0" err="1" smtClean="0"/>
              <a:t>dotazník</a:t>
            </a:r>
            <a:r>
              <a:rPr lang="en-US" sz="2400" dirty="0" smtClean="0"/>
              <a:t> </a:t>
            </a:r>
            <a:r>
              <a:rPr lang="en-US" sz="2400" dirty="0" err="1" smtClean="0"/>
              <a:t>zaslaly</a:t>
            </a:r>
            <a:r>
              <a:rPr lang="en-US" sz="2400" dirty="0" smtClean="0"/>
              <a:t> </a:t>
            </a:r>
            <a:r>
              <a:rPr lang="en-US" sz="2400" dirty="0" err="1" smtClean="0"/>
              <a:t>zpět</a:t>
            </a:r>
            <a:r>
              <a:rPr lang="en-US" sz="2400" dirty="0" smtClean="0"/>
              <a:t>/</a:t>
            </a:r>
            <a:r>
              <a:rPr lang="en-US" sz="2400" dirty="0" err="1" smtClean="0"/>
              <a:t>počet</a:t>
            </a:r>
            <a:r>
              <a:rPr lang="en-US" sz="2400" dirty="0" smtClean="0"/>
              <a:t> </a:t>
            </a:r>
            <a:r>
              <a:rPr lang="en-US" sz="2400" dirty="0" err="1" smtClean="0"/>
              <a:t>rozeslaných</a:t>
            </a:r>
            <a:r>
              <a:rPr lang="en-US" sz="2400" dirty="0" smtClean="0"/>
              <a:t> </a:t>
            </a:r>
            <a:r>
              <a:rPr lang="en-US" sz="2400" dirty="0" err="1" smtClean="0"/>
              <a:t>dotazníků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85 % - </a:t>
            </a:r>
            <a:r>
              <a:rPr lang="en-US" sz="2400" dirty="0" err="1" smtClean="0"/>
              <a:t>vyhovující</a:t>
            </a:r>
            <a:r>
              <a:rPr lang="en-US" sz="2400" dirty="0"/>
              <a:t> </a:t>
            </a:r>
            <a:r>
              <a:rPr lang="en-US" sz="2400" dirty="0" smtClean="0"/>
              <a:t>RR, pod 70 % </a:t>
            </a:r>
            <a:r>
              <a:rPr lang="en-US" sz="2400" dirty="0" err="1" smtClean="0"/>
              <a:t>problematická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2) </a:t>
            </a:r>
            <a:r>
              <a:rPr lang="en-US" sz="2400" dirty="0" err="1" smtClean="0"/>
              <a:t>Dotazování</a:t>
            </a:r>
            <a:r>
              <a:rPr lang="en-US" sz="2400" dirty="0" smtClean="0"/>
              <a:t> </a:t>
            </a:r>
            <a:r>
              <a:rPr lang="en-US" sz="2400" dirty="0" err="1" smtClean="0"/>
              <a:t>prostřednictvím</a:t>
            </a:r>
            <a:r>
              <a:rPr lang="en-US" sz="2400" dirty="0" smtClean="0"/>
              <a:t> </a:t>
            </a:r>
            <a:r>
              <a:rPr lang="en-US" sz="2400" dirty="0" err="1" smtClean="0"/>
              <a:t>tazatele</a:t>
            </a:r>
            <a:r>
              <a:rPr lang="en-US" sz="2400" dirty="0" smtClean="0"/>
              <a:t> (</a:t>
            </a:r>
            <a:r>
              <a:rPr lang="en-US" sz="2400" dirty="0" err="1" smtClean="0"/>
              <a:t>standardizovaný</a:t>
            </a:r>
            <a:r>
              <a:rPr lang="en-US" sz="2400" dirty="0" smtClean="0"/>
              <a:t> </a:t>
            </a:r>
            <a:r>
              <a:rPr lang="en-US" sz="2400" dirty="0" err="1" smtClean="0"/>
              <a:t>osobní</a:t>
            </a:r>
            <a:r>
              <a:rPr lang="en-US" sz="2400" dirty="0" smtClean="0"/>
              <a:t> </a:t>
            </a:r>
            <a:r>
              <a:rPr lang="en-US" sz="2400" dirty="0" err="1" smtClean="0"/>
              <a:t>rozhovor</a:t>
            </a:r>
            <a:r>
              <a:rPr lang="en-US" sz="2400" dirty="0" smtClean="0"/>
              <a:t>) – </a:t>
            </a:r>
            <a:r>
              <a:rPr lang="en-US" sz="2400" dirty="0" err="1" smtClean="0"/>
              <a:t>efekt</a:t>
            </a:r>
            <a:r>
              <a:rPr lang="en-US" sz="2400" dirty="0" smtClean="0"/>
              <a:t> </a:t>
            </a:r>
            <a:r>
              <a:rPr lang="en-US" sz="2400" dirty="0" err="1" smtClean="0"/>
              <a:t>morčete</a:t>
            </a:r>
            <a:r>
              <a:rPr lang="en-US" sz="2400" dirty="0" smtClean="0"/>
              <a:t> (“</a:t>
            </a:r>
            <a:r>
              <a:rPr lang="en-US" sz="2400" dirty="0" err="1" smtClean="0"/>
              <a:t>laboratorní</a:t>
            </a:r>
            <a:r>
              <a:rPr lang="en-US" sz="2400" dirty="0" smtClean="0"/>
              <a:t> </a:t>
            </a:r>
            <a:r>
              <a:rPr lang="en-US" sz="2400" dirty="0" err="1" smtClean="0"/>
              <a:t>myši</a:t>
            </a:r>
            <a:r>
              <a:rPr lang="en-US" sz="2400" dirty="0" smtClean="0"/>
              <a:t>”), </a:t>
            </a:r>
            <a:r>
              <a:rPr lang="en-US" sz="2400" dirty="0" err="1" smtClean="0"/>
              <a:t>výběr</a:t>
            </a:r>
            <a:r>
              <a:rPr lang="en-US" sz="2400" dirty="0" smtClean="0"/>
              <a:t> role, interview bias</a:t>
            </a:r>
          </a:p>
          <a:p>
            <a:pPr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213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09736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3) </a:t>
            </a:r>
            <a:r>
              <a:rPr lang="en-US" sz="2400" dirty="0" err="1" smtClean="0"/>
              <a:t>Telefonické</a:t>
            </a:r>
            <a:r>
              <a:rPr lang="en-US" sz="2400" dirty="0" smtClean="0"/>
              <a:t> </a:t>
            </a:r>
            <a:r>
              <a:rPr lang="en-US" sz="2400" dirty="0" err="1" smtClean="0"/>
              <a:t>dotazování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4) </a:t>
            </a:r>
            <a:r>
              <a:rPr lang="en-US" sz="2400" dirty="0" err="1" smtClean="0"/>
              <a:t>Internetové</a:t>
            </a:r>
            <a:r>
              <a:rPr lang="en-US" sz="2400" dirty="0" smtClean="0"/>
              <a:t> </a:t>
            </a:r>
            <a:r>
              <a:rPr lang="en-US" sz="2400" dirty="0" err="1" smtClean="0"/>
              <a:t>dotazování</a:t>
            </a:r>
            <a:r>
              <a:rPr lang="en-US" sz="2400" dirty="0" smtClean="0"/>
              <a:t> (</a:t>
            </a:r>
            <a:r>
              <a:rPr lang="en-US" sz="2400" dirty="0" err="1" smtClean="0"/>
              <a:t>grafické</a:t>
            </a:r>
            <a:r>
              <a:rPr lang="en-US" sz="2400" dirty="0" smtClean="0"/>
              <a:t> </a:t>
            </a:r>
            <a:r>
              <a:rPr lang="en-US" sz="2400" dirty="0" err="1" smtClean="0"/>
              <a:t>prvky</a:t>
            </a:r>
            <a:r>
              <a:rPr lang="en-US" sz="2400" dirty="0" smtClean="0"/>
              <a:t>, </a:t>
            </a:r>
            <a:r>
              <a:rPr lang="en-US" sz="2400" dirty="0" err="1" smtClean="0"/>
              <a:t>obrázky</a:t>
            </a:r>
            <a:r>
              <a:rPr lang="en-US" sz="2400" dirty="0" smtClean="0"/>
              <a:t>, </a:t>
            </a:r>
            <a:r>
              <a:rPr lang="en-US" sz="2400" dirty="0" err="1" smtClean="0"/>
              <a:t>videa</a:t>
            </a:r>
            <a:r>
              <a:rPr lang="en-US" sz="2400" dirty="0" smtClean="0"/>
              <a:t>), je </a:t>
            </a:r>
            <a:r>
              <a:rPr lang="en-US" sz="2400" dirty="0" err="1" smtClean="0"/>
              <a:t>potřeba</a:t>
            </a:r>
            <a:r>
              <a:rPr lang="en-US" sz="2400" dirty="0" smtClean="0"/>
              <a:t> </a:t>
            </a:r>
            <a:r>
              <a:rPr lang="en-US" sz="2400" dirty="0" err="1" smtClean="0"/>
              <a:t>zhodnotit</a:t>
            </a:r>
            <a:r>
              <a:rPr lang="en-US" sz="2400" dirty="0" smtClean="0"/>
              <a:t>, </a:t>
            </a:r>
            <a:r>
              <a:rPr lang="en-US" sz="2400" dirty="0" err="1" smtClean="0"/>
              <a:t>zda</a:t>
            </a:r>
            <a:r>
              <a:rPr lang="en-US" sz="2400" dirty="0" smtClean="0"/>
              <a:t> je </a:t>
            </a:r>
            <a:r>
              <a:rPr lang="en-US" sz="2400" dirty="0" err="1" smtClean="0"/>
              <a:t>naše</a:t>
            </a:r>
            <a:r>
              <a:rPr lang="en-US" sz="2400" dirty="0" smtClean="0"/>
              <a:t> </a:t>
            </a:r>
            <a:r>
              <a:rPr lang="en-US" sz="2400" dirty="0" err="1" smtClean="0"/>
              <a:t>cílová</a:t>
            </a:r>
            <a:r>
              <a:rPr lang="en-US" sz="2400" dirty="0" smtClean="0"/>
              <a:t> </a:t>
            </a:r>
            <a:r>
              <a:rPr lang="en-US" sz="2400" dirty="0" err="1" smtClean="0"/>
              <a:t>skupina</a:t>
            </a:r>
            <a:r>
              <a:rPr lang="en-US" sz="2400" dirty="0" smtClean="0"/>
              <a:t> </a:t>
            </a:r>
            <a:r>
              <a:rPr lang="en-US" sz="2400" dirty="0" err="1" smtClean="0"/>
              <a:t>tímto</a:t>
            </a:r>
            <a:r>
              <a:rPr lang="en-US" sz="2400" dirty="0" smtClean="0"/>
              <a:t> </a:t>
            </a:r>
            <a:r>
              <a:rPr lang="en-US" sz="2400" dirty="0" err="1" smtClean="0"/>
              <a:t>způsobem</a:t>
            </a:r>
            <a:r>
              <a:rPr lang="en-US" sz="2400" dirty="0" smtClean="0"/>
              <a:t> </a:t>
            </a:r>
            <a:r>
              <a:rPr lang="en-US" sz="2400" dirty="0" err="1" smtClean="0"/>
              <a:t>dosažitelná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Etika</a:t>
            </a:r>
            <a:r>
              <a:rPr lang="en-US" sz="2400" dirty="0" smtClean="0"/>
              <a:t>:</a:t>
            </a:r>
            <a:endParaRPr lang="en-US" sz="2400" dirty="0"/>
          </a:p>
          <a:p>
            <a:pPr>
              <a:buFontTx/>
              <a:buChar char="-"/>
            </a:pPr>
            <a:r>
              <a:rPr lang="en-US" sz="2400" dirty="0" err="1" smtClean="0"/>
              <a:t>Přesvědčení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respondentů</a:t>
            </a:r>
            <a:r>
              <a:rPr lang="en-US" sz="2400" dirty="0" smtClean="0"/>
              <a:t>, </a:t>
            </a:r>
            <a:r>
              <a:rPr lang="en-US" sz="2400" dirty="0" err="1" smtClean="0"/>
              <a:t>že</a:t>
            </a:r>
            <a:r>
              <a:rPr lang="en-US" sz="2400" dirty="0" smtClean="0"/>
              <a:t> </a:t>
            </a:r>
            <a:r>
              <a:rPr lang="en-US" sz="2400" dirty="0" err="1" smtClean="0"/>
              <a:t>jejich</a:t>
            </a:r>
            <a:r>
              <a:rPr lang="en-US" sz="2400" dirty="0" smtClean="0"/>
              <a:t> </a:t>
            </a:r>
            <a:r>
              <a:rPr lang="en-US" sz="2400" dirty="0" err="1" smtClean="0"/>
              <a:t>osobní</a:t>
            </a:r>
            <a:r>
              <a:rPr lang="en-US" sz="2400" dirty="0" smtClean="0"/>
              <a:t> </a:t>
            </a:r>
            <a:r>
              <a:rPr lang="en-US" sz="2400" dirty="0" err="1" smtClean="0"/>
              <a:t>údaje</a:t>
            </a:r>
            <a:r>
              <a:rPr lang="en-US" sz="2400" dirty="0" smtClean="0"/>
              <a:t> </a:t>
            </a:r>
            <a:r>
              <a:rPr lang="en-US" sz="2400" dirty="0" err="1" smtClean="0"/>
              <a:t>nemohou</a:t>
            </a:r>
            <a:r>
              <a:rPr lang="en-US" sz="2400" dirty="0" smtClean="0"/>
              <a:t> </a:t>
            </a:r>
            <a:r>
              <a:rPr lang="en-US" sz="2400" dirty="0" err="1" smtClean="0"/>
              <a:t>být</a:t>
            </a:r>
            <a:r>
              <a:rPr lang="en-US" sz="2400" dirty="0" smtClean="0"/>
              <a:t> </a:t>
            </a:r>
            <a:r>
              <a:rPr lang="en-US" sz="2400" dirty="0" err="1" smtClean="0"/>
              <a:t>zneužity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Ochrana</a:t>
            </a:r>
            <a:r>
              <a:rPr lang="en-US" sz="2400" dirty="0" smtClean="0"/>
              <a:t> identity </a:t>
            </a:r>
            <a:r>
              <a:rPr lang="en-US" sz="2400" dirty="0" err="1" smtClean="0"/>
              <a:t>respondenta</a:t>
            </a:r>
            <a:r>
              <a:rPr lang="en-US" sz="2400" dirty="0"/>
              <a:t> </a:t>
            </a:r>
            <a:r>
              <a:rPr lang="en-US" sz="2400" dirty="0" smtClean="0"/>
              <a:t>-&gt; </a:t>
            </a:r>
            <a:r>
              <a:rPr lang="en-US" sz="2400" dirty="0" err="1" smtClean="0"/>
              <a:t>většinou</a:t>
            </a:r>
            <a:r>
              <a:rPr lang="en-US" sz="2400" dirty="0" smtClean="0"/>
              <a:t> </a:t>
            </a:r>
            <a:r>
              <a:rPr lang="en-US" sz="2400" dirty="0" err="1" smtClean="0"/>
              <a:t>anonymní</a:t>
            </a:r>
            <a:r>
              <a:rPr lang="en-US" sz="2400" dirty="0" smtClean="0"/>
              <a:t> </a:t>
            </a:r>
            <a:r>
              <a:rPr lang="en-US" sz="2400" dirty="0" err="1" smtClean="0"/>
              <a:t>šetření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S </a:t>
            </a:r>
            <a:r>
              <a:rPr lang="en-US" sz="2400" dirty="0" err="1" smtClean="0"/>
              <a:t>účastí</a:t>
            </a:r>
            <a:r>
              <a:rPr lang="en-US" sz="2400" dirty="0" smtClean="0"/>
              <a:t> </a:t>
            </a:r>
            <a:r>
              <a:rPr lang="en-US" sz="2400" dirty="0" err="1" smtClean="0"/>
              <a:t>dětí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výzkumu</a:t>
            </a:r>
            <a:r>
              <a:rPr lang="en-US" sz="2400" dirty="0" smtClean="0"/>
              <a:t> </a:t>
            </a:r>
            <a:r>
              <a:rPr lang="en-US" sz="2400" dirty="0" err="1" smtClean="0"/>
              <a:t>musí</a:t>
            </a:r>
            <a:r>
              <a:rPr lang="en-US" sz="2400" dirty="0" smtClean="0"/>
              <a:t> </a:t>
            </a:r>
            <a:r>
              <a:rPr lang="en-US" sz="2400" dirty="0" err="1" smtClean="0"/>
              <a:t>souhlasit</a:t>
            </a:r>
            <a:r>
              <a:rPr lang="en-US" sz="2400" dirty="0" smtClean="0"/>
              <a:t> </a:t>
            </a:r>
            <a:r>
              <a:rPr lang="en-US" sz="2400" dirty="0" err="1" smtClean="0"/>
              <a:t>jejich</a:t>
            </a:r>
            <a:r>
              <a:rPr lang="en-US" sz="2400" dirty="0" smtClean="0"/>
              <a:t> </a:t>
            </a:r>
            <a:r>
              <a:rPr lang="en-US" sz="2400" dirty="0" err="1" smtClean="0"/>
              <a:t>právní</a:t>
            </a:r>
            <a:r>
              <a:rPr lang="en-US" sz="2400" dirty="0" smtClean="0"/>
              <a:t> </a:t>
            </a:r>
            <a:r>
              <a:rPr lang="en-US" sz="2400" dirty="0" err="1" smtClean="0"/>
              <a:t>zástupce</a:t>
            </a:r>
            <a:endParaRPr lang="en-US" sz="2400" dirty="0" smtClean="0"/>
          </a:p>
          <a:p>
            <a:pPr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557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Dramaturgie</a:t>
            </a:r>
            <a:r>
              <a:rPr lang="en-US" dirty="0" smtClean="0"/>
              <a:t> </a:t>
            </a:r>
            <a:r>
              <a:rPr lang="en-US" dirty="0" err="1" smtClean="0"/>
              <a:t>dotazníku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Při</a:t>
            </a:r>
            <a:r>
              <a:rPr lang="en-US" sz="2400" dirty="0" smtClean="0"/>
              <a:t> </a:t>
            </a:r>
            <a:r>
              <a:rPr lang="en-US" sz="2400" dirty="0" err="1" smtClean="0"/>
              <a:t>sestavování</a:t>
            </a:r>
            <a:r>
              <a:rPr lang="en-US" sz="2400" dirty="0" smtClean="0"/>
              <a:t> </a:t>
            </a:r>
            <a:r>
              <a:rPr lang="en-US" sz="2400" dirty="0" err="1" smtClean="0"/>
              <a:t>dotazníku</a:t>
            </a:r>
            <a:r>
              <a:rPr lang="en-US" sz="2400" dirty="0" smtClean="0"/>
              <a:t> </a:t>
            </a:r>
            <a:r>
              <a:rPr lang="en-US" sz="2400" dirty="0" err="1" smtClean="0"/>
              <a:t>zpět</a:t>
            </a:r>
            <a:r>
              <a:rPr lang="en-US" sz="2400" dirty="0" smtClean="0"/>
              <a:t> k VO a </a:t>
            </a:r>
            <a:r>
              <a:rPr lang="en-US" sz="2400" dirty="0" err="1" smtClean="0"/>
              <a:t>hypotézám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Vhodná</a:t>
            </a:r>
            <a:r>
              <a:rPr lang="en-US" sz="2400" dirty="0" smtClean="0"/>
              <a:t> </a:t>
            </a:r>
            <a:r>
              <a:rPr lang="en-US" sz="2400" dirty="0" err="1" smtClean="0"/>
              <a:t>grafická</a:t>
            </a:r>
            <a:r>
              <a:rPr lang="en-US" sz="2400" dirty="0" smtClean="0"/>
              <a:t> </a:t>
            </a:r>
            <a:r>
              <a:rPr lang="en-US" sz="2400" dirty="0" err="1" smtClean="0"/>
              <a:t>úprava</a:t>
            </a:r>
            <a:r>
              <a:rPr lang="en-US" sz="2400" dirty="0" smtClean="0"/>
              <a:t>, </a:t>
            </a:r>
            <a:r>
              <a:rPr lang="en-US" sz="2400" dirty="0" err="1" smtClean="0"/>
              <a:t>přehlednost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Délka</a:t>
            </a:r>
            <a:r>
              <a:rPr lang="en-US" sz="2400" dirty="0" smtClean="0"/>
              <a:t> (20 – 40 </a:t>
            </a:r>
            <a:r>
              <a:rPr lang="en-US" sz="2400" dirty="0" err="1" smtClean="0"/>
              <a:t>minut</a:t>
            </a:r>
            <a:r>
              <a:rPr lang="en-US" sz="2400" dirty="0" smtClean="0"/>
              <a:t>)</a:t>
            </a:r>
          </a:p>
          <a:p>
            <a:pPr>
              <a:buFontTx/>
              <a:buChar char="-"/>
            </a:pPr>
            <a:r>
              <a:rPr lang="en-US" sz="2400" dirty="0" smtClean="0"/>
              <a:t>Jen </a:t>
            </a:r>
            <a:r>
              <a:rPr lang="en-US" sz="2400" dirty="0" err="1" smtClean="0"/>
              <a:t>otázky</a:t>
            </a:r>
            <a:r>
              <a:rPr lang="en-US" sz="2400" dirty="0" smtClean="0"/>
              <a:t> </a:t>
            </a:r>
            <a:r>
              <a:rPr lang="en-US" sz="2400" dirty="0" err="1" smtClean="0"/>
              <a:t>relevantní</a:t>
            </a:r>
            <a:r>
              <a:rPr lang="en-US" sz="2400" dirty="0" smtClean="0"/>
              <a:t> k </a:t>
            </a:r>
            <a:r>
              <a:rPr lang="en-US" sz="2400" dirty="0" err="1" smtClean="0"/>
              <a:t>výzkumu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Myslíme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“</a:t>
            </a:r>
            <a:r>
              <a:rPr lang="en-US" sz="2400" dirty="0" err="1" smtClean="0"/>
              <a:t>nejméně</a:t>
            </a:r>
            <a:r>
              <a:rPr lang="en-US" sz="2400" dirty="0" smtClean="0"/>
              <a:t> </a:t>
            </a:r>
            <a:r>
              <a:rPr lang="en-US" sz="2400" dirty="0" err="1" smtClean="0"/>
              <a:t>nadaného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respondenta</a:t>
            </a:r>
            <a:r>
              <a:rPr lang="en-US" sz="2400" dirty="0" smtClean="0"/>
              <a:t>”</a:t>
            </a:r>
          </a:p>
          <a:p>
            <a:pPr>
              <a:buFontTx/>
              <a:buChar char="-"/>
            </a:pPr>
            <a:r>
              <a:rPr lang="en-US" sz="2400" dirty="0" err="1" smtClean="0"/>
              <a:t>Srozumitelnost</a:t>
            </a:r>
            <a:r>
              <a:rPr lang="en-US" sz="2400" dirty="0" smtClean="0"/>
              <a:t> a </a:t>
            </a:r>
            <a:r>
              <a:rPr lang="en-US" sz="2400" dirty="0" err="1" smtClean="0"/>
              <a:t>jednoznačnost</a:t>
            </a:r>
            <a:r>
              <a:rPr lang="en-US" sz="2400" dirty="0" smtClean="0"/>
              <a:t> </a:t>
            </a:r>
            <a:r>
              <a:rPr lang="en-US" sz="2400" dirty="0" err="1" smtClean="0"/>
              <a:t>otázek</a:t>
            </a:r>
            <a:r>
              <a:rPr lang="en-US" sz="2400" dirty="0" smtClean="0"/>
              <a:t> (</a:t>
            </a:r>
            <a:r>
              <a:rPr lang="en-US" sz="2400" dirty="0" err="1" smtClean="0"/>
              <a:t>filtrační</a:t>
            </a:r>
            <a:r>
              <a:rPr lang="en-US" sz="2400" dirty="0" smtClean="0"/>
              <a:t> </a:t>
            </a:r>
            <a:r>
              <a:rPr lang="en-US" sz="2400" dirty="0" err="1" smtClean="0"/>
              <a:t>otázky</a:t>
            </a:r>
            <a:r>
              <a:rPr lang="en-US" sz="2400" dirty="0" smtClean="0"/>
              <a:t>)</a:t>
            </a:r>
          </a:p>
          <a:p>
            <a:pPr>
              <a:buFontTx/>
              <a:buChar char="-"/>
            </a:pPr>
            <a:r>
              <a:rPr lang="en-US" sz="2400" dirty="0" err="1" smtClean="0"/>
              <a:t>Úvodní</a:t>
            </a:r>
            <a:r>
              <a:rPr lang="en-US" sz="2400" dirty="0" smtClean="0"/>
              <a:t> </a:t>
            </a:r>
            <a:r>
              <a:rPr lang="en-US" sz="2400" dirty="0" err="1" smtClean="0"/>
              <a:t>otázka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Identifikační</a:t>
            </a:r>
            <a:r>
              <a:rPr lang="en-US" sz="2400" dirty="0" smtClean="0"/>
              <a:t> </a:t>
            </a:r>
            <a:r>
              <a:rPr lang="en-US" sz="2400" dirty="0" err="1" smtClean="0"/>
              <a:t>otázky</a:t>
            </a:r>
            <a:r>
              <a:rPr lang="en-US" sz="2400" dirty="0" smtClean="0"/>
              <a:t> (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konci</a:t>
            </a:r>
            <a:r>
              <a:rPr lang="en-US" sz="2400" dirty="0" smtClean="0"/>
              <a:t>, ale </a:t>
            </a:r>
            <a:r>
              <a:rPr lang="en-US" sz="2400" dirty="0" err="1" smtClean="0"/>
              <a:t>jsou</a:t>
            </a:r>
            <a:r>
              <a:rPr lang="en-US" sz="2400" dirty="0" smtClean="0"/>
              <a:t> </a:t>
            </a:r>
            <a:r>
              <a:rPr lang="en-US" sz="2400" dirty="0" err="1" smtClean="0"/>
              <a:t>výjimky</a:t>
            </a:r>
            <a:r>
              <a:rPr lang="en-US" sz="2400" dirty="0" smtClean="0"/>
              <a:t>)</a:t>
            </a:r>
          </a:p>
          <a:p>
            <a:pPr>
              <a:buFontTx/>
              <a:buChar char="-"/>
            </a:pPr>
            <a:r>
              <a:rPr lang="en-US" sz="2400" dirty="0" smtClean="0"/>
              <a:t>1. </a:t>
            </a:r>
            <a:r>
              <a:rPr lang="en-US" sz="2400" dirty="0" err="1" smtClean="0"/>
              <a:t>jednoduché</a:t>
            </a:r>
            <a:r>
              <a:rPr lang="en-US" sz="2400" dirty="0" smtClean="0"/>
              <a:t> </a:t>
            </a:r>
            <a:r>
              <a:rPr lang="en-US" sz="2400" dirty="0" err="1" smtClean="0"/>
              <a:t>otázky</a:t>
            </a:r>
            <a:r>
              <a:rPr lang="en-US" sz="2400" dirty="0" smtClean="0"/>
              <a:t>; 2.nejdůležitější </a:t>
            </a:r>
            <a:r>
              <a:rPr lang="en-US" sz="2400" dirty="0" err="1" smtClean="0"/>
              <a:t>otázky</a:t>
            </a:r>
            <a:r>
              <a:rPr lang="en-US" sz="2400" dirty="0" smtClean="0"/>
              <a:t>; 3.choulostivé, </a:t>
            </a:r>
            <a:r>
              <a:rPr lang="en-US" sz="2400" dirty="0" err="1" smtClean="0"/>
              <a:t>otevřené</a:t>
            </a:r>
            <a:r>
              <a:rPr lang="en-US" sz="2400" dirty="0" smtClean="0"/>
              <a:t> (</a:t>
            </a:r>
            <a:r>
              <a:rPr lang="en-US" sz="2400" dirty="0" err="1" smtClean="0"/>
              <a:t>haló</a:t>
            </a:r>
            <a:r>
              <a:rPr lang="en-US" sz="2400" dirty="0" smtClean="0"/>
              <a:t> </a:t>
            </a:r>
            <a:r>
              <a:rPr lang="en-US" sz="2400" dirty="0" err="1" smtClean="0"/>
              <a:t>efekt</a:t>
            </a:r>
            <a:r>
              <a:rPr lang="en-US" sz="2400" dirty="0" smtClean="0"/>
              <a:t>)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5069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Typy</a:t>
            </a:r>
            <a:r>
              <a:rPr lang="en-US" dirty="0" smtClean="0"/>
              <a:t> </a:t>
            </a:r>
            <a:r>
              <a:rPr lang="en-US" dirty="0" err="1" smtClean="0"/>
              <a:t>otázek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Meritorní</a:t>
            </a:r>
            <a:r>
              <a:rPr lang="en-US" sz="2400" dirty="0" smtClean="0"/>
              <a:t>, </a:t>
            </a:r>
            <a:r>
              <a:rPr lang="en-US" sz="2400" dirty="0" err="1" smtClean="0"/>
              <a:t>identifikační</a:t>
            </a:r>
            <a:r>
              <a:rPr lang="en-US" sz="2400" dirty="0" smtClean="0"/>
              <a:t> (</a:t>
            </a:r>
            <a:r>
              <a:rPr lang="en-US" sz="2400" dirty="0" err="1" smtClean="0"/>
              <a:t>nezávisle</a:t>
            </a:r>
            <a:r>
              <a:rPr lang="en-US" sz="2400" dirty="0" smtClean="0"/>
              <a:t> </a:t>
            </a:r>
            <a:r>
              <a:rPr lang="en-US" sz="2400" dirty="0" err="1" smtClean="0"/>
              <a:t>proměnné</a:t>
            </a:r>
            <a:r>
              <a:rPr lang="en-US" sz="2400" dirty="0" smtClean="0"/>
              <a:t>), </a:t>
            </a:r>
            <a:r>
              <a:rPr lang="en-US" sz="2400" dirty="0" err="1" smtClean="0"/>
              <a:t>technické</a:t>
            </a:r>
            <a:r>
              <a:rPr lang="en-US" sz="2400" dirty="0" smtClean="0"/>
              <a:t>/</a:t>
            </a:r>
            <a:r>
              <a:rPr lang="en-US" sz="2400" dirty="0" err="1" smtClean="0"/>
              <a:t>kontrolní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Filtrační</a:t>
            </a:r>
            <a:r>
              <a:rPr lang="en-US" sz="2400" dirty="0" smtClean="0"/>
              <a:t> (</a:t>
            </a:r>
            <a:r>
              <a:rPr lang="en-US" sz="2400" dirty="0" err="1" smtClean="0"/>
              <a:t>diváci</a:t>
            </a:r>
            <a:r>
              <a:rPr lang="en-US" sz="2400" dirty="0" smtClean="0"/>
              <a:t> </a:t>
            </a:r>
            <a:r>
              <a:rPr lang="en-US" sz="2400" dirty="0" err="1" smtClean="0"/>
              <a:t>určitého</a:t>
            </a:r>
            <a:r>
              <a:rPr lang="en-US" sz="2400" dirty="0" smtClean="0"/>
              <a:t> </a:t>
            </a:r>
            <a:r>
              <a:rPr lang="en-US" sz="2400" dirty="0" err="1" smtClean="0"/>
              <a:t>filmu</a:t>
            </a:r>
            <a:r>
              <a:rPr lang="en-US" sz="2400" dirty="0" smtClean="0"/>
              <a:t>)</a:t>
            </a:r>
          </a:p>
          <a:p>
            <a:pPr>
              <a:buFontTx/>
              <a:buChar char="-"/>
            </a:pPr>
            <a:r>
              <a:rPr lang="en-US" sz="2400" dirty="0" err="1" smtClean="0"/>
              <a:t>Přímé</a:t>
            </a:r>
            <a:r>
              <a:rPr lang="en-US" sz="2400" dirty="0" smtClean="0"/>
              <a:t>, </a:t>
            </a:r>
            <a:r>
              <a:rPr lang="en-US" sz="2400" dirty="0" err="1" smtClean="0"/>
              <a:t>nepřímé</a:t>
            </a:r>
            <a:r>
              <a:rPr lang="en-US" sz="2400" dirty="0" smtClean="0"/>
              <a:t>, </a:t>
            </a:r>
            <a:r>
              <a:rPr lang="en-US" sz="2400" dirty="0" err="1" smtClean="0"/>
              <a:t>projekční</a:t>
            </a:r>
            <a:r>
              <a:rPr lang="en-US" sz="2400" dirty="0" smtClean="0"/>
              <a:t> (</a:t>
            </a:r>
            <a:r>
              <a:rPr lang="en-US" sz="2400" dirty="0" err="1" smtClean="0"/>
              <a:t>jak</a:t>
            </a:r>
            <a:r>
              <a:rPr lang="en-US" sz="2400" dirty="0" smtClean="0"/>
              <a:t> by se </a:t>
            </a:r>
            <a:r>
              <a:rPr lang="en-US" sz="2400" dirty="0" err="1" smtClean="0"/>
              <a:t>zachoval</a:t>
            </a:r>
            <a:r>
              <a:rPr lang="en-US" sz="2400" dirty="0" smtClean="0"/>
              <a:t> v </a:t>
            </a:r>
            <a:r>
              <a:rPr lang="en-US" sz="2400" dirty="0" err="1" smtClean="0"/>
              <a:t>určité</a:t>
            </a:r>
            <a:r>
              <a:rPr lang="en-US" sz="2400" dirty="0" smtClean="0"/>
              <a:t> </a:t>
            </a:r>
            <a:r>
              <a:rPr lang="en-US" sz="2400" dirty="0" err="1" smtClean="0"/>
              <a:t>situaci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/>
              <a:t>“</a:t>
            </a:r>
            <a:r>
              <a:rPr lang="en-US" sz="2400" i="1" dirty="0" err="1" smtClean="0"/>
              <a:t>Pokud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byste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měl</a:t>
            </a:r>
            <a:r>
              <a:rPr lang="en-US" sz="2400" i="1" dirty="0" smtClean="0"/>
              <a:t>/a </a:t>
            </a:r>
            <a:r>
              <a:rPr lang="en-US" sz="2400" i="1" dirty="0" err="1" smtClean="0"/>
              <a:t>posoudit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své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politické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názory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řekl</a:t>
            </a:r>
            <a:r>
              <a:rPr lang="en-US" sz="2400" i="1" dirty="0" smtClean="0"/>
              <a:t>/a </a:t>
            </a:r>
            <a:r>
              <a:rPr lang="en-US" sz="2400" i="1" dirty="0" err="1" smtClean="0"/>
              <a:t>byste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že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jsou</a:t>
            </a:r>
            <a:r>
              <a:rPr lang="en-US" sz="2400" i="1" dirty="0" smtClean="0"/>
              <a:t>: a) </a:t>
            </a:r>
            <a:r>
              <a:rPr lang="en-US" sz="2400" i="1" dirty="0" err="1" smtClean="0"/>
              <a:t>rozhodně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pravicové</a:t>
            </a:r>
            <a:r>
              <a:rPr lang="en-US" sz="2400" i="1" dirty="0" smtClean="0"/>
              <a:t>, b)</a:t>
            </a:r>
            <a:r>
              <a:rPr lang="en-US" sz="2400" i="1" dirty="0" err="1" smtClean="0"/>
              <a:t>spíše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pravicové</a:t>
            </a:r>
            <a:r>
              <a:rPr lang="en-US" sz="2400" i="1" dirty="0" smtClean="0"/>
              <a:t>...</a:t>
            </a:r>
            <a:br>
              <a:rPr lang="en-US" sz="2400" i="1" dirty="0" smtClean="0"/>
            </a:b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“</a:t>
            </a:r>
            <a:r>
              <a:rPr lang="en-US" sz="2400" i="1" dirty="0" err="1" smtClean="0"/>
              <a:t>Přečtěte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následující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výroky</a:t>
            </a:r>
            <a:r>
              <a:rPr lang="en-US" sz="2400" i="1" dirty="0" smtClean="0"/>
              <a:t> a </a:t>
            </a:r>
            <a:r>
              <a:rPr lang="en-US" sz="2400" i="1" dirty="0" err="1" smtClean="0"/>
              <a:t>rozhodněte</a:t>
            </a:r>
            <a:r>
              <a:rPr lang="en-US" sz="2400" i="1" dirty="0" smtClean="0"/>
              <a:t>, do </a:t>
            </a:r>
            <a:r>
              <a:rPr lang="en-US" sz="2400" i="1" dirty="0" err="1" smtClean="0"/>
              <a:t>jaké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míry</a:t>
            </a:r>
            <a:r>
              <a:rPr lang="en-US" sz="2400" i="1" dirty="0" smtClean="0"/>
              <a:t> s </a:t>
            </a:r>
            <a:r>
              <a:rPr lang="en-US" sz="2400" i="1" dirty="0" err="1" smtClean="0"/>
              <a:t>nimi</a:t>
            </a:r>
            <a:r>
              <a:rPr lang="en-US" sz="2400" i="1" dirty="0" smtClean="0"/>
              <a:t> ne/</a:t>
            </a:r>
            <a:r>
              <a:rPr lang="en-US" sz="2400" i="1" dirty="0" err="1" smtClean="0"/>
              <a:t>souhlasíte</a:t>
            </a:r>
            <a:r>
              <a:rPr lang="en-US" sz="2400" i="1" dirty="0" smtClean="0"/>
              <a:t>:</a:t>
            </a:r>
            <a:br>
              <a:rPr lang="en-US" sz="2400" i="1" dirty="0" smtClean="0"/>
            </a:br>
            <a:r>
              <a:rPr lang="en-US" sz="2400" i="1" dirty="0" smtClean="0"/>
              <a:t>-</a:t>
            </a:r>
            <a:r>
              <a:rPr lang="en-US" sz="2400" i="1" dirty="0" err="1" smtClean="0"/>
              <a:t>Rozvoj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hospodářství</a:t>
            </a:r>
            <a:r>
              <a:rPr lang="en-US" sz="2400" i="1" dirty="0" smtClean="0"/>
              <a:t> je </a:t>
            </a:r>
            <a:r>
              <a:rPr lang="en-US" sz="2400" i="1" dirty="0" err="1" smtClean="0"/>
              <a:t>klíčovým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úkolem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státu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-</a:t>
            </a:r>
            <a:r>
              <a:rPr lang="en-US" sz="2400" i="1" dirty="0" err="1" smtClean="0"/>
              <a:t>Každý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občan</a:t>
            </a:r>
            <a:r>
              <a:rPr lang="en-US" sz="2400" i="1" dirty="0" smtClean="0"/>
              <a:t> se </a:t>
            </a:r>
            <a:r>
              <a:rPr lang="en-US" sz="2400" i="1" dirty="0" err="1" smtClean="0"/>
              <a:t>musí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postarat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sám</a:t>
            </a:r>
            <a:r>
              <a:rPr lang="en-US" sz="2400" i="1" dirty="0" smtClean="0"/>
              <a:t> o </a:t>
            </a:r>
            <a:r>
              <a:rPr lang="en-US" sz="2400" i="1" dirty="0" err="1" smtClean="0"/>
              <a:t>sebe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-</a:t>
            </a:r>
            <a:r>
              <a:rPr lang="en-US" sz="2400" i="1" dirty="0" err="1" smtClean="0"/>
              <a:t>Úkolem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vlády</a:t>
            </a:r>
            <a:r>
              <a:rPr lang="en-US" sz="2400" i="1" dirty="0" smtClean="0"/>
              <a:t> je </a:t>
            </a:r>
            <a:r>
              <a:rPr lang="en-US" sz="2400" i="1" dirty="0" err="1" smtClean="0"/>
              <a:t>zabezpečit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práci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všem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kteří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chtějí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pracovat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(</a:t>
            </a:r>
            <a:r>
              <a:rPr lang="en-US" sz="2400" i="1" dirty="0" err="1" smtClean="0"/>
              <a:t>rozhodně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nesouhlasím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spíše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nesouhlasím</a:t>
            </a:r>
            <a:r>
              <a:rPr lang="en-US" sz="2400" i="1" dirty="0" smtClean="0"/>
              <a:t>...)”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913952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Typy</a:t>
            </a:r>
            <a:r>
              <a:rPr lang="en-US" dirty="0" smtClean="0"/>
              <a:t> </a:t>
            </a:r>
            <a:r>
              <a:rPr lang="en-US" dirty="0" err="1" smtClean="0"/>
              <a:t>otázek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>
              <a:buFontTx/>
              <a:buChar char="-"/>
            </a:pPr>
            <a:r>
              <a:rPr lang="hr-HR" sz="2400" dirty="0" smtClean="0"/>
              <a:t>Š</a:t>
            </a:r>
            <a:r>
              <a:rPr lang="en-US" sz="2400" dirty="0" err="1" smtClean="0"/>
              <a:t>patné</a:t>
            </a:r>
            <a:r>
              <a:rPr lang="en-US" sz="2400" dirty="0" smtClean="0"/>
              <a:t> </a:t>
            </a:r>
            <a:r>
              <a:rPr lang="en-US" sz="2400" dirty="0" err="1" smtClean="0"/>
              <a:t>otázky</a:t>
            </a:r>
            <a:r>
              <a:rPr lang="en-US" sz="2400" dirty="0" smtClean="0"/>
              <a:t> -&gt; </a:t>
            </a:r>
            <a:r>
              <a:rPr lang="en-US" sz="2400" dirty="0" err="1" smtClean="0"/>
              <a:t>špatné</a:t>
            </a:r>
            <a:r>
              <a:rPr lang="en-US" sz="2400" dirty="0" smtClean="0"/>
              <a:t> </a:t>
            </a:r>
            <a:r>
              <a:rPr lang="en-US" sz="2400" dirty="0" err="1" smtClean="0"/>
              <a:t>odpovědi</a:t>
            </a:r>
            <a:r>
              <a:rPr lang="en-US" sz="2400" dirty="0" smtClean="0"/>
              <a:t>! (</a:t>
            </a:r>
            <a:r>
              <a:rPr lang="en-US" sz="2400" dirty="0" err="1" smtClean="0"/>
              <a:t>nekvalitní</a:t>
            </a:r>
            <a:r>
              <a:rPr lang="en-US" sz="2400" dirty="0" smtClean="0"/>
              <a:t> data)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3952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Srozumitelnost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Méně</a:t>
            </a:r>
            <a:r>
              <a:rPr lang="en-US" sz="2400" dirty="0" smtClean="0"/>
              <a:t> </a:t>
            </a:r>
            <a:r>
              <a:rPr lang="en-US" sz="2400" dirty="0" err="1" smtClean="0"/>
              <a:t>než</a:t>
            </a:r>
            <a:r>
              <a:rPr lang="en-US" sz="2400" dirty="0" smtClean="0"/>
              <a:t> 20 </a:t>
            </a:r>
            <a:r>
              <a:rPr lang="en-US" sz="2400" dirty="0" err="1" smtClean="0"/>
              <a:t>slov</a:t>
            </a:r>
            <a:r>
              <a:rPr lang="en-US" sz="2400" dirty="0" smtClean="0"/>
              <a:t> (</a:t>
            </a:r>
            <a:r>
              <a:rPr lang="en-US" sz="2400" dirty="0" err="1" smtClean="0"/>
              <a:t>otázka</a:t>
            </a:r>
            <a:r>
              <a:rPr lang="en-US" sz="2400" dirty="0" smtClean="0"/>
              <a:t>), </a:t>
            </a:r>
            <a:r>
              <a:rPr lang="en-US" sz="2400" dirty="0" err="1" smtClean="0"/>
              <a:t>tázací</a:t>
            </a:r>
            <a:r>
              <a:rPr lang="en-US" sz="2400" dirty="0" smtClean="0"/>
              <a:t> </a:t>
            </a:r>
            <a:r>
              <a:rPr lang="en-US" sz="2400" dirty="0" err="1" smtClean="0"/>
              <a:t>část</a:t>
            </a:r>
            <a:r>
              <a:rPr lang="en-US" sz="2400" dirty="0" smtClean="0"/>
              <a:t> a </a:t>
            </a:r>
            <a:r>
              <a:rPr lang="en-US" sz="2400" dirty="0" err="1" smtClean="0"/>
              <a:t>možnosti</a:t>
            </a:r>
            <a:r>
              <a:rPr lang="en-US" sz="2400" dirty="0" smtClean="0"/>
              <a:t> </a:t>
            </a:r>
            <a:r>
              <a:rPr lang="en-US" sz="2400" dirty="0" err="1" smtClean="0"/>
              <a:t>nakonec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Řekl</a:t>
            </a:r>
            <a:r>
              <a:rPr lang="en-US" sz="2400" dirty="0" smtClean="0"/>
              <a:t>/a </a:t>
            </a:r>
            <a:r>
              <a:rPr lang="en-US" sz="2400" dirty="0" err="1" smtClean="0"/>
              <a:t>byste</a:t>
            </a:r>
            <a:r>
              <a:rPr lang="en-US" sz="2400" dirty="0" smtClean="0"/>
              <a:t>, </a:t>
            </a:r>
            <a:r>
              <a:rPr lang="en-US" sz="2400" dirty="0" err="1" smtClean="0"/>
              <a:t>že</a:t>
            </a:r>
            <a:r>
              <a:rPr lang="en-US" sz="2400" dirty="0" smtClean="0"/>
              <a:t> je </a:t>
            </a:r>
            <a:r>
              <a:rPr lang="en-US" sz="2400" dirty="0" err="1" smtClean="0"/>
              <a:t>vemi</a:t>
            </a:r>
            <a:r>
              <a:rPr lang="en-US" sz="2400" dirty="0" smtClean="0"/>
              <a:t> </a:t>
            </a:r>
            <a:r>
              <a:rPr lang="en-US" sz="2400" dirty="0" err="1" smtClean="0"/>
              <a:t>pravděpodobné</a:t>
            </a:r>
            <a:r>
              <a:rPr lang="en-US" sz="2400" dirty="0" smtClean="0"/>
              <a:t>, </a:t>
            </a:r>
            <a:r>
              <a:rPr lang="en-US" sz="2400" dirty="0" err="1" smtClean="0"/>
              <a:t>málo</a:t>
            </a:r>
            <a:r>
              <a:rPr lang="en-US" sz="2400" dirty="0" smtClean="0"/>
              <a:t> </a:t>
            </a:r>
            <a:r>
              <a:rPr lang="en-US" sz="2400" dirty="0" err="1" smtClean="0"/>
              <a:t>pravděpodobné</a:t>
            </a:r>
            <a:r>
              <a:rPr lang="en-US" sz="2400" dirty="0" smtClean="0"/>
              <a:t> </a:t>
            </a:r>
            <a:r>
              <a:rPr lang="en-US" sz="2400" dirty="0" err="1" smtClean="0"/>
              <a:t>nebo</a:t>
            </a:r>
            <a:r>
              <a:rPr lang="en-US" sz="2400" dirty="0" smtClean="0"/>
              <a:t> </a:t>
            </a:r>
            <a:r>
              <a:rPr lang="en-US" sz="2400" dirty="0" err="1" smtClean="0"/>
              <a:t>zcela</a:t>
            </a:r>
            <a:r>
              <a:rPr lang="en-US" sz="2400" dirty="0" smtClean="0"/>
              <a:t> </a:t>
            </a:r>
            <a:r>
              <a:rPr lang="en-US" sz="2400" dirty="0" err="1" smtClean="0"/>
              <a:t>nepravděpodobné</a:t>
            </a:r>
            <a:r>
              <a:rPr lang="en-US" sz="2400" dirty="0" smtClean="0"/>
              <a:t>, </a:t>
            </a:r>
            <a:r>
              <a:rPr lang="en-US" sz="2400" dirty="0" err="1" smtClean="0"/>
              <a:t>že</a:t>
            </a:r>
            <a:r>
              <a:rPr lang="en-US" sz="2400" dirty="0" smtClean="0"/>
              <a:t> se v </a:t>
            </a:r>
            <a:r>
              <a:rPr lang="en-US" sz="2400" dirty="0" err="1" smtClean="0"/>
              <a:t>tomto</a:t>
            </a:r>
            <a:r>
              <a:rPr lang="en-US" sz="2400" dirty="0" smtClean="0"/>
              <a:t> </a:t>
            </a:r>
            <a:r>
              <a:rPr lang="en-US" sz="2400" dirty="0" err="1" smtClean="0"/>
              <a:t>roce</a:t>
            </a:r>
            <a:r>
              <a:rPr lang="en-US" sz="2400" dirty="0" smtClean="0"/>
              <a:t> </a:t>
            </a:r>
            <a:r>
              <a:rPr lang="en-US" sz="2400" dirty="0" err="1" smtClean="0"/>
              <a:t>zúčastníte</a:t>
            </a:r>
            <a:r>
              <a:rPr lang="en-US" sz="2400" dirty="0" smtClean="0"/>
              <a:t> </a:t>
            </a:r>
            <a:r>
              <a:rPr lang="en-US" sz="2400" dirty="0" err="1" smtClean="0"/>
              <a:t>natáčení</a:t>
            </a:r>
            <a:r>
              <a:rPr lang="en-US" sz="2400" dirty="0" smtClean="0"/>
              <a:t> </a:t>
            </a:r>
            <a:r>
              <a:rPr lang="en-US" sz="2400" dirty="0" err="1" smtClean="0"/>
              <a:t>jakékoliv</a:t>
            </a:r>
            <a:r>
              <a:rPr lang="en-US" sz="2400" dirty="0" smtClean="0"/>
              <a:t> </a:t>
            </a:r>
            <a:r>
              <a:rPr lang="en-US" sz="2400" dirty="0" err="1" smtClean="0"/>
              <a:t>televizní</a:t>
            </a:r>
            <a:r>
              <a:rPr lang="en-US" sz="2400" dirty="0" smtClean="0"/>
              <a:t> </a:t>
            </a:r>
            <a:r>
              <a:rPr lang="en-US" sz="2400" dirty="0" err="1" smtClean="0"/>
              <a:t>soutěže</a:t>
            </a:r>
            <a:r>
              <a:rPr lang="en-US" sz="2400" dirty="0" smtClean="0"/>
              <a:t>?</a:t>
            </a:r>
          </a:p>
          <a:p>
            <a:pPr>
              <a:buFontTx/>
              <a:buChar char="-"/>
            </a:pPr>
            <a:r>
              <a:rPr lang="en-US" sz="2400" dirty="0" err="1" smtClean="0"/>
              <a:t>Nakolik</a:t>
            </a:r>
            <a:r>
              <a:rPr lang="en-US" sz="2400" dirty="0" smtClean="0"/>
              <a:t> je </a:t>
            </a:r>
            <a:r>
              <a:rPr lang="en-US" sz="2400" dirty="0" err="1" smtClean="0"/>
              <a:t>podle</a:t>
            </a:r>
            <a:r>
              <a:rPr lang="en-US" sz="2400" dirty="0" smtClean="0"/>
              <a:t> </a:t>
            </a:r>
            <a:r>
              <a:rPr lang="en-US" sz="2400" dirty="0" err="1" smtClean="0"/>
              <a:t>Vás</a:t>
            </a:r>
            <a:r>
              <a:rPr lang="en-US" sz="2400" dirty="0" smtClean="0"/>
              <a:t> </a:t>
            </a:r>
            <a:r>
              <a:rPr lang="en-US" sz="2400" dirty="0" err="1" smtClean="0"/>
              <a:t>pravděpodobné</a:t>
            </a:r>
            <a:r>
              <a:rPr lang="en-US" sz="2400" dirty="0" smtClean="0"/>
              <a:t>, </a:t>
            </a:r>
            <a:r>
              <a:rPr lang="en-US" sz="2400" dirty="0" err="1" smtClean="0"/>
              <a:t>že</a:t>
            </a:r>
            <a:r>
              <a:rPr lang="en-US" sz="2400" dirty="0" smtClean="0"/>
              <a:t> se.... </a:t>
            </a:r>
            <a:r>
              <a:rPr lang="en-US" sz="2400" dirty="0" err="1" smtClean="0"/>
              <a:t>Považujete</a:t>
            </a:r>
            <a:r>
              <a:rPr lang="en-US" sz="2400" dirty="0" smtClean="0"/>
              <a:t> to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velmi</a:t>
            </a:r>
            <a:r>
              <a:rPr lang="en-US" sz="2400" dirty="0" smtClean="0"/>
              <a:t> </a:t>
            </a:r>
            <a:r>
              <a:rPr lang="en-US" sz="2400" dirty="0" err="1" smtClean="0"/>
              <a:t>pravděpodobné</a:t>
            </a:r>
            <a:r>
              <a:rPr lang="en-US" sz="2400" dirty="0" smtClean="0"/>
              <a:t>, </a:t>
            </a:r>
            <a:r>
              <a:rPr lang="en-US" sz="2400" dirty="0" err="1" smtClean="0"/>
              <a:t>spíše</a:t>
            </a:r>
            <a:r>
              <a:rPr lang="en-US" sz="2400" dirty="0" smtClean="0"/>
              <a:t> </a:t>
            </a:r>
            <a:r>
              <a:rPr lang="en-US" sz="2400" dirty="0" err="1" smtClean="0"/>
              <a:t>pravděpodobné</a:t>
            </a:r>
            <a:r>
              <a:rPr lang="en-US" sz="2400" dirty="0" smtClean="0"/>
              <a:t>...</a:t>
            </a:r>
          </a:p>
          <a:p>
            <a:pPr>
              <a:buFontTx/>
              <a:buChar char="-"/>
            </a:pPr>
            <a:r>
              <a:rPr lang="en-US" sz="2400" dirty="0" err="1" smtClean="0"/>
              <a:t>Která</a:t>
            </a:r>
            <a:r>
              <a:rPr lang="en-US" sz="2400" dirty="0" smtClean="0"/>
              <a:t> z </a:t>
            </a:r>
            <a:r>
              <a:rPr lang="en-US" sz="2400" dirty="0" err="1" smtClean="0"/>
              <a:t>možností</a:t>
            </a:r>
            <a:r>
              <a:rPr lang="en-US" sz="2400" dirty="0" smtClean="0"/>
              <a:t> </a:t>
            </a:r>
            <a:r>
              <a:rPr lang="en-US" sz="2400" dirty="0" err="1" smtClean="0"/>
              <a:t>nejlépe</a:t>
            </a:r>
            <a:r>
              <a:rPr lang="en-US" sz="2400" dirty="0" smtClean="0"/>
              <a:t> </a:t>
            </a:r>
            <a:r>
              <a:rPr lang="en-US" sz="2400" dirty="0" err="1" smtClean="0"/>
              <a:t>vystihuje</a:t>
            </a:r>
            <a:r>
              <a:rPr lang="en-US" sz="2400" dirty="0" smtClean="0"/>
              <a:t> </a:t>
            </a:r>
            <a:r>
              <a:rPr lang="en-US" sz="2400" dirty="0" err="1" smtClean="0"/>
              <a:t>pravděpodobnost</a:t>
            </a:r>
            <a:r>
              <a:rPr lang="en-US" sz="2400" dirty="0" smtClean="0"/>
              <a:t>, </a:t>
            </a:r>
            <a:r>
              <a:rPr lang="en-US" sz="2400" dirty="0" err="1" smtClean="0"/>
              <a:t>že</a:t>
            </a:r>
            <a:r>
              <a:rPr lang="en-US" sz="2400" dirty="0" smtClean="0"/>
              <a:t> se.... </a:t>
            </a:r>
            <a:r>
              <a:rPr lang="en-US" sz="2400" dirty="0" err="1" smtClean="0"/>
              <a:t>Určitě</a:t>
            </a:r>
            <a:r>
              <a:rPr lang="en-US" sz="2400" dirty="0" smtClean="0"/>
              <a:t> </a:t>
            </a:r>
            <a:r>
              <a:rPr lang="en-US" sz="2400" dirty="0" err="1" smtClean="0"/>
              <a:t>ano</a:t>
            </a:r>
            <a:r>
              <a:rPr lang="en-US" sz="2400" dirty="0" smtClean="0"/>
              <a:t>, </a:t>
            </a:r>
            <a:r>
              <a:rPr lang="en-US" sz="2400" dirty="0" err="1" smtClean="0"/>
              <a:t>spíše</a:t>
            </a:r>
            <a:r>
              <a:rPr lang="en-US" sz="2400" dirty="0" smtClean="0"/>
              <a:t> </a:t>
            </a:r>
            <a:r>
              <a:rPr lang="en-US" sz="2400" dirty="0" err="1" smtClean="0"/>
              <a:t>ano</a:t>
            </a:r>
            <a:r>
              <a:rPr lang="en-US" sz="2400" dirty="0" smtClean="0"/>
              <a:t>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1923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Domníváte</a:t>
            </a:r>
            <a:r>
              <a:rPr lang="en-US" sz="2400" dirty="0" smtClean="0"/>
              <a:t> se, </a:t>
            </a:r>
            <a:r>
              <a:rPr lang="en-US" sz="2400" dirty="0" err="1" smtClean="0"/>
              <a:t>že</a:t>
            </a:r>
            <a:r>
              <a:rPr lang="en-US" sz="2400" dirty="0" smtClean="0"/>
              <a:t> </a:t>
            </a:r>
            <a:r>
              <a:rPr lang="en-US" sz="2400" dirty="0" err="1" smtClean="0"/>
              <a:t>vzhledem</a:t>
            </a:r>
            <a:r>
              <a:rPr lang="en-US" sz="2400" dirty="0" smtClean="0"/>
              <a:t> k </a:t>
            </a:r>
            <a:r>
              <a:rPr lang="en-US" sz="2400" dirty="0" err="1" smtClean="0"/>
              <a:t>rostoucí</a:t>
            </a:r>
            <a:r>
              <a:rPr lang="en-US" sz="2400" dirty="0" smtClean="0"/>
              <a:t> </a:t>
            </a:r>
            <a:r>
              <a:rPr lang="en-US" sz="2400" dirty="0" err="1" smtClean="0"/>
              <a:t>agresivitě</a:t>
            </a:r>
            <a:r>
              <a:rPr lang="en-US" sz="2400" dirty="0" smtClean="0"/>
              <a:t> </a:t>
            </a:r>
            <a:r>
              <a:rPr lang="en-US" sz="2400" dirty="0" err="1" smtClean="0"/>
              <a:t>dnešních</a:t>
            </a:r>
            <a:r>
              <a:rPr lang="en-US" sz="2400" dirty="0" smtClean="0"/>
              <a:t> </a:t>
            </a:r>
            <a:r>
              <a:rPr lang="en-US" sz="2400" dirty="0" err="1" smtClean="0"/>
              <a:t>dětí</a:t>
            </a:r>
            <a:r>
              <a:rPr lang="en-US" sz="2400" dirty="0" smtClean="0"/>
              <a:t> je </a:t>
            </a:r>
            <a:r>
              <a:rPr lang="en-US" sz="2400" dirty="0" err="1" smtClean="0"/>
              <a:t>stupeň</a:t>
            </a:r>
            <a:r>
              <a:rPr lang="en-US" sz="2400" dirty="0" smtClean="0"/>
              <a:t> </a:t>
            </a:r>
            <a:r>
              <a:rPr lang="en-US" sz="2400" dirty="0" err="1" smtClean="0"/>
              <a:t>zobrazování</a:t>
            </a:r>
            <a:r>
              <a:rPr lang="en-US" sz="2400" dirty="0" smtClean="0"/>
              <a:t> </a:t>
            </a:r>
            <a:r>
              <a:rPr lang="en-US" sz="2400" dirty="0" err="1" smtClean="0"/>
              <a:t>násilí</a:t>
            </a:r>
            <a:r>
              <a:rPr lang="en-US" sz="2400" dirty="0" smtClean="0"/>
              <a:t> v v </a:t>
            </a:r>
            <a:r>
              <a:rPr lang="en-US" sz="2400" dirty="0" err="1" smtClean="0"/>
              <a:t>současných</a:t>
            </a:r>
            <a:r>
              <a:rPr lang="en-US" sz="2400" dirty="0" smtClean="0"/>
              <a:t> </a:t>
            </a:r>
            <a:r>
              <a:rPr lang="en-US" sz="2400" dirty="0" err="1" smtClean="0"/>
              <a:t>filmech</a:t>
            </a:r>
            <a:r>
              <a:rPr lang="en-US" sz="2400" dirty="0" smtClean="0"/>
              <a:t> </a:t>
            </a:r>
            <a:r>
              <a:rPr lang="en-US" sz="2400" dirty="0" err="1" smtClean="0"/>
              <a:t>spíše</a:t>
            </a:r>
            <a:r>
              <a:rPr lang="en-US" sz="2400" dirty="0" smtClean="0"/>
              <a:t> </a:t>
            </a:r>
            <a:r>
              <a:rPr lang="en-US" sz="2400" dirty="0" err="1" smtClean="0"/>
              <a:t>přijatelný</a:t>
            </a:r>
            <a:r>
              <a:rPr lang="en-US" sz="2400" dirty="0" smtClean="0"/>
              <a:t>, </a:t>
            </a:r>
            <a:r>
              <a:rPr lang="en-US" sz="2400" dirty="0" err="1" smtClean="0"/>
              <a:t>nebo</a:t>
            </a:r>
            <a:r>
              <a:rPr lang="en-US" sz="2400" dirty="0" smtClean="0"/>
              <a:t> </a:t>
            </a:r>
            <a:r>
              <a:rPr lang="en-US" sz="2400" dirty="0" err="1" smtClean="0"/>
              <a:t>spíše</a:t>
            </a:r>
            <a:r>
              <a:rPr lang="en-US" sz="2400" dirty="0" smtClean="0"/>
              <a:t> </a:t>
            </a:r>
            <a:r>
              <a:rPr lang="en-US" sz="2400" dirty="0" err="1" smtClean="0"/>
              <a:t>nepřijatelný</a:t>
            </a:r>
            <a:r>
              <a:rPr lang="en-US" sz="2400" dirty="0" smtClean="0"/>
              <a:t>?</a:t>
            </a:r>
          </a:p>
          <a:p>
            <a:pPr>
              <a:buFontTx/>
              <a:buChar char="-"/>
            </a:pPr>
            <a:r>
              <a:rPr lang="en-US" sz="2400" dirty="0" err="1" smtClean="0"/>
              <a:t>Současný</a:t>
            </a:r>
            <a:r>
              <a:rPr lang="en-US" sz="2400" dirty="0" smtClean="0"/>
              <a:t> </a:t>
            </a:r>
            <a:r>
              <a:rPr lang="en-US" sz="2400" dirty="0" err="1" smtClean="0"/>
              <a:t>stupeň</a:t>
            </a:r>
            <a:r>
              <a:rPr lang="en-US" sz="2400" dirty="0" smtClean="0"/>
              <a:t> </a:t>
            </a:r>
            <a:r>
              <a:rPr lang="en-US" sz="2400" dirty="0" err="1" smtClean="0"/>
              <a:t>zobrazování</a:t>
            </a:r>
            <a:r>
              <a:rPr lang="en-US" sz="2400" dirty="0" smtClean="0"/>
              <a:t> </a:t>
            </a:r>
            <a:r>
              <a:rPr lang="en-US" sz="2400" dirty="0" err="1" smtClean="0"/>
              <a:t>násilných</a:t>
            </a:r>
            <a:r>
              <a:rPr lang="en-US" sz="2400" dirty="0" smtClean="0"/>
              <a:t> </a:t>
            </a:r>
            <a:r>
              <a:rPr lang="en-US" sz="2400" dirty="0" err="1" smtClean="0"/>
              <a:t>scén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filmech</a:t>
            </a:r>
            <a:r>
              <a:rPr lang="en-US" sz="2400" dirty="0" smtClean="0"/>
              <a:t> je pro </a:t>
            </a:r>
            <a:r>
              <a:rPr lang="en-US" sz="2400" dirty="0" err="1" smtClean="0"/>
              <a:t>vás</a:t>
            </a:r>
            <a:r>
              <a:rPr lang="en-US" sz="2400" dirty="0" smtClean="0"/>
              <a:t> </a:t>
            </a:r>
            <a:r>
              <a:rPr lang="en-US" sz="2400" dirty="0" err="1" smtClean="0"/>
              <a:t>osobně</a:t>
            </a:r>
            <a:r>
              <a:rPr lang="en-US" sz="2400" dirty="0" smtClean="0"/>
              <a:t> </a:t>
            </a:r>
            <a:r>
              <a:rPr lang="en-US" sz="2400" dirty="0" err="1" smtClean="0"/>
              <a:t>spíše</a:t>
            </a:r>
            <a:r>
              <a:rPr lang="en-US" sz="2400" dirty="0" smtClean="0"/>
              <a:t> </a:t>
            </a:r>
            <a:r>
              <a:rPr lang="en-US" sz="2400" dirty="0" err="1" smtClean="0"/>
              <a:t>přijatelný</a:t>
            </a:r>
            <a:r>
              <a:rPr lang="en-US" sz="2400" dirty="0" smtClean="0"/>
              <a:t>, </a:t>
            </a:r>
            <a:r>
              <a:rPr lang="en-US" sz="2400" dirty="0" err="1" smtClean="0"/>
              <a:t>nebo</a:t>
            </a:r>
            <a:r>
              <a:rPr lang="en-US" sz="2400" dirty="0" smtClean="0"/>
              <a:t> </a:t>
            </a:r>
            <a:r>
              <a:rPr lang="en-US" sz="2400" dirty="0" err="1" smtClean="0"/>
              <a:t>spíše</a:t>
            </a:r>
            <a:r>
              <a:rPr lang="en-US" sz="2400" dirty="0" smtClean="0"/>
              <a:t> </a:t>
            </a:r>
            <a:r>
              <a:rPr lang="en-US" sz="2400" dirty="0" err="1" smtClean="0"/>
              <a:t>nepřijatelný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3685339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cink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IAF_Government Communicatio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34355</TotalTime>
  <Words>691</Words>
  <Application>Microsoft Macintosh PowerPoint</Application>
  <PresentationFormat>On-screen Show (4:3)</PresentationFormat>
  <Paragraphs>141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Vlastní návrh</vt:lpstr>
      <vt:lpstr>Micinka</vt:lpstr>
      <vt:lpstr>PIAF_Government Communication</vt:lpstr>
      <vt:lpstr>Bakalářský proseminář</vt:lpstr>
      <vt:lpstr>Dotazování</vt:lpstr>
      <vt:lpstr>Survey</vt:lpstr>
      <vt:lpstr>Survey</vt:lpstr>
      <vt:lpstr>Dramaturgie dotazníku</vt:lpstr>
      <vt:lpstr>Typy otázek</vt:lpstr>
      <vt:lpstr>Typy otázek</vt:lpstr>
      <vt:lpstr>Srozumitelnost</vt:lpstr>
      <vt:lpstr>PowerPoint Presentation</vt:lpstr>
      <vt:lpstr>Otázky – problematické aspekty</vt:lpstr>
      <vt:lpstr>Otázky – problematické aspekty</vt:lpstr>
      <vt:lpstr>Otázky – porblematické aspekty</vt:lpstr>
      <vt:lpstr>Formulace variant odpovědí</vt:lpstr>
      <vt:lpstr>Formulace variant odpovědí</vt:lpstr>
      <vt:lpstr>Formulace variant odpovědí</vt:lpstr>
      <vt:lpstr>Formulace variant odpovědí</vt:lpstr>
      <vt:lpstr>Formulace variant odpovědí</vt:lpstr>
      <vt:lpstr>Formulace variant odpovědí</vt:lpstr>
      <vt:lpstr>Škály</vt:lpstr>
      <vt:lpstr>Survey</vt:lpstr>
      <vt:lpstr>Kvalitativní formy dotazování</vt:lpstr>
      <vt:lpstr>Kvalitativní formy dotazování</vt:lpstr>
      <vt:lpstr>Individuální rozhovory</vt:lpstr>
      <vt:lpstr>Skupinové rozhovory, focus groups</vt:lpstr>
      <vt:lpstr>Kvalitativní formy dotazování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Critique of Marketing:  Creating the ethics and educating the marketing literacy</dc:title>
  <dc:creator>Kasl</dc:creator>
  <cp:lastModifiedBy>Jana Rosenfeldová</cp:lastModifiedBy>
  <cp:revision>638</cp:revision>
  <dcterms:created xsi:type="dcterms:W3CDTF">2010-10-06T12:14:53Z</dcterms:created>
  <dcterms:modified xsi:type="dcterms:W3CDTF">2018-12-13T16:05:59Z</dcterms:modified>
</cp:coreProperties>
</file>