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33"/>
  </p:handoutMasterIdLst>
  <p:sldIdLst>
    <p:sldId id="256" r:id="rId2"/>
    <p:sldId id="257" r:id="rId3"/>
    <p:sldId id="259" r:id="rId4"/>
    <p:sldId id="376" r:id="rId5"/>
    <p:sldId id="375" r:id="rId6"/>
    <p:sldId id="402" r:id="rId7"/>
    <p:sldId id="403" r:id="rId8"/>
    <p:sldId id="404"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Lst>
  <p:sldSz cx="12192000" cy="6858000"/>
  <p:notesSz cx="6858000" cy="99472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64A87E67-9B1F-448E-9073-10BB78360A02}" type="datetimeFigureOut">
              <a:rPr lang="cs-CZ" smtClean="0"/>
              <a:t>16.10.2018</a:t>
            </a:fld>
            <a:endParaRPr lang="cs-CZ"/>
          </a:p>
        </p:txBody>
      </p:sp>
      <p:sp>
        <p:nvSpPr>
          <p:cNvPr id="4" name="Zástupný symbol pro zápatí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15717EBE-5797-4582-96DD-CB142729138C}" type="slidenum">
              <a:rPr lang="cs-CZ" smtClean="0"/>
              <a:t>‹#›</a:t>
            </a:fld>
            <a:endParaRPr lang="cs-CZ"/>
          </a:p>
        </p:txBody>
      </p:sp>
    </p:spTree>
    <p:extLst>
      <p:ext uri="{BB962C8B-B14F-4D97-AF65-F5344CB8AC3E}">
        <p14:creationId xmlns:p14="http://schemas.microsoft.com/office/powerpoint/2010/main" val="41175733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cs-CZ" smtClean="0"/>
              <a:t>Kliknutím lze upravit styl.</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1469359F-2AD8-40B4-93D3-ED2546353735}" type="datetimeFigureOut">
              <a:rPr lang="cs-CZ" smtClean="0"/>
              <a:t>16.10.2018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9255346" y="2750337"/>
            <a:ext cx="1171888" cy="1356442"/>
          </a:xfrm>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325592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469359F-2AD8-40B4-93D3-ED2546353735}" type="datetimeFigureOut">
              <a:rPr lang="cs-CZ" smtClean="0"/>
              <a:t>16.10.2018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a:xfrm>
            <a:off x="10729455" y="4711309"/>
            <a:ext cx="1154151" cy="1090789"/>
          </a:xfrm>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266784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469359F-2AD8-40B4-93D3-ED2546353735}" type="datetimeFigureOut">
              <a:rPr lang="cs-CZ" smtClean="0"/>
              <a:t>16.10.2018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a:xfrm>
            <a:off x="10729455" y="4711615"/>
            <a:ext cx="1154151" cy="1090789"/>
          </a:xfrm>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1056770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cs-CZ" smtClean="0"/>
              <a:t>Kliknutím lze upravit styl.</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469359F-2AD8-40B4-93D3-ED2546353735}" type="datetimeFigureOut">
              <a:rPr lang="cs-CZ" smtClean="0"/>
              <a:t>16.10.2018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a:xfrm>
            <a:off x="10729455" y="4709925"/>
            <a:ext cx="1154151" cy="1090789"/>
          </a:xfrm>
        </p:spPr>
        <p:txBody>
          <a:bodyPr/>
          <a:lstStyle/>
          <a:p>
            <a:fld id="{F0663ED3-0179-4ED5-8EA2-9B852ED24CF5}" type="slidenum">
              <a:rPr lang="cs-CZ" smtClean="0"/>
              <a:t>‹#›</a:t>
            </a:fld>
            <a:endParaRPr lang="cs-CZ"/>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25211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469359F-2AD8-40B4-93D3-ED2546353735}" type="datetimeFigureOut">
              <a:rPr lang="cs-CZ" smtClean="0"/>
              <a:t>16.10.2018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a:xfrm>
            <a:off x="10729455" y="4709925"/>
            <a:ext cx="1154151" cy="1090789"/>
          </a:xfrm>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1763680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1469359F-2AD8-40B4-93D3-ED2546353735}" type="datetimeFigureOut">
              <a:rPr lang="cs-CZ" smtClean="0"/>
              <a:t>16.10.2018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3609839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1469359F-2AD8-40B4-93D3-ED2546353735}" type="datetimeFigureOut">
              <a:rPr lang="cs-CZ" smtClean="0"/>
              <a:t>16.10.2018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1871731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469359F-2AD8-40B4-93D3-ED2546353735}" type="datetimeFigureOut">
              <a:rPr lang="cs-CZ" smtClean="0"/>
              <a:t>16.10.2018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3920731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469359F-2AD8-40B4-93D3-ED2546353735}" type="datetimeFigureOut">
              <a:rPr lang="cs-CZ" smtClean="0"/>
              <a:t>16.10.2018</a:t>
            </a:fld>
            <a:endParaRPr lang="cs-CZ"/>
          </a:p>
        </p:txBody>
      </p:sp>
      <p:sp>
        <p:nvSpPr>
          <p:cNvPr id="5" name="Footer Placeholder 4"/>
          <p:cNvSpPr>
            <a:spLocks noGrp="1"/>
          </p:cNvSpPr>
          <p:nvPr>
            <p:ph type="ftr" sz="quarter" idx="11"/>
          </p:nvPr>
        </p:nvSpPr>
        <p:spPr>
          <a:xfrm>
            <a:off x="680321" y="5936188"/>
            <a:ext cx="6126805" cy="365125"/>
          </a:xfrm>
        </p:spPr>
        <p:txBody>
          <a:bodyPr/>
          <a:lstStyle/>
          <a:p>
            <a:endParaRPr lang="cs-CZ"/>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0663ED3-0179-4ED5-8EA2-9B852ED24CF5}" type="slidenum">
              <a:rPr lang="cs-CZ" smtClean="0"/>
              <a:t>‹#›</a:t>
            </a:fld>
            <a:endParaRPr lang="cs-CZ"/>
          </a:p>
        </p:txBody>
      </p:sp>
    </p:spTree>
    <p:extLst>
      <p:ext uri="{BB962C8B-B14F-4D97-AF65-F5344CB8AC3E}">
        <p14:creationId xmlns:p14="http://schemas.microsoft.com/office/powerpoint/2010/main" val="175781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469359F-2AD8-40B4-93D3-ED2546353735}" type="datetimeFigureOut">
              <a:rPr lang="cs-CZ" smtClean="0"/>
              <a:t>16.10.2018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142265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1469359F-2AD8-40B4-93D3-ED2546353735}" type="datetimeFigureOut">
              <a:rPr lang="cs-CZ" smtClean="0"/>
              <a:t>16.10.2018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10729455" y="2869895"/>
            <a:ext cx="1154151" cy="1090789"/>
          </a:xfrm>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141971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1469359F-2AD8-40B4-93D3-ED2546353735}" type="datetimeFigureOut">
              <a:rPr lang="cs-CZ" smtClean="0"/>
              <a:t>16.10.2018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314393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80322" y="3030008"/>
            <a:ext cx="4698355"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594123" y="3030008"/>
            <a:ext cx="4700059"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1469359F-2AD8-40B4-93D3-ED2546353735}" type="datetimeFigureOut">
              <a:rPr lang="cs-CZ" smtClean="0"/>
              <a:t>16.10.2018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387688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1469359F-2AD8-40B4-93D3-ED2546353735}" type="datetimeFigureOut">
              <a:rPr lang="cs-CZ" smtClean="0"/>
              <a:t>16.10.2018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317626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469359F-2AD8-40B4-93D3-ED2546353735}" type="datetimeFigureOut">
              <a:rPr lang="cs-CZ" smtClean="0"/>
              <a:t>16.10.2018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295989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469359F-2AD8-40B4-93D3-ED2546353735}" type="datetimeFigureOut">
              <a:rPr lang="cs-CZ" smtClean="0"/>
              <a:t>16.10.2018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409708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469359F-2AD8-40B4-93D3-ED2546353735}" type="datetimeFigureOut">
              <a:rPr lang="cs-CZ" smtClean="0"/>
              <a:t>16.10.2018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0663ED3-0179-4ED5-8EA2-9B852ED24CF5}" type="slidenum">
              <a:rPr lang="cs-CZ" smtClean="0"/>
              <a:t>‹#›</a:t>
            </a:fld>
            <a:endParaRPr lang="cs-CZ"/>
          </a:p>
        </p:txBody>
      </p:sp>
    </p:spTree>
    <p:extLst>
      <p:ext uri="{BB962C8B-B14F-4D97-AF65-F5344CB8AC3E}">
        <p14:creationId xmlns:p14="http://schemas.microsoft.com/office/powerpoint/2010/main" val="2543622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469359F-2AD8-40B4-93D3-ED2546353735}" type="datetimeFigureOut">
              <a:rPr lang="cs-CZ" smtClean="0"/>
              <a:t>16.10.2018</a:t>
            </a:fld>
            <a:endParaRPr lang="cs-CZ"/>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0663ED3-0179-4ED5-8EA2-9B852ED24CF5}" type="slidenum">
              <a:rPr lang="cs-CZ" smtClean="0"/>
              <a:t>‹#›</a:t>
            </a:fld>
            <a:endParaRPr lang="cs-CZ"/>
          </a:p>
        </p:txBody>
      </p:sp>
    </p:spTree>
    <p:extLst>
      <p:ext uri="{BB962C8B-B14F-4D97-AF65-F5344CB8AC3E}">
        <p14:creationId xmlns:p14="http://schemas.microsoft.com/office/powerpoint/2010/main" val="175246906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montivity.wordpress.com/2017/05/19/tipy-do-knihovnicky-pribehy-s-kratkym-textem/" TargetMode="Externa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dl1.cuni.cz/course/view.php?id=644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z.depositphotos.com/93762846/stock-illustration-brush-painting-ink-draw-isolated.html" TargetMode="Externa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78722" y="3579812"/>
            <a:ext cx="8144134" cy="1373070"/>
          </a:xfrm>
        </p:spPr>
        <p:txBody>
          <a:bodyPr/>
          <a:lstStyle/>
          <a:p>
            <a:r>
              <a:rPr lang="pt-BR" b="1" dirty="0"/>
              <a:t>Literatura pro děti s </a:t>
            </a:r>
            <a:r>
              <a:rPr lang="pt-BR" b="1" dirty="0" smtClean="0"/>
              <a:t>didaktikou</a:t>
            </a:r>
            <a:r>
              <a:rPr lang="pt-BR" b="1" dirty="0"/>
              <a:t/>
            </a:r>
            <a:br>
              <a:rPr lang="pt-BR" b="1" dirty="0"/>
            </a:br>
            <a:endParaRPr lang="cs-CZ" dirty="0"/>
          </a:p>
        </p:txBody>
      </p:sp>
      <p:sp>
        <p:nvSpPr>
          <p:cNvPr id="3" name="Podnadpis 2"/>
          <p:cNvSpPr>
            <a:spLocks noGrp="1"/>
          </p:cNvSpPr>
          <p:nvPr>
            <p:ph type="subTitle" idx="1"/>
          </p:nvPr>
        </p:nvSpPr>
        <p:spPr/>
        <p:txBody>
          <a:bodyPr>
            <a:normAutofit lnSpcReduction="10000"/>
          </a:bodyPr>
          <a:lstStyle/>
          <a:p>
            <a:r>
              <a:rPr lang="pt-BR" b="1" dirty="0"/>
              <a:t>PB.MS/2.S1 </a:t>
            </a:r>
            <a:r>
              <a:rPr lang="pt-BR" b="1" dirty="0" smtClean="0"/>
              <a:t>OPB01L120A</a:t>
            </a:r>
            <a:endParaRPr lang="cs-CZ" b="1" dirty="0" smtClean="0"/>
          </a:p>
          <a:p>
            <a:r>
              <a:rPr lang="cs-CZ" b="1" dirty="0" smtClean="0"/>
              <a:t>PhDr. Veronika </a:t>
            </a:r>
            <a:r>
              <a:rPr lang="cs-CZ" b="1" dirty="0" err="1" smtClean="0"/>
              <a:t>Laufková</a:t>
            </a:r>
            <a:r>
              <a:rPr lang="cs-CZ" b="1" dirty="0" smtClean="0"/>
              <a:t>, Ph.D.</a:t>
            </a:r>
          </a:p>
          <a:p>
            <a:r>
              <a:rPr lang="cs-CZ" b="1" dirty="0" smtClean="0"/>
              <a:t>Veronika.Laufkova@pedf.cuni.cz</a:t>
            </a:r>
            <a:endParaRPr lang="cs-CZ" dirty="0"/>
          </a:p>
        </p:txBody>
      </p:sp>
    </p:spTree>
    <p:extLst>
      <p:ext uri="{BB962C8B-B14F-4D97-AF65-F5344CB8AC3E}">
        <p14:creationId xmlns:p14="http://schemas.microsoft.com/office/powerpoint/2010/main" val="265185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Pracujete ve dvojicích až trojicích</a:t>
            </a:r>
            <a:endParaRPr lang="cs-CZ" dirty="0"/>
          </a:p>
        </p:txBody>
      </p:sp>
      <p:sp>
        <p:nvSpPr>
          <p:cNvPr id="3" name="Zástupný symbol pro obsah 2"/>
          <p:cNvSpPr>
            <a:spLocks noGrp="1"/>
          </p:cNvSpPr>
          <p:nvPr>
            <p:ph idx="1"/>
          </p:nvPr>
        </p:nvSpPr>
        <p:spPr>
          <a:xfrm>
            <a:off x="680321" y="2336873"/>
            <a:ext cx="10144697" cy="4304072"/>
          </a:xfrm>
        </p:spPr>
        <p:txBody>
          <a:bodyPr/>
          <a:lstStyle/>
          <a:p>
            <a:pPr marL="457200" indent="-457200">
              <a:buAutoNum type="arabicPeriod"/>
            </a:pPr>
            <a:r>
              <a:rPr lang="cs-CZ" i="1" dirty="0" smtClean="0"/>
              <a:t>Jak </a:t>
            </a:r>
            <a:r>
              <a:rPr lang="cs-CZ" i="1" dirty="0"/>
              <a:t>vypadá květina. Z jakých částí se skládá? Nakreslete ji</a:t>
            </a:r>
            <a:r>
              <a:rPr lang="cs-CZ" i="1" dirty="0" smtClean="0"/>
              <a:t>.</a:t>
            </a:r>
          </a:p>
          <a:p>
            <a:pPr marL="457200" indent="-457200">
              <a:buAutoNum type="arabicPeriod"/>
            </a:pPr>
            <a:endParaRPr lang="cs-CZ" i="1" dirty="0"/>
          </a:p>
          <a:p>
            <a:pPr marL="457200" indent="-457200">
              <a:buAutoNum type="arabicPeriod"/>
            </a:pPr>
            <a:endParaRPr lang="cs-CZ" i="1" dirty="0" smtClean="0"/>
          </a:p>
          <a:p>
            <a:pPr marL="457200" indent="-457200">
              <a:buAutoNum type="arabicPeriod"/>
            </a:pPr>
            <a:endParaRPr lang="cs-CZ" i="1" dirty="0" smtClean="0"/>
          </a:p>
          <a:p>
            <a:pPr marL="457200" indent="-457200">
              <a:buAutoNum type="arabicPeriod"/>
            </a:pPr>
            <a:r>
              <a:rPr lang="cs-CZ" i="1" dirty="0" smtClean="0"/>
              <a:t>Jak bychom měli o květiny pečovat? Co vše květina potřebuje k životu?</a:t>
            </a:r>
            <a:endParaRPr lang="cs-CZ" i="1" dirty="0"/>
          </a:p>
        </p:txBody>
      </p:sp>
    </p:spTree>
    <p:extLst>
      <p:ext uri="{BB962C8B-B14F-4D97-AF65-F5344CB8AC3E}">
        <p14:creationId xmlns:p14="http://schemas.microsoft.com/office/powerpoint/2010/main" val="278355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17418"/>
            <a:ext cx="9613861" cy="1080938"/>
          </a:xfrm>
        </p:spPr>
        <p:txBody>
          <a:bodyPr/>
          <a:lstStyle/>
          <a:p>
            <a:r>
              <a:rPr lang="cs-CZ" dirty="0" smtClean="0"/>
              <a:t>Podívejte se na </a:t>
            </a:r>
            <a:br>
              <a:rPr lang="cs-CZ" dirty="0" smtClean="0"/>
            </a:br>
            <a:r>
              <a:rPr lang="cs-CZ" dirty="0" smtClean="0"/>
              <a:t>ilustrace v knize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64555"/>
            <a:ext cx="3575862" cy="5036427"/>
          </a:xfrm>
        </p:spPr>
      </p:pic>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1" y="2466683"/>
            <a:ext cx="7102763" cy="2173856"/>
          </a:xfrm>
          <a:prstGeom prst="rect">
            <a:avLst/>
          </a:prstGeom>
        </p:spPr>
      </p:pic>
      <p:pic>
        <p:nvPicPr>
          <p:cNvPr id="11" name="Obráze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346" y="144253"/>
            <a:ext cx="7167418" cy="2179152"/>
          </a:xfrm>
          <a:prstGeom prst="rect">
            <a:avLst/>
          </a:prstGeom>
        </p:spPr>
      </p:pic>
      <p:pic>
        <p:nvPicPr>
          <p:cNvPr id="12" name="Obráze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1" y="4783817"/>
            <a:ext cx="7333672" cy="2235424"/>
          </a:xfrm>
          <a:prstGeom prst="rect">
            <a:avLst/>
          </a:prstGeom>
        </p:spPr>
      </p:pic>
    </p:spTree>
    <p:extLst>
      <p:ext uri="{BB962C8B-B14F-4D97-AF65-F5344CB8AC3E}">
        <p14:creationId xmlns:p14="http://schemas.microsoft.com/office/powerpoint/2010/main" val="34621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47345" y="753228"/>
            <a:ext cx="3246837" cy="1080938"/>
          </a:xfrm>
        </p:spPr>
        <p:txBody>
          <a:bodyPr>
            <a:normAutofit fontScale="90000"/>
          </a:bodyPr>
          <a:lstStyle/>
          <a:p>
            <a:r>
              <a:rPr lang="cs-CZ" i="1" dirty="0" smtClean="0"/>
              <a:t>Proč mu květina tedy stále nekvete?</a:t>
            </a:r>
            <a:endParaRPr lang="cs-CZ" i="1" dirty="0"/>
          </a:p>
        </p:txBody>
      </p:sp>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7565" y="4587972"/>
            <a:ext cx="7093526" cy="2270028"/>
          </a:xfr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084" y="2324762"/>
            <a:ext cx="7600098" cy="2136809"/>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36" y="-36807"/>
            <a:ext cx="7019636" cy="2235168"/>
          </a:xfrm>
          <a:prstGeom prst="rect">
            <a:avLst/>
          </a:prstGeom>
        </p:spPr>
      </p:pic>
    </p:spTree>
    <p:extLst>
      <p:ext uri="{BB962C8B-B14F-4D97-AF65-F5344CB8AC3E}">
        <p14:creationId xmlns:p14="http://schemas.microsoft.com/office/powerpoint/2010/main" val="570451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4561" y="430617"/>
            <a:ext cx="7517439" cy="5976102"/>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3" y="484077"/>
            <a:ext cx="4132465" cy="5922642"/>
          </a:xfrm>
          <a:prstGeom prst="rect">
            <a:avLst/>
          </a:prstGeom>
        </p:spPr>
      </p:pic>
    </p:spTree>
    <p:extLst>
      <p:ext uri="{BB962C8B-B14F-4D97-AF65-F5344CB8AC3E}">
        <p14:creationId xmlns:p14="http://schemas.microsoft.com/office/powerpoint/2010/main" val="1168910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i="1" dirty="0" smtClean="0"/>
              <a:t>Jak celý příběh asi dopadne?</a:t>
            </a:r>
            <a:endParaRPr lang="cs-CZ" i="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17737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508" y="0"/>
            <a:ext cx="8405281" cy="6858000"/>
          </a:xfrm>
          <a:prstGeom prst="rect">
            <a:avLst/>
          </a:prstGeom>
        </p:spPr>
      </p:pic>
    </p:spTree>
    <p:extLst>
      <p:ext uri="{BB962C8B-B14F-4D97-AF65-F5344CB8AC3E}">
        <p14:creationId xmlns:p14="http://schemas.microsoft.com/office/powerpoint/2010/main" val="244430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8781" y="0"/>
            <a:ext cx="9146639" cy="6858000"/>
          </a:xfrm>
        </p:spPr>
      </p:pic>
    </p:spTree>
    <p:extLst>
      <p:ext uri="{BB962C8B-B14F-4D97-AF65-F5344CB8AC3E}">
        <p14:creationId xmlns:p14="http://schemas.microsoft.com/office/powerpoint/2010/main" val="143536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r>
              <a:rPr lang="cs-CZ" i="1" dirty="0" smtClean="0"/>
              <a:t>Navrhněte úkoly pro děti v průběhu čtení či po čtení, které by jim pomohly k porozumění a pochopení textu </a:t>
            </a:r>
            <a:endParaRPr lang="cs-CZ" i="1" dirty="0"/>
          </a:p>
        </p:txBody>
      </p:sp>
    </p:spTree>
    <p:extLst>
      <p:ext uri="{BB962C8B-B14F-4D97-AF65-F5344CB8AC3E}">
        <p14:creationId xmlns:p14="http://schemas.microsoft.com/office/powerpoint/2010/main" val="624220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knihy autorky K. Macurové</a:t>
            </a:r>
            <a:endParaRPr lang="cs-CZ" dirty="0"/>
          </a:p>
        </p:txBody>
      </p:sp>
      <p:sp>
        <p:nvSpPr>
          <p:cNvPr id="4" name="AutoShape 2" descr="Výsledek obrázku pro proč nekveteš?"/>
          <p:cNvSpPr>
            <a:spLocks noGrp="1" noChangeAspect="1" noChangeArrowheads="1"/>
          </p:cNvSpPr>
          <p:nvPr>
            <p:ph idx="1"/>
          </p:nvPr>
        </p:nvSpPr>
        <p:spPr bwMode="auto">
          <a:xfrm>
            <a:off x="338576" y="2025769"/>
            <a:ext cx="9613861" cy="35993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cs-CZ" dirty="0" smtClean="0"/>
              <a:t>Kde je ten pravý balón?</a:t>
            </a:r>
          </a:p>
          <a:p>
            <a:pPr marL="0" indent="0">
              <a:buNone/>
            </a:pPr>
            <a:r>
              <a:rPr lang="cs-CZ" dirty="0"/>
              <a:t>(</a:t>
            </a:r>
            <a:r>
              <a:rPr lang="cs-CZ" dirty="0">
                <a:hlinkClick r:id="rId2"/>
              </a:rPr>
              <a:t>https://montivity.wordpress.com/2017/05/19/tipy-do-knihovnicky-</a:t>
            </a:r>
            <a:r>
              <a:rPr lang="cs-CZ" dirty="0" err="1">
                <a:hlinkClick r:id="rId2"/>
              </a:rPr>
              <a:t>pribehy</a:t>
            </a:r>
            <a:r>
              <a:rPr lang="cs-CZ" dirty="0">
                <a:hlinkClick r:id="rId2"/>
              </a:rPr>
              <a:t>-s-</a:t>
            </a:r>
            <a:r>
              <a:rPr lang="cs-CZ" dirty="0" err="1">
                <a:hlinkClick r:id="rId2"/>
              </a:rPr>
              <a:t>kratkym</a:t>
            </a:r>
            <a:r>
              <a:rPr lang="cs-CZ" dirty="0">
                <a:hlinkClick r:id="rId2"/>
              </a:rPr>
              <a:t>-textem</a:t>
            </a:r>
            <a:r>
              <a:rPr lang="cs-CZ" dirty="0" smtClean="0">
                <a:hlinkClick r:id="rId2"/>
              </a:rPr>
              <a:t>/</a:t>
            </a:r>
            <a:r>
              <a:rPr lang="cs-CZ" dirty="0" smtClean="0"/>
              <a:t>)</a:t>
            </a:r>
          </a:p>
          <a:p>
            <a:r>
              <a:rPr lang="cs-CZ" dirty="0" smtClean="0"/>
              <a:t>Jak naučit Edu lítat</a:t>
            </a:r>
          </a:p>
          <a:p>
            <a:r>
              <a:rPr lang="cs-CZ" dirty="0" smtClean="0"/>
              <a:t>Zajíčkova cesta</a:t>
            </a:r>
          </a:p>
          <a:p>
            <a:r>
              <a:rPr lang="cs-CZ" dirty="0" smtClean="0"/>
              <a:t>Lily a </a:t>
            </a:r>
            <a:r>
              <a:rPr lang="cs-CZ" dirty="0" err="1" smtClean="0"/>
              <a:t>Momo</a:t>
            </a:r>
            <a:endParaRPr lang="cs-CZ" dirty="0" smtClean="0"/>
          </a:p>
          <a:p>
            <a:endParaRPr lang="cs-CZ" dirty="0" smtClean="0"/>
          </a:p>
          <a:p>
            <a:endParaRPr lang="cs-CZ"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797" y="646195"/>
            <a:ext cx="3000375" cy="2676525"/>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813" y="3322720"/>
            <a:ext cx="2625338" cy="3343852"/>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1148" y="3980873"/>
            <a:ext cx="2718885" cy="2877127"/>
          </a:xfrm>
          <a:prstGeom prst="rect">
            <a:avLst/>
          </a:prstGeom>
        </p:spPr>
      </p:pic>
      <p:pic>
        <p:nvPicPr>
          <p:cNvPr id="8" name="Obráze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2931" y="3825427"/>
            <a:ext cx="3033757" cy="2794250"/>
          </a:xfrm>
          <a:prstGeom prst="rect">
            <a:avLst/>
          </a:prstGeom>
        </p:spPr>
      </p:pic>
    </p:spTree>
    <p:extLst>
      <p:ext uri="{BB962C8B-B14F-4D97-AF65-F5344CB8AC3E}">
        <p14:creationId xmlns:p14="http://schemas.microsoft.com/office/powerpoint/2010/main" val="200714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Práce s knihou </a:t>
            </a:r>
            <a:r>
              <a:rPr lang="cs-CZ" dirty="0" smtClean="0"/>
              <a:t>III</a:t>
            </a: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17434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Moodle</a:t>
            </a:r>
            <a:endParaRPr lang="cs-CZ" dirty="0"/>
          </a:p>
        </p:txBody>
      </p:sp>
      <p:sp>
        <p:nvSpPr>
          <p:cNvPr id="3" name="Zástupný symbol pro obsah 2"/>
          <p:cNvSpPr>
            <a:spLocks noGrp="1"/>
          </p:cNvSpPr>
          <p:nvPr>
            <p:ph idx="1"/>
          </p:nvPr>
        </p:nvSpPr>
        <p:spPr/>
        <p:txBody>
          <a:bodyPr/>
          <a:lstStyle/>
          <a:p>
            <a:r>
              <a:rPr lang="cs-CZ" altLang="cs-CZ" b="1" dirty="0"/>
              <a:t>Název kurzu: </a:t>
            </a:r>
            <a:r>
              <a:rPr lang="cs-CZ" altLang="cs-CZ" dirty="0" smtClean="0"/>
              <a:t>Literatura pro děti s didaktikou</a:t>
            </a:r>
          </a:p>
          <a:p>
            <a:r>
              <a:rPr lang="cs-CZ" altLang="cs-CZ" dirty="0">
                <a:hlinkClick r:id="rId2"/>
              </a:rPr>
              <a:t>https://</a:t>
            </a:r>
            <a:r>
              <a:rPr lang="cs-CZ" altLang="cs-CZ" dirty="0" smtClean="0">
                <a:hlinkClick r:id="rId2"/>
              </a:rPr>
              <a:t>dl1.cuni.cz/course/view.php?id=6447</a:t>
            </a:r>
            <a:endParaRPr lang="cs-CZ" altLang="cs-CZ" dirty="0" smtClean="0"/>
          </a:p>
          <a:p>
            <a:endParaRPr lang="cs-CZ" altLang="cs-CZ" dirty="0"/>
          </a:p>
          <a:p>
            <a:r>
              <a:rPr lang="cs-CZ" altLang="cs-CZ" dirty="0" smtClean="0"/>
              <a:t>Klíč k zápisu: Čtenářství</a:t>
            </a:r>
          </a:p>
          <a:p>
            <a:endParaRPr lang="cs-CZ" altLang="cs-CZ" dirty="0"/>
          </a:p>
          <a:p>
            <a:r>
              <a:rPr lang="cs-CZ" altLang="cs-CZ" dirty="0"/>
              <a:t>Všechny materiály ze seminářů, seznam inspirativních knih apod.</a:t>
            </a:r>
          </a:p>
          <a:p>
            <a:endParaRPr lang="cs-CZ" altLang="cs-CZ" dirty="0"/>
          </a:p>
          <a:p>
            <a:endParaRPr lang="cs-CZ" dirty="0"/>
          </a:p>
        </p:txBody>
      </p:sp>
    </p:spTree>
    <p:extLst>
      <p:ext uri="{BB962C8B-B14F-4D97-AF65-F5344CB8AC3E}">
        <p14:creationId xmlns:p14="http://schemas.microsoft.com/office/powerpoint/2010/main" val="331366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se děje na podzim? </a:t>
            </a:r>
            <a:br>
              <a:rPr lang="cs-CZ" dirty="0" smtClean="0"/>
            </a:br>
            <a:r>
              <a:rPr lang="cs-CZ" i="1" dirty="0" smtClean="0"/>
              <a:t>Ztvárněte pantomimicky</a:t>
            </a:r>
            <a:endParaRPr lang="cs-CZ" i="1"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018714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Klíčová slova (u </a:t>
            </a:r>
            <a:r>
              <a:rPr lang="cs-CZ" dirty="0" err="1" smtClean="0"/>
              <a:t>nečtenářů</a:t>
            </a:r>
            <a:r>
              <a:rPr lang="cs-CZ" dirty="0" smtClean="0"/>
              <a:t> využít klíčové obrázky) – </a:t>
            </a:r>
            <a:r>
              <a:rPr lang="cs-CZ" i="1" dirty="0" smtClean="0"/>
              <a:t>O čem by příběh mohl vyprávět? Co se v něm asi odehraje?</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364" y="2964875"/>
            <a:ext cx="3605622" cy="2502435"/>
          </a:xfrm>
        </p:spPr>
      </p:pic>
      <p:sp>
        <p:nvSpPr>
          <p:cNvPr id="5" name="TextovéPole 4"/>
          <p:cNvSpPr txBox="1"/>
          <p:nvPr/>
        </p:nvSpPr>
        <p:spPr>
          <a:xfrm>
            <a:off x="166255" y="6419273"/>
            <a:ext cx="11850254" cy="369332"/>
          </a:xfrm>
          <a:prstGeom prst="rect">
            <a:avLst/>
          </a:prstGeom>
          <a:noFill/>
        </p:spPr>
        <p:txBody>
          <a:bodyPr wrap="square" rtlCol="0">
            <a:spAutoFit/>
          </a:bodyPr>
          <a:lstStyle/>
          <a:p>
            <a:r>
              <a:rPr lang="cs-CZ" dirty="0">
                <a:hlinkClick r:id="rId3"/>
              </a:rPr>
              <a:t>https://</a:t>
            </a:r>
            <a:r>
              <a:rPr lang="cs-CZ" dirty="0" smtClean="0">
                <a:hlinkClick r:id="rId3"/>
              </a:rPr>
              <a:t>cz.depositphotos.com</a:t>
            </a:r>
            <a:r>
              <a:rPr lang="cs-CZ" dirty="0" smtClean="0"/>
              <a:t>  </a:t>
            </a:r>
            <a:endParaRPr lang="cs-CZ" dirty="0"/>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880" y="2959165"/>
            <a:ext cx="2521116" cy="2680813"/>
          </a:xfrm>
          <a:prstGeom prst="rect">
            <a:avLst/>
          </a:prstGeom>
        </p:spPr>
      </p:pic>
      <p:sp>
        <p:nvSpPr>
          <p:cNvPr id="7" name="TextovéPole 6"/>
          <p:cNvSpPr txBox="1"/>
          <p:nvPr/>
        </p:nvSpPr>
        <p:spPr>
          <a:xfrm>
            <a:off x="2207491" y="2262909"/>
            <a:ext cx="7832436" cy="523220"/>
          </a:xfrm>
          <a:prstGeom prst="rect">
            <a:avLst/>
          </a:prstGeom>
          <a:noFill/>
        </p:spPr>
        <p:txBody>
          <a:bodyPr wrap="square" rtlCol="0">
            <a:spAutoFit/>
          </a:bodyPr>
          <a:lstStyle/>
          <a:p>
            <a:r>
              <a:rPr lang="cs-CZ" dirty="0"/>
              <a:t> </a:t>
            </a:r>
            <a:r>
              <a:rPr lang="cs-CZ" sz="2800" dirty="0" smtClean="0"/>
              <a:t>lev – poranění – ptáček - kamarád</a:t>
            </a:r>
            <a:endParaRPr lang="cs-CZ" sz="2800" dirty="0"/>
          </a:p>
        </p:txBody>
      </p:sp>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0890" y="2959165"/>
            <a:ext cx="2680813" cy="2680813"/>
          </a:xfrm>
          <a:prstGeom prst="rect">
            <a:avLst/>
          </a:prstGeom>
        </p:spPr>
      </p:pic>
      <p:pic>
        <p:nvPicPr>
          <p:cNvPr id="11" name="Obráze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5384" y="2959165"/>
            <a:ext cx="2754260" cy="2680813"/>
          </a:xfrm>
          <a:prstGeom prst="rect">
            <a:avLst/>
          </a:prstGeom>
        </p:spPr>
      </p:pic>
    </p:spTree>
    <p:extLst>
      <p:ext uri="{BB962C8B-B14F-4D97-AF65-F5344CB8AC3E}">
        <p14:creationId xmlns:p14="http://schemas.microsoft.com/office/powerpoint/2010/main" val="2043476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Název knihy: </a:t>
            </a:r>
            <a:r>
              <a:rPr lang="cs-CZ" i="1" dirty="0" smtClean="0"/>
              <a:t>Ptáček a lev </a:t>
            </a:r>
            <a:r>
              <a:rPr lang="cs-CZ" dirty="0" smtClean="0"/>
              <a:t>(M. </a:t>
            </a:r>
            <a:r>
              <a:rPr lang="cs-CZ" dirty="0" err="1" smtClean="0"/>
              <a:t>Dubuc</a:t>
            </a:r>
            <a:r>
              <a:rPr lang="cs-CZ" dirty="0" smtClean="0"/>
              <a:t>, Labyrint, 2015)</a:t>
            </a:r>
            <a:endParaRPr lang="cs-CZ" i="1" dirty="0"/>
          </a:p>
        </p:txBody>
      </p:sp>
      <p:sp>
        <p:nvSpPr>
          <p:cNvPr id="3" name="Zástupný symbol pro obsah 2"/>
          <p:cNvSpPr>
            <a:spLocks noGrp="1"/>
          </p:cNvSpPr>
          <p:nvPr>
            <p:ph idx="1"/>
          </p:nvPr>
        </p:nvSpPr>
        <p:spPr/>
        <p:txBody>
          <a:bodyPr/>
          <a:lstStyle/>
          <a:p>
            <a:r>
              <a:rPr lang="cs-CZ" dirty="0" smtClean="0"/>
              <a:t>Změnil se Váš názor na to, o čem by kniha mohla být, na základě názvu knihy a úvodní ilustrace?</a:t>
            </a:r>
          </a:p>
          <a:p>
            <a:endParaRPr lang="cs-CZ" dirty="0"/>
          </a:p>
        </p:txBody>
      </p:sp>
      <p:pic>
        <p:nvPicPr>
          <p:cNvPr id="4" name="Obrázek 3"/>
          <p:cNvPicPr/>
          <p:nvPr/>
        </p:nvPicPr>
        <p:blipFill>
          <a:blip r:embed="rId2" cstate="print">
            <a:extLst>
              <a:ext uri="{28A0092B-C50C-407E-A947-70E740481C1C}">
                <a14:useLocalDpi xmlns:a14="http://schemas.microsoft.com/office/drawing/2010/main" val="0"/>
              </a:ext>
            </a:extLst>
          </a:blip>
          <a:stretch>
            <a:fillRect/>
          </a:stretch>
        </p:blipFill>
        <p:spPr>
          <a:xfrm>
            <a:off x="5689600" y="2937164"/>
            <a:ext cx="3696421" cy="3708400"/>
          </a:xfrm>
          <a:prstGeom prst="rect">
            <a:avLst/>
          </a:prstGeom>
        </p:spPr>
      </p:pic>
    </p:spTree>
    <p:extLst>
      <p:ext uri="{BB962C8B-B14F-4D97-AF65-F5344CB8AC3E}">
        <p14:creationId xmlns:p14="http://schemas.microsoft.com/office/powerpoint/2010/main" val="72610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Text (volně podle knihy a ilustrací)</a:t>
            </a:r>
            <a:endParaRPr lang="cs-CZ" dirty="0"/>
          </a:p>
        </p:txBody>
      </p:sp>
      <p:sp>
        <p:nvSpPr>
          <p:cNvPr id="3" name="Zástupný symbol pro obsah 2"/>
          <p:cNvSpPr>
            <a:spLocks noGrp="1"/>
          </p:cNvSpPr>
          <p:nvPr>
            <p:ph idx="1"/>
          </p:nvPr>
        </p:nvSpPr>
        <p:spPr>
          <a:xfrm>
            <a:off x="680321" y="2050473"/>
            <a:ext cx="9613861" cy="4738253"/>
          </a:xfrm>
        </p:spPr>
        <p:txBody>
          <a:bodyPr>
            <a:normAutofit/>
          </a:bodyPr>
          <a:lstStyle/>
          <a:p>
            <a:r>
              <a:rPr lang="cs-CZ" dirty="0" smtClean="0"/>
              <a:t>Jednoho </a:t>
            </a:r>
            <a:r>
              <a:rPr lang="cs-CZ" dirty="0"/>
              <a:t>podzimního dne najde lev na své zahradě poraněného ptáčka. </a:t>
            </a:r>
          </a:p>
          <a:p>
            <a:r>
              <a:rPr lang="cs-CZ" dirty="0"/>
              <a:t>Takhle toho chudáka nemůže nechat. Ošetří mu poranění. Ale nemocný ptáček nemůže odletět s ostatními do teplých krajin. </a:t>
            </a:r>
          </a:p>
          <a:p>
            <a:r>
              <a:rPr lang="cs-CZ" dirty="0"/>
              <a:t>Zůstává se lvem. Ten ho nechá ve svém domě. Společně snídají, čtou si, usínají. Nastává zima. Napadne sníh. Lev schová ptáčka do své čepice, aby mu nebyla zima.</a:t>
            </a:r>
          </a:p>
          <a:p>
            <a:r>
              <a:rPr lang="cs-CZ" dirty="0"/>
              <a:t>Společně sáňkují nebo rybaří. I když je zima mrazivá a dlouhá, ve dvou se dá zvládnout, a čas rychle ubíhá. Jednoho dne se vrátilo pěkné počasí. Ptáci se vrátili z teplých krajin. </a:t>
            </a:r>
          </a:p>
          <a:p>
            <a:endParaRPr lang="cs-CZ" dirty="0"/>
          </a:p>
        </p:txBody>
      </p:sp>
    </p:spTree>
    <p:extLst>
      <p:ext uri="{BB962C8B-B14F-4D97-AF65-F5344CB8AC3E}">
        <p14:creationId xmlns:p14="http://schemas.microsoft.com/office/powerpoint/2010/main" val="1653079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Podívejte se na ilustrace z knihy. Co se nejspíše událo mezi nimi?</a:t>
            </a:r>
            <a:endParaRPr lang="cs-CZ" dirty="0"/>
          </a:p>
        </p:txBody>
      </p:sp>
      <p:pic>
        <p:nvPicPr>
          <p:cNvPr id="4" name="Zástupný symbol pro obsah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870" y="2173503"/>
            <a:ext cx="5973184" cy="4291951"/>
          </a:xfrm>
          <a:prstGeom prst="rect">
            <a:avLst/>
          </a:prstGeom>
        </p:spPr>
      </p:pic>
      <p:pic>
        <p:nvPicPr>
          <p:cNvPr id="5" name="Obrázek 4"/>
          <p:cNvPicPr/>
          <p:nvPr/>
        </p:nvPicPr>
        <p:blipFill>
          <a:blip r:embed="rId3" cstate="print">
            <a:extLst>
              <a:ext uri="{28A0092B-C50C-407E-A947-70E740481C1C}">
                <a14:useLocalDpi xmlns:a14="http://schemas.microsoft.com/office/drawing/2010/main" val="0"/>
              </a:ext>
            </a:extLst>
          </a:blip>
          <a:stretch>
            <a:fillRect/>
          </a:stretch>
        </p:blipFill>
        <p:spPr>
          <a:xfrm>
            <a:off x="6234545" y="2173503"/>
            <a:ext cx="5957455" cy="4291951"/>
          </a:xfrm>
          <a:prstGeom prst="rect">
            <a:avLst/>
          </a:prstGeom>
        </p:spPr>
      </p:pic>
    </p:spTree>
    <p:extLst>
      <p:ext uri="{BB962C8B-B14F-4D97-AF65-F5344CB8AC3E}">
        <p14:creationId xmlns:p14="http://schemas.microsoft.com/office/powerpoint/2010/main" val="4033627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Text (volně podle knihy a ilustrací)</a:t>
            </a:r>
          </a:p>
        </p:txBody>
      </p:sp>
      <p:sp>
        <p:nvSpPr>
          <p:cNvPr id="3" name="Zástupný symbol pro obsah 2"/>
          <p:cNvSpPr>
            <a:spLocks noGrp="1"/>
          </p:cNvSpPr>
          <p:nvPr>
            <p:ph idx="1"/>
          </p:nvPr>
        </p:nvSpPr>
        <p:spPr>
          <a:xfrm>
            <a:off x="680321" y="2124364"/>
            <a:ext cx="9613861" cy="4733635"/>
          </a:xfrm>
        </p:spPr>
        <p:txBody>
          <a:bodyPr/>
          <a:lstStyle/>
          <a:p>
            <a:r>
              <a:rPr lang="cs-CZ" dirty="0"/>
              <a:t>Ptáček se uzdravil, rozloučil se lvem a vydal se za svými kamarády. Tak to chodí... Lev snídá sám, sám si čte a sám také usíná. Nastalo léto. Lev na své zahradě zasadil rajčata, která poctivě každý den zaléval. Na konci léta mohl sklízet krásné velké plody. Léto pomalu odchází… Opět nastal podzim… Blíží se zima. Kde je asi ptáčkovi konec, ptá se lev. </a:t>
            </a:r>
          </a:p>
          <a:p>
            <a:r>
              <a:rPr lang="cs-CZ" dirty="0"/>
              <a:t>Tu se najednou kamarád ptáček objeví na stromě jeho zahrady. Přes zimu nebude už ani jeden z nich sám.</a:t>
            </a:r>
          </a:p>
          <a:p>
            <a:endParaRPr lang="cs-CZ" dirty="0"/>
          </a:p>
        </p:txBody>
      </p:sp>
    </p:spTree>
    <p:extLst>
      <p:ext uri="{BB962C8B-B14F-4D97-AF65-F5344CB8AC3E}">
        <p14:creationId xmlns:p14="http://schemas.microsoft.com/office/powerpoint/2010/main" val="375906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Přiřaďte k ilustracím vhodný text z knihy I </a:t>
            </a:r>
            <a:endParaRPr lang="cs-CZ" dirty="0"/>
          </a:p>
        </p:txBody>
      </p:sp>
      <p:sp>
        <p:nvSpPr>
          <p:cNvPr id="3" name="Zástupný symbol pro obsah 2"/>
          <p:cNvSpPr>
            <a:spLocks noGrp="1"/>
          </p:cNvSpPr>
          <p:nvPr>
            <p:ph idx="1"/>
          </p:nvPr>
        </p:nvSpPr>
        <p:spPr>
          <a:xfrm>
            <a:off x="264685" y="1967419"/>
            <a:ext cx="11807242" cy="4775126"/>
          </a:xfrm>
        </p:spPr>
        <p:txBody>
          <a:bodyPr/>
          <a:lstStyle/>
          <a:p>
            <a:r>
              <a:rPr lang="cs-CZ" i="1" dirty="0"/>
              <a:t>Můžeš tu zůstat, pro dva je tu místa dost. </a:t>
            </a:r>
            <a:r>
              <a:rPr lang="cs-CZ" i="1" dirty="0" smtClean="0"/>
              <a:t>–</a:t>
            </a:r>
            <a:r>
              <a:rPr lang="cs-CZ" dirty="0" smtClean="0"/>
              <a:t> Lev </a:t>
            </a:r>
            <a:r>
              <a:rPr lang="cs-CZ" dirty="0"/>
              <a:t>pracoval na své zahradě. </a:t>
            </a:r>
            <a:r>
              <a:rPr lang="cs-CZ" dirty="0" smtClean="0"/>
              <a:t>- </a:t>
            </a:r>
            <a:r>
              <a:rPr lang="cs-CZ" i="1" dirty="0" smtClean="0"/>
              <a:t>S</a:t>
            </a:r>
            <a:r>
              <a:rPr lang="cs-CZ" i="1" dirty="0"/>
              <a:t> obvazem to bude lepší</a:t>
            </a:r>
            <a:r>
              <a:rPr lang="cs-CZ" i="1" dirty="0" smtClean="0"/>
              <a:t>. – Podívej! Sníh.</a:t>
            </a:r>
          </a:p>
          <a:p>
            <a:endParaRPr lang="cs-CZ" dirty="0"/>
          </a:p>
        </p:txBody>
      </p:sp>
      <p:pic>
        <p:nvPicPr>
          <p:cNvPr id="4" name="Obrázek 3"/>
          <p:cNvPicPr/>
          <p:nvPr/>
        </p:nvPicPr>
        <p:blipFill>
          <a:blip r:embed="rId2" cstate="print">
            <a:extLst>
              <a:ext uri="{28A0092B-C50C-407E-A947-70E740481C1C}">
                <a14:useLocalDpi xmlns:a14="http://schemas.microsoft.com/office/drawing/2010/main" val="0"/>
              </a:ext>
            </a:extLst>
          </a:blip>
          <a:stretch>
            <a:fillRect/>
          </a:stretch>
        </p:blipFill>
        <p:spPr>
          <a:xfrm>
            <a:off x="139645" y="2927312"/>
            <a:ext cx="2911592" cy="3695159"/>
          </a:xfrm>
          <a:prstGeom prst="rect">
            <a:avLst/>
          </a:prstGeom>
        </p:spPr>
      </p:pic>
      <p:pic>
        <p:nvPicPr>
          <p:cNvPr id="6" name="Obrázek 5" descr="C:\Users\Veronika\AppData\Local\Microsoft\Windows\INetCache\Content.Word\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8987" y="2927312"/>
            <a:ext cx="2738232" cy="3789131"/>
          </a:xfrm>
          <a:prstGeom prst="rect">
            <a:avLst/>
          </a:prstGeom>
          <a:noFill/>
          <a:ln>
            <a:noFill/>
          </a:ln>
        </p:spPr>
      </p:pic>
      <p:pic>
        <p:nvPicPr>
          <p:cNvPr id="8" name="Obrázek 7" descr="C:\Users\Veronika\AppData\Local\Microsoft\Windows\INetCache\Content.Word\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0327" y="2927313"/>
            <a:ext cx="2881600" cy="3815232"/>
          </a:xfrm>
          <a:prstGeom prst="rect">
            <a:avLst/>
          </a:prstGeom>
          <a:noFill/>
          <a:ln>
            <a:noFill/>
          </a:ln>
        </p:spPr>
      </p:pic>
      <p:pic>
        <p:nvPicPr>
          <p:cNvPr id="9" name="Obrázek 8"/>
          <p:cNvPicPr/>
          <p:nvPr/>
        </p:nvPicPr>
        <p:blipFill>
          <a:blip r:embed="rId5" cstate="print">
            <a:extLst>
              <a:ext uri="{28A0092B-C50C-407E-A947-70E740481C1C}">
                <a14:useLocalDpi xmlns:a14="http://schemas.microsoft.com/office/drawing/2010/main" val="0"/>
              </a:ext>
            </a:extLst>
          </a:blip>
          <a:stretch>
            <a:fillRect/>
          </a:stretch>
        </p:blipFill>
        <p:spPr>
          <a:xfrm>
            <a:off x="3176277" y="2940363"/>
            <a:ext cx="2749603" cy="3695159"/>
          </a:xfrm>
          <a:prstGeom prst="rect">
            <a:avLst/>
          </a:prstGeom>
        </p:spPr>
      </p:pic>
    </p:spTree>
    <p:extLst>
      <p:ext uri="{BB962C8B-B14F-4D97-AF65-F5344CB8AC3E}">
        <p14:creationId xmlns:p14="http://schemas.microsoft.com/office/powerpoint/2010/main" val="3225263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Přiřaďte k ilustracím vhodný text z knihy </a:t>
            </a:r>
            <a:r>
              <a:rPr lang="cs-CZ" dirty="0" smtClean="0"/>
              <a:t> II</a:t>
            </a:r>
            <a:endParaRPr lang="cs-CZ" dirty="0"/>
          </a:p>
        </p:txBody>
      </p:sp>
      <p:sp>
        <p:nvSpPr>
          <p:cNvPr id="3" name="Zástupný symbol pro obsah 2"/>
          <p:cNvSpPr>
            <a:spLocks noGrp="1"/>
          </p:cNvSpPr>
          <p:nvPr>
            <p:ph idx="1"/>
          </p:nvPr>
        </p:nvSpPr>
        <p:spPr>
          <a:xfrm>
            <a:off x="264684" y="2161310"/>
            <a:ext cx="10624988" cy="4604326"/>
          </a:xfrm>
        </p:spPr>
        <p:txBody>
          <a:bodyPr/>
          <a:lstStyle/>
          <a:p>
            <a:r>
              <a:rPr lang="cs-CZ" i="1" dirty="0" smtClean="0"/>
              <a:t>Letos </a:t>
            </a:r>
            <a:r>
              <a:rPr lang="cs-CZ" i="1" dirty="0"/>
              <a:t>nám spolu zima zase nebude</a:t>
            </a:r>
            <a:r>
              <a:rPr lang="cs-CZ" i="1" dirty="0" smtClean="0"/>
              <a:t>. </a:t>
            </a:r>
            <a:r>
              <a:rPr lang="cs-CZ" dirty="0" smtClean="0"/>
              <a:t>Jednoho </a:t>
            </a:r>
            <a:r>
              <a:rPr lang="cs-CZ" dirty="0"/>
              <a:t>dne se vrátilo pěkné počasí. </a:t>
            </a:r>
            <a:r>
              <a:rPr lang="cs-CZ" dirty="0" smtClean="0"/>
              <a:t>–</a:t>
            </a:r>
            <a:r>
              <a:rPr lang="cs-CZ" i="1" dirty="0" smtClean="0"/>
              <a:t> </a:t>
            </a:r>
            <a:r>
              <a:rPr lang="cs-CZ" i="1" dirty="0"/>
              <a:t>A ve dvou zima den po dni ubíhá. </a:t>
            </a:r>
            <a:r>
              <a:rPr lang="cs-CZ" dirty="0"/>
              <a:t>– Jednoho dne opět nastal podzim</a:t>
            </a:r>
            <a:r>
              <a:rPr lang="cs-CZ" dirty="0" smtClean="0"/>
              <a:t>.</a:t>
            </a:r>
            <a:r>
              <a:rPr lang="cs-CZ" i="1" dirty="0" smtClean="0"/>
              <a:t> </a:t>
            </a:r>
            <a:endParaRPr lang="cs-CZ" dirty="0"/>
          </a:p>
        </p:txBody>
      </p:sp>
      <p:pic>
        <p:nvPicPr>
          <p:cNvPr id="4" name="Obrázek 3"/>
          <p:cNvPicPr/>
          <p:nvPr/>
        </p:nvPicPr>
        <p:blipFill>
          <a:blip r:embed="rId2" cstate="print">
            <a:extLst>
              <a:ext uri="{28A0092B-C50C-407E-A947-70E740481C1C}">
                <a14:useLocalDpi xmlns:a14="http://schemas.microsoft.com/office/drawing/2010/main" val="0"/>
              </a:ext>
            </a:extLst>
          </a:blip>
          <a:stretch>
            <a:fillRect/>
          </a:stretch>
        </p:blipFill>
        <p:spPr>
          <a:xfrm>
            <a:off x="188595" y="3075709"/>
            <a:ext cx="2499187" cy="3357418"/>
          </a:xfrm>
          <a:prstGeom prst="rect">
            <a:avLst/>
          </a:prstGeom>
        </p:spPr>
      </p:pic>
      <p:pic>
        <p:nvPicPr>
          <p:cNvPr id="5" name="Obrázek 4"/>
          <p:cNvPicPr/>
          <p:nvPr/>
        </p:nvPicPr>
        <p:blipFill>
          <a:blip r:embed="rId3" cstate="print">
            <a:extLst>
              <a:ext uri="{28A0092B-C50C-407E-A947-70E740481C1C}">
                <a14:useLocalDpi xmlns:a14="http://schemas.microsoft.com/office/drawing/2010/main" val="0"/>
              </a:ext>
            </a:extLst>
          </a:blip>
          <a:stretch>
            <a:fillRect/>
          </a:stretch>
        </p:blipFill>
        <p:spPr>
          <a:xfrm>
            <a:off x="2911654" y="3075709"/>
            <a:ext cx="2306891" cy="3369830"/>
          </a:xfrm>
          <a:prstGeom prst="rect">
            <a:avLst/>
          </a:prstGeom>
        </p:spPr>
      </p:pic>
      <p:pic>
        <p:nvPicPr>
          <p:cNvPr id="6" name="Obrázek 5"/>
          <p:cNvPicPr/>
          <p:nvPr/>
        </p:nvPicPr>
        <p:blipFill>
          <a:blip r:embed="rId4" cstate="print">
            <a:extLst>
              <a:ext uri="{28A0092B-C50C-407E-A947-70E740481C1C}">
                <a14:useLocalDpi xmlns:a14="http://schemas.microsoft.com/office/drawing/2010/main" val="0"/>
              </a:ext>
            </a:extLst>
          </a:blip>
          <a:stretch>
            <a:fillRect/>
          </a:stretch>
        </p:blipFill>
        <p:spPr>
          <a:xfrm>
            <a:off x="5487250" y="3075709"/>
            <a:ext cx="2788531" cy="3494953"/>
          </a:xfrm>
          <a:prstGeom prst="rect">
            <a:avLst/>
          </a:prstGeom>
        </p:spPr>
      </p:pic>
      <p:pic>
        <p:nvPicPr>
          <p:cNvPr id="7" name="Obrázek 6"/>
          <p:cNvPicPr/>
          <p:nvPr/>
        </p:nvPicPr>
        <p:blipFill>
          <a:blip r:embed="rId5" cstate="print">
            <a:extLst>
              <a:ext uri="{28A0092B-C50C-407E-A947-70E740481C1C}">
                <a14:useLocalDpi xmlns:a14="http://schemas.microsoft.com/office/drawing/2010/main" val="0"/>
              </a:ext>
            </a:extLst>
          </a:blip>
          <a:stretch>
            <a:fillRect/>
          </a:stretch>
        </p:blipFill>
        <p:spPr>
          <a:xfrm>
            <a:off x="8544486" y="3075709"/>
            <a:ext cx="2807005" cy="3494953"/>
          </a:xfrm>
          <a:prstGeom prst="rect">
            <a:avLst/>
          </a:prstGeom>
        </p:spPr>
      </p:pic>
    </p:spTree>
    <p:extLst>
      <p:ext uri="{BB962C8B-B14F-4D97-AF65-F5344CB8AC3E}">
        <p14:creationId xmlns:p14="http://schemas.microsoft.com/office/powerpoint/2010/main" val="1842397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t>Jaké další úkoly k textu Vás napadají?</a:t>
            </a:r>
            <a:endParaRPr lang="cs-CZ" i="1"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861145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úkolů k textu</a:t>
            </a:r>
            <a:endParaRPr lang="cs-CZ" dirty="0"/>
          </a:p>
        </p:txBody>
      </p:sp>
      <p:sp>
        <p:nvSpPr>
          <p:cNvPr id="3" name="Zástupný symbol pro obsah 2"/>
          <p:cNvSpPr>
            <a:spLocks noGrp="1"/>
          </p:cNvSpPr>
          <p:nvPr>
            <p:ph idx="1"/>
          </p:nvPr>
        </p:nvSpPr>
        <p:spPr>
          <a:xfrm>
            <a:off x="403230" y="2059781"/>
            <a:ext cx="10588043" cy="4673527"/>
          </a:xfrm>
        </p:spPr>
        <p:txBody>
          <a:bodyPr/>
          <a:lstStyle/>
          <a:p>
            <a:pPr lvl="0"/>
            <a:r>
              <a:rPr lang="cs-CZ" dirty="0"/>
              <a:t>Jak </a:t>
            </a:r>
            <a:r>
              <a:rPr lang="cs-CZ" dirty="0" smtClean="0"/>
              <a:t>jinak bys </a:t>
            </a:r>
            <a:r>
              <a:rPr lang="cs-CZ" dirty="0"/>
              <a:t>příběh </a:t>
            </a:r>
            <a:r>
              <a:rPr lang="cs-CZ" dirty="0" smtClean="0"/>
              <a:t>pojmenoval/a? </a:t>
            </a:r>
            <a:endParaRPr lang="cs-CZ" dirty="0"/>
          </a:p>
          <a:p>
            <a:pPr lvl="0"/>
            <a:r>
              <a:rPr lang="cs-CZ" dirty="0" smtClean="0"/>
              <a:t>Jak </a:t>
            </a:r>
            <a:r>
              <a:rPr lang="cs-CZ" dirty="0"/>
              <a:t>jinak by příběh mohl skončit? </a:t>
            </a:r>
            <a:endParaRPr lang="cs-CZ" dirty="0" smtClean="0"/>
          </a:p>
          <a:p>
            <a:r>
              <a:rPr lang="cs-CZ" dirty="0"/>
              <a:t>Lev a ptáček v zimě rybařili. Nakresli, na základě textu, jak si to představuješ.</a:t>
            </a:r>
          </a:p>
          <a:p>
            <a:pPr lvl="0"/>
            <a:endParaRPr lang="cs-CZ" dirty="0"/>
          </a:p>
          <a:p>
            <a:pPr lvl="0"/>
            <a:endParaRPr lang="cs-CZ" dirty="0"/>
          </a:p>
          <a:p>
            <a:endParaRPr lang="cs-CZ" dirty="0"/>
          </a:p>
        </p:txBody>
      </p:sp>
      <p:pic>
        <p:nvPicPr>
          <p:cNvPr id="4" name="Obrázek 3"/>
          <p:cNvPicPr/>
          <p:nvPr/>
        </p:nvPicPr>
        <p:blipFill>
          <a:blip r:embed="rId2" cstate="print">
            <a:extLst>
              <a:ext uri="{28A0092B-C50C-407E-A947-70E740481C1C}">
                <a14:useLocalDpi xmlns:a14="http://schemas.microsoft.com/office/drawing/2010/main" val="0"/>
              </a:ext>
            </a:extLst>
          </a:blip>
          <a:stretch>
            <a:fillRect/>
          </a:stretch>
        </p:blipFill>
        <p:spPr>
          <a:xfrm>
            <a:off x="2496993" y="3849108"/>
            <a:ext cx="5086061" cy="2884200"/>
          </a:xfrm>
          <a:prstGeom prst="rect">
            <a:avLst/>
          </a:prstGeom>
        </p:spPr>
      </p:pic>
    </p:spTree>
    <p:extLst>
      <p:ext uri="{BB962C8B-B14F-4D97-AF65-F5344CB8AC3E}">
        <p14:creationId xmlns:p14="http://schemas.microsoft.com/office/powerpoint/2010/main" val="385821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8A133-D209-425B-8199-7287F7F6F122}"/>
              </a:ext>
            </a:extLst>
          </p:cNvPr>
          <p:cNvSpPr>
            <a:spLocks noGrp="1"/>
          </p:cNvSpPr>
          <p:nvPr>
            <p:ph type="title"/>
          </p:nvPr>
        </p:nvSpPr>
        <p:spPr/>
        <p:txBody>
          <a:bodyPr/>
          <a:lstStyle/>
          <a:p>
            <a:pPr algn="ctr"/>
            <a:r>
              <a:rPr lang="cs-CZ" dirty="0"/>
              <a:t>Zakončení předmětu – </a:t>
            </a:r>
            <a:r>
              <a:rPr lang="cs-CZ" dirty="0" smtClean="0"/>
              <a:t>zápočet </a:t>
            </a:r>
            <a:r>
              <a:rPr lang="cs-CZ" dirty="0"/>
              <a:t/>
            </a:r>
            <a:br>
              <a:rPr lang="cs-CZ" dirty="0"/>
            </a:br>
            <a:endParaRPr lang="cs-CZ" u="sng" dirty="0"/>
          </a:p>
        </p:txBody>
      </p:sp>
      <p:sp>
        <p:nvSpPr>
          <p:cNvPr id="3" name="Zástupný symbol pro obsah 2">
            <a:extLst>
              <a:ext uri="{FF2B5EF4-FFF2-40B4-BE49-F238E27FC236}">
                <a16:creationId xmlns:a16="http://schemas.microsoft.com/office/drawing/2014/main" id="{B28E6C36-0D59-4125-9031-4016EF44BE2B}"/>
              </a:ext>
            </a:extLst>
          </p:cNvPr>
          <p:cNvSpPr>
            <a:spLocks noGrp="1"/>
          </p:cNvSpPr>
          <p:nvPr>
            <p:ph idx="1"/>
          </p:nvPr>
        </p:nvSpPr>
        <p:spPr>
          <a:xfrm>
            <a:off x="375521" y="2159726"/>
            <a:ext cx="10345488" cy="4536638"/>
          </a:xfrm>
        </p:spPr>
        <p:txBody>
          <a:bodyPr>
            <a:normAutofit fontScale="85000" lnSpcReduction="20000"/>
          </a:bodyPr>
          <a:lstStyle/>
          <a:p>
            <a:r>
              <a:rPr lang="cs-CZ" dirty="0" smtClean="0"/>
              <a:t>Představení konkrétní knihy s aktivitou na semináři</a:t>
            </a:r>
          </a:p>
          <a:p>
            <a:r>
              <a:rPr lang="cs-CZ" dirty="0" smtClean="0"/>
              <a:t>Zpracování této aktivity dle šablony v </a:t>
            </a:r>
            <a:r>
              <a:rPr lang="cs-CZ" dirty="0" err="1" smtClean="0"/>
              <a:t>Moodlu</a:t>
            </a:r>
            <a:r>
              <a:rPr lang="cs-CZ" dirty="0" smtClean="0"/>
              <a:t>:</a:t>
            </a:r>
          </a:p>
          <a:p>
            <a:r>
              <a:rPr lang="cs-CZ" dirty="0" smtClean="0"/>
              <a:t>Název </a:t>
            </a:r>
            <a:r>
              <a:rPr lang="cs-CZ" dirty="0"/>
              <a:t>knihy vydané poprvé po roce </a:t>
            </a:r>
            <a:r>
              <a:rPr lang="cs-CZ" dirty="0" smtClean="0"/>
              <a:t>1989</a:t>
            </a:r>
          </a:p>
          <a:p>
            <a:r>
              <a:rPr lang="cs-CZ" dirty="0" smtClean="0"/>
              <a:t>Krátká anotace knihy</a:t>
            </a:r>
          </a:p>
          <a:p>
            <a:r>
              <a:rPr lang="cs-CZ" dirty="0" smtClean="0"/>
              <a:t>Návrh aktivity </a:t>
            </a:r>
            <a:r>
              <a:rPr lang="cs-CZ" dirty="0"/>
              <a:t>s </a:t>
            </a:r>
            <a:r>
              <a:rPr lang="cs-CZ" dirty="0" smtClean="0"/>
              <a:t>ní: </a:t>
            </a:r>
          </a:p>
          <a:p>
            <a:pPr marL="0" indent="0">
              <a:buNone/>
            </a:pPr>
            <a:r>
              <a:rPr lang="cs-CZ" dirty="0"/>
              <a:t>	</a:t>
            </a:r>
            <a:r>
              <a:rPr lang="cs-CZ" dirty="0" smtClean="0"/>
              <a:t>-výstižný název aktivity vztahující se k rozvoji čtenářství a hlubšímu porozumění textu, </a:t>
            </a:r>
          </a:p>
          <a:p>
            <a:pPr marL="0" indent="0">
              <a:buNone/>
            </a:pPr>
            <a:r>
              <a:rPr lang="cs-CZ" dirty="0"/>
              <a:t>	</a:t>
            </a:r>
            <a:r>
              <a:rPr lang="cs-CZ" dirty="0" smtClean="0"/>
              <a:t>- cíl </a:t>
            </a:r>
            <a:r>
              <a:rPr lang="cs-CZ" dirty="0"/>
              <a:t>aktivity, </a:t>
            </a:r>
            <a:endParaRPr lang="cs-CZ" dirty="0" smtClean="0"/>
          </a:p>
          <a:p>
            <a:pPr marL="0" indent="0">
              <a:buNone/>
            </a:pPr>
            <a:r>
              <a:rPr lang="cs-CZ" dirty="0" smtClean="0"/>
              <a:t>	- pomůcky,</a:t>
            </a:r>
          </a:p>
          <a:p>
            <a:pPr marL="0" indent="0">
              <a:buNone/>
            </a:pPr>
            <a:r>
              <a:rPr lang="cs-CZ" dirty="0" smtClean="0"/>
              <a:t>	- časová náročnost,</a:t>
            </a:r>
          </a:p>
          <a:p>
            <a:pPr marL="0" indent="0">
              <a:buNone/>
            </a:pPr>
            <a:r>
              <a:rPr lang="cs-CZ" dirty="0"/>
              <a:t>	</a:t>
            </a:r>
            <a:r>
              <a:rPr lang="cs-CZ" dirty="0" smtClean="0"/>
              <a:t>- stručný popis aktivity.</a:t>
            </a:r>
          </a:p>
          <a:p>
            <a:pPr marL="0" indent="0">
              <a:buNone/>
            </a:pPr>
            <a:r>
              <a:rPr lang="cs-CZ" dirty="0" smtClean="0"/>
              <a:t>Jména všech, kteří návrh aktivity zpracovávali.</a:t>
            </a:r>
          </a:p>
          <a:p>
            <a:pPr marL="0" indent="0">
              <a:buNone/>
            </a:pPr>
            <a:r>
              <a:rPr lang="cs-CZ" dirty="0"/>
              <a:t>	</a:t>
            </a:r>
            <a:endParaRPr lang="cs-CZ" dirty="0" smtClean="0"/>
          </a:p>
        </p:txBody>
      </p:sp>
    </p:spTree>
    <p:extLst>
      <p:ext uri="{BB962C8B-B14F-4D97-AF65-F5344CB8AC3E}">
        <p14:creationId xmlns:p14="http://schemas.microsoft.com/office/powerpoint/2010/main" val="1119963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cs-CZ" dirty="0"/>
              <a:t>Jak se asi cítil lev na obrázku vlevo a jak na obrázku vpravo? Proč si to myslíš? Jaký k tomu mohl mít důvod</a:t>
            </a:r>
            <a:r>
              <a:rPr lang="cs-CZ" dirty="0" smtClean="0"/>
              <a:t>? Kdy se takto cítíš Ty?</a:t>
            </a:r>
            <a:endParaRPr lang="cs-CZ" dirty="0"/>
          </a:p>
        </p:txBody>
      </p:sp>
      <p:pic>
        <p:nvPicPr>
          <p:cNvPr id="9" name="Zástupný symbol pro obsah 8"/>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1465" y="2149311"/>
            <a:ext cx="4355632" cy="4708689"/>
          </a:xfrm>
          <a:prstGeom prst="rect">
            <a:avLst/>
          </a:prstGeom>
        </p:spPr>
      </p:pic>
      <p:pic>
        <p:nvPicPr>
          <p:cNvPr id="10" name="Obrázek 9"/>
          <p:cNvPicPr/>
          <p:nvPr/>
        </p:nvPicPr>
        <p:blipFill>
          <a:blip r:embed="rId3" cstate="print">
            <a:extLst>
              <a:ext uri="{28A0092B-C50C-407E-A947-70E740481C1C}">
                <a14:useLocalDpi xmlns:a14="http://schemas.microsoft.com/office/drawing/2010/main" val="0"/>
              </a:ext>
            </a:extLst>
          </a:blip>
          <a:stretch>
            <a:fillRect/>
          </a:stretch>
        </p:blipFill>
        <p:spPr>
          <a:xfrm>
            <a:off x="6202837" y="2243579"/>
            <a:ext cx="3950645" cy="4614421"/>
          </a:xfrm>
          <a:prstGeom prst="rect">
            <a:avLst/>
          </a:prstGeom>
        </p:spPr>
      </p:pic>
    </p:spTree>
    <p:extLst>
      <p:ext uri="{BB962C8B-B14F-4D97-AF65-F5344CB8AC3E}">
        <p14:creationId xmlns:p14="http://schemas.microsoft.com/office/powerpoint/2010/main" val="1319201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využití témat</a:t>
            </a:r>
            <a:endParaRPr lang="cs-CZ" dirty="0"/>
          </a:p>
        </p:txBody>
      </p:sp>
      <p:sp>
        <p:nvSpPr>
          <p:cNvPr id="3" name="Zástupný symbol pro obsah 2"/>
          <p:cNvSpPr>
            <a:spLocks noGrp="1"/>
          </p:cNvSpPr>
          <p:nvPr>
            <p:ph idx="1"/>
          </p:nvPr>
        </p:nvSpPr>
        <p:spPr>
          <a:xfrm>
            <a:off x="680321" y="2336872"/>
            <a:ext cx="9613861" cy="4412719"/>
          </a:xfrm>
        </p:spPr>
        <p:txBody>
          <a:bodyPr>
            <a:normAutofit fontScale="85000" lnSpcReduction="20000"/>
          </a:bodyPr>
          <a:lstStyle/>
          <a:p>
            <a:pPr lvl="0"/>
            <a:r>
              <a:rPr lang="cs-CZ" b="1" dirty="0" smtClean="0"/>
              <a:t>Práce s encyklopediemi: Stěhovaví </a:t>
            </a:r>
            <a:r>
              <a:rPr lang="cs-CZ" b="1" dirty="0"/>
              <a:t>ptáci </a:t>
            </a:r>
            <a:r>
              <a:rPr lang="cs-CZ" dirty="0"/>
              <a:t>(odlet ptáků do teplých krajin); čím krmit ptáky v zimě (čím naopak ne); poznávání ptáků dle jejich siluet; tvorba vlastní knihy / encyklopedie o stěhovavých ptácích; využití encyklopedie o </a:t>
            </a:r>
            <a:r>
              <a:rPr lang="cs-CZ" dirty="0" smtClean="0"/>
              <a:t>ptácích</a:t>
            </a:r>
          </a:p>
          <a:p>
            <a:pPr lvl="0"/>
            <a:r>
              <a:rPr lang="cs-CZ" b="1" dirty="0" smtClean="0"/>
              <a:t>Pracovní činnosti II: Výroba </a:t>
            </a:r>
            <a:r>
              <a:rPr lang="cs-CZ" b="1" dirty="0"/>
              <a:t>krmítka</a:t>
            </a:r>
          </a:p>
          <a:p>
            <a:pPr lvl="0"/>
            <a:r>
              <a:rPr lang="cs-CZ" b="1" dirty="0" smtClean="0"/>
              <a:t>Dramatizace </a:t>
            </a:r>
            <a:r>
              <a:rPr lang="cs-CZ" b="1" dirty="0"/>
              <a:t>ročních období </a:t>
            </a:r>
            <a:r>
              <a:rPr lang="cs-CZ" dirty="0"/>
              <a:t>(spojeno s pohybem): jaro (děláme dlaní kvetoucí kytičku) – léto (děláme zvednutýma rukama paprsky sluníčka) – podzim (shýbneme se a zvedáme spadaná jablíčka) – zima (celým tělem děláme padající sníh – jdeme ze stoje do podřepu a rukama ukazujeme padající sníh). Můžeme využít hudební podklad: jaro –  zpěv ptáčků, léto – cákání vody, šum z pláže; podzim – padající listí, déšť; zima – kroky ve sněhu, fujavice.</a:t>
            </a:r>
          </a:p>
          <a:p>
            <a:pPr lvl="0"/>
            <a:r>
              <a:rPr lang="cs-CZ" b="1" dirty="0"/>
              <a:t>Tělesná výchova:</a:t>
            </a:r>
            <a:r>
              <a:rPr lang="cs-CZ" dirty="0"/>
              <a:t> </a:t>
            </a:r>
            <a:r>
              <a:rPr lang="cs-CZ" i="1" dirty="0"/>
              <a:t>Rybičky, rybičky, rybáři jedou</a:t>
            </a:r>
            <a:endParaRPr lang="cs-CZ" dirty="0"/>
          </a:p>
          <a:p>
            <a:pPr lvl="0"/>
            <a:r>
              <a:rPr lang="cs-CZ" b="1" dirty="0"/>
              <a:t>Hudební výchova:</a:t>
            </a:r>
            <a:r>
              <a:rPr lang="cs-CZ" i="1" dirty="0"/>
              <a:t> Bude zima, bude mráz, …</a:t>
            </a:r>
            <a:endParaRPr lang="cs-CZ" dirty="0"/>
          </a:p>
          <a:p>
            <a:r>
              <a:rPr lang="cs-CZ" b="1" dirty="0"/>
              <a:t>Pracovní </a:t>
            </a:r>
            <a:r>
              <a:rPr lang="cs-CZ" b="1" dirty="0" smtClean="0"/>
              <a:t>činnosti I:</a:t>
            </a:r>
            <a:r>
              <a:rPr lang="cs-CZ" dirty="0" smtClean="0"/>
              <a:t> </a:t>
            </a:r>
            <a:r>
              <a:rPr lang="cs-CZ" dirty="0"/>
              <a:t>Zahradničení – potřebujeme semínka, hlínu a květináče. Společně s žáky nasejeme semínka, například řeřichy, kterými si děti </a:t>
            </a:r>
            <a:r>
              <a:rPr lang="cs-CZ" dirty="0" smtClean="0"/>
              <a:t>můžou, až semínka </a:t>
            </a:r>
            <a:r>
              <a:rPr lang="cs-CZ" dirty="0"/>
              <a:t>vyrostou, vylepšit svačinu.</a:t>
            </a:r>
          </a:p>
        </p:txBody>
      </p:sp>
    </p:spTree>
    <p:extLst>
      <p:ext uri="{BB962C8B-B14F-4D97-AF65-F5344CB8AC3E}">
        <p14:creationId xmlns:p14="http://schemas.microsoft.com/office/powerpoint/2010/main" val="8982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Konkrétní aktivita s </a:t>
            </a:r>
            <a:r>
              <a:rPr lang="cs-CZ" dirty="0" smtClean="0"/>
              <a:t>knihou I</a:t>
            </a:r>
            <a:endParaRPr lang="cs-CZ" dirty="0"/>
          </a:p>
        </p:txBody>
      </p:sp>
      <p:sp>
        <p:nvSpPr>
          <p:cNvPr id="3" name="Zástupný symbol pro obsah 2"/>
          <p:cNvSpPr>
            <a:spLocks noGrp="1"/>
          </p:cNvSpPr>
          <p:nvPr>
            <p:ph idx="1"/>
          </p:nvPr>
        </p:nvSpPr>
        <p:spPr>
          <a:xfrm>
            <a:off x="495593" y="2198254"/>
            <a:ext cx="9613861" cy="4368800"/>
          </a:xfrm>
        </p:spPr>
        <p:txBody>
          <a:bodyPr>
            <a:normAutofit fontScale="77500" lnSpcReduction="20000"/>
          </a:bodyPr>
          <a:lstStyle/>
          <a:p>
            <a:pPr marL="0" indent="0" fontAlgn="t">
              <a:buNone/>
            </a:pPr>
            <a:r>
              <a:rPr lang="cs-CZ" dirty="0" smtClean="0"/>
              <a:t>22. 10</a:t>
            </a:r>
            <a:r>
              <a:rPr lang="cs-CZ" dirty="0" smtClean="0"/>
              <a:t>.</a:t>
            </a:r>
          </a:p>
          <a:p>
            <a:pPr marL="0" indent="0" fontAlgn="b">
              <a:buNone/>
            </a:pPr>
            <a:r>
              <a:rPr lang="cs-CZ" dirty="0" smtClean="0">
                <a:latin typeface="Arial" panose="020B0604020202020204" pitchFamily="34" charset="0"/>
                <a:cs typeface="Arial" panose="020B0604020202020204" pitchFamily="34" charset="0"/>
              </a:rPr>
              <a:t>Překonávání </a:t>
            </a:r>
            <a:r>
              <a:rPr lang="cs-CZ" dirty="0">
                <a:latin typeface="Arial" panose="020B0604020202020204" pitchFamily="34" charset="0"/>
                <a:cs typeface="Arial" panose="020B0604020202020204" pitchFamily="34" charset="0"/>
              </a:rPr>
              <a:t>strachu a </a:t>
            </a:r>
            <a:r>
              <a:rPr lang="cs-CZ" dirty="0" smtClean="0">
                <a:latin typeface="Arial" panose="020B0604020202020204" pitchFamily="34" charset="0"/>
                <a:cs typeface="Arial" panose="020B0604020202020204" pitchFamily="34" charset="0"/>
              </a:rPr>
              <a:t>smrti - D</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Schulmeisterová</a:t>
            </a:r>
            <a:r>
              <a:rPr lang="cs-CZ" dirty="0">
                <a:latin typeface="Arial" panose="020B0604020202020204" pitchFamily="34" charset="0"/>
                <a:cs typeface="Arial" panose="020B0604020202020204" pitchFamily="34" charset="0"/>
              </a:rPr>
              <a:t>, K</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Arijčuková</a:t>
            </a:r>
            <a:r>
              <a:rPr lang="cs-CZ" dirty="0">
                <a:latin typeface="Arial" panose="020B0604020202020204" pitchFamily="34" charset="0"/>
                <a:cs typeface="Arial" panose="020B0604020202020204" pitchFamily="34" charset="0"/>
              </a:rPr>
              <a:t>, E. </a:t>
            </a:r>
            <a:r>
              <a:rPr lang="cs-CZ" dirty="0" err="1">
                <a:latin typeface="Arial" panose="020B0604020202020204" pitchFamily="34" charset="0"/>
                <a:cs typeface="Arial" panose="020B0604020202020204" pitchFamily="34" charset="0"/>
              </a:rPr>
              <a:t>Andriantsarazo</a:t>
            </a:r>
            <a:endParaRPr lang="cs-CZ" dirty="0">
              <a:latin typeface="Arial" panose="020B0604020202020204" pitchFamily="34" charset="0"/>
              <a:cs typeface="Arial" panose="020B0604020202020204" pitchFamily="34" charset="0"/>
            </a:endParaRPr>
          </a:p>
          <a:p>
            <a:pPr marL="0" indent="0" fontAlgn="b">
              <a:buNone/>
            </a:pPr>
            <a:endParaRPr lang="cs-CZ" dirty="0" smtClean="0">
              <a:latin typeface="Arial" panose="020B0604020202020204" pitchFamily="34" charset="0"/>
              <a:cs typeface="Arial" panose="020B0604020202020204" pitchFamily="34" charset="0"/>
            </a:endParaRPr>
          </a:p>
          <a:p>
            <a:pPr marL="0" indent="0" fontAlgn="b">
              <a:buNone/>
            </a:pPr>
            <a:r>
              <a:rPr lang="cs-CZ" dirty="0" smtClean="0">
                <a:latin typeface="Arial" panose="020B0604020202020204" pitchFamily="34" charset="0"/>
                <a:cs typeface="Arial" panose="020B0604020202020204" pitchFamily="34" charset="0"/>
              </a:rPr>
              <a:t>23. 10. Městská knihovna Smíchov: </a:t>
            </a:r>
            <a:r>
              <a:rPr lang="cs-CZ" dirty="0" smtClean="0"/>
              <a:t>23.10</a:t>
            </a:r>
            <a:r>
              <a:rPr lang="cs-CZ" dirty="0"/>
              <a:t>. 2018 ZPÍVÁNÍ, ČTENÍ A HRANÍ V KNIHOVNĚ</a:t>
            </a:r>
            <a:endParaRPr lang="cs-CZ" dirty="0" smtClean="0">
              <a:latin typeface="Arial" panose="020B0604020202020204" pitchFamily="34" charset="0"/>
              <a:cs typeface="Arial" panose="020B0604020202020204" pitchFamily="34" charset="0"/>
            </a:endParaRPr>
          </a:p>
          <a:p>
            <a:pPr marL="0" indent="0" fontAlgn="b">
              <a:buNone/>
            </a:pPr>
            <a:endParaRPr lang="cs-CZ" dirty="0" smtClean="0">
              <a:latin typeface="Arial" panose="020B0604020202020204" pitchFamily="34" charset="0"/>
              <a:cs typeface="Arial" panose="020B0604020202020204" pitchFamily="34" charset="0"/>
            </a:endParaRPr>
          </a:p>
          <a:p>
            <a:pPr marL="0" indent="0" fontAlgn="b">
              <a:buNone/>
            </a:pPr>
            <a:r>
              <a:rPr lang="cs-CZ" dirty="0" smtClean="0">
                <a:latin typeface="Arial" panose="020B0604020202020204" pitchFamily="34" charset="0"/>
                <a:cs typeface="Arial" panose="020B0604020202020204" pitchFamily="34" charset="0"/>
              </a:rPr>
              <a:t>29</a:t>
            </a:r>
            <a:r>
              <a:rPr lang="cs-CZ" dirty="0" smtClean="0">
                <a:latin typeface="Arial" panose="020B0604020202020204" pitchFamily="34" charset="0"/>
                <a:cs typeface="Arial" panose="020B0604020202020204" pitchFamily="34" charset="0"/>
              </a:rPr>
              <a:t>. 10. </a:t>
            </a:r>
          </a:p>
          <a:p>
            <a:pPr marL="0" indent="0" fontAlgn="b">
              <a:buNone/>
            </a:pPr>
            <a:r>
              <a:rPr lang="cs-CZ" dirty="0" smtClean="0">
                <a:latin typeface="Arial" panose="020B0604020202020204" pitchFamily="34" charset="0"/>
                <a:cs typeface="Arial" panose="020B0604020202020204" pitchFamily="34" charset="0"/>
              </a:rPr>
              <a:t>1. Próza </a:t>
            </a:r>
            <a:r>
              <a:rPr lang="cs-CZ" dirty="0">
                <a:latin typeface="Arial" panose="020B0604020202020204" pitchFamily="34" charset="0"/>
                <a:cs typeface="Arial" panose="020B0604020202020204" pitchFamily="34" charset="0"/>
              </a:rPr>
              <a:t>s dětským hrdinou, próza se zvířecím </a:t>
            </a:r>
            <a:r>
              <a:rPr lang="cs-CZ" dirty="0" smtClean="0">
                <a:latin typeface="Arial" panose="020B0604020202020204" pitchFamily="34" charset="0"/>
                <a:cs typeface="Arial" panose="020B0604020202020204" pitchFamily="34" charset="0"/>
              </a:rPr>
              <a:t>hrdinou - </a:t>
            </a:r>
            <a:r>
              <a:rPr lang="cs-CZ" dirty="0">
                <a:latin typeface="Arial" panose="020B0604020202020204" pitchFamily="34" charset="0"/>
                <a:cs typeface="Arial" panose="020B0604020202020204" pitchFamily="34" charset="0"/>
              </a:rPr>
              <a:t>Tereza </a:t>
            </a:r>
            <a:r>
              <a:rPr lang="cs-CZ" dirty="0" err="1">
                <a:latin typeface="Arial" panose="020B0604020202020204" pitchFamily="34" charset="0"/>
                <a:cs typeface="Arial" panose="020B0604020202020204" pitchFamily="34" charset="0"/>
              </a:rPr>
              <a:t>Niková</a:t>
            </a:r>
            <a:r>
              <a:rPr lang="cs-CZ" dirty="0">
                <a:latin typeface="Arial" panose="020B0604020202020204" pitchFamily="34" charset="0"/>
                <a:cs typeface="Arial" panose="020B0604020202020204" pitchFamily="34" charset="0"/>
              </a:rPr>
              <a:t>, Veronika </a:t>
            </a:r>
            <a:r>
              <a:rPr lang="cs-CZ" dirty="0" smtClean="0">
                <a:latin typeface="Arial" panose="020B0604020202020204" pitchFamily="34" charset="0"/>
                <a:cs typeface="Arial" panose="020B0604020202020204" pitchFamily="34" charset="0"/>
              </a:rPr>
              <a:t>Kratochvilová</a:t>
            </a:r>
          </a:p>
          <a:p>
            <a:pPr marL="0" indent="0" fontAlgn="b">
              <a:buNone/>
            </a:pPr>
            <a:r>
              <a:rPr lang="cs-CZ" dirty="0" smtClean="0">
                <a:latin typeface="Arial" panose="020B0604020202020204" pitchFamily="34" charset="0"/>
                <a:cs typeface="Arial" panose="020B0604020202020204" pitchFamily="34" charset="0"/>
              </a:rPr>
              <a:t>2. </a:t>
            </a:r>
            <a:r>
              <a:rPr lang="cs-CZ" dirty="0" err="1" smtClean="0">
                <a:latin typeface="Arial" panose="020B0604020202020204" pitchFamily="34" charset="0"/>
                <a:cs typeface="Arial" panose="020B0604020202020204" pitchFamily="34" charset="0"/>
              </a:rPr>
              <a:t>Beztextové</a:t>
            </a:r>
            <a:r>
              <a:rPr lang="cs-CZ" dirty="0" smtClean="0">
                <a:latin typeface="Arial" panose="020B0604020202020204" pitchFamily="34" charset="0"/>
                <a:cs typeface="Arial" panose="020B0604020202020204" pitchFamily="34" charset="0"/>
              </a:rPr>
              <a:t> knihy - </a:t>
            </a:r>
            <a:r>
              <a:rPr lang="cs-CZ" dirty="0">
                <a:latin typeface="Arial" panose="020B0604020202020204" pitchFamily="34" charset="0"/>
                <a:cs typeface="Arial" panose="020B0604020202020204" pitchFamily="34" charset="0"/>
              </a:rPr>
              <a:t>Klára Slabá, Iveta </a:t>
            </a:r>
            <a:r>
              <a:rPr lang="cs-CZ" dirty="0" err="1" smtClean="0">
                <a:latin typeface="Arial" panose="020B0604020202020204" pitchFamily="34" charset="0"/>
                <a:cs typeface="Arial" panose="020B0604020202020204" pitchFamily="34" charset="0"/>
              </a:rPr>
              <a:t>Brajerová</a:t>
            </a:r>
            <a:endParaRPr lang="cs-CZ" dirty="0" smtClean="0">
              <a:latin typeface="Arial" panose="020B0604020202020204" pitchFamily="34" charset="0"/>
              <a:cs typeface="Arial" panose="020B0604020202020204" pitchFamily="34" charset="0"/>
            </a:endParaRPr>
          </a:p>
          <a:p>
            <a:pPr marL="0" indent="0" fontAlgn="b">
              <a:buNone/>
            </a:pPr>
            <a:endParaRPr lang="cs-CZ" dirty="0">
              <a:latin typeface="Arial" panose="020B0604020202020204" pitchFamily="34" charset="0"/>
              <a:cs typeface="Arial" panose="020B0604020202020204" pitchFamily="34" charset="0"/>
            </a:endParaRPr>
          </a:p>
          <a:p>
            <a:pPr marL="0" indent="0" fontAlgn="b">
              <a:buNone/>
            </a:pPr>
            <a:r>
              <a:rPr lang="cs-CZ" dirty="0" smtClean="0">
                <a:latin typeface="Arial" panose="020B0604020202020204" pitchFamily="34" charset="0"/>
                <a:cs typeface="Arial" panose="020B0604020202020204" pitchFamily="34" charset="0"/>
              </a:rPr>
              <a:t>5. 11.</a:t>
            </a:r>
          </a:p>
          <a:p>
            <a:pPr marL="0" indent="0" fontAlgn="b">
              <a:buNone/>
            </a:pPr>
            <a:r>
              <a:rPr lang="cs-CZ" dirty="0">
                <a:latin typeface="Arial" panose="020B0604020202020204" pitchFamily="34" charset="0"/>
                <a:cs typeface="Arial" panose="020B0604020202020204" pitchFamily="34" charset="0"/>
              </a:rPr>
              <a:t>Naučné knihy: Příroda, změny ročních období apod</a:t>
            </a:r>
            <a:r>
              <a:rPr lang="cs-CZ" dirty="0" smtClean="0">
                <a:latin typeface="Arial" panose="020B0604020202020204" pitchFamily="34" charset="0"/>
                <a:cs typeface="Arial" panose="020B0604020202020204" pitchFamily="34" charset="0"/>
              </a:rPr>
              <a:t>. - </a:t>
            </a:r>
            <a:r>
              <a:rPr lang="cs-CZ" dirty="0">
                <a:latin typeface="Arial" panose="020B0604020202020204" pitchFamily="34" charset="0"/>
                <a:cs typeface="Arial" panose="020B0604020202020204" pitchFamily="34" charset="0"/>
              </a:rPr>
              <a:t>Marie Nachtigalová, Jaroslava </a:t>
            </a:r>
            <a:r>
              <a:rPr lang="cs-CZ" dirty="0" smtClean="0">
                <a:latin typeface="Arial" panose="020B0604020202020204" pitchFamily="34" charset="0"/>
                <a:cs typeface="Arial" panose="020B0604020202020204" pitchFamily="34" charset="0"/>
              </a:rPr>
              <a:t>Šupová</a:t>
            </a:r>
          </a:p>
          <a:p>
            <a:pPr marL="0" indent="0" fontAlgn="b">
              <a:buNone/>
            </a:pPr>
            <a:r>
              <a:rPr lang="cs-CZ" dirty="0" smtClean="0">
                <a:latin typeface="Arial" panose="020B0604020202020204" pitchFamily="34" charset="0"/>
                <a:cs typeface="Arial" panose="020B0604020202020204" pitchFamily="34" charset="0"/>
              </a:rPr>
              <a:t>Naučné knihy a práce s nimi - </a:t>
            </a:r>
            <a:r>
              <a:rPr lang="cs-CZ" dirty="0">
                <a:latin typeface="Arial" panose="020B0604020202020204" pitchFamily="34" charset="0"/>
                <a:cs typeface="Arial" panose="020B0604020202020204" pitchFamily="34" charset="0"/>
              </a:rPr>
              <a:t>Kamila </a:t>
            </a:r>
            <a:r>
              <a:rPr lang="cs-CZ" dirty="0" err="1">
                <a:latin typeface="Arial" panose="020B0604020202020204" pitchFamily="34" charset="0"/>
                <a:cs typeface="Arial" panose="020B0604020202020204" pitchFamily="34" charset="0"/>
              </a:rPr>
              <a:t>Žajdlíková</a:t>
            </a:r>
            <a:r>
              <a:rPr lang="cs-CZ" dirty="0">
                <a:latin typeface="Arial" panose="020B0604020202020204" pitchFamily="34" charset="0"/>
                <a:cs typeface="Arial" panose="020B0604020202020204" pitchFamily="34" charset="0"/>
              </a:rPr>
              <a:t>, Zuzana Navarová</a:t>
            </a:r>
          </a:p>
          <a:p>
            <a:pPr marL="0" indent="0" fontAlgn="b">
              <a:buNone/>
            </a:pPr>
            <a:endParaRPr lang="cs-CZ" dirty="0">
              <a:latin typeface="Arial" panose="020B0604020202020204" pitchFamily="34" charset="0"/>
              <a:cs typeface="Arial" panose="020B0604020202020204" pitchFamily="34" charset="0"/>
            </a:endParaRPr>
          </a:p>
          <a:p>
            <a:pPr marL="0" indent="0" fontAlgn="b">
              <a:buNone/>
            </a:pPr>
            <a:endParaRPr lang="cs-CZ" dirty="0" smtClean="0">
              <a:latin typeface="Arial" panose="020B0604020202020204" pitchFamily="34" charset="0"/>
              <a:cs typeface="Arial" panose="020B0604020202020204" pitchFamily="34" charset="0"/>
            </a:endParaRPr>
          </a:p>
          <a:p>
            <a:pPr marL="0" indent="0" fontAlgn="b">
              <a:buNone/>
            </a:pPr>
            <a:endParaRPr lang="cs-CZ" dirty="0">
              <a:latin typeface="Arial" panose="020B0604020202020204" pitchFamily="34" charset="0"/>
              <a:cs typeface="Arial" panose="020B0604020202020204" pitchFamily="34" charset="0"/>
            </a:endParaRPr>
          </a:p>
          <a:p>
            <a:pPr marL="0" indent="0" fontAlgn="b">
              <a:buNone/>
            </a:pPr>
            <a:endParaRPr lang="cs-CZ" dirty="0">
              <a:latin typeface="Arial" panose="020B0604020202020204" pitchFamily="34" charset="0"/>
              <a:cs typeface="Arial" panose="020B0604020202020204" pitchFamily="34" charset="0"/>
            </a:endParaRPr>
          </a:p>
          <a:p>
            <a:pPr marL="0" indent="0" fontAlgn="b">
              <a:buNone/>
            </a:pPr>
            <a:endParaRPr lang="cs-CZ" dirty="0">
              <a:latin typeface="Arial" panose="020B0604020202020204" pitchFamily="34" charset="0"/>
              <a:cs typeface="Arial" panose="020B0604020202020204" pitchFamily="34" charset="0"/>
            </a:endParaRPr>
          </a:p>
          <a:p>
            <a:pPr marL="0" indent="0" fontAlgn="b">
              <a:buNone/>
            </a:pPr>
            <a:endParaRPr lang="cs-CZ" dirty="0">
              <a:latin typeface="Arial" panose="020B0604020202020204"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156553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Konkrétní aktivita s </a:t>
            </a:r>
            <a:r>
              <a:rPr lang="cs-CZ" dirty="0" smtClean="0"/>
              <a:t>knihou II</a:t>
            </a:r>
            <a:endParaRPr lang="cs-CZ" dirty="0"/>
          </a:p>
        </p:txBody>
      </p:sp>
      <p:sp>
        <p:nvSpPr>
          <p:cNvPr id="3" name="Zástupný symbol pro obsah 2"/>
          <p:cNvSpPr>
            <a:spLocks noGrp="1"/>
          </p:cNvSpPr>
          <p:nvPr>
            <p:ph idx="1"/>
          </p:nvPr>
        </p:nvSpPr>
        <p:spPr>
          <a:xfrm>
            <a:off x="415637" y="2041237"/>
            <a:ext cx="10317018" cy="4581236"/>
          </a:xfrm>
        </p:spPr>
        <p:txBody>
          <a:bodyPr>
            <a:normAutofit fontScale="77500" lnSpcReduction="20000"/>
          </a:bodyPr>
          <a:lstStyle/>
          <a:p>
            <a:pPr marL="0" indent="0" fontAlgn="t">
              <a:buNone/>
            </a:pPr>
            <a:r>
              <a:rPr lang="cs-CZ" dirty="0" smtClean="0"/>
              <a:t>12. 11.</a:t>
            </a:r>
          </a:p>
          <a:p>
            <a:pPr marL="0" indent="0" fontAlgn="t">
              <a:buNone/>
            </a:pPr>
            <a:r>
              <a:rPr lang="cs-CZ" dirty="0" smtClean="0">
                <a:latin typeface="Arial" panose="020B0604020202020204" pitchFamily="34" charset="0"/>
                <a:cs typeface="Arial" panose="020B0604020202020204" pitchFamily="34" charset="0"/>
              </a:rPr>
              <a:t>1. Způsoby </a:t>
            </a:r>
            <a:r>
              <a:rPr lang="cs-CZ" dirty="0">
                <a:latin typeface="Arial" panose="020B0604020202020204" pitchFamily="34" charset="0"/>
                <a:cs typeface="Arial" panose="020B0604020202020204" pitchFamily="34" charset="0"/>
              </a:rPr>
              <a:t>zprostředkování tématu jinakosti/odlišnosti, životu s </a:t>
            </a:r>
            <a:r>
              <a:rPr lang="cs-CZ" dirty="0" smtClean="0">
                <a:latin typeface="Arial" panose="020B0604020202020204" pitchFamily="34" charset="0"/>
                <a:cs typeface="Arial" panose="020B0604020202020204" pitchFamily="34" charset="0"/>
              </a:rPr>
              <a:t>handicapem</a:t>
            </a:r>
          </a:p>
          <a:p>
            <a:pPr marL="0" indent="0" fontAlgn="t">
              <a:buNone/>
            </a:pPr>
            <a:r>
              <a:rPr lang="cs-CZ" dirty="0">
                <a:latin typeface="Arial" panose="020B0604020202020204" pitchFamily="34" charset="0"/>
                <a:cs typeface="Arial" panose="020B0604020202020204" pitchFamily="34" charset="0"/>
              </a:rPr>
              <a:t>Petra Žáková, Barbora </a:t>
            </a:r>
            <a:r>
              <a:rPr lang="cs-CZ" dirty="0" smtClean="0">
                <a:latin typeface="Arial" panose="020B0604020202020204" pitchFamily="34" charset="0"/>
                <a:cs typeface="Arial" panose="020B0604020202020204" pitchFamily="34" charset="0"/>
              </a:rPr>
              <a:t>Žáková</a:t>
            </a:r>
          </a:p>
          <a:p>
            <a:pPr marL="0" indent="0" fontAlgn="t">
              <a:buNone/>
            </a:pPr>
            <a:r>
              <a:rPr lang="cs-CZ" dirty="0" smtClean="0">
                <a:latin typeface="Arial" panose="020B0604020202020204" pitchFamily="34" charset="0"/>
                <a:cs typeface="Arial" panose="020B0604020202020204" pitchFamily="34" charset="0"/>
              </a:rPr>
              <a:t>2</a:t>
            </a:r>
            <a:r>
              <a:rPr lang="cs-CZ" dirty="0" smtClean="0">
                <a:latin typeface="Arial" panose="020B0604020202020204" pitchFamily="34" charset="0"/>
                <a:cs typeface="Arial" panose="020B0604020202020204" pitchFamily="34" charset="0"/>
              </a:rPr>
              <a:t>.  Pohádky, popletené pohádky - </a:t>
            </a:r>
            <a:r>
              <a:rPr lang="cs-CZ" dirty="0">
                <a:latin typeface="Arial" panose="020B0604020202020204" pitchFamily="34" charset="0"/>
                <a:cs typeface="Arial" panose="020B0604020202020204" pitchFamily="34" charset="0"/>
              </a:rPr>
              <a:t>Blanka Nováková, Zuzana Nováková </a:t>
            </a:r>
          </a:p>
          <a:p>
            <a:pPr marL="0" indent="0" fontAlgn="t">
              <a:buNone/>
            </a:pPr>
            <a:endParaRPr lang="cs-CZ" dirty="0" smtClean="0"/>
          </a:p>
          <a:p>
            <a:pPr marL="0" indent="0" fontAlgn="t">
              <a:buNone/>
            </a:pPr>
            <a:r>
              <a:rPr lang="cs-CZ" dirty="0" smtClean="0"/>
              <a:t>19</a:t>
            </a:r>
            <a:r>
              <a:rPr lang="cs-CZ" dirty="0"/>
              <a:t>. </a:t>
            </a:r>
            <a:r>
              <a:rPr lang="cs-CZ" dirty="0" smtClean="0"/>
              <a:t>11. Knihy </a:t>
            </a:r>
            <a:r>
              <a:rPr lang="cs-CZ" dirty="0"/>
              <a:t>o </a:t>
            </a:r>
            <a:r>
              <a:rPr lang="cs-CZ" dirty="0" smtClean="0"/>
              <a:t>etiketě - Markéta </a:t>
            </a:r>
            <a:r>
              <a:rPr lang="cs-CZ" dirty="0"/>
              <a:t>Pulkrábková, Nikola Kašparová</a:t>
            </a:r>
          </a:p>
          <a:p>
            <a:pPr marL="0" indent="0" fontAlgn="t">
              <a:buNone/>
            </a:pPr>
            <a:endParaRPr lang="cs-CZ" dirty="0" smtClean="0"/>
          </a:p>
          <a:p>
            <a:pPr marL="0" indent="0" fontAlgn="t">
              <a:buNone/>
            </a:pPr>
            <a:r>
              <a:rPr lang="cs-CZ" dirty="0" smtClean="0"/>
              <a:t>26</a:t>
            </a:r>
            <a:r>
              <a:rPr lang="cs-CZ" dirty="0"/>
              <a:t>. 11.</a:t>
            </a:r>
          </a:p>
          <a:p>
            <a:pPr marL="0" indent="0" fontAlgn="b">
              <a:buNone/>
            </a:pPr>
            <a:r>
              <a:rPr lang="cs-CZ" dirty="0" smtClean="0"/>
              <a:t>1. Obrázkové </a:t>
            </a:r>
            <a:r>
              <a:rPr lang="cs-CZ" dirty="0"/>
              <a:t>knihy, zejména pro dvouleté děti a práce s nimi</a:t>
            </a:r>
          </a:p>
          <a:p>
            <a:pPr marL="0" indent="0" fontAlgn="b">
              <a:buNone/>
            </a:pPr>
            <a:r>
              <a:rPr lang="cs-CZ" dirty="0"/>
              <a:t>Václavíková Kateřina, Doležalová Tereza</a:t>
            </a:r>
          </a:p>
          <a:p>
            <a:pPr marL="0" indent="0" fontAlgn="b">
              <a:buNone/>
            </a:pPr>
            <a:r>
              <a:rPr lang="cs-CZ" dirty="0" smtClean="0"/>
              <a:t>2. Práce </a:t>
            </a:r>
            <a:r>
              <a:rPr lang="cs-CZ" dirty="0"/>
              <a:t>s poezií v mateřské škole – povolání, cestování, zvířata…</a:t>
            </a:r>
          </a:p>
          <a:p>
            <a:pPr marL="0" indent="0" fontAlgn="b">
              <a:buNone/>
            </a:pPr>
            <a:r>
              <a:rPr lang="cs-CZ" dirty="0"/>
              <a:t>Hovorková Bára, </a:t>
            </a:r>
            <a:r>
              <a:rPr lang="cs-CZ" dirty="0" err="1"/>
              <a:t>Tydlitátová</a:t>
            </a:r>
            <a:r>
              <a:rPr lang="cs-CZ" dirty="0"/>
              <a:t> </a:t>
            </a:r>
            <a:r>
              <a:rPr lang="cs-CZ" dirty="0" smtClean="0"/>
              <a:t>Lucie</a:t>
            </a:r>
          </a:p>
          <a:p>
            <a:pPr marL="0" indent="0" fontAlgn="b">
              <a:buNone/>
            </a:pPr>
            <a:endParaRPr lang="cs-CZ" dirty="0"/>
          </a:p>
          <a:p>
            <a:pPr marL="0" indent="0" fontAlgn="b">
              <a:buNone/>
            </a:pPr>
            <a:r>
              <a:rPr lang="cs-CZ" dirty="0" smtClean="0"/>
              <a:t>3. 12. </a:t>
            </a:r>
            <a:r>
              <a:rPr lang="cs-CZ" dirty="0" smtClean="0"/>
              <a:t>Časopisy pro děti předškolního věku - </a:t>
            </a:r>
            <a:r>
              <a:rPr lang="cs-CZ" dirty="0">
                <a:latin typeface="Arial" panose="020B0604020202020204" pitchFamily="34" charset="0"/>
                <a:cs typeface="Arial" panose="020B0604020202020204" pitchFamily="34" charset="0"/>
              </a:rPr>
              <a:t>Kristýna </a:t>
            </a:r>
            <a:r>
              <a:rPr lang="cs-CZ" dirty="0" err="1">
                <a:latin typeface="Arial" panose="020B0604020202020204" pitchFamily="34" charset="0"/>
                <a:cs typeface="Arial" panose="020B0604020202020204" pitchFamily="34" charset="0"/>
              </a:rPr>
              <a:t>Karadzasová</a:t>
            </a:r>
            <a:endParaRPr lang="cs-CZ" dirty="0">
              <a:latin typeface="Arial" panose="020B0604020202020204" pitchFamily="34" charset="0"/>
              <a:cs typeface="Arial" panose="020B0604020202020204" pitchFamily="34" charset="0"/>
            </a:endParaRPr>
          </a:p>
          <a:p>
            <a:pPr marL="0" indent="0" fontAlgn="b">
              <a:buNone/>
            </a:pPr>
            <a:endParaRPr lang="cs-CZ" dirty="0"/>
          </a:p>
          <a:p>
            <a:endParaRPr lang="cs-CZ" dirty="0"/>
          </a:p>
        </p:txBody>
      </p:sp>
    </p:spTree>
    <p:extLst>
      <p:ext uri="{BB962C8B-B14F-4D97-AF65-F5344CB8AC3E}">
        <p14:creationId xmlns:p14="http://schemas.microsoft.com/office/powerpoint/2010/main" val="184650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Práce s knihou </a:t>
            </a:r>
            <a:r>
              <a:rPr lang="cs-CZ" dirty="0" smtClean="0"/>
              <a:t>I</a:t>
            </a: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193403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a:t>
            </a:r>
            <a:endParaRPr lang="cs-CZ" dirty="0"/>
          </a:p>
        </p:txBody>
      </p:sp>
      <p:sp>
        <p:nvSpPr>
          <p:cNvPr id="3" name="Zástupný symbol pro obsah 2"/>
          <p:cNvSpPr>
            <a:spLocks noGrp="1"/>
          </p:cNvSpPr>
          <p:nvPr>
            <p:ph idx="1"/>
          </p:nvPr>
        </p:nvSpPr>
        <p:spPr>
          <a:xfrm>
            <a:off x="307975" y="1442015"/>
            <a:ext cx="9613861" cy="4308293"/>
          </a:xfrm>
        </p:spPr>
        <p:txBody>
          <a:bodyPr>
            <a:normAutofit/>
          </a:bodyPr>
          <a:lstStyle/>
          <a:p>
            <a:r>
              <a:rPr lang="cs-CZ" dirty="0" smtClean="0"/>
              <a:t>Co mají společného papoušek, tučňák a tukan?</a:t>
            </a:r>
          </a:p>
          <a:p>
            <a:endParaRPr lang="cs-CZ" dirty="0" smtClean="0"/>
          </a:p>
          <a:p>
            <a:endParaRPr lang="cs-CZ" dirty="0"/>
          </a:p>
          <a:p>
            <a:endParaRPr lang="cs-CZ" dirty="0" smtClean="0"/>
          </a:p>
          <a:p>
            <a:endParaRPr lang="cs-CZ" dirty="0"/>
          </a:p>
          <a:p>
            <a:endParaRPr lang="cs-CZ" dirty="0" smtClean="0"/>
          </a:p>
          <a:p>
            <a:endParaRPr lang="cs-CZ" dirty="0" smtClean="0"/>
          </a:p>
          <a:p>
            <a:endParaRPr lang="cs-CZ" dirty="0"/>
          </a:p>
          <a:p>
            <a:r>
              <a:rPr lang="cs-CZ" dirty="0" smtClean="0"/>
              <a:t>Jaké další zvíře by se k nim mohlo hodit a proč?</a:t>
            </a:r>
            <a:endParaRPr lang="cs-CZ" dirty="0"/>
          </a:p>
        </p:txBody>
      </p:sp>
      <p:sp>
        <p:nvSpPr>
          <p:cNvPr id="4" name="AutoShape 2" descr="Výsledek obrázku pro papouše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4" descr="Výsledek obrázku pro papoušek"/>
          <p:cNvSpPr>
            <a:spLocks noChangeAspect="1" noChangeArrowheads="1"/>
          </p:cNvSpPr>
          <p:nvPr/>
        </p:nvSpPr>
        <p:spPr bwMode="auto">
          <a:xfrm>
            <a:off x="155575" y="-2019300"/>
            <a:ext cx="2809875" cy="421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5" y="2302731"/>
            <a:ext cx="3452799" cy="2586859"/>
          </a:xfrm>
          <a:prstGeom prst="rect">
            <a:avLst/>
          </a:prstGeom>
        </p:spPr>
      </p:pic>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304" y="2134072"/>
            <a:ext cx="2143125" cy="292417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705" y="2044350"/>
            <a:ext cx="4655426" cy="3103617"/>
          </a:xfrm>
          <a:prstGeom prst="rect">
            <a:avLst/>
          </a:prstGeom>
        </p:spPr>
      </p:pic>
    </p:spTree>
    <p:extLst>
      <p:ext uri="{BB962C8B-B14F-4D97-AF65-F5344CB8AC3E}">
        <p14:creationId xmlns:p14="http://schemas.microsoft.com/office/powerpoint/2010/main" val="68242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Papuchalk</a:t>
            </a:r>
            <a:r>
              <a:rPr lang="cs-CZ" dirty="0" smtClean="0"/>
              <a:t> Petr</a:t>
            </a:r>
            <a:endParaRPr lang="cs-CZ" dirty="0"/>
          </a:p>
        </p:txBody>
      </p:sp>
      <p:sp>
        <p:nvSpPr>
          <p:cNvPr id="3" name="Podnadpis 2"/>
          <p:cNvSpPr>
            <a:spLocks noGrp="1"/>
          </p:cNvSpPr>
          <p:nvPr>
            <p:ph type="subTitle" idx="1"/>
          </p:nvPr>
        </p:nvSpPr>
        <p:spPr/>
        <p:txBody>
          <a:bodyPr/>
          <a:lstStyle/>
          <a:p>
            <a:r>
              <a:rPr lang="cs-CZ" dirty="0" smtClean="0"/>
              <a:t>Ukázková lekce v </a:t>
            </a:r>
            <a:r>
              <a:rPr lang="cs-CZ" dirty="0" err="1" smtClean="0"/>
              <a:t>Moodlu</a:t>
            </a:r>
            <a:r>
              <a:rPr lang="cs-CZ" dirty="0" smtClean="0"/>
              <a:t> jako samostatný pracovní list</a:t>
            </a:r>
          </a:p>
          <a:p>
            <a:r>
              <a:rPr lang="cs-CZ" dirty="0" smtClean="0"/>
              <a:t>Fotky </a:t>
            </a:r>
            <a:r>
              <a:rPr lang="cs-CZ" dirty="0"/>
              <a:t>z knih: https://ikarkulka.blogspot.com/2016/02/petr-horacek.html</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94" y="45688"/>
            <a:ext cx="5016570" cy="3342290"/>
          </a:xfrm>
          <a:prstGeom prst="rect">
            <a:avLst/>
          </a:prstGeom>
        </p:spPr>
      </p:pic>
    </p:spTree>
    <p:extLst>
      <p:ext uri="{BB962C8B-B14F-4D97-AF65-F5344CB8AC3E}">
        <p14:creationId xmlns:p14="http://schemas.microsoft.com/office/powerpoint/2010/main" val="131624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Práce s knihou </a:t>
            </a:r>
            <a:r>
              <a:rPr lang="cs-CZ" dirty="0" smtClean="0"/>
              <a:t>II</a:t>
            </a:r>
            <a:endParaRPr lang="cs-CZ" dirty="0"/>
          </a:p>
        </p:txBody>
      </p:sp>
      <p:sp>
        <p:nvSpPr>
          <p:cNvPr id="3" name="Podnadpis 2"/>
          <p:cNvSpPr>
            <a:spLocks noGrp="1"/>
          </p:cNvSpPr>
          <p:nvPr>
            <p:ph type="subTitle" idx="1"/>
          </p:nvPr>
        </p:nvSpPr>
        <p:spPr/>
        <p:txBody>
          <a:bodyPr/>
          <a:lstStyle/>
          <a:p>
            <a:r>
              <a:rPr lang="cs-CZ" dirty="0" smtClean="0"/>
              <a:t>Staráme se o rostlinu</a:t>
            </a:r>
            <a:endParaRPr lang="cs-CZ" dirty="0"/>
          </a:p>
        </p:txBody>
      </p:sp>
    </p:spTree>
    <p:extLst>
      <p:ext uri="{BB962C8B-B14F-4D97-AF65-F5344CB8AC3E}">
        <p14:creationId xmlns:p14="http://schemas.microsoft.com/office/powerpoint/2010/main" val="2853810328"/>
      </p:ext>
    </p:extLst>
  </p:cSld>
  <p:clrMapOvr>
    <a:masterClrMapping/>
  </p:clrMapOvr>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Berlín</Template>
  <TotalTime>1300</TotalTime>
  <Words>730</Words>
  <Application>Microsoft Office PowerPoint</Application>
  <PresentationFormat>Širokoúhlá obrazovka</PresentationFormat>
  <Paragraphs>123</Paragraphs>
  <Slides>31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Arial</vt:lpstr>
      <vt:lpstr>Calibri</vt:lpstr>
      <vt:lpstr>Trebuchet MS</vt:lpstr>
      <vt:lpstr>Berlín</vt:lpstr>
      <vt:lpstr>Literatura pro děti s didaktikou </vt:lpstr>
      <vt:lpstr>Moodle</vt:lpstr>
      <vt:lpstr>Zakončení předmětu – zápočet  </vt:lpstr>
      <vt:lpstr>Konkrétní aktivita s knihou I</vt:lpstr>
      <vt:lpstr>Konkrétní aktivita s knihou II</vt:lpstr>
      <vt:lpstr>Práce s knihou I</vt:lpstr>
      <vt:lpstr>Úkol</vt:lpstr>
      <vt:lpstr>Papuchalk Petr</vt:lpstr>
      <vt:lpstr>Práce s knihou II</vt:lpstr>
      <vt:lpstr>Pracujete ve dvojicích až trojicích</vt:lpstr>
      <vt:lpstr>Podívejte se na  ilustrace v knize</vt:lpstr>
      <vt:lpstr>Proč mu květina tedy stále nekvete?</vt:lpstr>
      <vt:lpstr>Prezentace aplikace PowerPoint</vt:lpstr>
      <vt:lpstr>Jak celý příběh asi dopadne?</vt:lpstr>
      <vt:lpstr>Prezentace aplikace PowerPoint</vt:lpstr>
      <vt:lpstr>Prezentace aplikace PowerPoint</vt:lpstr>
      <vt:lpstr>Prezentace aplikace PowerPoint</vt:lpstr>
      <vt:lpstr>Další knihy autorky K. Macurové</vt:lpstr>
      <vt:lpstr>Práce s knihou III</vt:lpstr>
      <vt:lpstr>Co se děje na podzim?  Ztvárněte pantomimicky</vt:lpstr>
      <vt:lpstr>Klíčová slova (u nečtenářů využít klíčové obrázky) – O čem by příběh mohl vyprávět? Co se v něm asi odehraje?</vt:lpstr>
      <vt:lpstr>Název knihy: Ptáček a lev (M. Dubuc, Labyrint, 2015)</vt:lpstr>
      <vt:lpstr>Text (volně podle knihy a ilustrací)</vt:lpstr>
      <vt:lpstr>Podívejte se na ilustrace z knihy. Co se nejspíše událo mezi nimi?</vt:lpstr>
      <vt:lpstr>Text (volně podle knihy a ilustrací)</vt:lpstr>
      <vt:lpstr>Přiřaďte k ilustracím vhodný text z knihy I </vt:lpstr>
      <vt:lpstr>Přiřaďte k ilustracím vhodný text z knihy  II</vt:lpstr>
      <vt:lpstr>Jaké další úkoly k textu Vás napadají?</vt:lpstr>
      <vt:lpstr>Příklad úkolů k textu</vt:lpstr>
      <vt:lpstr>Jak se asi cítil lev na obrázku vlevo a jak na obrázku vpravo? Proč si to myslíš? Jaký k tomu mohl mít důvod? Kdy se takto cítíš Ty?</vt:lpstr>
      <vt:lpstr>Další využití témat</vt:lpstr>
    </vt:vector>
  </TitlesOfParts>
  <Company>UK Pedf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Literatura pro děti s didaktikou</dc:title>
  <dc:creator>Veronika Laufkova</dc:creator>
  <cp:lastModifiedBy>Veronika Laufkova</cp:lastModifiedBy>
  <cp:revision>10</cp:revision>
  <cp:lastPrinted>2018-10-14T20:16:24Z</cp:lastPrinted>
  <dcterms:created xsi:type="dcterms:W3CDTF">2018-10-07T19:06:29Z</dcterms:created>
  <dcterms:modified xsi:type="dcterms:W3CDTF">2018-10-16T14:10:03Z</dcterms:modified>
</cp:coreProperties>
</file>