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0"/>
  </p:notesMasterIdLst>
  <p:handoutMasterIdLst>
    <p:handoutMasterId r:id="rId71"/>
  </p:handoutMasterIdLst>
  <p:sldIdLst>
    <p:sldId id="256" r:id="rId2"/>
    <p:sldId id="310" r:id="rId3"/>
    <p:sldId id="257" r:id="rId4"/>
    <p:sldId id="258" r:id="rId5"/>
    <p:sldId id="259" r:id="rId6"/>
    <p:sldId id="260" r:id="rId7"/>
    <p:sldId id="261" r:id="rId8"/>
    <p:sldId id="267" r:id="rId9"/>
    <p:sldId id="262" r:id="rId10"/>
    <p:sldId id="269" r:id="rId11"/>
    <p:sldId id="268" r:id="rId12"/>
    <p:sldId id="270" r:id="rId13"/>
    <p:sldId id="273" r:id="rId14"/>
    <p:sldId id="263" r:id="rId15"/>
    <p:sldId id="272" r:id="rId16"/>
    <p:sldId id="285" r:id="rId17"/>
    <p:sldId id="286" r:id="rId18"/>
    <p:sldId id="265" r:id="rId19"/>
    <p:sldId id="264" r:id="rId20"/>
    <p:sldId id="266" r:id="rId21"/>
    <p:sldId id="280" r:id="rId22"/>
    <p:sldId id="271" r:id="rId23"/>
    <p:sldId id="287" r:id="rId24"/>
    <p:sldId id="281" r:id="rId25"/>
    <p:sldId id="282" r:id="rId26"/>
    <p:sldId id="275" r:id="rId27"/>
    <p:sldId id="276" r:id="rId28"/>
    <p:sldId id="277" r:id="rId29"/>
    <p:sldId id="278" r:id="rId30"/>
    <p:sldId id="279" r:id="rId31"/>
    <p:sldId id="293" r:id="rId32"/>
    <p:sldId id="292" r:id="rId33"/>
    <p:sldId id="294" r:id="rId34"/>
    <p:sldId id="288" r:id="rId35"/>
    <p:sldId id="289" r:id="rId36"/>
    <p:sldId id="283" r:id="rId37"/>
    <p:sldId id="284" r:id="rId38"/>
    <p:sldId id="295" r:id="rId39"/>
    <p:sldId id="290" r:id="rId40"/>
    <p:sldId id="291" r:id="rId41"/>
    <p:sldId id="299" r:id="rId42"/>
    <p:sldId id="296" r:id="rId43"/>
    <p:sldId id="297" r:id="rId44"/>
    <p:sldId id="298" r:id="rId45"/>
    <p:sldId id="301" r:id="rId46"/>
    <p:sldId id="300" r:id="rId47"/>
    <p:sldId id="319" r:id="rId48"/>
    <p:sldId id="302" r:id="rId49"/>
    <p:sldId id="303" r:id="rId50"/>
    <p:sldId id="304" r:id="rId51"/>
    <p:sldId id="305" r:id="rId52"/>
    <p:sldId id="306" r:id="rId53"/>
    <p:sldId id="307" r:id="rId54"/>
    <p:sldId id="308" r:id="rId55"/>
    <p:sldId id="309" r:id="rId56"/>
    <p:sldId id="311" r:id="rId57"/>
    <p:sldId id="318" r:id="rId58"/>
    <p:sldId id="314" r:id="rId59"/>
    <p:sldId id="312" r:id="rId60"/>
    <p:sldId id="313" r:id="rId61"/>
    <p:sldId id="322" r:id="rId62"/>
    <p:sldId id="315" r:id="rId63"/>
    <p:sldId id="316" r:id="rId64"/>
    <p:sldId id="323" r:id="rId65"/>
    <p:sldId id="317" r:id="rId66"/>
    <p:sldId id="320" r:id="rId67"/>
    <p:sldId id="324" r:id="rId68"/>
    <p:sldId id="321" r:id="rId6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ýchozí oddíl" id="{19687309-78E9-4756-89F1-DCE9C0D81D2F}">
          <p14:sldIdLst>
            <p14:sldId id="256"/>
            <p14:sldId id="310"/>
            <p14:sldId id="257"/>
            <p14:sldId id="258"/>
            <p14:sldId id="259"/>
            <p14:sldId id="260"/>
            <p14:sldId id="261"/>
            <p14:sldId id="267"/>
            <p14:sldId id="262"/>
            <p14:sldId id="269"/>
            <p14:sldId id="268"/>
            <p14:sldId id="270"/>
            <p14:sldId id="273"/>
            <p14:sldId id="263"/>
            <p14:sldId id="272"/>
            <p14:sldId id="285"/>
            <p14:sldId id="286"/>
            <p14:sldId id="265"/>
            <p14:sldId id="264"/>
            <p14:sldId id="266"/>
            <p14:sldId id="280"/>
            <p14:sldId id="271"/>
            <p14:sldId id="287"/>
            <p14:sldId id="281"/>
            <p14:sldId id="282"/>
            <p14:sldId id="275"/>
            <p14:sldId id="276"/>
            <p14:sldId id="277"/>
            <p14:sldId id="278"/>
            <p14:sldId id="279"/>
            <p14:sldId id="293"/>
            <p14:sldId id="292"/>
            <p14:sldId id="294"/>
            <p14:sldId id="288"/>
            <p14:sldId id="289"/>
            <p14:sldId id="283"/>
            <p14:sldId id="284"/>
            <p14:sldId id="295"/>
            <p14:sldId id="290"/>
            <p14:sldId id="291"/>
            <p14:sldId id="299"/>
            <p14:sldId id="296"/>
            <p14:sldId id="297"/>
            <p14:sldId id="298"/>
            <p14:sldId id="301"/>
            <p14:sldId id="300"/>
            <p14:sldId id="319"/>
            <p14:sldId id="302"/>
            <p14:sldId id="303"/>
            <p14:sldId id="304"/>
            <p14:sldId id="305"/>
            <p14:sldId id="306"/>
            <p14:sldId id="307"/>
            <p14:sldId id="308"/>
            <p14:sldId id="309"/>
            <p14:sldId id="311"/>
            <p14:sldId id="318"/>
            <p14:sldId id="314"/>
            <p14:sldId id="312"/>
            <p14:sldId id="313"/>
            <p14:sldId id="322"/>
            <p14:sldId id="315"/>
            <p14:sldId id="316"/>
            <p14:sldId id="323"/>
            <p14:sldId id="317"/>
            <p14:sldId id="320"/>
            <p14:sldId id="324"/>
            <p14:sldId id="321"/>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 Malý" initials="JM" lastIdx="1" clrIdx="0">
    <p:extLst>
      <p:ext uri="{19B8F6BF-5375-455C-9EA6-DF929625EA0E}">
        <p15:presenceInfo xmlns:p15="http://schemas.microsoft.com/office/powerpoint/2012/main" userId="dc31170cf1f4341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221" autoAdjust="0"/>
    <p:restoredTop sz="94660"/>
  </p:normalViewPr>
  <p:slideViewPr>
    <p:cSldViewPr snapToGrid="0">
      <p:cViewPr varScale="1">
        <p:scale>
          <a:sx n="72" d="100"/>
          <a:sy n="72" d="100"/>
        </p:scale>
        <p:origin x="44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632EF5-4D2C-492A-915B-C56BFE3E6D75}" type="datetimeFigureOut">
              <a:rPr lang="cs-CZ" smtClean="0"/>
              <a:t>19.10.2017</a:t>
            </a:fld>
            <a:endParaRPr lang="cs-CZ"/>
          </a:p>
        </p:txBody>
      </p:sp>
      <p:sp>
        <p:nvSpPr>
          <p:cNvPr id="4" name="Zástupný symbol pro zápatí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C55F0C9-8A9A-40AD-BBB2-9F3440D4892B}" type="slidenum">
              <a:rPr lang="cs-CZ" smtClean="0"/>
              <a:t>‹#›</a:t>
            </a:fld>
            <a:endParaRPr lang="cs-CZ"/>
          </a:p>
        </p:txBody>
      </p:sp>
    </p:spTree>
    <p:extLst>
      <p:ext uri="{BB962C8B-B14F-4D97-AF65-F5344CB8AC3E}">
        <p14:creationId xmlns:p14="http://schemas.microsoft.com/office/powerpoint/2010/main" val="34319692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7AD5AC-8BDB-49C2-8B3A-8FF5D58A6F51}" type="datetimeFigureOut">
              <a:rPr lang="en-GB" smtClean="0"/>
              <a:t>19/10/2017</a:t>
            </a:fld>
            <a:endParaRPr lang="en-GB"/>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FD74B4-CF40-4B76-9F7D-9E04E3FCB889}" type="slidenum">
              <a:rPr lang="en-GB" smtClean="0"/>
              <a:t>‹#›</a:t>
            </a:fld>
            <a:endParaRPr lang="en-GB"/>
          </a:p>
        </p:txBody>
      </p:sp>
    </p:spTree>
    <p:extLst>
      <p:ext uri="{BB962C8B-B14F-4D97-AF65-F5344CB8AC3E}">
        <p14:creationId xmlns:p14="http://schemas.microsoft.com/office/powerpoint/2010/main" val="23250854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cs-CZ"/>
              <a:t>Kliknutím lze upravit styl.</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BB328183-BD8D-4003-BE36-90B896E328DB}" type="datetimeFigureOut">
              <a:rPr lang="cs-CZ" smtClean="0"/>
              <a:t>19.10.2017</a:t>
            </a:fld>
            <a:endParaRPr lang="cs-CZ"/>
          </a:p>
        </p:txBody>
      </p:sp>
      <p:sp>
        <p:nvSpPr>
          <p:cNvPr id="5" name="Footer Placeholder 4"/>
          <p:cNvSpPr>
            <a:spLocks noGrp="1"/>
          </p:cNvSpPr>
          <p:nvPr>
            <p:ph type="ftr" sz="quarter" idx="11"/>
          </p:nvPr>
        </p:nvSpPr>
        <p:spPr/>
        <p:txBody>
          <a:bodyPr/>
          <a:lstStyle/>
          <a:p>
            <a:endParaRPr lang="cs-CZ"/>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9F9718CB-333F-4B1E-8161-697D42F7C7EB}" type="slidenum">
              <a:rPr lang="cs-CZ" smtClean="0"/>
              <a:t>‹#›</a:t>
            </a:fld>
            <a:endParaRPr lang="cs-CZ"/>
          </a:p>
        </p:txBody>
      </p:sp>
    </p:spTree>
    <p:extLst>
      <p:ext uri="{BB962C8B-B14F-4D97-AF65-F5344CB8AC3E}">
        <p14:creationId xmlns:p14="http://schemas.microsoft.com/office/powerpoint/2010/main" val="2422980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cs-CZ"/>
              <a:t>Kliknutím lze upravit styl.</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BB328183-BD8D-4003-BE36-90B896E328DB}" type="datetimeFigureOut">
              <a:rPr lang="cs-CZ" smtClean="0"/>
              <a:t>19.10.2017</a:t>
            </a:fld>
            <a:endParaRPr lang="cs-CZ"/>
          </a:p>
        </p:txBody>
      </p:sp>
      <p:sp>
        <p:nvSpPr>
          <p:cNvPr id="5" name="Footer Placeholder 4"/>
          <p:cNvSpPr>
            <a:spLocks noGrp="1"/>
          </p:cNvSpPr>
          <p:nvPr>
            <p:ph type="ftr" sz="quarter" idx="11"/>
          </p:nvPr>
        </p:nvSpPr>
        <p:spPr/>
        <p:txBody>
          <a:bodyPr/>
          <a:lstStyle/>
          <a:p>
            <a:endParaRPr lang="cs-CZ"/>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9F9718CB-333F-4B1E-8161-697D42F7C7EB}" type="slidenum">
              <a:rPr lang="cs-CZ" smtClean="0"/>
              <a:t>‹#›</a:t>
            </a:fld>
            <a:endParaRPr lang="cs-CZ"/>
          </a:p>
        </p:txBody>
      </p:sp>
    </p:spTree>
    <p:extLst>
      <p:ext uri="{BB962C8B-B14F-4D97-AF65-F5344CB8AC3E}">
        <p14:creationId xmlns:p14="http://schemas.microsoft.com/office/powerpoint/2010/main" val="1486373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cs-CZ"/>
              <a:t>Kliknutím lze upravit styl.</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Upravte styly předlohy textu.</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BB328183-BD8D-4003-BE36-90B896E328DB}" type="datetimeFigureOut">
              <a:rPr lang="cs-CZ" smtClean="0"/>
              <a:t>19.10.2017</a:t>
            </a:fld>
            <a:endParaRPr lang="cs-CZ"/>
          </a:p>
        </p:txBody>
      </p:sp>
      <p:sp>
        <p:nvSpPr>
          <p:cNvPr id="5" name="Footer Placeholder 4"/>
          <p:cNvSpPr>
            <a:spLocks noGrp="1"/>
          </p:cNvSpPr>
          <p:nvPr>
            <p:ph type="ftr" sz="quarter" idx="11"/>
          </p:nvPr>
        </p:nvSpPr>
        <p:spPr/>
        <p:txBody>
          <a:bodyPr/>
          <a:lstStyle/>
          <a:p>
            <a:endParaRPr lang="cs-CZ"/>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9F9718CB-333F-4B1E-8161-697D42F7C7EB}" type="slidenum">
              <a:rPr lang="cs-CZ" smtClean="0"/>
              <a:t>‹#›</a:t>
            </a:fld>
            <a:endParaRPr lang="cs-CZ"/>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9117159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cs-CZ"/>
              <a:t>Kliknutím lze upravit styl.</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cs-CZ"/>
              <a:t>Upravte styly předlohy textu.</a:t>
            </a:r>
          </a:p>
        </p:txBody>
      </p:sp>
      <p:sp>
        <p:nvSpPr>
          <p:cNvPr id="5" name="Date Placeholder 4"/>
          <p:cNvSpPr>
            <a:spLocks noGrp="1"/>
          </p:cNvSpPr>
          <p:nvPr>
            <p:ph type="dt" sz="half" idx="10"/>
          </p:nvPr>
        </p:nvSpPr>
        <p:spPr/>
        <p:txBody>
          <a:bodyPr/>
          <a:lstStyle/>
          <a:p>
            <a:fld id="{BB328183-BD8D-4003-BE36-90B896E328DB}" type="datetimeFigureOut">
              <a:rPr lang="cs-CZ" smtClean="0"/>
              <a:t>19.10.2017</a:t>
            </a:fld>
            <a:endParaRPr lang="cs-CZ"/>
          </a:p>
        </p:txBody>
      </p:sp>
      <p:sp>
        <p:nvSpPr>
          <p:cNvPr id="6" name="Footer Placeholder 5"/>
          <p:cNvSpPr>
            <a:spLocks noGrp="1"/>
          </p:cNvSpPr>
          <p:nvPr>
            <p:ph type="ftr" sz="quarter" idx="11"/>
          </p:nvPr>
        </p:nvSpPr>
        <p:spPr/>
        <p:txBody>
          <a:bodyPr/>
          <a:lstStyle/>
          <a:p>
            <a:endParaRPr lang="cs-CZ"/>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F9718CB-333F-4B1E-8161-697D42F7C7EB}" type="slidenum">
              <a:rPr lang="cs-CZ" smtClean="0"/>
              <a:t>‹#›</a:t>
            </a:fld>
            <a:endParaRPr lang="cs-CZ"/>
          </a:p>
        </p:txBody>
      </p:sp>
    </p:spTree>
    <p:extLst>
      <p:ext uri="{BB962C8B-B14F-4D97-AF65-F5344CB8AC3E}">
        <p14:creationId xmlns:p14="http://schemas.microsoft.com/office/powerpoint/2010/main" val="20886856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cs-CZ"/>
              <a:t>Kliknutím lze upravit styl.</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Upravte styly předlohy textu.</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cs-CZ"/>
              <a:t>Upravte styly předlohy textu.</a:t>
            </a:r>
          </a:p>
        </p:txBody>
      </p:sp>
      <p:sp>
        <p:nvSpPr>
          <p:cNvPr id="5" name="Date Placeholder 4"/>
          <p:cNvSpPr>
            <a:spLocks noGrp="1"/>
          </p:cNvSpPr>
          <p:nvPr>
            <p:ph type="dt" sz="half" idx="10"/>
          </p:nvPr>
        </p:nvSpPr>
        <p:spPr/>
        <p:txBody>
          <a:bodyPr/>
          <a:lstStyle/>
          <a:p>
            <a:fld id="{BB328183-BD8D-4003-BE36-90B896E328DB}" type="datetimeFigureOut">
              <a:rPr lang="cs-CZ" smtClean="0"/>
              <a:t>19.10.2017</a:t>
            </a:fld>
            <a:endParaRPr lang="cs-CZ"/>
          </a:p>
        </p:txBody>
      </p:sp>
      <p:sp>
        <p:nvSpPr>
          <p:cNvPr id="6" name="Footer Placeholder 5"/>
          <p:cNvSpPr>
            <a:spLocks noGrp="1"/>
          </p:cNvSpPr>
          <p:nvPr>
            <p:ph type="ftr" sz="quarter" idx="11"/>
          </p:nvPr>
        </p:nvSpPr>
        <p:spPr/>
        <p:txBody>
          <a:bodyPr/>
          <a:lstStyle/>
          <a:p>
            <a:endParaRPr lang="cs-CZ"/>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F9718CB-333F-4B1E-8161-697D42F7C7EB}" type="slidenum">
              <a:rPr lang="cs-CZ" smtClean="0"/>
              <a:t>‹#›</a:t>
            </a:fld>
            <a:endParaRPr lang="cs-CZ"/>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5755186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cs-CZ"/>
              <a:t>Kliknutím lze upravit styl.</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Upravte styly předlohy textu.</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cs-CZ"/>
              <a:t>Upravte styly předlohy textu.</a:t>
            </a:r>
          </a:p>
        </p:txBody>
      </p:sp>
      <p:sp>
        <p:nvSpPr>
          <p:cNvPr id="5" name="Date Placeholder 4"/>
          <p:cNvSpPr>
            <a:spLocks noGrp="1"/>
          </p:cNvSpPr>
          <p:nvPr>
            <p:ph type="dt" sz="half" idx="10"/>
          </p:nvPr>
        </p:nvSpPr>
        <p:spPr/>
        <p:txBody>
          <a:bodyPr/>
          <a:lstStyle/>
          <a:p>
            <a:fld id="{BB328183-BD8D-4003-BE36-90B896E328DB}" type="datetimeFigureOut">
              <a:rPr lang="cs-CZ" smtClean="0"/>
              <a:t>19.10.2017</a:t>
            </a:fld>
            <a:endParaRPr lang="cs-CZ"/>
          </a:p>
        </p:txBody>
      </p:sp>
      <p:sp>
        <p:nvSpPr>
          <p:cNvPr id="6" name="Footer Placeholder 5"/>
          <p:cNvSpPr>
            <a:spLocks noGrp="1"/>
          </p:cNvSpPr>
          <p:nvPr>
            <p:ph type="ftr" sz="quarter" idx="11"/>
          </p:nvPr>
        </p:nvSpPr>
        <p:spPr/>
        <p:txBody>
          <a:bodyPr/>
          <a:lstStyle/>
          <a:p>
            <a:endParaRPr lang="cs-CZ"/>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F9718CB-333F-4B1E-8161-697D42F7C7EB}" type="slidenum">
              <a:rPr lang="cs-CZ" smtClean="0"/>
              <a:t>‹#›</a:t>
            </a:fld>
            <a:endParaRPr lang="cs-CZ"/>
          </a:p>
        </p:txBody>
      </p:sp>
    </p:spTree>
    <p:extLst>
      <p:ext uri="{BB962C8B-B14F-4D97-AF65-F5344CB8AC3E}">
        <p14:creationId xmlns:p14="http://schemas.microsoft.com/office/powerpoint/2010/main" val="21206051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ncho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B328183-BD8D-4003-BE36-90B896E328DB}" type="datetimeFigureOut">
              <a:rPr lang="cs-CZ" smtClean="0"/>
              <a:t>19.10.2017</a:t>
            </a:fld>
            <a:endParaRPr lang="cs-CZ"/>
          </a:p>
        </p:txBody>
      </p:sp>
      <p:sp>
        <p:nvSpPr>
          <p:cNvPr id="5" name="Footer Placeholder 4"/>
          <p:cNvSpPr>
            <a:spLocks noGrp="1"/>
          </p:cNvSpPr>
          <p:nvPr>
            <p:ph type="ftr" sz="quarter" idx="11"/>
          </p:nvPr>
        </p:nvSpPr>
        <p:spPr/>
        <p:txBody>
          <a:bodyPr/>
          <a:lstStyle/>
          <a:p>
            <a:endParaRPr lang="cs-CZ"/>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F9718CB-333F-4B1E-8161-697D42F7C7EB}" type="slidenum">
              <a:rPr lang="cs-CZ" smtClean="0"/>
              <a:t>‹#›</a:t>
            </a:fld>
            <a:endParaRPr lang="cs-CZ"/>
          </a:p>
        </p:txBody>
      </p:sp>
    </p:spTree>
    <p:extLst>
      <p:ext uri="{BB962C8B-B14F-4D97-AF65-F5344CB8AC3E}">
        <p14:creationId xmlns:p14="http://schemas.microsoft.com/office/powerpoint/2010/main" val="268268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cs-CZ"/>
              <a:t>Kliknutím lze upravit styl.</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B328183-BD8D-4003-BE36-90B896E328DB}" type="datetimeFigureOut">
              <a:rPr lang="cs-CZ" smtClean="0"/>
              <a:t>19.10.2017</a:t>
            </a:fld>
            <a:endParaRPr lang="cs-CZ"/>
          </a:p>
        </p:txBody>
      </p:sp>
      <p:sp>
        <p:nvSpPr>
          <p:cNvPr id="5" name="Footer Placeholder 4"/>
          <p:cNvSpPr>
            <a:spLocks noGrp="1"/>
          </p:cNvSpPr>
          <p:nvPr>
            <p:ph type="ftr" sz="quarter" idx="11"/>
          </p:nvPr>
        </p:nvSpPr>
        <p:spPr/>
        <p:txBody>
          <a:bodyPr/>
          <a:lstStyle/>
          <a:p>
            <a:endParaRPr lang="cs-CZ"/>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F9718CB-333F-4B1E-8161-697D42F7C7EB}" type="slidenum">
              <a:rPr lang="cs-CZ" smtClean="0"/>
              <a:t>‹#›</a:t>
            </a:fld>
            <a:endParaRPr lang="cs-CZ"/>
          </a:p>
        </p:txBody>
      </p:sp>
    </p:spTree>
    <p:extLst>
      <p:ext uri="{BB962C8B-B14F-4D97-AF65-F5344CB8AC3E}">
        <p14:creationId xmlns:p14="http://schemas.microsoft.com/office/powerpoint/2010/main" val="886719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cs-CZ"/>
              <a:t>Kliknutím lze upravit styl.</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B328183-BD8D-4003-BE36-90B896E328DB}" type="datetimeFigureOut">
              <a:rPr lang="cs-CZ" smtClean="0"/>
              <a:t>19.10.2017</a:t>
            </a:fld>
            <a:endParaRPr lang="cs-CZ"/>
          </a:p>
        </p:txBody>
      </p:sp>
      <p:sp>
        <p:nvSpPr>
          <p:cNvPr id="5" name="Footer Placeholder 4"/>
          <p:cNvSpPr>
            <a:spLocks noGrp="1"/>
          </p:cNvSpPr>
          <p:nvPr>
            <p:ph type="ftr" sz="quarter" idx="11"/>
          </p:nvPr>
        </p:nvSpPr>
        <p:spPr/>
        <p:txBody>
          <a:bodyPr/>
          <a:lstStyle/>
          <a:p>
            <a:endParaRPr lang="cs-CZ"/>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F9718CB-333F-4B1E-8161-697D42F7C7EB}" type="slidenum">
              <a:rPr lang="cs-CZ" smtClean="0"/>
              <a:t>‹#›</a:t>
            </a:fld>
            <a:endParaRPr lang="cs-CZ"/>
          </a:p>
        </p:txBody>
      </p:sp>
    </p:spTree>
    <p:extLst>
      <p:ext uri="{BB962C8B-B14F-4D97-AF65-F5344CB8AC3E}">
        <p14:creationId xmlns:p14="http://schemas.microsoft.com/office/powerpoint/2010/main" val="3029918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BB328183-BD8D-4003-BE36-90B896E328DB}" type="datetimeFigureOut">
              <a:rPr lang="cs-CZ" smtClean="0"/>
              <a:t>19.10.2017</a:t>
            </a:fld>
            <a:endParaRPr lang="cs-CZ"/>
          </a:p>
        </p:txBody>
      </p:sp>
      <p:sp>
        <p:nvSpPr>
          <p:cNvPr id="5" name="Footer Placeholder 4"/>
          <p:cNvSpPr>
            <a:spLocks noGrp="1"/>
          </p:cNvSpPr>
          <p:nvPr>
            <p:ph type="ftr" sz="quarter" idx="11"/>
          </p:nvPr>
        </p:nvSpPr>
        <p:spPr/>
        <p:txBody>
          <a:bodyPr/>
          <a:lstStyle/>
          <a:p>
            <a:endParaRPr lang="cs-CZ"/>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9F9718CB-333F-4B1E-8161-697D42F7C7EB}" type="slidenum">
              <a:rPr lang="cs-CZ" smtClean="0"/>
              <a:t>‹#›</a:t>
            </a:fld>
            <a:endParaRPr lang="cs-CZ"/>
          </a:p>
        </p:txBody>
      </p:sp>
    </p:spTree>
    <p:extLst>
      <p:ext uri="{BB962C8B-B14F-4D97-AF65-F5344CB8AC3E}">
        <p14:creationId xmlns:p14="http://schemas.microsoft.com/office/powerpoint/2010/main" val="2098050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BB328183-BD8D-4003-BE36-90B896E328DB}" type="datetimeFigureOut">
              <a:rPr lang="cs-CZ" smtClean="0"/>
              <a:t>19.10.2017</a:t>
            </a:fld>
            <a:endParaRPr lang="cs-CZ"/>
          </a:p>
        </p:txBody>
      </p:sp>
      <p:sp>
        <p:nvSpPr>
          <p:cNvPr id="6" name="Footer Placeholder 5"/>
          <p:cNvSpPr>
            <a:spLocks noGrp="1"/>
          </p:cNvSpPr>
          <p:nvPr>
            <p:ph type="ftr" sz="quarter" idx="11"/>
          </p:nvPr>
        </p:nvSpPr>
        <p:spPr/>
        <p:txBody>
          <a:bodyPr/>
          <a:lstStyle/>
          <a:p>
            <a:endParaRPr lang="cs-CZ"/>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9F9718CB-333F-4B1E-8161-697D42F7C7EB}" type="slidenum">
              <a:rPr lang="cs-CZ" smtClean="0"/>
              <a:t>‹#›</a:t>
            </a:fld>
            <a:endParaRPr lang="cs-CZ"/>
          </a:p>
        </p:txBody>
      </p:sp>
    </p:spTree>
    <p:extLst>
      <p:ext uri="{BB962C8B-B14F-4D97-AF65-F5344CB8AC3E}">
        <p14:creationId xmlns:p14="http://schemas.microsoft.com/office/powerpoint/2010/main" val="236316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cs-CZ"/>
              <a:t>Kliknutím lze upravit styl.</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BB328183-BD8D-4003-BE36-90B896E328DB}" type="datetimeFigureOut">
              <a:rPr lang="cs-CZ" smtClean="0"/>
              <a:t>19.10.2017</a:t>
            </a:fld>
            <a:endParaRPr lang="cs-CZ"/>
          </a:p>
        </p:txBody>
      </p:sp>
      <p:sp>
        <p:nvSpPr>
          <p:cNvPr id="8" name="Footer Placeholder 7"/>
          <p:cNvSpPr>
            <a:spLocks noGrp="1"/>
          </p:cNvSpPr>
          <p:nvPr>
            <p:ph type="ftr" sz="quarter" idx="11"/>
          </p:nvPr>
        </p:nvSpPr>
        <p:spPr/>
        <p:txBody>
          <a:bodyPr/>
          <a:lstStyle/>
          <a:p>
            <a:endParaRPr lang="cs-CZ"/>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9F9718CB-333F-4B1E-8161-697D42F7C7EB}" type="slidenum">
              <a:rPr lang="cs-CZ" smtClean="0"/>
              <a:t>‹#›</a:t>
            </a:fld>
            <a:endParaRPr lang="cs-CZ"/>
          </a:p>
        </p:txBody>
      </p:sp>
    </p:spTree>
    <p:extLst>
      <p:ext uri="{BB962C8B-B14F-4D97-AF65-F5344CB8AC3E}">
        <p14:creationId xmlns:p14="http://schemas.microsoft.com/office/powerpoint/2010/main" val="3870158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BB328183-BD8D-4003-BE36-90B896E328DB}" type="datetimeFigureOut">
              <a:rPr lang="cs-CZ" smtClean="0"/>
              <a:t>19.10.2017</a:t>
            </a:fld>
            <a:endParaRPr lang="cs-CZ"/>
          </a:p>
        </p:txBody>
      </p:sp>
      <p:sp>
        <p:nvSpPr>
          <p:cNvPr id="4" name="Footer Placeholder 3"/>
          <p:cNvSpPr>
            <a:spLocks noGrp="1"/>
          </p:cNvSpPr>
          <p:nvPr>
            <p:ph type="ftr" sz="quarter" idx="11"/>
          </p:nvPr>
        </p:nvSpPr>
        <p:spPr/>
        <p:txBody>
          <a:bodyPr/>
          <a:lstStyle/>
          <a:p>
            <a:endParaRPr lang="cs-CZ"/>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9F9718CB-333F-4B1E-8161-697D42F7C7EB}" type="slidenum">
              <a:rPr lang="cs-CZ" smtClean="0"/>
              <a:t>‹#›</a:t>
            </a:fld>
            <a:endParaRPr lang="cs-CZ"/>
          </a:p>
        </p:txBody>
      </p:sp>
    </p:spTree>
    <p:extLst>
      <p:ext uri="{BB962C8B-B14F-4D97-AF65-F5344CB8AC3E}">
        <p14:creationId xmlns:p14="http://schemas.microsoft.com/office/powerpoint/2010/main" val="1229320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328183-BD8D-4003-BE36-90B896E328DB}" type="datetimeFigureOut">
              <a:rPr lang="cs-CZ" smtClean="0"/>
              <a:t>19.10.2017</a:t>
            </a:fld>
            <a:endParaRPr lang="cs-CZ"/>
          </a:p>
        </p:txBody>
      </p:sp>
      <p:sp>
        <p:nvSpPr>
          <p:cNvPr id="3" name="Footer Placeholder 2"/>
          <p:cNvSpPr>
            <a:spLocks noGrp="1"/>
          </p:cNvSpPr>
          <p:nvPr>
            <p:ph type="ftr" sz="quarter" idx="11"/>
          </p:nvPr>
        </p:nvSpPr>
        <p:spPr/>
        <p:txBody>
          <a:bodyPr/>
          <a:lstStyle/>
          <a:p>
            <a:endParaRPr lang="cs-CZ"/>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9F9718CB-333F-4B1E-8161-697D42F7C7EB}" type="slidenum">
              <a:rPr lang="cs-CZ" smtClean="0"/>
              <a:t>‹#›</a:t>
            </a:fld>
            <a:endParaRPr lang="cs-CZ"/>
          </a:p>
        </p:txBody>
      </p:sp>
    </p:spTree>
    <p:extLst>
      <p:ext uri="{BB962C8B-B14F-4D97-AF65-F5344CB8AC3E}">
        <p14:creationId xmlns:p14="http://schemas.microsoft.com/office/powerpoint/2010/main" val="3067560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cs-CZ"/>
              <a:t>Kliknutím lze upravit styl.</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BB328183-BD8D-4003-BE36-90B896E328DB}" type="datetimeFigureOut">
              <a:rPr lang="cs-CZ" smtClean="0"/>
              <a:t>19.10.2017</a:t>
            </a:fld>
            <a:endParaRPr lang="cs-CZ"/>
          </a:p>
        </p:txBody>
      </p:sp>
      <p:sp>
        <p:nvSpPr>
          <p:cNvPr id="6" name="Footer Placeholder 5"/>
          <p:cNvSpPr>
            <a:spLocks noGrp="1"/>
          </p:cNvSpPr>
          <p:nvPr>
            <p:ph type="ftr" sz="quarter" idx="11"/>
          </p:nvPr>
        </p:nvSpPr>
        <p:spPr/>
        <p:txBody>
          <a:bodyPr/>
          <a:lstStyle/>
          <a:p>
            <a:endParaRPr lang="cs-CZ"/>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9F9718CB-333F-4B1E-8161-697D42F7C7EB}" type="slidenum">
              <a:rPr lang="cs-CZ" smtClean="0"/>
              <a:t>‹#›</a:t>
            </a:fld>
            <a:endParaRPr lang="cs-CZ"/>
          </a:p>
        </p:txBody>
      </p:sp>
    </p:spTree>
    <p:extLst>
      <p:ext uri="{BB962C8B-B14F-4D97-AF65-F5344CB8AC3E}">
        <p14:creationId xmlns:p14="http://schemas.microsoft.com/office/powerpoint/2010/main" val="1381744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BB328183-BD8D-4003-BE36-90B896E328DB}" type="datetimeFigureOut">
              <a:rPr lang="cs-CZ" smtClean="0"/>
              <a:t>19.10.2017</a:t>
            </a:fld>
            <a:endParaRPr lang="cs-CZ"/>
          </a:p>
        </p:txBody>
      </p:sp>
      <p:sp>
        <p:nvSpPr>
          <p:cNvPr id="6" name="Footer Placeholder 5"/>
          <p:cNvSpPr>
            <a:spLocks noGrp="1"/>
          </p:cNvSpPr>
          <p:nvPr>
            <p:ph type="ftr" sz="quarter" idx="11"/>
          </p:nvPr>
        </p:nvSpPr>
        <p:spPr/>
        <p:txBody>
          <a:bodyPr/>
          <a:lstStyle/>
          <a:p>
            <a:endParaRPr lang="cs-CZ"/>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F9718CB-333F-4B1E-8161-697D42F7C7EB}" type="slidenum">
              <a:rPr lang="cs-CZ" smtClean="0"/>
              <a:t>‹#›</a:t>
            </a:fld>
            <a:endParaRPr lang="cs-CZ"/>
          </a:p>
        </p:txBody>
      </p:sp>
    </p:spTree>
    <p:extLst>
      <p:ext uri="{BB962C8B-B14F-4D97-AF65-F5344CB8AC3E}">
        <p14:creationId xmlns:p14="http://schemas.microsoft.com/office/powerpoint/2010/main" val="1534770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B328183-BD8D-4003-BE36-90B896E328DB}" type="datetimeFigureOut">
              <a:rPr lang="cs-CZ" smtClean="0"/>
              <a:t>19.10.2017</a:t>
            </a:fld>
            <a:endParaRPr lang="cs-CZ"/>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cs-CZ"/>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9F9718CB-333F-4B1E-8161-697D42F7C7EB}" type="slidenum">
              <a:rPr lang="cs-CZ" smtClean="0"/>
              <a:t>‹#›</a:t>
            </a:fld>
            <a:endParaRPr lang="cs-CZ"/>
          </a:p>
        </p:txBody>
      </p:sp>
    </p:spTree>
    <p:extLst>
      <p:ext uri="{BB962C8B-B14F-4D97-AF65-F5344CB8AC3E}">
        <p14:creationId xmlns:p14="http://schemas.microsoft.com/office/powerpoint/2010/main" val="19162917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a:t>Normanský vpád a jeho následky</a:t>
            </a:r>
          </a:p>
        </p:txBody>
      </p:sp>
      <p:sp>
        <p:nvSpPr>
          <p:cNvPr id="3" name="Podnadpis 2"/>
          <p:cNvSpPr>
            <a:spLocks noGrp="1"/>
          </p:cNvSpPr>
          <p:nvPr>
            <p:ph type="subTitle" idx="1"/>
          </p:nvPr>
        </p:nvSpPr>
        <p:spPr/>
        <p:txBody>
          <a:bodyPr>
            <a:normAutofit/>
          </a:bodyPr>
          <a:lstStyle/>
          <a:p>
            <a:r>
              <a:rPr lang="cs-CZ" sz="4000" dirty="0"/>
              <a:t>1042 – 1100</a:t>
            </a:r>
          </a:p>
        </p:txBody>
      </p:sp>
    </p:spTree>
    <p:extLst>
      <p:ext uri="{BB962C8B-B14F-4D97-AF65-F5344CB8AC3E}">
        <p14:creationId xmlns:p14="http://schemas.microsoft.com/office/powerpoint/2010/main" val="20145777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algn="just"/>
            <a:r>
              <a:rPr lang="cs-CZ" sz="2000" dirty="0"/>
              <a:t>Eduard pak ve své touze ukázat svůj vděk, pomýšleje na velkorysou štědrost, neobvyklou čestnost, oddané přátelství, kterými byl zahrnován v Normandii od vévody Viléma, se kterým ho pojily vazby silnější než rodinné, pomýšleje také na obzvláštní pomoc, kterou mu, po návratu z vyhnanství, vrátil království, chtěl se mu odvděčit. Jelikož korunu získal díky jeho pomoci, rozhodl se jmenovat ho právoplatným následníkem trůnu. Se souhlasem mocných svého království (</a:t>
            </a:r>
            <a:r>
              <a:rPr lang="cs-CZ" sz="2000" i="1" dirty="0" err="1"/>
              <a:t>Optimatum</a:t>
            </a:r>
            <a:r>
              <a:rPr lang="cs-CZ" sz="2000" dirty="0"/>
              <a:t>) a prostřednictvím arcibiskupa Roberta z Canterbury, který byl určen, aby toto vyjednal, poslal mu jako záruku členy mocné rodiny, syny a vnuky earla </a:t>
            </a:r>
            <a:r>
              <a:rPr lang="cs-CZ" sz="2000" dirty="0" err="1"/>
              <a:t>Godwina</a:t>
            </a:r>
            <a:r>
              <a:rPr lang="cs-CZ" sz="2000" dirty="0"/>
              <a:t>. </a:t>
            </a:r>
          </a:p>
        </p:txBody>
      </p:sp>
      <p:sp>
        <p:nvSpPr>
          <p:cNvPr id="3" name="Zástupný symbol pro text 2"/>
          <p:cNvSpPr>
            <a:spLocks noGrp="1"/>
          </p:cNvSpPr>
          <p:nvPr>
            <p:ph type="body" sz="quarter" idx="13"/>
          </p:nvPr>
        </p:nvSpPr>
        <p:spPr/>
        <p:txBody>
          <a:bodyPr/>
          <a:lstStyle/>
          <a:p>
            <a:r>
              <a:rPr lang="cs-CZ" dirty="0"/>
              <a:t>Vilém z </a:t>
            </a:r>
            <a:r>
              <a:rPr lang="cs-CZ" dirty="0" err="1"/>
              <a:t>Poitiers</a:t>
            </a:r>
            <a:r>
              <a:rPr lang="cs-CZ" dirty="0"/>
              <a:t>, </a:t>
            </a:r>
            <a:r>
              <a:rPr lang="cs-CZ" i="1" dirty="0"/>
              <a:t>Gesta </a:t>
            </a:r>
            <a:r>
              <a:rPr lang="cs-CZ" i="1" dirty="0" err="1"/>
              <a:t>Guillelmi</a:t>
            </a:r>
            <a:r>
              <a:rPr lang="cs-CZ" i="1" dirty="0"/>
              <a:t>, </a:t>
            </a:r>
            <a:r>
              <a:rPr lang="cs-CZ" dirty="0"/>
              <a:t>kap. 14 </a:t>
            </a:r>
          </a:p>
        </p:txBody>
      </p:sp>
      <p:sp>
        <p:nvSpPr>
          <p:cNvPr id="4" name="Zástupný symbol pro text 3"/>
          <p:cNvSpPr>
            <a:spLocks noGrp="1"/>
          </p:cNvSpPr>
          <p:nvPr>
            <p:ph type="body" idx="1"/>
          </p:nvPr>
        </p:nvSpPr>
        <p:spPr/>
        <p:txBody>
          <a:bodyPr/>
          <a:lstStyle/>
          <a:p>
            <a:pPr algn="just"/>
            <a:r>
              <a:rPr lang="cs-CZ" dirty="0"/>
              <a:t>Okamžik udělení anglického království Vilémovi z Normandie, důraz je kladen na legitimitu designace, podpořenou souhlasem anglických elit, autoritou nejvyššího církevního hodnostáře a rukojmími z řad nejvlivnější </a:t>
            </a:r>
            <a:r>
              <a:rPr lang="cs-CZ" dirty="0" err="1"/>
              <a:t>anglo</a:t>
            </a:r>
            <a:r>
              <a:rPr lang="cs-CZ" dirty="0"/>
              <a:t>-saské aristokracie.</a:t>
            </a:r>
          </a:p>
        </p:txBody>
      </p:sp>
    </p:spTree>
    <p:extLst>
      <p:ext uri="{BB962C8B-B14F-4D97-AF65-F5344CB8AC3E}">
        <p14:creationId xmlns:p14="http://schemas.microsoft.com/office/powerpoint/2010/main" val="26519839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pPr algn="just"/>
            <a:r>
              <a:rPr lang="cs-CZ" sz="2000" dirty="0"/>
              <a:t>Eduard, král Angličanů, kterému Bůh nedal žádného dědice, již dříve poslal Roberta, arcibiskupa z Canterbury k vévodovi Vilémovi, aby mu předal svoje království, svěřené mu od Boha. Později poslal za tímto Vilémem také Harolda, největšího z earlů v jeho království bohatstvím, slávou i mocí, aby mu slíbil věrnost coby dědici koruny a dle křesťanského zvyku ji pak stvrdil přísahami. /…/ Když pak Harold mnoha přísahami slíbil věrnost ohledně království, slíbil mu (Vilém), že mu dá za ženu svojí dceru </a:t>
            </a:r>
            <a:r>
              <a:rPr lang="cs-CZ" sz="2000" dirty="0" err="1"/>
              <a:t>Adelizu</a:t>
            </a:r>
            <a:r>
              <a:rPr lang="cs-CZ" sz="2000" dirty="0"/>
              <a:t> a polovinu království Anglie. /…/ Nechal si jako rukojmí jeho (</a:t>
            </a:r>
            <a:r>
              <a:rPr lang="cs-CZ" sz="2000" dirty="0" err="1"/>
              <a:t>Haroldova</a:t>
            </a:r>
            <a:r>
              <a:rPr lang="cs-CZ" sz="2000" dirty="0"/>
              <a:t>) bratra </a:t>
            </a:r>
            <a:r>
              <a:rPr lang="cs-CZ" sz="2000" dirty="0" err="1"/>
              <a:t>Wulfnotha</a:t>
            </a:r>
            <a:r>
              <a:rPr lang="cs-CZ" sz="2000" dirty="0"/>
              <a:t>.</a:t>
            </a:r>
          </a:p>
        </p:txBody>
      </p:sp>
      <p:sp>
        <p:nvSpPr>
          <p:cNvPr id="3" name="Zástupný symbol pro text 2"/>
          <p:cNvSpPr>
            <a:spLocks noGrp="1"/>
          </p:cNvSpPr>
          <p:nvPr>
            <p:ph type="body" sz="quarter" idx="13"/>
          </p:nvPr>
        </p:nvSpPr>
        <p:spPr>
          <a:xfrm>
            <a:off x="3278635" y="3732773"/>
            <a:ext cx="7536554" cy="381000"/>
          </a:xfrm>
        </p:spPr>
        <p:txBody>
          <a:bodyPr/>
          <a:lstStyle/>
          <a:p>
            <a:r>
              <a:rPr lang="cs-CZ" dirty="0"/>
              <a:t>Vilém z </a:t>
            </a:r>
            <a:r>
              <a:rPr lang="cs-CZ" dirty="0" err="1"/>
              <a:t>Jumiéges</a:t>
            </a:r>
            <a:r>
              <a:rPr lang="cs-CZ" dirty="0"/>
              <a:t>, </a:t>
            </a:r>
            <a:r>
              <a:rPr lang="cs-CZ" i="1" dirty="0"/>
              <a:t>Gesta </a:t>
            </a:r>
            <a:r>
              <a:rPr lang="cs-CZ" i="1" dirty="0" err="1"/>
              <a:t>Normannorum</a:t>
            </a:r>
            <a:r>
              <a:rPr lang="cs-CZ" i="1" dirty="0"/>
              <a:t>, </a:t>
            </a:r>
            <a:r>
              <a:rPr lang="cs-CZ" dirty="0"/>
              <a:t>kniha VI.,</a:t>
            </a:r>
            <a:r>
              <a:rPr lang="cs-CZ" i="1" dirty="0"/>
              <a:t> </a:t>
            </a:r>
            <a:r>
              <a:rPr lang="cs-CZ" dirty="0"/>
              <a:t>kap. 31</a:t>
            </a:r>
          </a:p>
        </p:txBody>
      </p:sp>
      <p:sp>
        <p:nvSpPr>
          <p:cNvPr id="4" name="Zástupný symbol pro text 3"/>
          <p:cNvSpPr>
            <a:spLocks noGrp="1"/>
          </p:cNvSpPr>
          <p:nvPr>
            <p:ph type="body" idx="1"/>
          </p:nvPr>
        </p:nvSpPr>
        <p:spPr>
          <a:xfrm>
            <a:off x="2849949" y="4722346"/>
            <a:ext cx="8915399" cy="1555864"/>
          </a:xfrm>
        </p:spPr>
        <p:txBody>
          <a:bodyPr/>
          <a:lstStyle/>
          <a:p>
            <a:r>
              <a:rPr lang="cs-CZ" dirty="0"/>
              <a:t>Slib anglické koruny Vilémovi (roku 1051?) a následné přísahy earla Harolda (1064) – tato normanská tradice vytvořila základ pro legitimizaci Vilémových nároků na trůn, v různých variacích se objevuje ve většině hlavních narativních pramenů po roce 1066</a:t>
            </a:r>
          </a:p>
        </p:txBody>
      </p:sp>
    </p:spTree>
    <p:extLst>
      <p:ext uri="{BB962C8B-B14F-4D97-AF65-F5344CB8AC3E}">
        <p14:creationId xmlns:p14="http://schemas.microsoft.com/office/powerpoint/2010/main" val="28335102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just"/>
            <a:r>
              <a:rPr lang="cs-CZ" sz="2000" dirty="0"/>
              <a:t>Toho času král Eduard, který už dříve ustanovil dědicem vévodu Viléma, kterého miloval jako svého vlastního bratra nebo syna, dal mu nyní nejdůležitější důkaz. /…/ Aby stvrdil svůj slib přísahou, vyslal k němu (Vilémovi) Harolda, nejmocnějšího bohatstvím, ctí i mocí, jehož bratra již dříve poslal jako pojistku, ve stejné věci následnictví. Pro jeho moudrost, jeho zásluhy a autoritu, měl také zajistit, aby nebyly v národě anglickém žádné neshody, kdyby snad, po jejich nestálost a věrolomnost, bylo u nich pokušení povstat.   </a:t>
            </a:r>
          </a:p>
        </p:txBody>
      </p:sp>
      <p:sp>
        <p:nvSpPr>
          <p:cNvPr id="3" name="Zástupný symbol pro text 2"/>
          <p:cNvSpPr>
            <a:spLocks noGrp="1"/>
          </p:cNvSpPr>
          <p:nvPr>
            <p:ph type="body" sz="quarter" idx="13"/>
          </p:nvPr>
        </p:nvSpPr>
        <p:spPr/>
        <p:txBody>
          <a:bodyPr/>
          <a:lstStyle/>
          <a:p>
            <a:r>
              <a:rPr lang="cs-CZ" dirty="0"/>
              <a:t>Vilém z </a:t>
            </a:r>
            <a:r>
              <a:rPr lang="cs-CZ" dirty="0" err="1"/>
              <a:t>Poitiers</a:t>
            </a:r>
            <a:r>
              <a:rPr lang="cs-CZ" dirty="0"/>
              <a:t>, </a:t>
            </a:r>
            <a:r>
              <a:rPr lang="cs-CZ" i="1" dirty="0"/>
              <a:t>Gesta </a:t>
            </a:r>
            <a:r>
              <a:rPr lang="cs-CZ" i="1" dirty="0" err="1"/>
              <a:t>Guillelmi</a:t>
            </a:r>
            <a:r>
              <a:rPr lang="cs-CZ" i="1" dirty="0"/>
              <a:t>, </a:t>
            </a:r>
            <a:r>
              <a:rPr lang="cs-CZ" dirty="0"/>
              <a:t>kap. 41</a:t>
            </a:r>
          </a:p>
        </p:txBody>
      </p:sp>
      <p:sp>
        <p:nvSpPr>
          <p:cNvPr id="4" name="Zástupný symbol pro text 3"/>
          <p:cNvSpPr>
            <a:spLocks noGrp="1"/>
          </p:cNvSpPr>
          <p:nvPr>
            <p:ph type="body" idx="1"/>
          </p:nvPr>
        </p:nvSpPr>
        <p:spPr/>
        <p:txBody>
          <a:bodyPr/>
          <a:lstStyle/>
          <a:p>
            <a:r>
              <a:rPr lang="cs-CZ" dirty="0"/>
              <a:t>Podobně jako Vilém z </a:t>
            </a:r>
            <a:r>
              <a:rPr lang="cs-CZ" dirty="0" err="1"/>
              <a:t>Jumiéges</a:t>
            </a:r>
            <a:r>
              <a:rPr lang="cs-CZ" dirty="0"/>
              <a:t> i Vilém z </a:t>
            </a:r>
            <a:r>
              <a:rPr lang="cs-CZ" dirty="0" err="1"/>
              <a:t>Poitiers</a:t>
            </a:r>
            <a:r>
              <a:rPr lang="cs-CZ" dirty="0"/>
              <a:t> popsal misi earla Harolda </a:t>
            </a:r>
            <a:r>
              <a:rPr lang="cs-CZ" dirty="0" err="1"/>
              <a:t>Godwinsona</a:t>
            </a:r>
            <a:r>
              <a:rPr lang="cs-CZ" dirty="0"/>
              <a:t> k Vilémovi, během které mělo dojít k přísaze věrnosti.  </a:t>
            </a:r>
          </a:p>
        </p:txBody>
      </p:sp>
    </p:spTree>
    <p:extLst>
      <p:ext uri="{BB962C8B-B14F-4D97-AF65-F5344CB8AC3E}">
        <p14:creationId xmlns:p14="http://schemas.microsoft.com/office/powerpoint/2010/main" val="15321913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algn="just"/>
            <a:r>
              <a:rPr lang="cs-CZ" sz="2000" dirty="0"/>
              <a:t>Někteří potvrzují, že Harolda poslal do Normandie král. Jiní, kteří lépe znali </a:t>
            </a:r>
            <a:r>
              <a:rPr lang="cs-CZ" sz="2000" dirty="0" err="1"/>
              <a:t>Haroldovy</a:t>
            </a:r>
            <a:r>
              <a:rPr lang="cs-CZ" sz="2000" dirty="0"/>
              <a:t> skutečné pohnutky, ale říkají, že, dohnán sem proti své vůli kvůli prudkému větru, si celou věc vymyslel, aby se odsud dostal. Jelikož to považuji za pravděpodobnější, budu se tohoto držet. /…/ (Harold) se vydal na moře a najednou začala bouře, která ho vrhla na pobřeží </a:t>
            </a:r>
            <a:r>
              <a:rPr lang="cs-CZ" sz="2000" dirty="0" err="1"/>
              <a:t>Ponthieu</a:t>
            </a:r>
            <a:r>
              <a:rPr lang="cs-CZ" sz="2000" dirty="0"/>
              <a:t>. /…/ Haroldovi muži, neozbrojení a v menšině, byli, jak se dalo očekávat, rychle přemoženi a zajati. Harold, přemýšleje o tom, jak se z této situace dostat, vyslal jednoho muže, kterého nalákal velkými sliby, k vévodovi Vilémovi, aby mu řekl, že byl vyslán do Normandie králem, aby mu potvrdil zprávu, kterou mu lidé nižšího postavení nedoručili pečlivě. Padl ale do kovů hraběte z </a:t>
            </a:r>
            <a:r>
              <a:rPr lang="cs-CZ" sz="2000" dirty="0" err="1"/>
              <a:t>Ponthieu</a:t>
            </a:r>
            <a:r>
              <a:rPr lang="cs-CZ" sz="2000" dirty="0"/>
              <a:t> a nemohl zprávu doručit. </a:t>
            </a:r>
          </a:p>
        </p:txBody>
      </p:sp>
      <p:sp>
        <p:nvSpPr>
          <p:cNvPr id="3" name="Zástupný symbol pro text 2"/>
          <p:cNvSpPr>
            <a:spLocks noGrp="1"/>
          </p:cNvSpPr>
          <p:nvPr>
            <p:ph type="body" sz="quarter" idx="13"/>
          </p:nvPr>
        </p:nvSpPr>
        <p:spPr>
          <a:xfrm>
            <a:off x="3278634" y="3739123"/>
            <a:ext cx="7536554" cy="381000"/>
          </a:xfrm>
        </p:spPr>
        <p:txBody>
          <a:bodyPr/>
          <a:lstStyle/>
          <a:p>
            <a:r>
              <a:rPr lang="cs-CZ" dirty="0"/>
              <a:t>Vilém z </a:t>
            </a:r>
            <a:r>
              <a:rPr lang="cs-CZ" dirty="0" err="1"/>
              <a:t>Malmesbury</a:t>
            </a:r>
            <a:r>
              <a:rPr lang="cs-CZ" dirty="0"/>
              <a:t>, </a:t>
            </a:r>
            <a:r>
              <a:rPr lang="cs-CZ" i="1" dirty="0"/>
              <a:t>Gesta </a:t>
            </a:r>
            <a:r>
              <a:rPr lang="cs-CZ" i="1" dirty="0" err="1"/>
              <a:t>Regum</a:t>
            </a:r>
            <a:r>
              <a:rPr lang="cs-CZ" i="1" dirty="0"/>
              <a:t> </a:t>
            </a:r>
            <a:r>
              <a:rPr lang="cs-CZ" i="1" dirty="0" err="1"/>
              <a:t>Anglorum</a:t>
            </a:r>
            <a:r>
              <a:rPr lang="cs-CZ" i="1" dirty="0"/>
              <a:t>, </a:t>
            </a:r>
            <a:r>
              <a:rPr lang="cs-CZ" dirty="0"/>
              <a:t>kniha II</a:t>
            </a:r>
          </a:p>
        </p:txBody>
      </p:sp>
      <p:sp>
        <p:nvSpPr>
          <p:cNvPr id="4" name="Zástupný symbol pro text 3"/>
          <p:cNvSpPr>
            <a:spLocks noGrp="1"/>
          </p:cNvSpPr>
          <p:nvPr>
            <p:ph type="body" idx="1"/>
          </p:nvPr>
        </p:nvSpPr>
        <p:spPr/>
        <p:txBody>
          <a:bodyPr/>
          <a:lstStyle/>
          <a:p>
            <a:r>
              <a:rPr lang="cs-CZ" dirty="0"/>
              <a:t>Vilém z </a:t>
            </a:r>
            <a:r>
              <a:rPr lang="cs-CZ" dirty="0" err="1"/>
              <a:t>Malmesbury</a:t>
            </a:r>
            <a:r>
              <a:rPr lang="cs-CZ" dirty="0"/>
              <a:t> byl benediktinský mnich, jeden z nejvýznamnějších anglických středověkých kronikářů, svojí kroniku psal v 1. polovině 12. století.</a:t>
            </a:r>
          </a:p>
        </p:txBody>
      </p:sp>
    </p:spTree>
    <p:extLst>
      <p:ext uri="{BB962C8B-B14F-4D97-AF65-F5344CB8AC3E}">
        <p14:creationId xmlns:p14="http://schemas.microsoft.com/office/powerpoint/2010/main" val="37500326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Rok 1066</a:t>
            </a:r>
          </a:p>
        </p:txBody>
      </p:sp>
      <p:sp>
        <p:nvSpPr>
          <p:cNvPr id="3" name="Zástupný symbol pro obsah 2"/>
          <p:cNvSpPr>
            <a:spLocks noGrp="1"/>
          </p:cNvSpPr>
          <p:nvPr>
            <p:ph idx="1"/>
          </p:nvPr>
        </p:nvSpPr>
        <p:spPr/>
        <p:txBody>
          <a:bodyPr>
            <a:normAutofit fontScale="92500"/>
          </a:bodyPr>
          <a:lstStyle/>
          <a:p>
            <a:r>
              <a:rPr lang="cs-CZ" dirty="0"/>
              <a:t>5. ledna 1066 zemřel Eduard Vyznavač – pohřben ve </a:t>
            </a:r>
            <a:r>
              <a:rPr lang="cs-CZ" dirty="0" err="1"/>
              <a:t>Westminsterském</a:t>
            </a:r>
            <a:r>
              <a:rPr lang="cs-CZ" dirty="0"/>
              <a:t> opatství (dokončeno 1065)</a:t>
            </a:r>
          </a:p>
          <a:p>
            <a:r>
              <a:rPr lang="cs-CZ" dirty="0"/>
              <a:t>Harold </a:t>
            </a:r>
            <a:r>
              <a:rPr lang="cs-CZ" dirty="0" err="1"/>
              <a:t>Godwinson</a:t>
            </a:r>
            <a:r>
              <a:rPr lang="cs-CZ" dirty="0"/>
              <a:t> se nechal korunovat králem – na základě údajné designace na smrtelné posteli Eduardem Vyznavačem – jeho nárok uznán většinou elit </a:t>
            </a:r>
          </a:p>
          <a:p>
            <a:r>
              <a:rPr lang="cs-CZ" dirty="0"/>
              <a:t>dalšími zájemci o trůn norský král Harald </a:t>
            </a:r>
            <a:r>
              <a:rPr lang="cs-CZ" dirty="0" err="1"/>
              <a:t>Hardrada</a:t>
            </a:r>
            <a:r>
              <a:rPr lang="cs-CZ" dirty="0"/>
              <a:t> (bez rodinných vazeb na vládnoucí dynastii, svůj nárok nárokoval na základě nároku na dánský trůn), Vilém Dobyvatel (prasynovec Emmy z Normandie, údajně designovaný následník Eduarda Vyznavače) nebo Edgar </a:t>
            </a:r>
            <a:r>
              <a:rPr lang="cs-CZ" dirty="0" err="1"/>
              <a:t>Aetheling</a:t>
            </a:r>
            <a:r>
              <a:rPr lang="cs-CZ" dirty="0"/>
              <a:t> (z </a:t>
            </a:r>
            <a:r>
              <a:rPr lang="cs-CZ" dirty="0" err="1"/>
              <a:t>wessexské</a:t>
            </a:r>
            <a:r>
              <a:rPr lang="cs-CZ" dirty="0"/>
              <a:t> dynastie, prasynovec Eduarda Vyznavače) </a:t>
            </a:r>
          </a:p>
          <a:p>
            <a:r>
              <a:rPr lang="cs-CZ" dirty="0"/>
              <a:t>Září 1066 invaze Haralda </a:t>
            </a:r>
            <a:r>
              <a:rPr lang="cs-CZ" dirty="0" err="1"/>
              <a:t>Hardrady</a:t>
            </a:r>
            <a:r>
              <a:rPr lang="cs-CZ" dirty="0"/>
              <a:t> za podpory vyhnaného bratra Harolda </a:t>
            </a:r>
            <a:r>
              <a:rPr lang="cs-CZ" dirty="0" err="1"/>
              <a:t>Godwinsona</a:t>
            </a:r>
            <a:r>
              <a:rPr lang="cs-CZ" dirty="0"/>
              <a:t> </a:t>
            </a:r>
            <a:r>
              <a:rPr lang="cs-CZ" dirty="0" err="1"/>
              <a:t>Tostiga</a:t>
            </a:r>
            <a:r>
              <a:rPr lang="cs-CZ" dirty="0"/>
              <a:t> – poraženi a zabiti 25. září 1066 u </a:t>
            </a:r>
            <a:r>
              <a:rPr lang="cs-CZ" dirty="0" err="1"/>
              <a:t>Stamford</a:t>
            </a:r>
            <a:r>
              <a:rPr lang="cs-CZ" dirty="0"/>
              <a:t> </a:t>
            </a:r>
            <a:r>
              <a:rPr lang="cs-CZ" dirty="0" err="1"/>
              <a:t>Bridge</a:t>
            </a:r>
            <a:r>
              <a:rPr lang="cs-CZ" dirty="0"/>
              <a:t> </a:t>
            </a:r>
          </a:p>
          <a:p>
            <a:r>
              <a:rPr lang="cs-CZ" dirty="0"/>
              <a:t>28. září 1066 – vévoda Vilém II. z Normandie se vylodil u </a:t>
            </a:r>
            <a:r>
              <a:rPr lang="cs-CZ" dirty="0" err="1"/>
              <a:t>Pevensey</a:t>
            </a:r>
            <a:r>
              <a:rPr lang="cs-CZ" dirty="0"/>
              <a:t> </a:t>
            </a:r>
          </a:p>
        </p:txBody>
      </p:sp>
    </p:spTree>
    <p:extLst>
      <p:ext uri="{BB962C8B-B14F-4D97-AF65-F5344CB8AC3E}">
        <p14:creationId xmlns:p14="http://schemas.microsoft.com/office/powerpoint/2010/main" val="2669462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just"/>
            <a:r>
              <a:rPr lang="cs-CZ" sz="2000" dirty="0"/>
              <a:t>Náhle přišla pravdivá zpráva, že Anglie ztratila svého krále Eduarda a jeho korunou se ozdobil Harold. Nečekal, ten bláznivý Angličan (</a:t>
            </a:r>
            <a:r>
              <a:rPr lang="cs-CZ" sz="2000" dirty="0" err="1"/>
              <a:t>vesanus</a:t>
            </a:r>
            <a:r>
              <a:rPr lang="cs-CZ" sz="2000" dirty="0"/>
              <a:t> </a:t>
            </a:r>
            <a:r>
              <a:rPr lang="cs-CZ" sz="2000" dirty="0" err="1"/>
              <a:t>Anglus</a:t>
            </a:r>
            <a:r>
              <a:rPr lang="cs-CZ" sz="2000" dirty="0"/>
              <a:t>) ani na rozhodnutí veřejné volby, ale v tento den zármutku, kdy byl zemřelý král pohřben, zatímco všechen lid truchlil, porušil přísahu a zmocnil se trůnu díky aklamaci za podpory pár nespravedlivých stoupenců. Obdržel pomazání, jež bylo rouháním, z rukou </a:t>
            </a:r>
            <a:r>
              <a:rPr lang="cs-CZ" sz="2000" dirty="0" err="1"/>
              <a:t>Stiganda</a:t>
            </a:r>
            <a:r>
              <a:rPr lang="cs-CZ" sz="2000" dirty="0"/>
              <a:t>, kterého ze spravedlivého zápalu papež exkomunikoval a zbavil ho jeho posvátného úřadu.  </a:t>
            </a:r>
          </a:p>
        </p:txBody>
      </p:sp>
      <p:sp>
        <p:nvSpPr>
          <p:cNvPr id="3" name="Zástupný symbol pro text 2"/>
          <p:cNvSpPr>
            <a:spLocks noGrp="1"/>
          </p:cNvSpPr>
          <p:nvPr>
            <p:ph type="body" sz="quarter" idx="13"/>
          </p:nvPr>
        </p:nvSpPr>
        <p:spPr/>
        <p:txBody>
          <a:bodyPr/>
          <a:lstStyle/>
          <a:p>
            <a:r>
              <a:rPr lang="cs-CZ" dirty="0"/>
              <a:t>Vilém z </a:t>
            </a:r>
            <a:r>
              <a:rPr lang="cs-CZ" dirty="0" err="1"/>
              <a:t>Poitiers</a:t>
            </a:r>
            <a:r>
              <a:rPr lang="cs-CZ" dirty="0"/>
              <a:t>, </a:t>
            </a:r>
            <a:r>
              <a:rPr lang="cs-CZ" i="1" dirty="0"/>
              <a:t>Gesta </a:t>
            </a:r>
            <a:r>
              <a:rPr lang="cs-CZ" i="1" dirty="0" err="1"/>
              <a:t>Guillelmi</a:t>
            </a:r>
            <a:r>
              <a:rPr lang="cs-CZ" i="1" dirty="0"/>
              <a:t>, </a:t>
            </a:r>
            <a:r>
              <a:rPr lang="cs-CZ" dirty="0"/>
              <a:t>kap. 1, část II</a:t>
            </a:r>
          </a:p>
        </p:txBody>
      </p:sp>
      <p:sp>
        <p:nvSpPr>
          <p:cNvPr id="4" name="Zástupný symbol pro text 3"/>
          <p:cNvSpPr>
            <a:spLocks noGrp="1"/>
          </p:cNvSpPr>
          <p:nvPr>
            <p:ph type="body" idx="1"/>
          </p:nvPr>
        </p:nvSpPr>
        <p:spPr/>
        <p:txBody>
          <a:bodyPr/>
          <a:lstStyle/>
          <a:p>
            <a:r>
              <a:rPr lang="cs-CZ" dirty="0"/>
              <a:t>Moment zrady – po smrti krále Eduarda se nechal Harold </a:t>
            </a:r>
            <a:r>
              <a:rPr lang="cs-CZ" dirty="0" err="1"/>
              <a:t>Godwinson</a:t>
            </a:r>
            <a:r>
              <a:rPr lang="cs-CZ" dirty="0"/>
              <a:t> korunovat králem, dle podání normanských pramenů tím porušil přísahy. </a:t>
            </a:r>
            <a:r>
              <a:rPr lang="cs-CZ" dirty="0" err="1"/>
              <a:t>Stigand</a:t>
            </a:r>
            <a:r>
              <a:rPr lang="cs-CZ" dirty="0"/>
              <a:t> byl v té době arcibiskupem z Canterbury, v roce 1070 ho vystřídal </a:t>
            </a:r>
            <a:r>
              <a:rPr lang="cs-CZ" dirty="0" err="1"/>
              <a:t>Lanfranc</a:t>
            </a:r>
            <a:r>
              <a:rPr lang="cs-CZ" dirty="0"/>
              <a:t> z </a:t>
            </a:r>
            <a:r>
              <a:rPr lang="cs-CZ" dirty="0" err="1"/>
              <a:t>Becu</a:t>
            </a:r>
            <a:r>
              <a:rPr lang="cs-CZ" dirty="0"/>
              <a:t> </a:t>
            </a:r>
          </a:p>
        </p:txBody>
      </p:sp>
    </p:spTree>
    <p:extLst>
      <p:ext uri="{BB962C8B-B14F-4D97-AF65-F5344CB8AC3E}">
        <p14:creationId xmlns:p14="http://schemas.microsoft.com/office/powerpoint/2010/main" val="41341906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sz="2000" dirty="0"/>
              <a:t>A tak tento moudrý muž (Eduard)</a:t>
            </a:r>
            <a:br>
              <a:rPr lang="cs-CZ" sz="2000" dirty="0"/>
            </a:br>
            <a:r>
              <a:rPr lang="cs-CZ" sz="2000" dirty="0"/>
              <a:t>svěřil tuto říši</a:t>
            </a:r>
            <a:br>
              <a:rPr lang="cs-CZ" sz="2000" dirty="0"/>
            </a:br>
            <a:r>
              <a:rPr lang="cs-CZ" sz="2000" dirty="0"/>
              <a:t>muži vysoce urozenému</a:t>
            </a:r>
            <a:br>
              <a:rPr lang="cs-CZ" sz="2000" dirty="0"/>
            </a:br>
            <a:r>
              <a:rPr lang="cs-CZ" sz="2000" dirty="0"/>
              <a:t>právě Haroldovi</a:t>
            </a:r>
            <a:br>
              <a:rPr lang="cs-CZ" sz="2000" dirty="0"/>
            </a:br>
            <a:r>
              <a:rPr lang="cs-CZ" sz="2000" dirty="0"/>
              <a:t>tomu vznešenému earlovi</a:t>
            </a:r>
            <a:br>
              <a:rPr lang="cs-CZ" sz="2000" dirty="0"/>
            </a:br>
            <a:r>
              <a:rPr lang="cs-CZ" sz="2000" dirty="0"/>
              <a:t>Vždy věrně sloužil svému pánovi</a:t>
            </a:r>
            <a:br>
              <a:rPr lang="cs-CZ" sz="2000" dirty="0"/>
            </a:br>
            <a:r>
              <a:rPr lang="cs-CZ" sz="2000" dirty="0"/>
              <a:t>slovy i činy</a:t>
            </a:r>
            <a:br>
              <a:rPr lang="cs-CZ" sz="2000" dirty="0"/>
            </a:br>
            <a:r>
              <a:rPr lang="cs-CZ" sz="2000" dirty="0"/>
              <a:t>a nikdy se nevyhnul ničemu</a:t>
            </a:r>
            <a:br>
              <a:rPr lang="cs-CZ" sz="2000" dirty="0"/>
            </a:br>
            <a:r>
              <a:rPr lang="cs-CZ" sz="2000" dirty="0"/>
              <a:t>co bylo nutné</a:t>
            </a:r>
            <a:br>
              <a:rPr lang="cs-CZ" sz="2000" dirty="0"/>
            </a:br>
            <a:r>
              <a:rPr lang="cs-CZ" sz="2000" dirty="0"/>
              <a:t>pro jeho pána krále.</a:t>
            </a:r>
          </a:p>
        </p:txBody>
      </p:sp>
      <p:sp>
        <p:nvSpPr>
          <p:cNvPr id="3" name="Zástupný symbol pro text 2"/>
          <p:cNvSpPr>
            <a:spLocks noGrp="1"/>
          </p:cNvSpPr>
          <p:nvPr>
            <p:ph type="body" sz="quarter" idx="13"/>
          </p:nvPr>
        </p:nvSpPr>
        <p:spPr/>
        <p:txBody>
          <a:bodyPr/>
          <a:lstStyle/>
          <a:p>
            <a:r>
              <a:rPr lang="cs-CZ" i="1" dirty="0" err="1"/>
              <a:t>Anglo</a:t>
            </a:r>
            <a:r>
              <a:rPr lang="cs-CZ" i="1" dirty="0"/>
              <a:t>-saská kronika, </a:t>
            </a:r>
            <a:r>
              <a:rPr lang="cs-CZ" dirty="0"/>
              <a:t>rukopis C/D, rok 1065 </a:t>
            </a:r>
            <a:endParaRPr lang="cs-CZ" i="1" dirty="0"/>
          </a:p>
        </p:txBody>
      </p:sp>
      <p:sp>
        <p:nvSpPr>
          <p:cNvPr id="4" name="Zástupný symbol pro text 3"/>
          <p:cNvSpPr>
            <a:spLocks noGrp="1"/>
          </p:cNvSpPr>
          <p:nvPr>
            <p:ph type="body" idx="1"/>
          </p:nvPr>
        </p:nvSpPr>
        <p:spPr/>
        <p:txBody>
          <a:bodyPr/>
          <a:lstStyle/>
          <a:p>
            <a:r>
              <a:rPr lang="cs-CZ" dirty="0" err="1"/>
              <a:t>Anglo</a:t>
            </a:r>
            <a:r>
              <a:rPr lang="cs-CZ" dirty="0"/>
              <a:t>-saská kronika odkazuje k momentu designace Harolda </a:t>
            </a:r>
            <a:r>
              <a:rPr lang="cs-CZ" dirty="0" err="1"/>
              <a:t>Godwinsona</a:t>
            </a:r>
            <a:r>
              <a:rPr lang="cs-CZ" dirty="0"/>
              <a:t> těsně před Eduardovou smrtí</a:t>
            </a:r>
          </a:p>
        </p:txBody>
      </p:sp>
    </p:spTree>
    <p:extLst>
      <p:ext uri="{BB962C8B-B14F-4D97-AF65-F5344CB8AC3E}">
        <p14:creationId xmlns:p14="http://schemas.microsoft.com/office/powerpoint/2010/main" val="30406733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49947" y="952500"/>
            <a:ext cx="8393926" cy="2895600"/>
          </a:xfrm>
        </p:spPr>
        <p:txBody>
          <a:bodyPr>
            <a:normAutofit fontScale="90000"/>
          </a:bodyPr>
          <a:lstStyle/>
          <a:p>
            <a:r>
              <a:rPr lang="cs-CZ" sz="2000" dirty="0"/>
              <a:t>j se </a:t>
            </a:r>
            <a:r>
              <a:rPr lang="cs-CZ" sz="2000" dirty="0" err="1"/>
              <a:t>froda</a:t>
            </a:r>
            <a:r>
              <a:rPr lang="cs-CZ" sz="2000" dirty="0"/>
              <a:t> </a:t>
            </a:r>
            <a:r>
              <a:rPr lang="cs-CZ" sz="2000" dirty="0" err="1"/>
              <a:t>swa</a:t>
            </a:r>
            <a:r>
              <a:rPr lang="cs-CZ" sz="2000" dirty="0"/>
              <a:t> </a:t>
            </a:r>
            <a:r>
              <a:rPr lang="cs-CZ" sz="2000" dirty="0" err="1"/>
              <a:t>Þeah</a:t>
            </a:r>
            <a:br>
              <a:rPr lang="cs-CZ" sz="2000" dirty="0"/>
            </a:br>
            <a:r>
              <a:rPr lang="cs-CZ" sz="2000" dirty="0" err="1"/>
              <a:t>befæste</a:t>
            </a:r>
            <a:r>
              <a:rPr lang="cs-CZ" sz="2000" dirty="0"/>
              <a:t> ƿ </a:t>
            </a:r>
            <a:r>
              <a:rPr lang="cs-CZ" sz="2000" dirty="0" err="1"/>
              <a:t>rice</a:t>
            </a:r>
            <a:br>
              <a:rPr lang="cs-CZ" sz="2000" dirty="0"/>
            </a:br>
            <a:r>
              <a:rPr lang="cs-CZ" sz="2000" dirty="0" err="1"/>
              <a:t>heahÞungenum</a:t>
            </a:r>
            <a:r>
              <a:rPr lang="cs-CZ" sz="2000" dirty="0"/>
              <a:t> </a:t>
            </a:r>
            <a:r>
              <a:rPr lang="cs-CZ" sz="2000" dirty="0" err="1"/>
              <a:t>menn</a:t>
            </a:r>
            <a:br>
              <a:rPr lang="cs-CZ" sz="2000" dirty="0"/>
            </a:br>
            <a:r>
              <a:rPr lang="cs-CZ" sz="2000" dirty="0"/>
              <a:t>Harolde </a:t>
            </a:r>
            <a:r>
              <a:rPr lang="cs-CZ" sz="2000" dirty="0" err="1"/>
              <a:t>sylfum</a:t>
            </a:r>
            <a:br>
              <a:rPr lang="cs-CZ" sz="2000" dirty="0"/>
            </a:br>
            <a:r>
              <a:rPr lang="cs-CZ" sz="2000" dirty="0" err="1"/>
              <a:t>æÞelum</a:t>
            </a:r>
            <a:r>
              <a:rPr lang="cs-CZ" sz="2000" dirty="0"/>
              <a:t> </a:t>
            </a:r>
            <a:r>
              <a:rPr lang="cs-CZ" sz="2000" dirty="0" err="1"/>
              <a:t>eorle</a:t>
            </a:r>
            <a:br>
              <a:rPr lang="cs-CZ" sz="2000" dirty="0"/>
            </a:br>
            <a:r>
              <a:rPr lang="cs-CZ" sz="2000" dirty="0"/>
              <a:t>se in </a:t>
            </a:r>
            <a:r>
              <a:rPr lang="cs-CZ" sz="2000" dirty="0" err="1"/>
              <a:t>ealle</a:t>
            </a:r>
            <a:r>
              <a:rPr lang="cs-CZ" sz="2000" dirty="0"/>
              <a:t> </a:t>
            </a:r>
            <a:r>
              <a:rPr lang="cs-CZ" sz="2000" dirty="0" err="1"/>
              <a:t>tîd</a:t>
            </a:r>
            <a:br>
              <a:rPr lang="cs-CZ" sz="2000" dirty="0"/>
            </a:br>
            <a:r>
              <a:rPr lang="cs-CZ" sz="2000" dirty="0" err="1"/>
              <a:t>hyrde</a:t>
            </a:r>
            <a:r>
              <a:rPr lang="cs-CZ" sz="2000" dirty="0"/>
              <a:t> </a:t>
            </a:r>
            <a:r>
              <a:rPr lang="cs-CZ" sz="2000" dirty="0" err="1"/>
              <a:t>holdlice</a:t>
            </a:r>
            <a:br>
              <a:rPr lang="cs-CZ" sz="2000" dirty="0"/>
            </a:br>
            <a:r>
              <a:rPr lang="cs-CZ" sz="2000" dirty="0" err="1"/>
              <a:t>hæran</a:t>
            </a:r>
            <a:r>
              <a:rPr lang="cs-CZ" sz="2000" dirty="0"/>
              <a:t> </a:t>
            </a:r>
            <a:r>
              <a:rPr lang="cs-CZ" sz="2000" dirty="0" err="1"/>
              <a:t>sinum</a:t>
            </a:r>
            <a:br>
              <a:rPr lang="cs-CZ" sz="2000" dirty="0"/>
            </a:br>
            <a:r>
              <a:rPr lang="cs-CZ" sz="2000" dirty="0" err="1"/>
              <a:t>wordum</a:t>
            </a:r>
            <a:r>
              <a:rPr lang="cs-CZ" sz="2000" dirty="0"/>
              <a:t> </a:t>
            </a:r>
            <a:r>
              <a:rPr lang="cs-CZ" sz="2200" dirty="0"/>
              <a:t>j </a:t>
            </a:r>
            <a:r>
              <a:rPr lang="cs-CZ" sz="2200" dirty="0" err="1"/>
              <a:t>dædum</a:t>
            </a:r>
            <a:br>
              <a:rPr lang="cs-CZ" sz="2200" dirty="0"/>
            </a:br>
            <a:r>
              <a:rPr lang="cs-CZ" sz="2200" dirty="0" err="1"/>
              <a:t>wihte</a:t>
            </a:r>
            <a:r>
              <a:rPr lang="cs-CZ" sz="2200" dirty="0"/>
              <a:t> ne </a:t>
            </a:r>
            <a:r>
              <a:rPr lang="cs-CZ" sz="2200" dirty="0" err="1"/>
              <a:t>agælde</a:t>
            </a:r>
            <a:br>
              <a:rPr lang="cs-CZ" sz="2200" dirty="0"/>
            </a:br>
            <a:r>
              <a:rPr lang="cs-CZ" sz="2200" dirty="0" err="1"/>
              <a:t>Þæs</a:t>
            </a:r>
            <a:r>
              <a:rPr lang="cs-CZ" sz="2200" dirty="0"/>
              <a:t> </a:t>
            </a:r>
            <a:r>
              <a:rPr lang="cs-CZ" sz="2200" dirty="0" err="1"/>
              <a:t>Þe</a:t>
            </a:r>
            <a:r>
              <a:rPr lang="cs-CZ" sz="2200" dirty="0"/>
              <a:t> </a:t>
            </a:r>
            <a:r>
              <a:rPr lang="cs-CZ" sz="2200" dirty="0" err="1"/>
              <a:t>Þearf</a:t>
            </a:r>
            <a:r>
              <a:rPr lang="cs-CZ" sz="2200" dirty="0"/>
              <a:t> </a:t>
            </a:r>
            <a:r>
              <a:rPr lang="cs-CZ" sz="2200" dirty="0" err="1"/>
              <a:t>wæs</a:t>
            </a:r>
            <a:br>
              <a:rPr lang="cs-CZ" sz="2200" dirty="0"/>
            </a:br>
            <a:r>
              <a:rPr lang="cs-CZ" sz="2200" dirty="0" err="1"/>
              <a:t>Þæs</a:t>
            </a:r>
            <a:r>
              <a:rPr lang="cs-CZ" sz="2200" dirty="0"/>
              <a:t> </a:t>
            </a:r>
            <a:r>
              <a:rPr lang="cs-CZ" sz="2200" dirty="0" err="1"/>
              <a:t>Þeod</a:t>
            </a:r>
            <a:r>
              <a:rPr lang="cs-CZ" sz="2200" dirty="0"/>
              <a:t> </a:t>
            </a:r>
            <a:r>
              <a:rPr lang="cs-CZ" sz="2200" dirty="0" err="1"/>
              <a:t>kyninges</a:t>
            </a:r>
            <a:r>
              <a:rPr lang="cs-CZ" sz="2200" dirty="0"/>
              <a:t>.</a:t>
            </a:r>
            <a:br>
              <a:rPr lang="cs-CZ" sz="2200" dirty="0"/>
            </a:br>
            <a:br>
              <a:rPr lang="cs-CZ" sz="2000" dirty="0"/>
            </a:br>
            <a:endParaRPr lang="cs-CZ" sz="2000" dirty="0"/>
          </a:p>
        </p:txBody>
      </p:sp>
      <p:sp>
        <p:nvSpPr>
          <p:cNvPr id="3" name="Zástupný symbol pro text 2"/>
          <p:cNvSpPr>
            <a:spLocks noGrp="1"/>
          </p:cNvSpPr>
          <p:nvPr>
            <p:ph type="body" sz="quarter" idx="13"/>
          </p:nvPr>
        </p:nvSpPr>
        <p:spPr>
          <a:xfrm>
            <a:off x="3278634" y="3973046"/>
            <a:ext cx="7536554" cy="381000"/>
          </a:xfrm>
        </p:spPr>
        <p:txBody>
          <a:bodyPr/>
          <a:lstStyle/>
          <a:p>
            <a:r>
              <a:rPr lang="cs-CZ" i="1" dirty="0" err="1"/>
              <a:t>Anglo</a:t>
            </a:r>
            <a:r>
              <a:rPr lang="cs-CZ" i="1" dirty="0"/>
              <a:t>-saská kronika</a:t>
            </a:r>
            <a:r>
              <a:rPr lang="cs-CZ" dirty="0"/>
              <a:t>, rukopis C</a:t>
            </a:r>
          </a:p>
        </p:txBody>
      </p:sp>
      <p:sp>
        <p:nvSpPr>
          <p:cNvPr id="4" name="Zástupný symbol pro text 3"/>
          <p:cNvSpPr>
            <a:spLocks noGrp="1"/>
          </p:cNvSpPr>
          <p:nvPr>
            <p:ph type="body" idx="1"/>
          </p:nvPr>
        </p:nvSpPr>
        <p:spPr>
          <a:xfrm>
            <a:off x="2589211" y="4950946"/>
            <a:ext cx="8915399" cy="1555864"/>
          </a:xfrm>
        </p:spPr>
        <p:txBody>
          <a:bodyPr/>
          <a:lstStyle/>
          <a:p>
            <a:r>
              <a:rPr lang="cs-CZ" dirty="0"/>
              <a:t>Originální text o jmenování Harolda následníkem v </a:t>
            </a:r>
            <a:r>
              <a:rPr lang="cs-CZ" dirty="0" err="1"/>
              <a:t>anglo</a:t>
            </a:r>
            <a:r>
              <a:rPr lang="cs-CZ" dirty="0"/>
              <a:t>-saské angličtině, kterou je rukopis C a D </a:t>
            </a:r>
            <a:r>
              <a:rPr lang="cs-CZ" dirty="0" err="1"/>
              <a:t>Anglo</a:t>
            </a:r>
            <a:r>
              <a:rPr lang="cs-CZ" dirty="0"/>
              <a:t>-saské kroniky psán</a:t>
            </a:r>
          </a:p>
        </p:txBody>
      </p:sp>
    </p:spTree>
    <p:extLst>
      <p:ext uri="{BB962C8B-B14F-4D97-AF65-F5344CB8AC3E}">
        <p14:creationId xmlns:p14="http://schemas.microsoft.com/office/powerpoint/2010/main" val="41171635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dward the Confess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4525" y="0"/>
            <a:ext cx="3009900" cy="295275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ayeuxTapestryScene13(crop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0274" y="0"/>
            <a:ext cx="3184525" cy="301447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Vilém I. Dobyvat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0949" y="1757362"/>
            <a:ext cx="3352800" cy="4867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51637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upload.wikimedia.org/wikipedia/commons/thumb/4/4f/Battle_of_Stamford_Bridge%2C_full.png/1280px-Battle_of_Stamford_Bridge%2C_ful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 y="76199"/>
            <a:ext cx="12192000" cy="6781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7123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Literatura</a:t>
            </a:r>
          </a:p>
        </p:txBody>
      </p:sp>
      <p:sp>
        <p:nvSpPr>
          <p:cNvPr id="3" name="Zástupný symbol pro obsah 2"/>
          <p:cNvSpPr>
            <a:spLocks noGrp="1"/>
          </p:cNvSpPr>
          <p:nvPr>
            <p:ph idx="1"/>
          </p:nvPr>
        </p:nvSpPr>
        <p:spPr/>
        <p:txBody>
          <a:bodyPr>
            <a:normAutofit fontScale="85000" lnSpcReduction="20000"/>
          </a:bodyPr>
          <a:lstStyle/>
          <a:p>
            <a:r>
              <a:rPr lang="cs-CZ" dirty="0"/>
              <a:t>George </a:t>
            </a:r>
            <a:r>
              <a:rPr lang="cs-CZ" dirty="0" err="1"/>
              <a:t>Garnett</a:t>
            </a:r>
            <a:r>
              <a:rPr lang="cs-CZ" dirty="0"/>
              <a:t>, </a:t>
            </a:r>
            <a:r>
              <a:rPr lang="cs-CZ" i="1" dirty="0" err="1"/>
              <a:t>The</a:t>
            </a:r>
            <a:r>
              <a:rPr lang="cs-CZ" dirty="0"/>
              <a:t> </a:t>
            </a:r>
            <a:r>
              <a:rPr lang="cs-CZ" i="1" dirty="0"/>
              <a:t>Norman </a:t>
            </a:r>
            <a:r>
              <a:rPr lang="cs-CZ" i="1" dirty="0" err="1"/>
              <a:t>Conquest</a:t>
            </a:r>
            <a:r>
              <a:rPr lang="cs-CZ" i="1" dirty="0"/>
              <a:t>: A Very </a:t>
            </a:r>
            <a:r>
              <a:rPr lang="cs-CZ" i="1" dirty="0" err="1"/>
              <a:t>Short</a:t>
            </a:r>
            <a:r>
              <a:rPr lang="cs-CZ" i="1" dirty="0"/>
              <a:t> </a:t>
            </a:r>
            <a:r>
              <a:rPr lang="cs-CZ" i="1" dirty="0" err="1"/>
              <a:t>Introduction</a:t>
            </a:r>
            <a:r>
              <a:rPr lang="cs-CZ" i="1" dirty="0"/>
              <a:t>, </a:t>
            </a:r>
            <a:r>
              <a:rPr lang="cs-CZ" dirty="0"/>
              <a:t>2009</a:t>
            </a:r>
          </a:p>
          <a:p>
            <a:r>
              <a:rPr lang="cs-CZ" dirty="0" err="1"/>
              <a:t>Marc</a:t>
            </a:r>
            <a:r>
              <a:rPr lang="cs-CZ" dirty="0"/>
              <a:t> Morris. </a:t>
            </a:r>
            <a:r>
              <a:rPr lang="cs-CZ" i="1" dirty="0" err="1"/>
              <a:t>The</a:t>
            </a:r>
            <a:r>
              <a:rPr lang="cs-CZ" i="1" dirty="0"/>
              <a:t> Norman </a:t>
            </a:r>
            <a:r>
              <a:rPr lang="cs-CZ" i="1" dirty="0" err="1"/>
              <a:t>Conquest</a:t>
            </a:r>
            <a:r>
              <a:rPr lang="cs-CZ" i="1" dirty="0"/>
              <a:t>, </a:t>
            </a:r>
            <a:r>
              <a:rPr lang="cs-CZ" dirty="0"/>
              <a:t>2015</a:t>
            </a:r>
          </a:p>
          <a:p>
            <a:r>
              <a:rPr lang="cs-CZ" dirty="0"/>
              <a:t>David </a:t>
            </a:r>
            <a:r>
              <a:rPr lang="cs-CZ" dirty="0" err="1"/>
              <a:t>Crouch</a:t>
            </a:r>
            <a:r>
              <a:rPr lang="cs-CZ" dirty="0"/>
              <a:t>, </a:t>
            </a:r>
            <a:r>
              <a:rPr lang="cs-CZ" i="1" dirty="0" err="1"/>
              <a:t>Normans</a:t>
            </a:r>
            <a:r>
              <a:rPr lang="cs-CZ" i="1" dirty="0"/>
              <a:t>: </a:t>
            </a:r>
            <a:r>
              <a:rPr lang="cs-CZ" i="1" dirty="0" err="1"/>
              <a:t>The</a:t>
            </a:r>
            <a:r>
              <a:rPr lang="cs-CZ" i="1" dirty="0"/>
              <a:t> </a:t>
            </a:r>
            <a:r>
              <a:rPr lang="cs-CZ" i="1" dirty="0" err="1"/>
              <a:t>History</a:t>
            </a:r>
            <a:r>
              <a:rPr lang="cs-CZ" i="1" dirty="0"/>
              <a:t> </a:t>
            </a:r>
            <a:r>
              <a:rPr lang="cs-CZ" i="1" dirty="0" err="1"/>
              <a:t>of</a:t>
            </a:r>
            <a:r>
              <a:rPr lang="cs-CZ" i="1" dirty="0"/>
              <a:t> a Dynasty, </a:t>
            </a:r>
            <a:r>
              <a:rPr lang="cs-CZ" dirty="0"/>
              <a:t>2006</a:t>
            </a:r>
          </a:p>
          <a:p>
            <a:r>
              <a:rPr lang="cs-CZ" dirty="0" err="1"/>
              <a:t>Marjorie</a:t>
            </a:r>
            <a:r>
              <a:rPr lang="cs-CZ" dirty="0"/>
              <a:t> </a:t>
            </a:r>
            <a:r>
              <a:rPr lang="cs-CZ" dirty="0" err="1"/>
              <a:t>Chibnall</a:t>
            </a:r>
            <a:r>
              <a:rPr lang="cs-CZ" dirty="0"/>
              <a:t>, </a:t>
            </a:r>
            <a:r>
              <a:rPr lang="cs-CZ" i="1" dirty="0" err="1"/>
              <a:t>Anglo</a:t>
            </a:r>
            <a:r>
              <a:rPr lang="cs-CZ" i="1" dirty="0"/>
              <a:t>-Norman </a:t>
            </a:r>
            <a:r>
              <a:rPr lang="cs-CZ" i="1" dirty="0" err="1"/>
              <a:t>England</a:t>
            </a:r>
            <a:r>
              <a:rPr lang="cs-CZ" i="1" dirty="0"/>
              <a:t> 1066 – 1166, </a:t>
            </a:r>
            <a:r>
              <a:rPr lang="cs-CZ" dirty="0"/>
              <a:t>1986</a:t>
            </a:r>
          </a:p>
          <a:p>
            <a:r>
              <a:rPr lang="cs-CZ" dirty="0" err="1"/>
              <a:t>Marjorie</a:t>
            </a:r>
            <a:r>
              <a:rPr lang="cs-CZ" dirty="0"/>
              <a:t> </a:t>
            </a:r>
            <a:r>
              <a:rPr lang="cs-CZ" dirty="0" err="1"/>
              <a:t>Chibnall</a:t>
            </a:r>
            <a:r>
              <a:rPr lang="cs-CZ" i="1" dirty="0"/>
              <a:t>, </a:t>
            </a:r>
            <a:r>
              <a:rPr lang="cs-CZ" i="1" dirty="0" err="1"/>
              <a:t>The</a:t>
            </a:r>
            <a:r>
              <a:rPr lang="cs-CZ" i="1" dirty="0"/>
              <a:t> </a:t>
            </a:r>
            <a:r>
              <a:rPr lang="cs-CZ" i="1" dirty="0" err="1"/>
              <a:t>Normans</a:t>
            </a:r>
            <a:r>
              <a:rPr lang="cs-CZ" i="1" dirty="0"/>
              <a:t>, </a:t>
            </a:r>
            <a:r>
              <a:rPr lang="cs-CZ" dirty="0"/>
              <a:t>2001</a:t>
            </a:r>
          </a:p>
          <a:p>
            <a:r>
              <a:rPr lang="cs-CZ" dirty="0"/>
              <a:t>Charles </a:t>
            </a:r>
            <a:r>
              <a:rPr lang="cs-CZ" dirty="0" err="1"/>
              <a:t>Homer</a:t>
            </a:r>
            <a:r>
              <a:rPr lang="cs-CZ" dirty="0"/>
              <a:t> </a:t>
            </a:r>
            <a:r>
              <a:rPr lang="cs-CZ" dirty="0" err="1"/>
              <a:t>Haskins</a:t>
            </a:r>
            <a:r>
              <a:rPr lang="cs-CZ" dirty="0"/>
              <a:t>, </a:t>
            </a:r>
            <a:r>
              <a:rPr lang="cs-CZ" i="1" dirty="0"/>
              <a:t>Normani v evropských dějinách, </a:t>
            </a:r>
            <a:r>
              <a:rPr lang="cs-CZ" dirty="0"/>
              <a:t>2008 (</a:t>
            </a:r>
            <a:r>
              <a:rPr lang="cs-CZ" dirty="0" err="1"/>
              <a:t>orig</a:t>
            </a:r>
            <a:r>
              <a:rPr lang="cs-CZ" dirty="0"/>
              <a:t>. 1915)</a:t>
            </a:r>
          </a:p>
          <a:p>
            <a:r>
              <a:rPr lang="cs-CZ" dirty="0"/>
              <a:t>David </a:t>
            </a:r>
            <a:r>
              <a:rPr lang="cs-CZ" dirty="0" err="1"/>
              <a:t>Bates</a:t>
            </a:r>
            <a:r>
              <a:rPr lang="cs-CZ" dirty="0"/>
              <a:t>, </a:t>
            </a:r>
            <a:r>
              <a:rPr lang="cs-CZ" i="1" dirty="0"/>
              <a:t>William </a:t>
            </a:r>
            <a:r>
              <a:rPr lang="cs-CZ" i="1" dirty="0" err="1"/>
              <a:t>the</a:t>
            </a:r>
            <a:r>
              <a:rPr lang="cs-CZ" i="1" dirty="0"/>
              <a:t> </a:t>
            </a:r>
            <a:r>
              <a:rPr lang="cs-CZ" i="1" dirty="0" err="1"/>
              <a:t>Conqueror</a:t>
            </a:r>
            <a:r>
              <a:rPr lang="cs-CZ" i="1" dirty="0"/>
              <a:t>, </a:t>
            </a:r>
            <a:r>
              <a:rPr lang="cs-CZ" dirty="0"/>
              <a:t>2016</a:t>
            </a:r>
          </a:p>
          <a:p>
            <a:r>
              <a:rPr lang="cs-CZ" dirty="0" err="1"/>
              <a:t>Marc</a:t>
            </a:r>
            <a:r>
              <a:rPr lang="cs-CZ" dirty="0"/>
              <a:t> Morris, </a:t>
            </a:r>
            <a:r>
              <a:rPr lang="cs-CZ" i="1" dirty="0"/>
              <a:t>William </a:t>
            </a:r>
            <a:r>
              <a:rPr lang="cs-CZ" i="1" dirty="0" err="1"/>
              <a:t>the</a:t>
            </a:r>
            <a:r>
              <a:rPr lang="cs-CZ" i="1" dirty="0"/>
              <a:t> </a:t>
            </a:r>
            <a:r>
              <a:rPr lang="cs-CZ" i="1" dirty="0" err="1"/>
              <a:t>Conqueror</a:t>
            </a:r>
            <a:r>
              <a:rPr lang="cs-CZ" i="1" dirty="0"/>
              <a:t>, </a:t>
            </a:r>
            <a:r>
              <a:rPr lang="cs-CZ" dirty="0"/>
              <a:t>2016</a:t>
            </a:r>
          </a:p>
          <a:p>
            <a:r>
              <a:rPr lang="cs-CZ" dirty="0" err="1"/>
              <a:t>Marjorie</a:t>
            </a:r>
            <a:r>
              <a:rPr lang="cs-CZ" dirty="0"/>
              <a:t> </a:t>
            </a:r>
            <a:r>
              <a:rPr lang="cs-CZ" dirty="0" err="1"/>
              <a:t>Chibnall</a:t>
            </a:r>
            <a:r>
              <a:rPr lang="cs-CZ" dirty="0"/>
              <a:t>, </a:t>
            </a:r>
            <a:r>
              <a:rPr lang="cs-CZ" i="1" dirty="0" err="1"/>
              <a:t>England</a:t>
            </a:r>
            <a:r>
              <a:rPr lang="cs-CZ" i="1" dirty="0"/>
              <a:t> and Normandy 1042 – 1137 </a:t>
            </a:r>
            <a:r>
              <a:rPr lang="cs-CZ" dirty="0"/>
              <a:t>In: </a:t>
            </a:r>
            <a:r>
              <a:rPr lang="cs-CZ" i="1" dirty="0" err="1"/>
              <a:t>The</a:t>
            </a:r>
            <a:r>
              <a:rPr lang="cs-CZ" i="1" dirty="0"/>
              <a:t> New Cambridge Medieval </a:t>
            </a:r>
            <a:r>
              <a:rPr lang="cs-CZ" i="1" dirty="0" err="1"/>
              <a:t>History</a:t>
            </a:r>
            <a:r>
              <a:rPr lang="cs-CZ" i="1" dirty="0"/>
              <a:t> vol. IV 1024 – 1198, </a:t>
            </a:r>
            <a:r>
              <a:rPr lang="cs-CZ" i="1" dirty="0" err="1"/>
              <a:t>pt</a:t>
            </a:r>
            <a:r>
              <a:rPr lang="cs-CZ" i="1" dirty="0"/>
              <a:t>. II, </a:t>
            </a:r>
            <a:r>
              <a:rPr lang="cs-CZ" i="1" dirty="0" err="1"/>
              <a:t>ed</a:t>
            </a:r>
            <a:r>
              <a:rPr lang="cs-CZ" i="1" dirty="0"/>
              <a:t>.: David </a:t>
            </a:r>
            <a:r>
              <a:rPr lang="cs-CZ" i="1" dirty="0" err="1"/>
              <a:t>Luscombe</a:t>
            </a:r>
            <a:r>
              <a:rPr lang="cs-CZ" i="1" dirty="0"/>
              <a:t>, 2004, </a:t>
            </a:r>
            <a:r>
              <a:rPr lang="cs-CZ" dirty="0"/>
              <a:t>s. 191 – 216</a:t>
            </a:r>
          </a:p>
          <a:p>
            <a:r>
              <a:rPr lang="cs-CZ" dirty="0"/>
              <a:t>Austin </a:t>
            </a:r>
            <a:r>
              <a:rPr lang="cs-CZ" dirty="0" err="1"/>
              <a:t>Lane</a:t>
            </a:r>
            <a:r>
              <a:rPr lang="cs-CZ" dirty="0"/>
              <a:t> Poole, </a:t>
            </a:r>
            <a:r>
              <a:rPr lang="cs-CZ" i="1" dirty="0" err="1"/>
              <a:t>Domesday</a:t>
            </a:r>
            <a:r>
              <a:rPr lang="cs-CZ" i="1" dirty="0"/>
              <a:t> to Magna </a:t>
            </a:r>
            <a:r>
              <a:rPr lang="cs-CZ" i="1" dirty="0" err="1"/>
              <a:t>Carta</a:t>
            </a:r>
            <a:r>
              <a:rPr lang="cs-CZ" i="1" dirty="0"/>
              <a:t>, </a:t>
            </a:r>
            <a:r>
              <a:rPr lang="cs-CZ" i="1" dirty="0" err="1"/>
              <a:t>England</a:t>
            </a:r>
            <a:r>
              <a:rPr lang="cs-CZ" i="1" dirty="0"/>
              <a:t> 1087 – 1216, </a:t>
            </a:r>
            <a:r>
              <a:rPr lang="cs-CZ" dirty="0"/>
              <a:t>1993 </a:t>
            </a:r>
          </a:p>
          <a:p>
            <a:r>
              <a:rPr lang="cs-CZ" dirty="0"/>
              <a:t>Michael T. </a:t>
            </a:r>
            <a:r>
              <a:rPr lang="cs-CZ" dirty="0" err="1"/>
              <a:t>Clanchy</a:t>
            </a:r>
            <a:r>
              <a:rPr lang="cs-CZ" dirty="0"/>
              <a:t>, </a:t>
            </a:r>
            <a:r>
              <a:rPr lang="cs-CZ" i="1" dirty="0" err="1"/>
              <a:t>England</a:t>
            </a:r>
            <a:r>
              <a:rPr lang="cs-CZ" i="1" dirty="0"/>
              <a:t> and </a:t>
            </a:r>
            <a:r>
              <a:rPr lang="cs-CZ" i="1" dirty="0" err="1"/>
              <a:t>its</a:t>
            </a:r>
            <a:r>
              <a:rPr lang="cs-CZ" i="1" dirty="0"/>
              <a:t> </a:t>
            </a:r>
            <a:r>
              <a:rPr lang="cs-CZ" i="1" dirty="0" err="1"/>
              <a:t>rulers</a:t>
            </a:r>
            <a:r>
              <a:rPr lang="cs-CZ" i="1" dirty="0"/>
              <a:t> 1066 – 1307, </a:t>
            </a:r>
            <a:r>
              <a:rPr lang="cs-CZ" dirty="0"/>
              <a:t>2006 (doplněné a revidované vydání) </a:t>
            </a:r>
          </a:p>
        </p:txBody>
      </p:sp>
    </p:spTree>
    <p:extLst>
      <p:ext uri="{BB962C8B-B14F-4D97-AF65-F5344CB8AC3E}">
        <p14:creationId xmlns:p14="http://schemas.microsoft.com/office/powerpoint/2010/main" val="2034249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upload.wikimedia.org/wikipedia/commons/thumb/f/f8/Norman-conquest-1066.svg/851px-Norman-conquest-1066.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2375" y="0"/>
            <a:ext cx="7604125" cy="6871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69538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just"/>
            <a:r>
              <a:rPr lang="cs-CZ" sz="2000" dirty="0"/>
              <a:t>Když pak viděl (Vilém), jak </a:t>
            </a:r>
            <a:r>
              <a:rPr lang="cs-CZ" sz="2000" dirty="0" err="1"/>
              <a:t>Haroldova</a:t>
            </a:r>
            <a:r>
              <a:rPr lang="cs-CZ" sz="2000" dirty="0"/>
              <a:t> síla každým dnem roste, shromáždil rychle avšak pečlivě flotilu 3000 lodí v Saint Valéry v </a:t>
            </a:r>
            <a:r>
              <a:rPr lang="cs-CZ" sz="2000" dirty="0" err="1"/>
              <a:t>Ponthieu</a:t>
            </a:r>
            <a:r>
              <a:rPr lang="cs-CZ" sz="2000" dirty="0"/>
              <a:t>. Shromáždil také mnoho mužů z Normandie, Flander, Francie a Bretaně a když byla flotila hotová, naložil lodě bujnými oři a silnými muži v kroužkových zbrojích a helmách. /…/ Přistál pak v </a:t>
            </a:r>
            <a:r>
              <a:rPr lang="cs-CZ" sz="2000" dirty="0" err="1"/>
              <a:t>Pevensey</a:t>
            </a:r>
            <a:r>
              <a:rPr lang="cs-CZ" sz="2000" dirty="0"/>
              <a:t>, kde vybudoval silně opevněný hrad (</a:t>
            </a:r>
            <a:r>
              <a:rPr lang="cs-CZ" sz="2000" dirty="0" err="1"/>
              <a:t>firmissimo</a:t>
            </a:r>
            <a:r>
              <a:rPr lang="cs-CZ" sz="2000" dirty="0"/>
              <a:t> </a:t>
            </a:r>
            <a:r>
              <a:rPr lang="cs-CZ" sz="2000" dirty="0" err="1"/>
              <a:t>vallo</a:t>
            </a:r>
            <a:r>
              <a:rPr lang="cs-CZ" sz="2000" dirty="0"/>
              <a:t> </a:t>
            </a:r>
            <a:r>
              <a:rPr lang="cs-CZ" sz="2000" dirty="0" err="1"/>
              <a:t>castrum</a:t>
            </a:r>
            <a:r>
              <a:rPr lang="cs-CZ" sz="2000" dirty="0"/>
              <a:t>), který svěřil svých statečným bojovníkům. Pak přišel rychle k </a:t>
            </a:r>
            <a:r>
              <a:rPr lang="cs-CZ" sz="2000" dirty="0" err="1"/>
              <a:t>Hastingsu</a:t>
            </a:r>
            <a:r>
              <a:rPr lang="cs-CZ" sz="2000" dirty="0"/>
              <a:t>, kde postavil ještě jeden. </a:t>
            </a:r>
          </a:p>
        </p:txBody>
      </p:sp>
      <p:sp>
        <p:nvSpPr>
          <p:cNvPr id="3" name="Zástupný symbol pro text 2"/>
          <p:cNvSpPr>
            <a:spLocks noGrp="1"/>
          </p:cNvSpPr>
          <p:nvPr>
            <p:ph type="body" sz="quarter" idx="13"/>
          </p:nvPr>
        </p:nvSpPr>
        <p:spPr/>
        <p:txBody>
          <a:bodyPr/>
          <a:lstStyle/>
          <a:p>
            <a:r>
              <a:rPr lang="cs-CZ" dirty="0"/>
              <a:t>Vilém z </a:t>
            </a:r>
            <a:r>
              <a:rPr lang="cs-CZ" dirty="0" err="1"/>
              <a:t>Jumiéges</a:t>
            </a:r>
            <a:r>
              <a:rPr lang="cs-CZ" dirty="0"/>
              <a:t>, </a:t>
            </a:r>
            <a:r>
              <a:rPr lang="cs-CZ" i="1" dirty="0"/>
              <a:t>Gesta </a:t>
            </a:r>
            <a:r>
              <a:rPr lang="cs-CZ" i="1" dirty="0" err="1"/>
              <a:t>Normannorum</a:t>
            </a:r>
            <a:r>
              <a:rPr lang="cs-CZ" i="1" dirty="0"/>
              <a:t>, </a:t>
            </a:r>
            <a:r>
              <a:rPr lang="cs-CZ" dirty="0"/>
              <a:t>kniha VI., kap. 34</a:t>
            </a:r>
          </a:p>
        </p:txBody>
      </p:sp>
      <p:sp>
        <p:nvSpPr>
          <p:cNvPr id="4" name="Zástupný symbol pro text 3"/>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28597177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Bitva u </a:t>
            </a:r>
            <a:r>
              <a:rPr lang="cs-CZ" dirty="0" err="1"/>
              <a:t>Hastingsu</a:t>
            </a:r>
            <a:endParaRPr lang="cs-CZ" dirty="0"/>
          </a:p>
        </p:txBody>
      </p:sp>
      <p:sp>
        <p:nvSpPr>
          <p:cNvPr id="3" name="Zástupný symbol pro obsah 2"/>
          <p:cNvSpPr>
            <a:spLocks noGrp="1"/>
          </p:cNvSpPr>
          <p:nvPr>
            <p:ph idx="1"/>
          </p:nvPr>
        </p:nvSpPr>
        <p:spPr/>
        <p:txBody>
          <a:bodyPr>
            <a:normAutofit lnSpcReduction="10000"/>
          </a:bodyPr>
          <a:lstStyle/>
          <a:p>
            <a:r>
              <a:rPr lang="cs-CZ" dirty="0"/>
              <a:t>14. října 1066</a:t>
            </a:r>
          </a:p>
          <a:p>
            <a:r>
              <a:rPr lang="cs-CZ" dirty="0"/>
              <a:t>Harold se rychle přesunul na jih Anglie, když se po bitvě u </a:t>
            </a:r>
            <a:r>
              <a:rPr lang="cs-CZ" dirty="0" err="1"/>
              <a:t>Stamford</a:t>
            </a:r>
            <a:r>
              <a:rPr lang="cs-CZ" dirty="0"/>
              <a:t> </a:t>
            </a:r>
            <a:r>
              <a:rPr lang="cs-CZ" dirty="0" err="1"/>
              <a:t>bridge</a:t>
            </a:r>
            <a:r>
              <a:rPr lang="cs-CZ" dirty="0"/>
              <a:t> dozvěděl o vylodění Normanů</a:t>
            </a:r>
          </a:p>
          <a:p>
            <a:r>
              <a:rPr lang="cs-CZ" dirty="0"/>
              <a:t>podle pramenů trval boj celý den, i normanské prameny zdůrazňují odvahu Anglosasů  </a:t>
            </a:r>
          </a:p>
          <a:p>
            <a:r>
              <a:rPr lang="cs-CZ" dirty="0"/>
              <a:t>dle tradice zvítězili Normané poté, co předstírali ústup a Anglosasové přecenili svoje možnosti zejména proti lučištníkům a jízdě. </a:t>
            </a:r>
          </a:p>
          <a:p>
            <a:r>
              <a:rPr lang="cs-CZ" dirty="0"/>
              <a:t>v bitvě zemřel Harold </a:t>
            </a:r>
            <a:r>
              <a:rPr lang="cs-CZ" dirty="0" err="1"/>
              <a:t>Godwinson</a:t>
            </a:r>
            <a:r>
              <a:rPr lang="cs-CZ" dirty="0"/>
              <a:t>, jeho bratři </a:t>
            </a:r>
            <a:r>
              <a:rPr lang="cs-CZ" dirty="0" err="1"/>
              <a:t>Leofwine</a:t>
            </a:r>
            <a:r>
              <a:rPr lang="cs-CZ" dirty="0"/>
              <a:t> a </a:t>
            </a:r>
            <a:r>
              <a:rPr lang="cs-CZ" dirty="0" err="1"/>
              <a:t>Gyrth</a:t>
            </a:r>
            <a:r>
              <a:rPr lang="cs-CZ" dirty="0"/>
              <a:t> a část vysoké </a:t>
            </a:r>
            <a:r>
              <a:rPr lang="cs-CZ" dirty="0" err="1"/>
              <a:t>anglo</a:t>
            </a:r>
            <a:r>
              <a:rPr lang="cs-CZ" dirty="0"/>
              <a:t>-saské aristokracie</a:t>
            </a:r>
          </a:p>
          <a:p>
            <a:r>
              <a:rPr lang="cs-CZ" dirty="0"/>
              <a:t>na místě bitvy založil Vilém Dobyvatel opatství (</a:t>
            </a:r>
            <a:r>
              <a:rPr lang="cs-CZ" dirty="0" err="1"/>
              <a:t>Battle</a:t>
            </a:r>
            <a:r>
              <a:rPr lang="cs-CZ" dirty="0"/>
              <a:t> </a:t>
            </a:r>
            <a:r>
              <a:rPr lang="cs-CZ" dirty="0" err="1"/>
              <a:t>Abbey</a:t>
            </a:r>
            <a:r>
              <a:rPr lang="cs-CZ" dirty="0"/>
              <a:t>)  </a:t>
            </a:r>
          </a:p>
          <a:p>
            <a:r>
              <a:rPr lang="cs-CZ" dirty="0"/>
              <a:t>bitvu podrobně popsal Vilém z </a:t>
            </a:r>
            <a:r>
              <a:rPr lang="cs-CZ" dirty="0" err="1"/>
              <a:t>Poitiers</a:t>
            </a:r>
            <a:r>
              <a:rPr lang="cs-CZ" dirty="0"/>
              <a:t>, kaplan Viléma Dobyvatele </a:t>
            </a:r>
          </a:p>
        </p:txBody>
      </p:sp>
    </p:spTree>
    <p:extLst>
      <p:ext uri="{BB962C8B-B14F-4D97-AF65-F5344CB8AC3E}">
        <p14:creationId xmlns:p14="http://schemas.microsoft.com/office/powerpoint/2010/main" val="42856996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algn="just"/>
            <a:r>
              <a:rPr lang="cs-CZ" sz="2000" dirty="0"/>
              <a:t>Pak přišel earl Vilém z Normandie do </a:t>
            </a:r>
            <a:r>
              <a:rPr lang="cs-CZ" sz="2000" dirty="0" err="1"/>
              <a:t>Pevensey</a:t>
            </a:r>
            <a:r>
              <a:rPr lang="cs-CZ" sz="2000" dirty="0"/>
              <a:t>, v předvečer svátku sv. Michala, a hned jak sem přišli, postavili si v </a:t>
            </a:r>
            <a:r>
              <a:rPr lang="cs-CZ" sz="2000" dirty="0" err="1"/>
              <a:t>Hastingsu</a:t>
            </a:r>
            <a:r>
              <a:rPr lang="cs-CZ" sz="2000" dirty="0"/>
              <a:t> hrad. To bylo sděleno králi Haroldovi, který shromáždil mohutnou armádu a vyrazil proti němu (Vilémovi) k místu, zvanému Stará jabloň. Vilém vyrazil proti němu, aniž by jeho (Haroldovi) lidé byli připraveni. Nicméně král bojoval velmi statečně spolu s těmi, kteří byli s ním. A byla to velká řež na obou stranách. Byl zde zabit král Harold a </a:t>
            </a:r>
            <a:r>
              <a:rPr lang="cs-CZ" sz="2000" dirty="0" err="1"/>
              <a:t>Leofwin</a:t>
            </a:r>
            <a:r>
              <a:rPr lang="cs-CZ" sz="2000" dirty="0"/>
              <a:t>, jeho bratr, také </a:t>
            </a:r>
            <a:r>
              <a:rPr lang="cs-CZ" sz="2000" dirty="0" err="1"/>
              <a:t>Gyrth</a:t>
            </a:r>
            <a:r>
              <a:rPr lang="cs-CZ" sz="2000" dirty="0"/>
              <a:t>, jeho bratr a mnoho dobrých mužů. A Francouzi opanovali místo bitvy, jež jim svěřil Bůh pro hříchy oněch lidí. </a:t>
            </a:r>
          </a:p>
        </p:txBody>
      </p:sp>
      <p:sp>
        <p:nvSpPr>
          <p:cNvPr id="3" name="Zástupný symbol pro text 2"/>
          <p:cNvSpPr>
            <a:spLocks noGrp="1"/>
          </p:cNvSpPr>
          <p:nvPr>
            <p:ph type="body" sz="quarter" idx="13"/>
          </p:nvPr>
        </p:nvSpPr>
        <p:spPr/>
        <p:txBody>
          <a:bodyPr/>
          <a:lstStyle/>
          <a:p>
            <a:r>
              <a:rPr lang="cs-CZ" i="1" dirty="0" err="1"/>
              <a:t>Anglo</a:t>
            </a:r>
            <a:r>
              <a:rPr lang="cs-CZ" i="1" dirty="0"/>
              <a:t>-saská kronika, </a:t>
            </a:r>
            <a:r>
              <a:rPr lang="cs-CZ" dirty="0"/>
              <a:t>rukopis C/D </a:t>
            </a:r>
            <a:endParaRPr lang="cs-CZ" i="1" dirty="0"/>
          </a:p>
        </p:txBody>
      </p:sp>
      <p:sp>
        <p:nvSpPr>
          <p:cNvPr id="4" name="Zástupný symbol pro text 3"/>
          <p:cNvSpPr>
            <a:spLocks noGrp="1"/>
          </p:cNvSpPr>
          <p:nvPr>
            <p:ph type="body" idx="1"/>
          </p:nvPr>
        </p:nvSpPr>
        <p:spPr/>
        <p:txBody>
          <a:bodyPr/>
          <a:lstStyle/>
          <a:p>
            <a:r>
              <a:rPr lang="cs-CZ" dirty="0"/>
              <a:t>Popis vylodění Viléma Dobyvatele a bitvy u </a:t>
            </a:r>
            <a:r>
              <a:rPr lang="cs-CZ" dirty="0" err="1"/>
              <a:t>Hastingsu</a:t>
            </a:r>
            <a:r>
              <a:rPr lang="cs-CZ" dirty="0"/>
              <a:t> z pohledu poražených</a:t>
            </a:r>
          </a:p>
        </p:txBody>
      </p:sp>
    </p:spTree>
    <p:extLst>
      <p:ext uri="{BB962C8B-B14F-4D97-AF65-F5344CB8AC3E}">
        <p14:creationId xmlns:p14="http://schemas.microsoft.com/office/powerpoint/2010/main" val="39296158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just"/>
            <a:r>
              <a:rPr lang="cs-CZ" sz="2000" dirty="0"/>
              <a:t>Normané, vidouce, že Angličané jsou poražení, pronásledovali je pak po celou nedělní noc, avšak nikoliv bez utrpení velké ztráty. Jelikož, spěchajíce kupředu při zapáleném pronásledování, padli nevědouce, koně i ozbrojenci, do starého příkopu, zarostlého a zakrytého trávou. a lidé ve zbrojích a jejich koně, jak se váleli jeden přes druhého, byli rozmačkání a udusáni. </a:t>
            </a:r>
          </a:p>
        </p:txBody>
      </p:sp>
      <p:sp>
        <p:nvSpPr>
          <p:cNvPr id="3" name="Zástupný symbol pro text 2"/>
          <p:cNvSpPr>
            <a:spLocks noGrp="1"/>
          </p:cNvSpPr>
          <p:nvPr>
            <p:ph type="body" sz="quarter" idx="13"/>
          </p:nvPr>
        </p:nvSpPr>
        <p:spPr/>
        <p:txBody>
          <a:bodyPr/>
          <a:lstStyle/>
          <a:p>
            <a:r>
              <a:rPr lang="cs-CZ" dirty="0" err="1"/>
              <a:t>Orderic</a:t>
            </a:r>
            <a:r>
              <a:rPr lang="cs-CZ" dirty="0"/>
              <a:t> </a:t>
            </a:r>
            <a:r>
              <a:rPr lang="cs-CZ" dirty="0" err="1"/>
              <a:t>Vitalis</a:t>
            </a:r>
            <a:r>
              <a:rPr lang="cs-CZ" dirty="0"/>
              <a:t>, </a:t>
            </a:r>
            <a:r>
              <a:rPr lang="cs-CZ" i="1" dirty="0" err="1"/>
              <a:t>Historia</a:t>
            </a:r>
            <a:r>
              <a:rPr lang="cs-CZ" i="1" dirty="0"/>
              <a:t> </a:t>
            </a:r>
            <a:r>
              <a:rPr lang="cs-CZ" i="1" dirty="0" err="1"/>
              <a:t>Ecclesiastica</a:t>
            </a:r>
            <a:r>
              <a:rPr lang="cs-CZ" i="1" dirty="0"/>
              <a:t>, </a:t>
            </a:r>
            <a:r>
              <a:rPr lang="cs-CZ" dirty="0"/>
              <a:t>kniha III., kap. 14</a:t>
            </a:r>
          </a:p>
        </p:txBody>
      </p:sp>
      <p:sp>
        <p:nvSpPr>
          <p:cNvPr id="4" name="Zástupný symbol pro text 3"/>
          <p:cNvSpPr>
            <a:spLocks noGrp="1"/>
          </p:cNvSpPr>
          <p:nvPr>
            <p:ph type="body" idx="1"/>
          </p:nvPr>
        </p:nvSpPr>
        <p:spPr/>
        <p:txBody>
          <a:bodyPr/>
          <a:lstStyle/>
          <a:p>
            <a:pPr algn="just"/>
            <a:r>
              <a:rPr lang="cs-CZ" dirty="0"/>
              <a:t>Scénu popisuje i Vilém z </a:t>
            </a:r>
            <a:r>
              <a:rPr lang="cs-CZ" dirty="0" err="1"/>
              <a:t>Jumiéges</a:t>
            </a:r>
            <a:r>
              <a:rPr lang="cs-CZ" dirty="0"/>
              <a:t>, který ji vykládá jako trest za přílišnou horlivost normanských rytířů při pronásledování poražených a loupení. Podle zcela nerealistických líčení kronikářů zde zahynulo 15 000 lidí. </a:t>
            </a:r>
          </a:p>
        </p:txBody>
      </p:sp>
    </p:spTree>
    <p:extLst>
      <p:ext uri="{BB962C8B-B14F-4D97-AF65-F5344CB8AC3E}">
        <p14:creationId xmlns:p14="http://schemas.microsoft.com/office/powerpoint/2010/main" val="9405913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just"/>
            <a:r>
              <a:rPr lang="cs-CZ" sz="3600" dirty="0"/>
              <a:t>A tak 14. října všemohoucí Bůh ztrestal různými způsoby nepočítaně hříšníků na obou stranách. </a:t>
            </a:r>
          </a:p>
        </p:txBody>
      </p:sp>
      <p:sp>
        <p:nvSpPr>
          <p:cNvPr id="3" name="Zástupný symbol pro text 2"/>
          <p:cNvSpPr>
            <a:spLocks noGrp="1"/>
          </p:cNvSpPr>
          <p:nvPr>
            <p:ph type="body" sz="quarter" idx="13"/>
          </p:nvPr>
        </p:nvSpPr>
        <p:spPr/>
        <p:txBody>
          <a:bodyPr/>
          <a:lstStyle/>
          <a:p>
            <a:r>
              <a:rPr lang="cs-CZ" dirty="0"/>
              <a:t>Vilém z </a:t>
            </a:r>
            <a:r>
              <a:rPr lang="cs-CZ" dirty="0" err="1"/>
              <a:t>Jumiéges</a:t>
            </a:r>
            <a:r>
              <a:rPr lang="cs-CZ" dirty="0"/>
              <a:t>, </a:t>
            </a:r>
            <a:r>
              <a:rPr lang="cs-CZ" i="1" dirty="0"/>
              <a:t>Gesta </a:t>
            </a:r>
            <a:r>
              <a:rPr lang="cs-CZ" i="1" dirty="0" err="1"/>
              <a:t>Normannorum</a:t>
            </a:r>
            <a:r>
              <a:rPr lang="cs-CZ" i="1" dirty="0"/>
              <a:t>, </a:t>
            </a:r>
            <a:r>
              <a:rPr lang="cs-CZ" dirty="0"/>
              <a:t>kniha VI, kap. 36</a:t>
            </a:r>
          </a:p>
        </p:txBody>
      </p:sp>
      <p:sp>
        <p:nvSpPr>
          <p:cNvPr id="4" name="Zástupný symbol pro text 3"/>
          <p:cNvSpPr>
            <a:spLocks noGrp="1"/>
          </p:cNvSpPr>
          <p:nvPr>
            <p:ph type="body" idx="1"/>
          </p:nvPr>
        </p:nvSpPr>
        <p:spPr/>
        <p:txBody>
          <a:bodyPr/>
          <a:lstStyle/>
          <a:p>
            <a:endParaRPr lang="cs-CZ"/>
          </a:p>
        </p:txBody>
      </p:sp>
    </p:spTree>
    <p:extLst>
      <p:ext uri="{BB962C8B-B14F-4D97-AF65-F5344CB8AC3E}">
        <p14:creationId xmlns:p14="http://schemas.microsoft.com/office/powerpoint/2010/main" val="39427463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Normanská jízda v bitvě u </a:t>
            </a:r>
            <a:r>
              <a:rPr lang="cs-CZ" dirty="0" err="1"/>
              <a:t>Hastingsu</a:t>
            </a:r>
            <a:endParaRPr lang="cs-CZ" dirty="0"/>
          </a:p>
        </p:txBody>
      </p:sp>
      <p:sp>
        <p:nvSpPr>
          <p:cNvPr id="4" name="Zástupný symbol pro text 3"/>
          <p:cNvSpPr>
            <a:spLocks noGrp="1"/>
          </p:cNvSpPr>
          <p:nvPr>
            <p:ph type="body" sz="half" idx="2"/>
          </p:nvPr>
        </p:nvSpPr>
        <p:spPr/>
        <p:txBody>
          <a:bodyPr/>
          <a:lstStyle/>
          <a:p>
            <a:r>
              <a:rPr lang="cs-CZ" dirty="0"/>
              <a:t>Tapisérie z </a:t>
            </a:r>
            <a:r>
              <a:rPr lang="cs-CZ" dirty="0" err="1"/>
              <a:t>Bayeux</a:t>
            </a:r>
            <a:r>
              <a:rPr lang="cs-CZ" dirty="0"/>
              <a:t>, kolem r. 1080 </a:t>
            </a:r>
          </a:p>
        </p:txBody>
      </p:sp>
      <p:pic>
        <p:nvPicPr>
          <p:cNvPr id="2050" name="Picture 2" descr="https://upload.wikimedia.org/wikipedia/commons/thumb/b/bc/Bayeux_Tapestry_scene51_Battle_of_Hastings_Norman_knights_and_archers.jpg/1280px-Bayeux_Tapestry_scene51_Battle_of_Hastings_Norman_knights_and_archers.jpg"/>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8077" r="807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7500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89213" y="5511800"/>
            <a:ext cx="8915400" cy="566738"/>
          </a:xfrm>
        </p:spPr>
        <p:txBody>
          <a:bodyPr/>
          <a:lstStyle/>
          <a:p>
            <a:r>
              <a:rPr lang="cs-CZ" dirty="0"/>
              <a:t>Smrt krále Harolda II. </a:t>
            </a:r>
            <a:r>
              <a:rPr lang="cs-CZ" dirty="0" err="1"/>
              <a:t>Godwinsona</a:t>
            </a:r>
            <a:endParaRPr lang="cs-CZ" dirty="0"/>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a:xfrm>
            <a:off x="2589213" y="6078538"/>
            <a:ext cx="8915400" cy="493712"/>
          </a:xfrm>
        </p:spPr>
        <p:txBody>
          <a:bodyPr/>
          <a:lstStyle/>
          <a:p>
            <a:r>
              <a:rPr lang="cs-CZ" dirty="0"/>
              <a:t>Tapisérie z </a:t>
            </a:r>
            <a:r>
              <a:rPr lang="cs-CZ" dirty="0" err="1"/>
              <a:t>Bayeux</a:t>
            </a:r>
            <a:r>
              <a:rPr lang="cs-CZ" dirty="0"/>
              <a:t>, kolem. r. 1080</a:t>
            </a:r>
          </a:p>
        </p:txBody>
      </p:sp>
      <p:pic>
        <p:nvPicPr>
          <p:cNvPr id="3076" name="Picture 4" descr="Harold dead bayeux tapestr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375" y="214312"/>
            <a:ext cx="7213533" cy="5106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6301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89213" y="5727700"/>
            <a:ext cx="8915400" cy="566738"/>
          </a:xfrm>
        </p:spPr>
        <p:txBody>
          <a:bodyPr/>
          <a:lstStyle/>
          <a:p>
            <a:r>
              <a:rPr lang="cs-CZ" dirty="0"/>
              <a:t>Boj normanské jízdy s anglosaskou pěchotou</a:t>
            </a:r>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a:xfrm>
            <a:off x="2589213" y="6294438"/>
            <a:ext cx="8915400" cy="493712"/>
          </a:xfrm>
        </p:spPr>
        <p:txBody>
          <a:bodyPr/>
          <a:lstStyle/>
          <a:p>
            <a:r>
              <a:rPr lang="cs-CZ" dirty="0"/>
              <a:t>Tapisérie z </a:t>
            </a:r>
            <a:r>
              <a:rPr lang="cs-CZ" dirty="0" err="1"/>
              <a:t>Bayeux</a:t>
            </a:r>
            <a:r>
              <a:rPr lang="cs-CZ" dirty="0"/>
              <a:t>, kolem r. 1080</a:t>
            </a:r>
          </a:p>
        </p:txBody>
      </p:sp>
      <p:pic>
        <p:nvPicPr>
          <p:cNvPr id="4098" name="Picture 2" descr="https://upload.wikimedia.org/wikipedia/commons/thumb/8/88/Bayeuxtapestryscene52.jpg/1280px-Bayeuxtapestryscene5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8699" y="0"/>
            <a:ext cx="7353301" cy="5675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3054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89213" y="5549900"/>
            <a:ext cx="8915400" cy="566738"/>
          </a:xfrm>
        </p:spPr>
        <p:txBody>
          <a:bodyPr>
            <a:normAutofit fontScale="90000"/>
          </a:bodyPr>
          <a:lstStyle/>
          <a:p>
            <a:r>
              <a:rPr lang="cs-CZ" dirty="0"/>
              <a:t>Opatství </a:t>
            </a:r>
            <a:r>
              <a:rPr lang="cs-CZ" dirty="0" err="1"/>
              <a:t>Battle</a:t>
            </a:r>
            <a:r>
              <a:rPr lang="cs-CZ" dirty="0"/>
              <a:t> založené Vilémem Dobyvatelem na místě bitvy</a:t>
            </a:r>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a:xfrm>
            <a:off x="2589213" y="6116638"/>
            <a:ext cx="8915400" cy="493712"/>
          </a:xfrm>
        </p:spPr>
        <p:txBody>
          <a:bodyPr/>
          <a:lstStyle/>
          <a:p>
            <a:r>
              <a:rPr lang="cs-CZ" dirty="0"/>
              <a:t>Dnešní stav</a:t>
            </a:r>
          </a:p>
        </p:txBody>
      </p:sp>
      <p:pic>
        <p:nvPicPr>
          <p:cNvPr id="5122" name="Picture 2" descr="https://upload.wikimedia.org/wikipedia/commons/d/dc/Battleabbey-wyrdlight-019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8999" y="25365"/>
            <a:ext cx="8181975" cy="5457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08945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Prameny k normanskému období</a:t>
            </a:r>
          </a:p>
        </p:txBody>
      </p:sp>
      <p:sp>
        <p:nvSpPr>
          <p:cNvPr id="3" name="Zástupný symbol pro obsah 2"/>
          <p:cNvSpPr>
            <a:spLocks noGrp="1"/>
          </p:cNvSpPr>
          <p:nvPr>
            <p:ph idx="1"/>
          </p:nvPr>
        </p:nvSpPr>
        <p:spPr/>
        <p:txBody>
          <a:bodyPr>
            <a:normAutofit fontScale="77500" lnSpcReduction="20000"/>
          </a:bodyPr>
          <a:lstStyle/>
          <a:p>
            <a:r>
              <a:rPr lang="cs-CZ" i="1" dirty="0" err="1"/>
              <a:t>Anglo</a:t>
            </a:r>
            <a:r>
              <a:rPr lang="cs-CZ" i="1" dirty="0"/>
              <a:t>-saská kronika </a:t>
            </a:r>
            <a:r>
              <a:rPr lang="cs-CZ" dirty="0"/>
              <a:t>(správněji A-S kroniky) – série rukopisů z 9. – 12. století, několik rukopisu zahrnuje i rok 1066 a vládu Normanů (nejširší sahá do roku 1154) – anglosaský pohled na události – proto důležitá </a:t>
            </a:r>
          </a:p>
          <a:p>
            <a:r>
              <a:rPr lang="cs-CZ" i="1" dirty="0"/>
              <a:t>Gesta </a:t>
            </a:r>
            <a:r>
              <a:rPr lang="cs-CZ" i="1" dirty="0" err="1"/>
              <a:t>Normannorum</a:t>
            </a:r>
            <a:r>
              <a:rPr lang="cs-CZ" i="1" dirty="0"/>
              <a:t> </a:t>
            </a:r>
            <a:r>
              <a:rPr lang="cs-CZ" dirty="0"/>
              <a:t>– Vilém z </a:t>
            </a:r>
            <a:r>
              <a:rPr lang="cs-CZ" dirty="0" err="1"/>
              <a:t>Jumiéges</a:t>
            </a:r>
            <a:r>
              <a:rPr lang="cs-CZ" dirty="0"/>
              <a:t>, konec 11. století – navazuje na </a:t>
            </a:r>
            <a:r>
              <a:rPr lang="cs-CZ" dirty="0" err="1"/>
              <a:t>Dudona</a:t>
            </a:r>
            <a:r>
              <a:rPr lang="cs-CZ" dirty="0"/>
              <a:t> ze St. </a:t>
            </a:r>
            <a:r>
              <a:rPr lang="cs-CZ" dirty="0" err="1"/>
              <a:t>Quentin</a:t>
            </a:r>
            <a:r>
              <a:rPr lang="cs-CZ" dirty="0"/>
              <a:t> – pokračovatelé </a:t>
            </a:r>
            <a:r>
              <a:rPr lang="cs-CZ" dirty="0" err="1"/>
              <a:t>Orderic</a:t>
            </a:r>
            <a:r>
              <a:rPr lang="cs-CZ" dirty="0"/>
              <a:t> </a:t>
            </a:r>
            <a:r>
              <a:rPr lang="cs-CZ" dirty="0" err="1"/>
              <a:t>Vitalis</a:t>
            </a:r>
            <a:r>
              <a:rPr lang="cs-CZ" dirty="0"/>
              <a:t> a Robert z </a:t>
            </a:r>
            <a:r>
              <a:rPr lang="cs-CZ" dirty="0" err="1"/>
              <a:t>Torigni</a:t>
            </a:r>
            <a:r>
              <a:rPr lang="cs-CZ" dirty="0"/>
              <a:t>, vychází z normanského prostředí, legitimizace Vilémových nároků na trůn</a:t>
            </a:r>
          </a:p>
          <a:p>
            <a:r>
              <a:rPr lang="cs-CZ" i="1" dirty="0"/>
              <a:t>Gesta </a:t>
            </a:r>
            <a:r>
              <a:rPr lang="cs-CZ" i="1" dirty="0" err="1"/>
              <a:t>Guillelmi</a:t>
            </a:r>
            <a:r>
              <a:rPr lang="cs-CZ" i="1" dirty="0"/>
              <a:t> </a:t>
            </a:r>
            <a:r>
              <a:rPr lang="cs-CZ" i="1" dirty="0" err="1"/>
              <a:t>ducis</a:t>
            </a:r>
            <a:r>
              <a:rPr lang="cs-CZ" i="1" dirty="0"/>
              <a:t> – </a:t>
            </a:r>
            <a:r>
              <a:rPr lang="cs-CZ" dirty="0"/>
              <a:t>Vilém z </a:t>
            </a:r>
            <a:r>
              <a:rPr lang="cs-CZ" dirty="0" err="1"/>
              <a:t>Poitiers</a:t>
            </a:r>
            <a:r>
              <a:rPr lang="cs-CZ" dirty="0"/>
              <a:t>, životopis Viléma Dobyvatele (70. léta 11. století), autor byl kaplanem vévody Viléma, popis bitvy u </a:t>
            </a:r>
            <a:r>
              <a:rPr lang="cs-CZ" dirty="0" err="1"/>
              <a:t>Hastings</a:t>
            </a:r>
            <a:r>
              <a:rPr lang="cs-CZ" dirty="0"/>
              <a:t>, podpora Vilémových nároků</a:t>
            </a:r>
          </a:p>
          <a:p>
            <a:r>
              <a:rPr lang="cs-CZ" i="1" dirty="0" err="1"/>
              <a:t>Historia</a:t>
            </a:r>
            <a:r>
              <a:rPr lang="cs-CZ" i="1" dirty="0"/>
              <a:t> </a:t>
            </a:r>
            <a:r>
              <a:rPr lang="cs-CZ" i="1" dirty="0" err="1"/>
              <a:t>Ecclesiastica</a:t>
            </a:r>
            <a:r>
              <a:rPr lang="cs-CZ" i="1" dirty="0"/>
              <a:t> </a:t>
            </a:r>
            <a:r>
              <a:rPr lang="cs-CZ" dirty="0"/>
              <a:t>– </a:t>
            </a:r>
            <a:r>
              <a:rPr lang="cs-CZ" dirty="0" err="1"/>
              <a:t>Orderic</a:t>
            </a:r>
            <a:r>
              <a:rPr lang="cs-CZ" dirty="0"/>
              <a:t> </a:t>
            </a:r>
            <a:r>
              <a:rPr lang="cs-CZ" dirty="0" err="1"/>
              <a:t>Vitalis</a:t>
            </a:r>
            <a:r>
              <a:rPr lang="cs-CZ" dirty="0"/>
              <a:t> – </a:t>
            </a:r>
            <a:r>
              <a:rPr lang="cs-CZ" dirty="0" err="1"/>
              <a:t>anglo</a:t>
            </a:r>
            <a:r>
              <a:rPr lang="cs-CZ" dirty="0"/>
              <a:t>-normanský původ, jeden z nejvýznamnějších autorů, o období po normanském vpádu zejména od knihy IV. do knihy XIII. (až do roku 1141) </a:t>
            </a:r>
          </a:p>
          <a:p>
            <a:r>
              <a:rPr lang="cs-CZ" i="1" dirty="0"/>
              <a:t>Gesta </a:t>
            </a:r>
            <a:r>
              <a:rPr lang="cs-CZ" i="1" dirty="0" err="1"/>
              <a:t>regum</a:t>
            </a:r>
            <a:r>
              <a:rPr lang="cs-CZ" i="1" dirty="0"/>
              <a:t> </a:t>
            </a:r>
            <a:r>
              <a:rPr lang="cs-CZ" i="1" dirty="0" err="1"/>
              <a:t>Anglorum</a:t>
            </a:r>
            <a:r>
              <a:rPr lang="cs-CZ" i="1" dirty="0"/>
              <a:t>, </a:t>
            </a:r>
            <a:r>
              <a:rPr lang="cs-CZ" i="1" dirty="0" err="1"/>
              <a:t>Historia</a:t>
            </a:r>
            <a:r>
              <a:rPr lang="cs-CZ" i="1" dirty="0"/>
              <a:t> </a:t>
            </a:r>
            <a:r>
              <a:rPr lang="cs-CZ" i="1" dirty="0" err="1"/>
              <a:t>Novella</a:t>
            </a:r>
            <a:r>
              <a:rPr lang="cs-CZ" i="1" dirty="0"/>
              <a:t> </a:t>
            </a:r>
            <a:r>
              <a:rPr lang="cs-CZ" dirty="0"/>
              <a:t>– Vilém z </a:t>
            </a:r>
            <a:r>
              <a:rPr lang="cs-CZ" dirty="0" err="1"/>
              <a:t>Malmesbury</a:t>
            </a:r>
            <a:r>
              <a:rPr lang="cs-CZ" dirty="0"/>
              <a:t>, jeden z nejdůležitějších pramenů pro pozdní normanské období, rané 12. století</a:t>
            </a:r>
            <a:endParaRPr lang="cs-CZ" i="1" dirty="0"/>
          </a:p>
          <a:p>
            <a:r>
              <a:rPr lang="cs-CZ" i="1" dirty="0"/>
              <a:t>Roberti </a:t>
            </a:r>
            <a:r>
              <a:rPr lang="cs-CZ" i="1" dirty="0" err="1"/>
              <a:t>Accessiones</a:t>
            </a:r>
            <a:r>
              <a:rPr lang="cs-CZ" i="1" dirty="0"/>
              <a:t> ad </a:t>
            </a:r>
            <a:r>
              <a:rPr lang="cs-CZ" i="1" dirty="0" err="1"/>
              <a:t>Sigibertum</a:t>
            </a:r>
            <a:r>
              <a:rPr lang="cs-CZ" i="1" dirty="0"/>
              <a:t> – </a:t>
            </a:r>
            <a:r>
              <a:rPr lang="cs-CZ" dirty="0"/>
              <a:t>Robert z </a:t>
            </a:r>
            <a:r>
              <a:rPr lang="cs-CZ" dirty="0" err="1"/>
              <a:t>Torgni</a:t>
            </a:r>
            <a:r>
              <a:rPr lang="cs-CZ" dirty="0"/>
              <a:t>, opat z </a:t>
            </a:r>
            <a:r>
              <a:rPr lang="cs-CZ" dirty="0" err="1"/>
              <a:t>Mont</a:t>
            </a:r>
            <a:r>
              <a:rPr lang="cs-CZ" dirty="0"/>
              <a:t> St. Michel, pramen pro závěr normanského období a vládu Jindřicha II. </a:t>
            </a:r>
          </a:p>
          <a:p>
            <a:r>
              <a:rPr lang="cs-CZ" i="1" dirty="0" err="1"/>
              <a:t>Historia</a:t>
            </a:r>
            <a:r>
              <a:rPr lang="cs-CZ" i="1" dirty="0"/>
              <a:t> </a:t>
            </a:r>
            <a:r>
              <a:rPr lang="cs-CZ" i="1" dirty="0" err="1"/>
              <a:t>Anglorum</a:t>
            </a:r>
            <a:r>
              <a:rPr lang="cs-CZ" i="1" dirty="0"/>
              <a:t> – </a:t>
            </a:r>
            <a:r>
              <a:rPr lang="cs-CZ" dirty="0"/>
              <a:t>Jindřich z </a:t>
            </a:r>
            <a:r>
              <a:rPr lang="cs-CZ" dirty="0" err="1"/>
              <a:t>Huntingdonu</a:t>
            </a:r>
            <a:r>
              <a:rPr lang="cs-CZ" dirty="0"/>
              <a:t> (+1157) </a:t>
            </a:r>
            <a:endParaRPr lang="cs-CZ" i="1" dirty="0"/>
          </a:p>
        </p:txBody>
      </p:sp>
    </p:spTree>
    <p:extLst>
      <p:ext uri="{BB962C8B-B14F-4D97-AF65-F5344CB8AC3E}">
        <p14:creationId xmlns:p14="http://schemas.microsoft.com/office/powerpoint/2010/main" val="6527462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Vilém se stává králem</a:t>
            </a:r>
          </a:p>
        </p:txBody>
      </p:sp>
      <p:sp>
        <p:nvSpPr>
          <p:cNvPr id="3" name="Zástupný symbol pro obsah 2"/>
          <p:cNvSpPr>
            <a:spLocks noGrp="1"/>
          </p:cNvSpPr>
          <p:nvPr>
            <p:ph idx="1"/>
          </p:nvPr>
        </p:nvSpPr>
        <p:spPr/>
        <p:txBody>
          <a:bodyPr/>
          <a:lstStyle/>
          <a:p>
            <a:r>
              <a:rPr lang="cs-CZ" dirty="0"/>
              <a:t>některé anglosaské elity (earlové </a:t>
            </a:r>
            <a:r>
              <a:rPr lang="cs-CZ" dirty="0" err="1"/>
              <a:t>Morcar</a:t>
            </a:r>
            <a:r>
              <a:rPr lang="cs-CZ" dirty="0"/>
              <a:t> a Edwin, arcibiskup </a:t>
            </a:r>
            <a:r>
              <a:rPr lang="cs-CZ" dirty="0" err="1"/>
              <a:t>Aeldred</a:t>
            </a:r>
            <a:r>
              <a:rPr lang="cs-CZ" dirty="0"/>
              <a:t> z Yorku) vyjádřili nejprve svojí podporu Edgaru </a:t>
            </a:r>
            <a:r>
              <a:rPr lang="cs-CZ" dirty="0" err="1"/>
              <a:t>Aethelingovi</a:t>
            </a:r>
            <a:endParaRPr lang="cs-CZ" dirty="0"/>
          </a:p>
          <a:p>
            <a:r>
              <a:rPr lang="cs-CZ" dirty="0"/>
              <a:t>Vilém zůstal jistou dobu v okolí </a:t>
            </a:r>
            <a:r>
              <a:rPr lang="cs-CZ" dirty="0" err="1"/>
              <a:t>Hastingsu</a:t>
            </a:r>
            <a:r>
              <a:rPr lang="cs-CZ" dirty="0"/>
              <a:t>, pak začal plenit okolí Londýna</a:t>
            </a:r>
          </a:p>
          <a:p>
            <a:r>
              <a:rPr lang="cs-CZ" dirty="0"/>
              <a:t>delegace v čele s arcibiskupem </a:t>
            </a:r>
            <a:r>
              <a:rPr lang="cs-CZ" dirty="0" err="1"/>
              <a:t>Aeldredem</a:t>
            </a:r>
            <a:r>
              <a:rPr lang="cs-CZ" dirty="0"/>
              <a:t>, který chtěl nejprve na krále povýšit Edgara se nakonec Vilémovi poddala a uznala ho za jejich vládce </a:t>
            </a:r>
          </a:p>
          <a:p>
            <a:r>
              <a:rPr lang="cs-CZ" dirty="0"/>
              <a:t>25. prosince 1066 – Vilémova korunovace ve </a:t>
            </a:r>
            <a:r>
              <a:rPr lang="cs-CZ" dirty="0" err="1"/>
              <a:t>westminsterském</a:t>
            </a:r>
            <a:r>
              <a:rPr lang="cs-CZ" dirty="0"/>
              <a:t> opatství </a:t>
            </a:r>
          </a:p>
          <a:p>
            <a:r>
              <a:rPr lang="cs-CZ" dirty="0"/>
              <a:t>v roce 1066 byl Vilém jediným pretendentem trůnu, mimo Edgara </a:t>
            </a:r>
            <a:r>
              <a:rPr lang="cs-CZ" dirty="0" err="1"/>
              <a:t>Aethelinga</a:t>
            </a:r>
            <a:r>
              <a:rPr lang="cs-CZ" dirty="0"/>
              <a:t>, který měl reálný nárok na korunu, což nakonec uznala i většina elit </a:t>
            </a:r>
          </a:p>
        </p:txBody>
      </p:sp>
    </p:spTree>
    <p:extLst>
      <p:ext uri="{BB962C8B-B14F-4D97-AF65-F5344CB8AC3E}">
        <p14:creationId xmlns:p14="http://schemas.microsoft.com/office/powerpoint/2010/main" val="18853996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upload.wikimedia.org/wikipedia/commons/1/19/BayeuxTapestryScene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022" y="617536"/>
            <a:ext cx="10477978" cy="5110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55598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upload.wikimedia.org/wikipedia/commons/thumb/c/c1/Westminsterabbeyfromeye.jpg/1280px-Westminsterabbeyfromey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1725" y="228600"/>
            <a:ext cx="8489950" cy="6367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43325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Westminster-Abbe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9375" y="0"/>
            <a:ext cx="5140325" cy="6855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13962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just"/>
            <a:r>
              <a:rPr lang="cs-CZ" sz="2000" dirty="0" err="1"/>
              <a:t>Aldred</a:t>
            </a:r>
            <a:r>
              <a:rPr lang="cs-CZ" sz="2000" dirty="0"/>
              <a:t>, arcibiskup z Yorku a londýnští měšťané chtěli za svého krále Edgara, jak bylo jeho nezpochybnitelným dědičným právem. A earlové Edwin a </a:t>
            </a:r>
            <a:r>
              <a:rPr lang="cs-CZ" sz="2000" dirty="0" err="1"/>
              <a:t>Morcar</a:t>
            </a:r>
            <a:r>
              <a:rPr lang="cs-CZ" sz="2000" dirty="0"/>
              <a:t> mu slíbili, že za něj budou bojovat. /…/ Nakonec však toto zcela pominulo. </a:t>
            </a:r>
          </a:p>
        </p:txBody>
      </p:sp>
      <p:sp>
        <p:nvSpPr>
          <p:cNvPr id="3" name="Zástupný symbol pro text 2"/>
          <p:cNvSpPr>
            <a:spLocks noGrp="1"/>
          </p:cNvSpPr>
          <p:nvPr>
            <p:ph type="body" sz="quarter" idx="13"/>
          </p:nvPr>
        </p:nvSpPr>
        <p:spPr/>
        <p:txBody>
          <a:bodyPr/>
          <a:lstStyle/>
          <a:p>
            <a:r>
              <a:rPr lang="cs-CZ" i="1" dirty="0" err="1"/>
              <a:t>Anglo</a:t>
            </a:r>
            <a:r>
              <a:rPr lang="cs-CZ" i="1" dirty="0"/>
              <a:t>-saská kronika, </a:t>
            </a:r>
            <a:r>
              <a:rPr lang="cs-CZ" dirty="0"/>
              <a:t>rukopis C/D</a:t>
            </a:r>
            <a:endParaRPr lang="cs-CZ" i="1" dirty="0"/>
          </a:p>
        </p:txBody>
      </p:sp>
      <p:sp>
        <p:nvSpPr>
          <p:cNvPr id="4" name="Zástupný symbol pro text 3"/>
          <p:cNvSpPr>
            <a:spLocks noGrp="1"/>
          </p:cNvSpPr>
          <p:nvPr>
            <p:ph type="body" idx="1"/>
          </p:nvPr>
        </p:nvSpPr>
        <p:spPr/>
        <p:txBody>
          <a:bodyPr/>
          <a:lstStyle/>
          <a:p>
            <a:r>
              <a:rPr lang="cs-CZ" dirty="0" err="1"/>
              <a:t>Anglo</a:t>
            </a:r>
            <a:r>
              <a:rPr lang="cs-CZ" dirty="0"/>
              <a:t>-saská kronika, podobně, jako normanské prameny, zmiňuje přání některých elit podpořit nárok Edgara </a:t>
            </a:r>
            <a:r>
              <a:rPr lang="cs-CZ" dirty="0" err="1"/>
              <a:t>Aethelinga</a:t>
            </a:r>
            <a:r>
              <a:rPr lang="cs-CZ" dirty="0"/>
              <a:t>, ASC zdůrazňuje jeho právoplatnost. </a:t>
            </a:r>
          </a:p>
        </p:txBody>
      </p:sp>
    </p:spTree>
    <p:extLst>
      <p:ext uri="{BB962C8B-B14F-4D97-AF65-F5344CB8AC3E}">
        <p14:creationId xmlns:p14="http://schemas.microsoft.com/office/powerpoint/2010/main" val="27529053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algn="just"/>
            <a:r>
              <a:rPr lang="cs-CZ" sz="2000" dirty="0"/>
              <a:t>A earl Vilém se pak vrátil do </a:t>
            </a:r>
            <a:r>
              <a:rPr lang="cs-CZ" sz="2000" dirty="0" err="1"/>
              <a:t>Hastingsu</a:t>
            </a:r>
            <a:r>
              <a:rPr lang="cs-CZ" sz="2000" dirty="0"/>
              <a:t> a čekal zde, zda se mu lid poddá. Když pak pochopil, že se mu nepoddá, vzal všechno vojsko, které s ním zůstalo i ty, kteří přijeli zpoza moře, a plenil všechna místa, kterými procházel, až dorazil do místa, zvaného </a:t>
            </a:r>
            <a:r>
              <a:rPr lang="cs-CZ" sz="2000" dirty="0" err="1"/>
              <a:t>Berkhampstead</a:t>
            </a:r>
            <a:r>
              <a:rPr lang="cs-CZ" sz="2000" dirty="0"/>
              <a:t>. A sem za ním přišli arcibiskup </a:t>
            </a:r>
            <a:r>
              <a:rPr lang="cs-CZ" sz="2000" dirty="0" err="1"/>
              <a:t>Aldred</a:t>
            </a:r>
            <a:r>
              <a:rPr lang="cs-CZ" sz="2000" dirty="0"/>
              <a:t>, Edgar, earl Edwin a </a:t>
            </a:r>
            <a:r>
              <a:rPr lang="cs-CZ" sz="2000" dirty="0" err="1"/>
              <a:t>Morcar</a:t>
            </a:r>
            <a:r>
              <a:rPr lang="cs-CZ" sz="2000" dirty="0"/>
              <a:t> a všichni přední mužové z Londýna, a z nutnosti, když jim byla způsobena největší škoda, se mu poddali. Bylo velmi nerozvážné, že to neudělali již dříve, jelikož Bůh toto pro naše hříchy nezmírní. A dali mu pak záruky a složili přísahy a on (Vilém) jim slíbil, že bude laskavým pánem. </a:t>
            </a:r>
          </a:p>
        </p:txBody>
      </p:sp>
      <p:sp>
        <p:nvSpPr>
          <p:cNvPr id="3" name="Zástupný symbol pro text 2"/>
          <p:cNvSpPr>
            <a:spLocks noGrp="1"/>
          </p:cNvSpPr>
          <p:nvPr>
            <p:ph type="body" sz="quarter" idx="13"/>
          </p:nvPr>
        </p:nvSpPr>
        <p:spPr/>
        <p:txBody>
          <a:bodyPr/>
          <a:lstStyle/>
          <a:p>
            <a:r>
              <a:rPr lang="cs-CZ" i="1" dirty="0" err="1"/>
              <a:t>Anglo</a:t>
            </a:r>
            <a:r>
              <a:rPr lang="cs-CZ" i="1" dirty="0"/>
              <a:t>-saská kronika, </a:t>
            </a:r>
            <a:r>
              <a:rPr lang="cs-CZ" dirty="0"/>
              <a:t>rukopis C</a:t>
            </a:r>
            <a:endParaRPr lang="cs-CZ" i="1" dirty="0"/>
          </a:p>
        </p:txBody>
      </p:sp>
      <p:sp>
        <p:nvSpPr>
          <p:cNvPr id="4" name="Zástupný symbol pro text 3"/>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5933310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49949" y="1244600"/>
            <a:ext cx="8393926" cy="2895600"/>
          </a:xfrm>
        </p:spPr>
        <p:txBody>
          <a:bodyPr>
            <a:normAutofit fontScale="90000"/>
          </a:bodyPr>
          <a:lstStyle/>
          <a:p>
            <a:pPr algn="just"/>
            <a:r>
              <a:rPr lang="cs-CZ" sz="2000" dirty="0"/>
              <a:t>V den určený ke korunovaci se arcibiskup z Yorku, člověk s velkým zápalem pro spravedlnost a vyzrálého věku, plný moudrosti, laskavosti, výmluvný, tázal Angličanů jestli souhlasí s tím, aby byl (Vilém) korunován jako jejich pán. Všichni mu dali svůj nadšený souhlas bez nejmenšího zaváhání, jako kdyby jim nebesa seslala jednoho ducha a jeden hlas. Podle vůle Angličanů Normané bez obtíží souhlasili, poté, co k nim měl biskup z </a:t>
            </a:r>
            <a:r>
              <a:rPr lang="cs-CZ" sz="2000" dirty="0" err="1"/>
              <a:t>Coutances</a:t>
            </a:r>
            <a:r>
              <a:rPr lang="cs-CZ" sz="2000" dirty="0"/>
              <a:t> řeč a získal jejich názor. Avšak ti, kteří byli určeni, aby ozbrojení a na koních hlídali okolo kláštera, slyšíce neznámé zvuky /…/ začali nerozvážně zapalovat okolní město. A tak byl (Vilém) zvolen a pomazán tímto arcibiskupem svatého života a neporušené pověsti. Nasadil mu královský diadém, a posadil na královský trůn za přítomnosti a se souhlasem mnoha biskupů a opatů v basilice svatého apoštola Petra, která se mohla pyšnit tím, že se zde nachází tumba krále Eduarda, svatosvatého dne Narození Páně roku 1066. </a:t>
            </a:r>
          </a:p>
        </p:txBody>
      </p:sp>
      <p:sp>
        <p:nvSpPr>
          <p:cNvPr id="3" name="Zástupný symbol pro text 2"/>
          <p:cNvSpPr>
            <a:spLocks noGrp="1"/>
          </p:cNvSpPr>
          <p:nvPr>
            <p:ph type="body" sz="quarter" idx="13"/>
          </p:nvPr>
        </p:nvSpPr>
        <p:spPr>
          <a:xfrm>
            <a:off x="3278635" y="5168900"/>
            <a:ext cx="7536554" cy="381000"/>
          </a:xfrm>
        </p:spPr>
        <p:txBody>
          <a:bodyPr/>
          <a:lstStyle/>
          <a:p>
            <a:r>
              <a:rPr lang="cs-CZ" dirty="0"/>
              <a:t>Vilém z </a:t>
            </a:r>
            <a:r>
              <a:rPr lang="cs-CZ" dirty="0" err="1"/>
              <a:t>Poitiers</a:t>
            </a:r>
            <a:r>
              <a:rPr lang="cs-CZ" dirty="0"/>
              <a:t>, </a:t>
            </a:r>
            <a:r>
              <a:rPr lang="cs-CZ" i="1" dirty="0"/>
              <a:t>Gesta </a:t>
            </a:r>
            <a:r>
              <a:rPr lang="cs-CZ" i="1" dirty="0" err="1"/>
              <a:t>Guillelmi</a:t>
            </a:r>
            <a:r>
              <a:rPr lang="cs-CZ" i="1" dirty="0"/>
              <a:t>, </a:t>
            </a:r>
            <a:r>
              <a:rPr lang="cs-CZ" dirty="0"/>
              <a:t>kap. 30, kniha II</a:t>
            </a:r>
          </a:p>
        </p:txBody>
      </p:sp>
      <p:sp>
        <p:nvSpPr>
          <p:cNvPr id="4" name="Zástupný symbol pro text 3"/>
          <p:cNvSpPr>
            <a:spLocks noGrp="1"/>
          </p:cNvSpPr>
          <p:nvPr>
            <p:ph type="body" idx="1"/>
          </p:nvPr>
        </p:nvSpPr>
        <p:spPr>
          <a:xfrm>
            <a:off x="2678111" y="6233646"/>
            <a:ext cx="8915399" cy="1555864"/>
          </a:xfrm>
        </p:spPr>
        <p:txBody>
          <a:bodyPr/>
          <a:lstStyle/>
          <a:p>
            <a:endParaRPr lang="cs-CZ" dirty="0"/>
          </a:p>
        </p:txBody>
      </p:sp>
    </p:spTree>
    <p:extLst>
      <p:ext uri="{BB962C8B-B14F-4D97-AF65-F5344CB8AC3E}">
        <p14:creationId xmlns:p14="http://schemas.microsoft.com/office/powerpoint/2010/main" val="24471797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49947" y="988546"/>
            <a:ext cx="8393926" cy="2895600"/>
          </a:xfrm>
        </p:spPr>
        <p:txBody>
          <a:bodyPr>
            <a:normAutofit fontScale="90000"/>
          </a:bodyPr>
          <a:lstStyle/>
          <a:p>
            <a:pPr algn="just"/>
            <a:r>
              <a:rPr lang="cs-CZ" sz="2000" dirty="0"/>
              <a:t>A tak za přítomnosti biskupů, opatů a nobility z celého království Anglie pomazal </a:t>
            </a:r>
            <a:r>
              <a:rPr lang="cs-CZ" sz="2000" dirty="0" err="1"/>
              <a:t>Aldred</a:t>
            </a:r>
            <a:r>
              <a:rPr lang="cs-CZ" sz="2000" dirty="0"/>
              <a:t>, arcibiskup z Yorku, Viléma, vévodu z Normandie na krále Anglie a vložil mu na hlavu korunu v kostele sv. Petra Apoštola, kde je pohřben ctihodný král Eduard. Mezitím z popudu ďábla, nepřítele všeho dobrého, udála se nevídaná událost, naplněná zlem pro oba národy, předzvěst příštích tragédií. Když se arcibiskup </a:t>
            </a:r>
            <a:r>
              <a:rPr lang="cs-CZ" sz="2000" dirty="0" err="1"/>
              <a:t>Aldred</a:t>
            </a:r>
            <a:r>
              <a:rPr lang="cs-CZ" sz="2000" dirty="0"/>
              <a:t> tázal Angličanů a biskup </a:t>
            </a:r>
            <a:r>
              <a:rPr lang="cs-CZ" sz="2000" dirty="0" err="1"/>
              <a:t>Geoffroi</a:t>
            </a:r>
            <a:r>
              <a:rPr lang="cs-CZ" sz="2000" dirty="0"/>
              <a:t> z </a:t>
            </a:r>
            <a:r>
              <a:rPr lang="cs-CZ" sz="2000" dirty="0" err="1"/>
              <a:t>Coutances</a:t>
            </a:r>
            <a:r>
              <a:rPr lang="cs-CZ" sz="2000" dirty="0"/>
              <a:t> Normanů zda chtějí Viléma za krále a všichni hlasitě vyjádřili svůj souhlas /…/ ozbrojenci, hlídající zvenčí opatství, když slyšeli radostný křik lidí uvnitř kostela v jazyce, kterému nerozuměli, tušíce zradu zapálili okolní domy. Plameny se rychle šířily a lidi v kostele zachvátila panika /…/ Pouze biskupové /…/ zůstali před oltářem a třesouce se strachem s námahou dokončili korunovační obřad, sám král byl zděšen.    </a:t>
            </a:r>
          </a:p>
        </p:txBody>
      </p:sp>
      <p:sp>
        <p:nvSpPr>
          <p:cNvPr id="3" name="Zástupný symbol pro text 2"/>
          <p:cNvSpPr>
            <a:spLocks noGrp="1"/>
          </p:cNvSpPr>
          <p:nvPr>
            <p:ph type="body" sz="quarter" idx="13"/>
          </p:nvPr>
        </p:nvSpPr>
        <p:spPr>
          <a:xfrm>
            <a:off x="3164333" y="4512796"/>
            <a:ext cx="7536554" cy="381000"/>
          </a:xfrm>
        </p:spPr>
        <p:txBody>
          <a:bodyPr/>
          <a:lstStyle/>
          <a:p>
            <a:r>
              <a:rPr lang="cs-CZ" dirty="0" err="1"/>
              <a:t>Orderic</a:t>
            </a:r>
            <a:r>
              <a:rPr lang="cs-CZ" dirty="0"/>
              <a:t> </a:t>
            </a:r>
            <a:r>
              <a:rPr lang="cs-CZ" dirty="0" err="1"/>
              <a:t>Vitalis</a:t>
            </a:r>
            <a:r>
              <a:rPr lang="cs-CZ" dirty="0"/>
              <a:t>, </a:t>
            </a:r>
            <a:r>
              <a:rPr lang="cs-CZ" i="1" dirty="0" err="1"/>
              <a:t>Historia</a:t>
            </a:r>
            <a:r>
              <a:rPr lang="cs-CZ" i="1" dirty="0"/>
              <a:t> </a:t>
            </a:r>
            <a:r>
              <a:rPr lang="cs-CZ" i="1" dirty="0" err="1"/>
              <a:t>Ecclesiastica</a:t>
            </a:r>
            <a:r>
              <a:rPr lang="cs-CZ" i="1" dirty="0"/>
              <a:t>, </a:t>
            </a:r>
            <a:r>
              <a:rPr lang="cs-CZ" dirty="0"/>
              <a:t>kniha III., kap. 14 </a:t>
            </a:r>
          </a:p>
        </p:txBody>
      </p:sp>
      <p:sp>
        <p:nvSpPr>
          <p:cNvPr id="4" name="Zástupný symbol pro text 3"/>
          <p:cNvSpPr>
            <a:spLocks noGrp="1"/>
          </p:cNvSpPr>
          <p:nvPr>
            <p:ph type="body" idx="1"/>
          </p:nvPr>
        </p:nvSpPr>
        <p:spPr>
          <a:xfrm>
            <a:off x="2589211" y="5522446"/>
            <a:ext cx="8915399" cy="1555864"/>
          </a:xfrm>
        </p:spPr>
        <p:txBody>
          <a:bodyPr/>
          <a:lstStyle/>
          <a:p>
            <a:endParaRPr lang="cs-CZ"/>
          </a:p>
        </p:txBody>
      </p:sp>
    </p:spTree>
    <p:extLst>
      <p:ext uri="{BB962C8B-B14F-4D97-AF65-F5344CB8AC3E}">
        <p14:creationId xmlns:p14="http://schemas.microsoft.com/office/powerpoint/2010/main" val="25144601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sp>
        <p:nvSpPr>
          <p:cNvPr id="4" name="Zástupný symbol pro text 3"/>
          <p:cNvSpPr>
            <a:spLocks noGrp="1"/>
          </p:cNvSpPr>
          <p:nvPr>
            <p:ph type="body" sz="half" idx="2"/>
          </p:nvPr>
        </p:nvSpPr>
        <p:spPr/>
        <p:txBody>
          <a:bodyPr/>
          <a:lstStyle/>
          <a:p>
            <a:endParaRPr lang="cs-CZ"/>
          </a:p>
        </p:txBody>
      </p:sp>
      <p:pic>
        <p:nvPicPr>
          <p:cNvPr id="9218" name="Picture 2" descr="https://upload.wikimedia.org/wikipedia/commons/thumb/9/95/Bayeuxtapestryodowilliamrobert.jpg/1024px-Bayeuxtapestryodowilliamrobe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3400" y="0"/>
            <a:ext cx="8007349" cy="6801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890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Vilém I. Dobyvatel (1066 – 1087)</a:t>
            </a:r>
          </a:p>
        </p:txBody>
      </p:sp>
      <p:sp>
        <p:nvSpPr>
          <p:cNvPr id="3" name="Zástupný symbol pro obsah 2"/>
          <p:cNvSpPr>
            <a:spLocks noGrp="1"/>
          </p:cNvSpPr>
          <p:nvPr>
            <p:ph idx="1"/>
          </p:nvPr>
        </p:nvSpPr>
        <p:spPr/>
        <p:txBody>
          <a:bodyPr>
            <a:normAutofit lnSpcReduction="10000"/>
          </a:bodyPr>
          <a:lstStyle/>
          <a:p>
            <a:r>
              <a:rPr lang="cs-CZ" dirty="0"/>
              <a:t>roku 1067 se Vilém vrátil do Normandie, v Anglii zanechal svoje zástupce (nevlastní bratr Odo z </a:t>
            </a:r>
            <a:r>
              <a:rPr lang="cs-CZ" dirty="0" err="1"/>
              <a:t>Bayeux</a:t>
            </a:r>
            <a:r>
              <a:rPr lang="cs-CZ" dirty="0"/>
              <a:t>, Vilém </a:t>
            </a:r>
            <a:r>
              <a:rPr lang="cs-CZ" dirty="0" err="1"/>
              <a:t>fitzOsbern</a:t>
            </a:r>
            <a:r>
              <a:rPr lang="cs-CZ" dirty="0"/>
              <a:t>, earl z </a:t>
            </a:r>
            <a:r>
              <a:rPr lang="cs-CZ" dirty="0" err="1"/>
              <a:t>Herefordu</a:t>
            </a:r>
            <a:r>
              <a:rPr lang="cs-CZ" dirty="0"/>
              <a:t>)</a:t>
            </a:r>
          </a:p>
          <a:p>
            <a:r>
              <a:rPr lang="cs-CZ" dirty="0"/>
              <a:t>zpočátku ponechával na svých pozicích klíčové osobnosti z řad </a:t>
            </a:r>
            <a:r>
              <a:rPr lang="cs-CZ" dirty="0" err="1"/>
              <a:t>anglo</a:t>
            </a:r>
            <a:r>
              <a:rPr lang="cs-CZ" dirty="0"/>
              <a:t>-saských elit (ty, kteří nebojovali s Haroldem, arcibiskupa z Canterbury </a:t>
            </a:r>
            <a:r>
              <a:rPr lang="cs-CZ" dirty="0" err="1"/>
              <a:t>Stiganda</a:t>
            </a:r>
            <a:r>
              <a:rPr lang="cs-CZ" dirty="0"/>
              <a:t> – v roce 1067 odjíždějí do Normandie s Vilémem) </a:t>
            </a:r>
          </a:p>
          <a:p>
            <a:r>
              <a:rPr lang="cs-CZ" dirty="0"/>
              <a:t>v letech 1068 – 1071 čelil vážným vzpourám po celé Anglii, vzpouře </a:t>
            </a:r>
            <a:r>
              <a:rPr lang="cs-CZ" dirty="0" err="1"/>
              <a:t>Edagara</a:t>
            </a:r>
            <a:r>
              <a:rPr lang="cs-CZ" dirty="0"/>
              <a:t> </a:t>
            </a:r>
            <a:r>
              <a:rPr lang="cs-CZ" dirty="0" err="1"/>
              <a:t>Aethelinga</a:t>
            </a:r>
            <a:r>
              <a:rPr lang="cs-CZ" dirty="0"/>
              <a:t> (1068 prchá do Skotska ke králi </a:t>
            </a:r>
            <a:r>
              <a:rPr lang="cs-CZ" dirty="0" err="1"/>
              <a:t>Malcolmovi</a:t>
            </a:r>
            <a:r>
              <a:rPr lang="cs-CZ" dirty="0"/>
              <a:t> III.; 1069 podporuje vzpouru </a:t>
            </a:r>
            <a:r>
              <a:rPr lang="cs-CZ" dirty="0" err="1"/>
              <a:t>northumbrijských</a:t>
            </a:r>
            <a:r>
              <a:rPr lang="cs-CZ" dirty="0"/>
              <a:t> earlů), 1069 invaze dánského krále </a:t>
            </a:r>
            <a:r>
              <a:rPr lang="cs-CZ" dirty="0" err="1"/>
              <a:t>Sweina</a:t>
            </a:r>
            <a:r>
              <a:rPr lang="cs-CZ" dirty="0"/>
              <a:t> (1070 mír), vzpoura earlů Edwina a </a:t>
            </a:r>
            <a:r>
              <a:rPr lang="cs-CZ" dirty="0" err="1"/>
              <a:t>Morcara</a:t>
            </a:r>
            <a:r>
              <a:rPr lang="cs-CZ" dirty="0"/>
              <a:t>; vzpoury podpořeny Skoty a Velšany – Vilém postupně vzpoury potlačuje; výstavba hradů</a:t>
            </a:r>
          </a:p>
          <a:p>
            <a:r>
              <a:rPr lang="cs-CZ" dirty="0"/>
              <a:t>do poloviny 70. let se Vilémovi více méně daří potlačit nepokoje, velká část staré anglosaské aristokracie ztrácí svoje postavení a majetky, ti, kteří zůstávají, jsou pod Vilémovou kontrolou </a:t>
            </a:r>
          </a:p>
        </p:txBody>
      </p:sp>
    </p:spTree>
    <p:extLst>
      <p:ext uri="{BB962C8B-B14F-4D97-AF65-F5344CB8AC3E}">
        <p14:creationId xmlns:p14="http://schemas.microsoft.com/office/powerpoint/2010/main" val="9548858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Tapisérie z </a:t>
            </a:r>
            <a:r>
              <a:rPr lang="cs-CZ" dirty="0" err="1"/>
              <a:t>Bayeux</a:t>
            </a:r>
            <a:endParaRPr lang="cs-CZ" dirty="0"/>
          </a:p>
        </p:txBody>
      </p:sp>
      <p:sp>
        <p:nvSpPr>
          <p:cNvPr id="3" name="Zástupný symbol pro obsah 2"/>
          <p:cNvSpPr>
            <a:spLocks noGrp="1"/>
          </p:cNvSpPr>
          <p:nvPr>
            <p:ph idx="1"/>
          </p:nvPr>
        </p:nvSpPr>
        <p:spPr/>
        <p:txBody>
          <a:bodyPr/>
          <a:lstStyle/>
          <a:p>
            <a:r>
              <a:rPr lang="cs-CZ" dirty="0"/>
              <a:t>výšivka (název tapisérie je tradiční, ale není zcela správný) </a:t>
            </a:r>
          </a:p>
          <a:p>
            <a:r>
              <a:rPr lang="cs-CZ" dirty="0"/>
              <a:t>unikátní soudobý pramen zachycující dějiny normanského vpádu</a:t>
            </a:r>
          </a:p>
          <a:p>
            <a:r>
              <a:rPr lang="cs-CZ" dirty="0"/>
              <a:t>vznik v 70. letech 11. století, pravděpodobně z popudu nevlastního bratra Viléma Dobyvatele, biskupa Oda z </a:t>
            </a:r>
            <a:r>
              <a:rPr lang="cs-CZ" dirty="0" err="1"/>
              <a:t>Bayeux</a:t>
            </a:r>
            <a:endParaRPr lang="cs-CZ" dirty="0"/>
          </a:p>
          <a:p>
            <a:r>
              <a:rPr lang="cs-CZ" dirty="0"/>
              <a:t>normanský pohled na události – propaganda a legitimizační prvek </a:t>
            </a:r>
          </a:p>
          <a:p>
            <a:r>
              <a:rPr lang="cs-CZ" dirty="0"/>
              <a:t>cca 70 metrů dlouhý středověký „komiks“ </a:t>
            </a:r>
          </a:p>
          <a:p>
            <a:r>
              <a:rPr lang="cs-CZ" dirty="0"/>
              <a:t>dnes ve zvláštním muzeu v </a:t>
            </a:r>
            <a:r>
              <a:rPr lang="cs-CZ" dirty="0" err="1"/>
              <a:t>Bayeux</a:t>
            </a:r>
            <a:r>
              <a:rPr lang="cs-CZ" dirty="0"/>
              <a:t> v Normandii </a:t>
            </a:r>
          </a:p>
        </p:txBody>
      </p:sp>
    </p:spTree>
    <p:extLst>
      <p:ext uri="{BB962C8B-B14F-4D97-AF65-F5344CB8AC3E}">
        <p14:creationId xmlns:p14="http://schemas.microsoft.com/office/powerpoint/2010/main" val="24765829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p:txBody>
          <a:bodyPr/>
          <a:lstStyle/>
          <a:p>
            <a:r>
              <a:rPr lang="cs-CZ" dirty="0"/>
              <a:t>v 70. a 80. letech je Vilém nucen bojovat ve Francii a bránit Normandii zejména před agresí francouzského krále a jeho spojenců</a:t>
            </a:r>
          </a:p>
          <a:p>
            <a:r>
              <a:rPr lang="cs-CZ" dirty="0"/>
              <a:t>1077/1078 vzpoura nejstaršího syna Roberta</a:t>
            </a:r>
          </a:p>
          <a:p>
            <a:r>
              <a:rPr lang="cs-CZ" dirty="0"/>
              <a:t>1082 – Odo z </a:t>
            </a:r>
            <a:r>
              <a:rPr lang="cs-CZ" dirty="0" err="1"/>
              <a:t>Bayeux</a:t>
            </a:r>
            <a:r>
              <a:rPr lang="cs-CZ" dirty="0"/>
              <a:t> zatčen a zbaven statků v Anglii </a:t>
            </a:r>
          </a:p>
          <a:p>
            <a:r>
              <a:rPr lang="cs-CZ" dirty="0"/>
              <a:t>1085 – </a:t>
            </a:r>
            <a:r>
              <a:rPr lang="cs-CZ" dirty="0" err="1"/>
              <a:t>Knut</a:t>
            </a:r>
            <a:r>
              <a:rPr lang="cs-CZ" dirty="0"/>
              <a:t> IV. hrozí invazí do Anglie </a:t>
            </a:r>
          </a:p>
          <a:p>
            <a:r>
              <a:rPr lang="cs-CZ" dirty="0"/>
              <a:t>1086 – Kniha posledního soudu – soupis veškeré půdy v Anglii </a:t>
            </a:r>
          </a:p>
          <a:p>
            <a:r>
              <a:rPr lang="cs-CZ" dirty="0"/>
              <a:t>1087 Vilém umírá, když bojuje v Maine </a:t>
            </a:r>
          </a:p>
        </p:txBody>
      </p:sp>
    </p:spTree>
    <p:extLst>
      <p:ext uri="{BB962C8B-B14F-4D97-AF65-F5344CB8AC3E}">
        <p14:creationId xmlns:p14="http://schemas.microsoft.com/office/powerpoint/2010/main" val="30401544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just"/>
            <a:r>
              <a:rPr lang="cs-CZ" sz="2000" dirty="0"/>
              <a:t>Když pak bylo tělo ukládáno do kamenného sarkofágu, museli použít jisté síly, aby ho dostali dovnitř, protože nepozorností kameníků byl vyroben příliš malý. Jelikož král byl poněkud při těle, jeho vnitřnosti pukly a nesnesitelný zápach pak zasáhl okolo stojící. Ani oblaka kadidla a dalších vonných látek nedokázala přebít zkažený vzduch. Kněží tak v rychlosti dokončili obřad a co nejrychleji se rozprchli do svých příbytků.</a:t>
            </a:r>
          </a:p>
        </p:txBody>
      </p:sp>
      <p:sp>
        <p:nvSpPr>
          <p:cNvPr id="3" name="Zástupný symbol pro text 2"/>
          <p:cNvSpPr>
            <a:spLocks noGrp="1"/>
          </p:cNvSpPr>
          <p:nvPr>
            <p:ph type="body" sz="quarter" idx="13"/>
          </p:nvPr>
        </p:nvSpPr>
        <p:spPr/>
        <p:txBody>
          <a:bodyPr/>
          <a:lstStyle/>
          <a:p>
            <a:r>
              <a:rPr lang="cs-CZ" dirty="0" err="1"/>
              <a:t>Orderic</a:t>
            </a:r>
            <a:r>
              <a:rPr lang="cs-CZ" dirty="0"/>
              <a:t> </a:t>
            </a:r>
            <a:r>
              <a:rPr lang="cs-CZ" dirty="0" err="1"/>
              <a:t>Vitalis</a:t>
            </a:r>
            <a:r>
              <a:rPr lang="cs-CZ" dirty="0"/>
              <a:t>, </a:t>
            </a:r>
            <a:r>
              <a:rPr lang="cs-CZ" i="1" dirty="0" err="1"/>
              <a:t>Historia</a:t>
            </a:r>
            <a:r>
              <a:rPr lang="cs-CZ" i="1" dirty="0"/>
              <a:t> </a:t>
            </a:r>
            <a:r>
              <a:rPr lang="cs-CZ" i="1" dirty="0" err="1"/>
              <a:t>Ecclesiastica</a:t>
            </a:r>
            <a:r>
              <a:rPr lang="cs-CZ" i="1" dirty="0"/>
              <a:t>, </a:t>
            </a:r>
            <a:r>
              <a:rPr lang="cs-CZ" dirty="0"/>
              <a:t>kniha VII, kap. 16</a:t>
            </a:r>
          </a:p>
        </p:txBody>
      </p:sp>
      <p:sp>
        <p:nvSpPr>
          <p:cNvPr id="4" name="Zástupný symbol pro text 3"/>
          <p:cNvSpPr>
            <a:spLocks noGrp="1"/>
          </p:cNvSpPr>
          <p:nvPr>
            <p:ph type="body" idx="1"/>
          </p:nvPr>
        </p:nvSpPr>
        <p:spPr/>
        <p:txBody>
          <a:bodyPr/>
          <a:lstStyle/>
          <a:p>
            <a:endParaRPr lang="cs-CZ"/>
          </a:p>
        </p:txBody>
      </p:sp>
    </p:spTree>
    <p:extLst>
      <p:ext uri="{BB962C8B-B14F-4D97-AF65-F5344CB8AC3E}">
        <p14:creationId xmlns:p14="http://schemas.microsoft.com/office/powerpoint/2010/main" val="267397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upload.wikimedia.org/wikipedia/commons/thumb/0/03/Williams_dominions_1087.jpg/800px-Williams_dominions_108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35484"/>
            <a:ext cx="4877580" cy="6822516"/>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9105900" y="5956300"/>
            <a:ext cx="2933700" cy="369332"/>
          </a:xfrm>
          <a:prstGeom prst="rect">
            <a:avLst/>
          </a:prstGeom>
          <a:noFill/>
        </p:spPr>
        <p:txBody>
          <a:bodyPr wrap="square" rtlCol="0">
            <a:spAutoFit/>
          </a:bodyPr>
          <a:lstStyle/>
          <a:p>
            <a:r>
              <a:rPr lang="cs-CZ" dirty="0"/>
              <a:t>Vilémova doména, 1087</a:t>
            </a:r>
          </a:p>
        </p:txBody>
      </p:sp>
    </p:spTree>
    <p:extLst>
      <p:ext uri="{BB962C8B-B14F-4D97-AF65-F5344CB8AC3E}">
        <p14:creationId xmlns:p14="http://schemas.microsoft.com/office/powerpoint/2010/main" val="5653379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upload.wikimedia.org/wikipedia/commons/7/72/Domesday_Book_-_Warwickshir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5575" y="-42863"/>
            <a:ext cx="5130752" cy="6900863"/>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9096327" y="6134100"/>
            <a:ext cx="2917873" cy="369332"/>
          </a:xfrm>
          <a:prstGeom prst="rect">
            <a:avLst/>
          </a:prstGeom>
          <a:noFill/>
        </p:spPr>
        <p:txBody>
          <a:bodyPr wrap="square" rtlCol="0">
            <a:spAutoFit/>
          </a:bodyPr>
          <a:lstStyle/>
          <a:p>
            <a:r>
              <a:rPr lang="cs-CZ" dirty="0"/>
              <a:t>Kniha posledního soudu</a:t>
            </a:r>
          </a:p>
        </p:txBody>
      </p:sp>
    </p:spTree>
    <p:extLst>
      <p:ext uri="{BB962C8B-B14F-4D97-AF65-F5344CB8AC3E}">
        <p14:creationId xmlns:p14="http://schemas.microsoft.com/office/powerpoint/2010/main" val="23598076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upload.wikimedia.org/wikipedia/commons/thumb/f/f0/Tower_of_London_White_Tower.jpg/1280px-Tower_of_London_White_Tow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5675" y="0"/>
            <a:ext cx="9143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57753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Potomstvo Viléma I. Dobyvatele</a:t>
            </a:r>
          </a:p>
        </p:txBody>
      </p:sp>
      <p:sp>
        <p:nvSpPr>
          <p:cNvPr id="3" name="TextovéPole 2"/>
          <p:cNvSpPr txBox="1"/>
          <p:nvPr/>
        </p:nvSpPr>
        <p:spPr>
          <a:xfrm>
            <a:off x="4178300" y="1535152"/>
            <a:ext cx="3924300" cy="369332"/>
          </a:xfrm>
          <a:prstGeom prst="rect">
            <a:avLst/>
          </a:prstGeom>
          <a:noFill/>
        </p:spPr>
        <p:txBody>
          <a:bodyPr wrap="square" rtlCol="0">
            <a:spAutoFit/>
          </a:bodyPr>
          <a:lstStyle/>
          <a:p>
            <a:r>
              <a:rPr lang="cs-CZ" dirty="0"/>
              <a:t>Vilém I. (+1087)</a:t>
            </a:r>
          </a:p>
        </p:txBody>
      </p:sp>
      <p:sp>
        <p:nvSpPr>
          <p:cNvPr id="4" name="TextovéPole 3"/>
          <p:cNvSpPr txBox="1"/>
          <p:nvPr/>
        </p:nvSpPr>
        <p:spPr>
          <a:xfrm>
            <a:off x="457200" y="2273300"/>
            <a:ext cx="2921000" cy="369332"/>
          </a:xfrm>
          <a:prstGeom prst="rect">
            <a:avLst/>
          </a:prstGeom>
          <a:noFill/>
        </p:spPr>
        <p:txBody>
          <a:bodyPr wrap="square" rtlCol="0">
            <a:spAutoFit/>
          </a:bodyPr>
          <a:lstStyle/>
          <a:p>
            <a:r>
              <a:rPr lang="cs-CZ" dirty="0"/>
              <a:t>Robert </a:t>
            </a:r>
            <a:r>
              <a:rPr lang="cs-CZ" dirty="0" err="1"/>
              <a:t>Curthose</a:t>
            </a:r>
            <a:r>
              <a:rPr lang="cs-CZ" dirty="0"/>
              <a:t> (+1134)</a:t>
            </a:r>
          </a:p>
        </p:txBody>
      </p:sp>
      <p:sp>
        <p:nvSpPr>
          <p:cNvPr id="5" name="TextovéPole 4"/>
          <p:cNvSpPr txBox="1"/>
          <p:nvPr/>
        </p:nvSpPr>
        <p:spPr>
          <a:xfrm>
            <a:off x="3378200" y="2273300"/>
            <a:ext cx="3238500" cy="369332"/>
          </a:xfrm>
          <a:prstGeom prst="rect">
            <a:avLst/>
          </a:prstGeom>
          <a:noFill/>
        </p:spPr>
        <p:txBody>
          <a:bodyPr wrap="square" rtlCol="0">
            <a:spAutoFit/>
          </a:bodyPr>
          <a:lstStyle/>
          <a:p>
            <a:r>
              <a:rPr lang="cs-CZ" dirty="0"/>
              <a:t>Vilém II. </a:t>
            </a:r>
            <a:r>
              <a:rPr lang="cs-CZ" dirty="0" err="1"/>
              <a:t>Rufus</a:t>
            </a:r>
            <a:r>
              <a:rPr lang="cs-CZ" dirty="0"/>
              <a:t> (+1100)</a:t>
            </a:r>
          </a:p>
        </p:txBody>
      </p:sp>
      <p:sp>
        <p:nvSpPr>
          <p:cNvPr id="6" name="TextovéPole 5"/>
          <p:cNvSpPr txBox="1"/>
          <p:nvPr/>
        </p:nvSpPr>
        <p:spPr>
          <a:xfrm>
            <a:off x="5880100" y="2273300"/>
            <a:ext cx="3086100" cy="369332"/>
          </a:xfrm>
          <a:prstGeom prst="rect">
            <a:avLst/>
          </a:prstGeom>
          <a:noFill/>
        </p:spPr>
        <p:txBody>
          <a:bodyPr wrap="square" rtlCol="0">
            <a:spAutoFit/>
          </a:bodyPr>
          <a:lstStyle/>
          <a:p>
            <a:r>
              <a:rPr lang="cs-CZ" dirty="0"/>
              <a:t>Jindřich I. (+1135)</a:t>
            </a:r>
          </a:p>
        </p:txBody>
      </p:sp>
      <p:sp>
        <p:nvSpPr>
          <p:cNvPr id="7" name="TextovéPole 6"/>
          <p:cNvSpPr txBox="1"/>
          <p:nvPr/>
        </p:nvSpPr>
        <p:spPr>
          <a:xfrm>
            <a:off x="8102600" y="2273300"/>
            <a:ext cx="2736850" cy="369332"/>
          </a:xfrm>
          <a:prstGeom prst="rect">
            <a:avLst/>
          </a:prstGeom>
          <a:noFill/>
        </p:spPr>
        <p:txBody>
          <a:bodyPr wrap="square" rtlCol="0">
            <a:spAutoFit/>
          </a:bodyPr>
          <a:lstStyle/>
          <a:p>
            <a:r>
              <a:rPr lang="cs-CZ" dirty="0"/>
              <a:t>Adéla</a:t>
            </a:r>
          </a:p>
        </p:txBody>
      </p:sp>
      <p:sp>
        <p:nvSpPr>
          <p:cNvPr id="8" name="TextovéPole 7"/>
          <p:cNvSpPr txBox="1"/>
          <p:nvPr/>
        </p:nvSpPr>
        <p:spPr>
          <a:xfrm>
            <a:off x="9256711" y="2273300"/>
            <a:ext cx="4495800" cy="369332"/>
          </a:xfrm>
          <a:prstGeom prst="rect">
            <a:avLst/>
          </a:prstGeom>
          <a:noFill/>
        </p:spPr>
        <p:txBody>
          <a:bodyPr wrap="square" rtlCol="0">
            <a:spAutoFit/>
          </a:bodyPr>
          <a:lstStyle/>
          <a:p>
            <a:r>
              <a:rPr lang="cs-CZ" dirty="0"/>
              <a:t>Štěpán z </a:t>
            </a:r>
            <a:r>
              <a:rPr lang="cs-CZ" dirty="0" err="1"/>
              <a:t>Blois</a:t>
            </a:r>
            <a:endParaRPr lang="cs-CZ" dirty="0"/>
          </a:p>
        </p:txBody>
      </p:sp>
      <p:sp>
        <p:nvSpPr>
          <p:cNvPr id="9" name="TextovéPole 8"/>
          <p:cNvSpPr txBox="1"/>
          <p:nvPr/>
        </p:nvSpPr>
        <p:spPr>
          <a:xfrm>
            <a:off x="5905500" y="3670300"/>
            <a:ext cx="3060700" cy="369332"/>
          </a:xfrm>
          <a:prstGeom prst="rect">
            <a:avLst/>
          </a:prstGeom>
          <a:noFill/>
        </p:spPr>
        <p:txBody>
          <a:bodyPr wrap="square" rtlCol="0">
            <a:spAutoFit/>
          </a:bodyPr>
          <a:lstStyle/>
          <a:p>
            <a:r>
              <a:rPr lang="cs-CZ" dirty="0"/>
              <a:t>Matylda (+1167)</a:t>
            </a:r>
          </a:p>
        </p:txBody>
      </p:sp>
      <p:sp>
        <p:nvSpPr>
          <p:cNvPr id="10" name="TextovéPole 9"/>
          <p:cNvSpPr txBox="1"/>
          <p:nvPr/>
        </p:nvSpPr>
        <p:spPr>
          <a:xfrm>
            <a:off x="10248900" y="3670300"/>
            <a:ext cx="3403600" cy="369332"/>
          </a:xfrm>
          <a:prstGeom prst="rect">
            <a:avLst/>
          </a:prstGeom>
          <a:noFill/>
        </p:spPr>
        <p:txBody>
          <a:bodyPr wrap="square" rtlCol="0">
            <a:spAutoFit/>
          </a:bodyPr>
          <a:lstStyle/>
          <a:p>
            <a:r>
              <a:rPr lang="cs-CZ" dirty="0"/>
              <a:t>Štěpán (+1154) </a:t>
            </a:r>
          </a:p>
        </p:txBody>
      </p:sp>
      <p:sp>
        <p:nvSpPr>
          <p:cNvPr id="11" name="TextovéPole 10"/>
          <p:cNvSpPr txBox="1"/>
          <p:nvPr/>
        </p:nvSpPr>
        <p:spPr>
          <a:xfrm>
            <a:off x="8001000" y="3670300"/>
            <a:ext cx="2006600" cy="369332"/>
          </a:xfrm>
          <a:prstGeom prst="rect">
            <a:avLst/>
          </a:prstGeom>
          <a:noFill/>
        </p:spPr>
        <p:txBody>
          <a:bodyPr wrap="square" rtlCol="0">
            <a:spAutoFit/>
          </a:bodyPr>
          <a:lstStyle/>
          <a:p>
            <a:r>
              <a:rPr lang="cs-CZ" dirty="0"/>
              <a:t>Theobald z </a:t>
            </a:r>
            <a:r>
              <a:rPr lang="cs-CZ" dirty="0" err="1"/>
              <a:t>Blois</a:t>
            </a:r>
            <a:endParaRPr lang="cs-CZ" dirty="0"/>
          </a:p>
        </p:txBody>
      </p:sp>
      <p:sp>
        <p:nvSpPr>
          <p:cNvPr id="12" name="TextovéPole 11"/>
          <p:cNvSpPr txBox="1"/>
          <p:nvPr/>
        </p:nvSpPr>
        <p:spPr>
          <a:xfrm>
            <a:off x="2324367" y="3670300"/>
            <a:ext cx="4000500" cy="369332"/>
          </a:xfrm>
          <a:prstGeom prst="rect">
            <a:avLst/>
          </a:prstGeom>
          <a:noFill/>
        </p:spPr>
        <p:txBody>
          <a:bodyPr wrap="square" rtlCol="0">
            <a:spAutoFit/>
          </a:bodyPr>
          <a:lstStyle/>
          <a:p>
            <a:r>
              <a:rPr lang="cs-CZ" dirty="0" err="1"/>
              <a:t>Geoffrey</a:t>
            </a:r>
            <a:r>
              <a:rPr lang="cs-CZ" dirty="0"/>
              <a:t> </a:t>
            </a:r>
            <a:r>
              <a:rPr lang="cs-CZ" dirty="0" err="1"/>
              <a:t>Plantagenet</a:t>
            </a:r>
            <a:r>
              <a:rPr lang="cs-CZ" dirty="0"/>
              <a:t> (1151)</a:t>
            </a:r>
          </a:p>
        </p:txBody>
      </p:sp>
      <p:sp>
        <p:nvSpPr>
          <p:cNvPr id="13" name="TextovéPole 12"/>
          <p:cNvSpPr txBox="1"/>
          <p:nvPr/>
        </p:nvSpPr>
        <p:spPr>
          <a:xfrm>
            <a:off x="5194300" y="4242832"/>
            <a:ext cx="1968500" cy="369332"/>
          </a:xfrm>
          <a:prstGeom prst="rect">
            <a:avLst/>
          </a:prstGeom>
          <a:noFill/>
        </p:spPr>
        <p:txBody>
          <a:bodyPr wrap="square" rtlCol="0">
            <a:spAutoFit/>
          </a:bodyPr>
          <a:lstStyle/>
          <a:p>
            <a:r>
              <a:rPr lang="cs-CZ" dirty="0"/>
              <a:t>Jindřich II. </a:t>
            </a:r>
          </a:p>
        </p:txBody>
      </p:sp>
      <p:cxnSp>
        <p:nvCxnSpPr>
          <p:cNvPr id="15" name="Přímá spojnice 14"/>
          <p:cNvCxnSpPr>
            <a:endCxn id="4" idx="0"/>
          </p:cNvCxnSpPr>
          <p:nvPr/>
        </p:nvCxnSpPr>
        <p:spPr>
          <a:xfrm flipH="1">
            <a:off x="1917700" y="1904484"/>
            <a:ext cx="2717800" cy="3688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Přímá spojnice 16"/>
          <p:cNvCxnSpPr/>
          <p:nvPr/>
        </p:nvCxnSpPr>
        <p:spPr>
          <a:xfrm>
            <a:off x="4660900" y="1904484"/>
            <a:ext cx="0" cy="3688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Přímá spojnice 18"/>
          <p:cNvCxnSpPr/>
          <p:nvPr/>
        </p:nvCxnSpPr>
        <p:spPr>
          <a:xfrm>
            <a:off x="4635500" y="1904484"/>
            <a:ext cx="2184400" cy="3688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Přímá spojnice 20"/>
          <p:cNvCxnSpPr/>
          <p:nvPr/>
        </p:nvCxnSpPr>
        <p:spPr>
          <a:xfrm>
            <a:off x="4648200" y="1904484"/>
            <a:ext cx="3924300" cy="392668"/>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Přímá spojnice 22"/>
          <p:cNvCxnSpPr/>
          <p:nvPr/>
        </p:nvCxnSpPr>
        <p:spPr>
          <a:xfrm>
            <a:off x="6678076" y="2642632"/>
            <a:ext cx="0" cy="1027668"/>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Přímá spojnice 24"/>
          <p:cNvCxnSpPr/>
          <p:nvPr/>
        </p:nvCxnSpPr>
        <p:spPr>
          <a:xfrm flipH="1">
            <a:off x="8724900" y="2642632"/>
            <a:ext cx="241300" cy="1027668"/>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Přímá spojnice 26"/>
          <p:cNvCxnSpPr/>
          <p:nvPr/>
        </p:nvCxnSpPr>
        <p:spPr>
          <a:xfrm>
            <a:off x="8966200" y="2642632"/>
            <a:ext cx="2006600" cy="1027668"/>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Přímá spojnice 30"/>
          <p:cNvCxnSpPr>
            <a:endCxn id="8" idx="1"/>
          </p:cNvCxnSpPr>
          <p:nvPr/>
        </p:nvCxnSpPr>
        <p:spPr>
          <a:xfrm flipV="1">
            <a:off x="9256711" y="2457966"/>
            <a:ext cx="0" cy="18534"/>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Přímá spojnice 32"/>
          <p:cNvCxnSpPr/>
          <p:nvPr/>
        </p:nvCxnSpPr>
        <p:spPr>
          <a:xfrm>
            <a:off x="8966200" y="2476500"/>
            <a:ext cx="29051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Přímá spojnice 34"/>
          <p:cNvCxnSpPr/>
          <p:nvPr/>
        </p:nvCxnSpPr>
        <p:spPr>
          <a:xfrm>
            <a:off x="5600700" y="3873500"/>
            <a:ext cx="304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3314" name="Picture 2" descr="Robert Curthose - MS Royal 14 B V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00746"/>
            <a:ext cx="1983841" cy="2157254"/>
          </a:xfrm>
          <a:prstGeom prst="rect">
            <a:avLst/>
          </a:prstGeom>
          <a:noFill/>
          <a:extLst>
            <a:ext uri="{909E8E84-426E-40DD-AFC4-6F175D3DCCD1}">
              <a14:hiddenFill xmlns:a14="http://schemas.microsoft.com/office/drawing/2010/main">
                <a:solidFill>
                  <a:srgbClr val="FFFFFF"/>
                </a:solidFill>
              </a14:hiddenFill>
            </a:ext>
          </a:extLst>
        </p:spPr>
      </p:pic>
      <p:pic>
        <p:nvPicPr>
          <p:cNvPr id="39" name="Obrázek 38"/>
          <p:cNvPicPr>
            <a:picLocks noChangeAspect="1"/>
          </p:cNvPicPr>
          <p:nvPr/>
        </p:nvPicPr>
        <p:blipFill>
          <a:blip r:embed="rId3"/>
          <a:stretch>
            <a:fillRect/>
          </a:stretch>
        </p:blipFill>
        <p:spPr>
          <a:xfrm>
            <a:off x="3771972" y="4700746"/>
            <a:ext cx="1856180" cy="2203271"/>
          </a:xfrm>
          <a:prstGeom prst="rect">
            <a:avLst/>
          </a:prstGeom>
        </p:spPr>
      </p:pic>
      <p:cxnSp>
        <p:nvCxnSpPr>
          <p:cNvPr id="44" name="Přímá spojnice 43"/>
          <p:cNvCxnSpPr/>
          <p:nvPr/>
        </p:nvCxnSpPr>
        <p:spPr>
          <a:xfrm>
            <a:off x="5753100" y="3873500"/>
            <a:ext cx="0" cy="369332"/>
          </a:xfrm>
          <a:prstGeom prst="line">
            <a:avLst/>
          </a:prstGeom>
        </p:spPr>
        <p:style>
          <a:lnRef idx="1">
            <a:schemeClr val="accent1"/>
          </a:lnRef>
          <a:fillRef idx="0">
            <a:schemeClr val="accent1"/>
          </a:fillRef>
          <a:effectRef idx="0">
            <a:schemeClr val="accent1"/>
          </a:effectRef>
          <a:fontRef idx="minor">
            <a:schemeClr val="tx1"/>
          </a:fontRef>
        </p:style>
      </p:cxnSp>
      <p:pic>
        <p:nvPicPr>
          <p:cNvPr id="45" name="Obrázek 44"/>
          <p:cNvPicPr>
            <a:picLocks noChangeAspect="1"/>
          </p:cNvPicPr>
          <p:nvPr/>
        </p:nvPicPr>
        <p:blipFill>
          <a:blip r:embed="rId4"/>
          <a:stretch>
            <a:fillRect/>
          </a:stretch>
        </p:blipFill>
        <p:spPr>
          <a:xfrm>
            <a:off x="2012415" y="4688045"/>
            <a:ext cx="1759557" cy="2203271"/>
          </a:xfrm>
          <a:prstGeom prst="rect">
            <a:avLst/>
          </a:prstGeom>
        </p:spPr>
      </p:pic>
      <p:pic>
        <p:nvPicPr>
          <p:cNvPr id="46" name="Obrázek 45"/>
          <p:cNvPicPr>
            <a:picLocks noChangeAspect="1"/>
          </p:cNvPicPr>
          <p:nvPr/>
        </p:nvPicPr>
        <p:blipFill>
          <a:blip r:embed="rId5"/>
          <a:stretch>
            <a:fillRect/>
          </a:stretch>
        </p:blipFill>
        <p:spPr>
          <a:xfrm>
            <a:off x="5628152" y="4713447"/>
            <a:ext cx="1876537" cy="2190570"/>
          </a:xfrm>
          <a:prstGeom prst="rect">
            <a:avLst/>
          </a:prstGeom>
        </p:spPr>
      </p:pic>
      <p:pic>
        <p:nvPicPr>
          <p:cNvPr id="47" name="Obrázek 46"/>
          <p:cNvPicPr>
            <a:picLocks noChangeAspect="1"/>
          </p:cNvPicPr>
          <p:nvPr/>
        </p:nvPicPr>
        <p:blipFill>
          <a:blip r:embed="rId6"/>
          <a:stretch>
            <a:fillRect/>
          </a:stretch>
        </p:blipFill>
        <p:spPr>
          <a:xfrm>
            <a:off x="7523163" y="4713446"/>
            <a:ext cx="2329474" cy="2152649"/>
          </a:xfrm>
          <a:prstGeom prst="rect">
            <a:avLst/>
          </a:prstGeom>
        </p:spPr>
      </p:pic>
      <p:pic>
        <p:nvPicPr>
          <p:cNvPr id="48" name="Obrázek 47"/>
          <p:cNvPicPr>
            <a:picLocks noChangeAspect="1"/>
          </p:cNvPicPr>
          <p:nvPr/>
        </p:nvPicPr>
        <p:blipFill>
          <a:blip r:embed="rId7"/>
          <a:stretch>
            <a:fillRect/>
          </a:stretch>
        </p:blipFill>
        <p:spPr>
          <a:xfrm>
            <a:off x="9871111" y="4700745"/>
            <a:ext cx="2177870" cy="2177870"/>
          </a:xfrm>
          <a:prstGeom prst="rect">
            <a:avLst/>
          </a:prstGeom>
        </p:spPr>
      </p:pic>
    </p:spTree>
    <p:extLst>
      <p:ext uri="{BB962C8B-B14F-4D97-AF65-F5344CB8AC3E}">
        <p14:creationId xmlns:p14="http://schemas.microsoft.com/office/powerpoint/2010/main" val="27907937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Rozdělení Vilémova dědictví</a:t>
            </a:r>
          </a:p>
        </p:txBody>
      </p:sp>
      <p:sp>
        <p:nvSpPr>
          <p:cNvPr id="3" name="Zástupný symbol pro obsah 2"/>
          <p:cNvSpPr>
            <a:spLocks noGrp="1"/>
          </p:cNvSpPr>
          <p:nvPr>
            <p:ph idx="1"/>
          </p:nvPr>
        </p:nvSpPr>
        <p:spPr/>
        <p:txBody>
          <a:bodyPr>
            <a:normAutofit fontScale="92500" lnSpcReduction="20000"/>
          </a:bodyPr>
          <a:lstStyle/>
          <a:p>
            <a:r>
              <a:rPr lang="cs-CZ" dirty="0"/>
              <a:t>Nejstarší syn Robert obdržel Normandii</a:t>
            </a:r>
          </a:p>
          <a:p>
            <a:r>
              <a:rPr lang="cs-CZ" dirty="0"/>
              <a:t>Vilém </a:t>
            </a:r>
            <a:r>
              <a:rPr lang="cs-CZ" dirty="0" err="1"/>
              <a:t>Rufus</a:t>
            </a:r>
            <a:r>
              <a:rPr lang="cs-CZ" dirty="0"/>
              <a:t> se stal anglickým králem</a:t>
            </a:r>
          </a:p>
          <a:p>
            <a:r>
              <a:rPr lang="cs-CZ" dirty="0"/>
              <a:t>nejmladší Jindřich obdržel finanční sumu  </a:t>
            </a:r>
          </a:p>
          <a:p>
            <a:pPr algn="just"/>
            <a:r>
              <a:rPr lang="cs-CZ" dirty="0"/>
              <a:t>současná historiografie řeší, zda se jednalo o rozdělení na tzv. patrimoniálním principu (nejstarší dědí tzv. otcovské statky, mladší území dobytá), nebo ad hoc rozdělení na základě aktuální situace (schopnější Vilém dostal titulárně významnější doménu) – otázka -  jak byla Anglie vnímána?</a:t>
            </a:r>
          </a:p>
          <a:p>
            <a:pPr algn="just"/>
            <a:r>
              <a:rPr lang="cs-CZ" dirty="0"/>
              <a:t>došlo k rozdělení </a:t>
            </a:r>
            <a:r>
              <a:rPr lang="cs-CZ" dirty="0" err="1"/>
              <a:t>anglo</a:t>
            </a:r>
            <a:r>
              <a:rPr lang="cs-CZ" dirty="0"/>
              <a:t>-normanské říše – 1088 vzpoura </a:t>
            </a:r>
            <a:r>
              <a:rPr lang="cs-CZ" dirty="0" err="1"/>
              <a:t>anglo</a:t>
            </a:r>
            <a:r>
              <a:rPr lang="cs-CZ" dirty="0"/>
              <a:t>-normanských baronů v čele s </a:t>
            </a:r>
            <a:r>
              <a:rPr lang="cs-CZ" dirty="0" err="1"/>
              <a:t>Odem</a:t>
            </a:r>
            <a:r>
              <a:rPr lang="cs-CZ" dirty="0"/>
              <a:t> z </a:t>
            </a:r>
            <a:r>
              <a:rPr lang="cs-CZ" dirty="0" err="1"/>
              <a:t>Bayeux</a:t>
            </a:r>
            <a:r>
              <a:rPr lang="cs-CZ" dirty="0"/>
              <a:t> a Robertem z </a:t>
            </a:r>
            <a:r>
              <a:rPr lang="cs-CZ" dirty="0" err="1"/>
              <a:t>Mortain</a:t>
            </a:r>
            <a:r>
              <a:rPr lang="cs-CZ" dirty="0"/>
              <a:t> (nevlastní bratři Viléma Dobyvatele) – cílem sesadit Viléma II. </a:t>
            </a:r>
            <a:r>
              <a:rPr lang="cs-CZ" dirty="0" err="1"/>
              <a:t>Rufuse</a:t>
            </a:r>
            <a:r>
              <a:rPr lang="cs-CZ" dirty="0"/>
              <a:t> a na trůn dosadit Roberta z Normandie </a:t>
            </a:r>
            <a:r>
              <a:rPr lang="cs-CZ" dirty="0">
                <a:sym typeface="Wingdings" panose="05000000000000000000" pitchFamily="2" charset="2"/>
              </a:rPr>
              <a:t></a:t>
            </a:r>
            <a:r>
              <a:rPr lang="en-US" dirty="0">
                <a:sym typeface="Wingdings" panose="05000000000000000000" pitchFamily="2" charset="2"/>
              </a:rPr>
              <a:t> </a:t>
            </a:r>
            <a:r>
              <a:rPr lang="en-US" dirty="0" err="1">
                <a:sym typeface="Wingdings" panose="05000000000000000000" pitchFamily="2" charset="2"/>
              </a:rPr>
              <a:t>sjednotit</a:t>
            </a:r>
            <a:r>
              <a:rPr lang="en-US" dirty="0">
                <a:sym typeface="Wingdings" panose="05000000000000000000" pitchFamily="2" charset="2"/>
              </a:rPr>
              <a:t> o</a:t>
            </a:r>
            <a:r>
              <a:rPr lang="cs-CZ" dirty="0" err="1">
                <a:sym typeface="Wingdings" panose="05000000000000000000" pitchFamily="2" charset="2"/>
              </a:rPr>
              <a:t>bě</a:t>
            </a:r>
            <a:r>
              <a:rPr lang="cs-CZ" dirty="0">
                <a:sym typeface="Wingdings" panose="05000000000000000000" pitchFamily="2" charset="2"/>
              </a:rPr>
              <a:t> části pod jedním vládcem – rebelie byla poražena</a:t>
            </a:r>
          </a:p>
          <a:p>
            <a:pPr algn="just"/>
            <a:r>
              <a:rPr lang="cs-CZ" dirty="0">
                <a:sym typeface="Wingdings" panose="05000000000000000000" pitchFamily="2" charset="2"/>
              </a:rPr>
              <a:t>na počátku 90. let se Vilému II. podařilo získat část Normandie</a:t>
            </a:r>
          </a:p>
          <a:p>
            <a:pPr algn="just"/>
            <a:r>
              <a:rPr lang="cs-CZ" dirty="0">
                <a:sym typeface="Wingdings" panose="05000000000000000000" pitchFamily="2" charset="2"/>
              </a:rPr>
              <a:t>1096 – Robert odjíždí na křížovou výpravu </a:t>
            </a:r>
            <a:r>
              <a:rPr lang="en-US" dirty="0">
                <a:sym typeface="Wingdings" panose="05000000000000000000" pitchFamily="2" charset="2"/>
              </a:rPr>
              <a:t> pot</a:t>
            </a:r>
            <a:r>
              <a:rPr lang="cs-CZ" dirty="0" err="1">
                <a:sym typeface="Wingdings" panose="05000000000000000000" pitchFamily="2" charset="2"/>
              </a:rPr>
              <a:t>řebuje</a:t>
            </a:r>
            <a:r>
              <a:rPr lang="cs-CZ" dirty="0">
                <a:sym typeface="Wingdings" panose="05000000000000000000" pitchFamily="2" charset="2"/>
              </a:rPr>
              <a:t> prostředky  postupuje Normandii Vilémovi (drží jí až do smrti r. 1100)</a:t>
            </a:r>
            <a:endParaRPr lang="cs-CZ" dirty="0"/>
          </a:p>
        </p:txBody>
      </p:sp>
    </p:spTree>
    <p:extLst>
      <p:ext uri="{BB962C8B-B14F-4D97-AF65-F5344CB8AC3E}">
        <p14:creationId xmlns:p14="http://schemas.microsoft.com/office/powerpoint/2010/main" val="27103834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upload.wikimedia.org/wikipedia/commons/thumb/0/03/Williams_dominions_1087.jpg/800px-Williams_dominions_108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35484"/>
            <a:ext cx="4877580" cy="6822516"/>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9105900" y="5956300"/>
            <a:ext cx="2933700" cy="369332"/>
          </a:xfrm>
          <a:prstGeom prst="rect">
            <a:avLst/>
          </a:prstGeom>
          <a:noFill/>
        </p:spPr>
        <p:txBody>
          <a:bodyPr wrap="square" rtlCol="0">
            <a:spAutoFit/>
          </a:bodyPr>
          <a:lstStyle/>
          <a:p>
            <a:r>
              <a:rPr lang="cs-CZ" dirty="0"/>
              <a:t>Vilémova doména, 1087</a:t>
            </a:r>
          </a:p>
        </p:txBody>
      </p:sp>
    </p:spTree>
    <p:extLst>
      <p:ext uri="{BB962C8B-B14F-4D97-AF65-F5344CB8AC3E}">
        <p14:creationId xmlns:p14="http://schemas.microsoft.com/office/powerpoint/2010/main" val="32829963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algn="just"/>
            <a:r>
              <a:rPr lang="cs-CZ" sz="2000" dirty="0"/>
              <a:t>Svěřil jsem vévodství Normandie svému synovi Robertovi, jelikož je nejstarší, již předtím, než jsem bojoval proti Haroldovi. Již téměř všichni baroni této země mu složili přísahy. Udělení, již předtím potvrzené tedy nemůžu zrušit. Ale vím jistě, že země pod jeho vládou bude skutečně zničená. /…/ Nejmenuji nikoho dědicem Anglie, ale nechávám toto na věčném Stvořiteli, který řídí všechny věci. Nezískal jsem tuto zemi dědičným právem, ale odňal jsem jí zrádnému Haroldovi v zoufalé bitvě, kde bylo prolito mnoho krve, a bylo to zabitím a vyhnáním jeho přívrženců, jak jsem si podrobil Anglii. /…/ Důvěřuji svému synovi Vilémovi, který mě doprovázel již od raného dětství a byl věrný v každé zkoušce, že bude žít dlouhý a bohatý život ve duchu Božím, a bude-li to vůle Boží, že nastoupí na trůn, jeho vláda bude slavná. </a:t>
            </a:r>
          </a:p>
        </p:txBody>
      </p:sp>
      <p:sp>
        <p:nvSpPr>
          <p:cNvPr id="3" name="Zástupný symbol pro text 2"/>
          <p:cNvSpPr>
            <a:spLocks noGrp="1"/>
          </p:cNvSpPr>
          <p:nvPr>
            <p:ph type="body" sz="quarter" idx="13"/>
          </p:nvPr>
        </p:nvSpPr>
        <p:spPr>
          <a:xfrm>
            <a:off x="3275011" y="4356100"/>
            <a:ext cx="7536554" cy="381000"/>
          </a:xfrm>
        </p:spPr>
        <p:txBody>
          <a:bodyPr/>
          <a:lstStyle/>
          <a:p>
            <a:r>
              <a:rPr lang="cs-CZ" dirty="0" err="1"/>
              <a:t>Orderic</a:t>
            </a:r>
            <a:r>
              <a:rPr lang="cs-CZ" dirty="0"/>
              <a:t> </a:t>
            </a:r>
            <a:r>
              <a:rPr lang="cs-CZ" dirty="0" err="1"/>
              <a:t>Vitalis</a:t>
            </a:r>
            <a:r>
              <a:rPr lang="cs-CZ" dirty="0"/>
              <a:t>, </a:t>
            </a:r>
            <a:r>
              <a:rPr lang="cs-CZ" i="1" dirty="0" err="1"/>
              <a:t>Historia</a:t>
            </a:r>
            <a:r>
              <a:rPr lang="cs-CZ" i="1" dirty="0"/>
              <a:t> </a:t>
            </a:r>
            <a:r>
              <a:rPr lang="cs-CZ" i="1" dirty="0" err="1"/>
              <a:t>Ecclesiastica</a:t>
            </a:r>
            <a:r>
              <a:rPr lang="cs-CZ" i="1" dirty="0"/>
              <a:t>, </a:t>
            </a:r>
            <a:r>
              <a:rPr lang="cs-CZ" dirty="0"/>
              <a:t>kniha VII</a:t>
            </a:r>
          </a:p>
        </p:txBody>
      </p:sp>
      <p:sp>
        <p:nvSpPr>
          <p:cNvPr id="4" name="Zástupný symbol pro text 3"/>
          <p:cNvSpPr>
            <a:spLocks noGrp="1"/>
          </p:cNvSpPr>
          <p:nvPr>
            <p:ph type="body" idx="1"/>
          </p:nvPr>
        </p:nvSpPr>
        <p:spPr>
          <a:xfrm>
            <a:off x="2585589" y="5225936"/>
            <a:ext cx="8915399" cy="1555864"/>
          </a:xfrm>
        </p:spPr>
        <p:txBody>
          <a:bodyPr/>
          <a:lstStyle/>
          <a:p>
            <a:endParaRPr lang="cs-CZ" dirty="0"/>
          </a:p>
        </p:txBody>
      </p:sp>
    </p:spTree>
    <p:extLst>
      <p:ext uri="{BB962C8B-B14F-4D97-AF65-F5344CB8AC3E}">
        <p14:creationId xmlns:p14="http://schemas.microsoft.com/office/powerpoint/2010/main" val="18390786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algn="just"/>
            <a:r>
              <a:rPr lang="cs-CZ" sz="2000" dirty="0"/>
              <a:t>Můj synu, buď uspokojen svým dílem a spoléhej na Pána. Měj strpení s tvými bratry, kteří jsou před tebou. Robert bude mít Normandii, Vilém bude králem Anglie. Ale ty také, až přijde tvůj čas, budeš pánem všech panství, která mi patří, a překonáš své bratry bohatstvím i mocí. toto král dořekl, obávaje se, že v tak mohutné říši by mohly nastat nepokoje, napsal arcibiskupu </a:t>
            </a:r>
            <a:r>
              <a:rPr lang="cs-CZ" sz="2000" dirty="0" err="1"/>
              <a:t>Lanfrancovi</a:t>
            </a:r>
            <a:r>
              <a:rPr lang="cs-CZ" sz="2000" dirty="0"/>
              <a:t> o jmenování následníka trůnu, a připojiv svojí pečeť, svěřil ho svému synovi Vilémovi </a:t>
            </a:r>
            <a:r>
              <a:rPr lang="cs-CZ" sz="2000" dirty="0" err="1"/>
              <a:t>Rufovi</a:t>
            </a:r>
            <a:r>
              <a:rPr lang="cs-CZ" sz="2000" dirty="0"/>
              <a:t> a přikázal mu, aby bez meškání odplul do Anglie. Pak ho políbil a dav mu své požehnání, apeloval na něj, aby nemeškal a odplul zajistit si trůn.  </a:t>
            </a:r>
          </a:p>
        </p:txBody>
      </p:sp>
      <p:sp>
        <p:nvSpPr>
          <p:cNvPr id="3" name="Zástupný symbol pro text 2"/>
          <p:cNvSpPr>
            <a:spLocks noGrp="1"/>
          </p:cNvSpPr>
          <p:nvPr>
            <p:ph type="body" sz="quarter" idx="13"/>
          </p:nvPr>
        </p:nvSpPr>
        <p:spPr/>
        <p:txBody>
          <a:bodyPr/>
          <a:lstStyle/>
          <a:p>
            <a:r>
              <a:rPr lang="cs-CZ" dirty="0" err="1"/>
              <a:t>Orderic</a:t>
            </a:r>
            <a:r>
              <a:rPr lang="cs-CZ" dirty="0"/>
              <a:t> </a:t>
            </a:r>
            <a:r>
              <a:rPr lang="cs-CZ" dirty="0" err="1"/>
              <a:t>Vitalis</a:t>
            </a:r>
            <a:r>
              <a:rPr lang="cs-CZ" dirty="0"/>
              <a:t>, </a:t>
            </a:r>
            <a:r>
              <a:rPr lang="cs-CZ" i="1" dirty="0" err="1"/>
              <a:t>Historia</a:t>
            </a:r>
            <a:r>
              <a:rPr lang="cs-CZ" i="1" dirty="0"/>
              <a:t> </a:t>
            </a:r>
            <a:r>
              <a:rPr lang="cs-CZ" i="1" dirty="0" err="1"/>
              <a:t>Ecclesiastica</a:t>
            </a:r>
            <a:r>
              <a:rPr lang="cs-CZ" i="1" dirty="0"/>
              <a:t>, </a:t>
            </a:r>
            <a:r>
              <a:rPr lang="cs-CZ" dirty="0"/>
              <a:t>kniha VII.</a:t>
            </a:r>
          </a:p>
        </p:txBody>
      </p:sp>
      <p:sp>
        <p:nvSpPr>
          <p:cNvPr id="4" name="Zástupný symbol pro text 3"/>
          <p:cNvSpPr>
            <a:spLocks noGrp="1"/>
          </p:cNvSpPr>
          <p:nvPr>
            <p:ph type="body" idx="1"/>
          </p:nvPr>
        </p:nvSpPr>
        <p:spPr/>
        <p:txBody>
          <a:bodyPr/>
          <a:lstStyle/>
          <a:p>
            <a:r>
              <a:rPr lang="cs-CZ" dirty="0" err="1"/>
              <a:t>Orderic</a:t>
            </a:r>
            <a:r>
              <a:rPr lang="cs-CZ" dirty="0"/>
              <a:t> psal svojí kroniku ve 20. a 30. letech 12. století za vlády Jindřicha I. </a:t>
            </a:r>
          </a:p>
        </p:txBody>
      </p:sp>
    </p:spTree>
    <p:extLst>
      <p:ext uri="{BB962C8B-B14F-4D97-AF65-F5344CB8AC3E}">
        <p14:creationId xmlns:p14="http://schemas.microsoft.com/office/powerpoint/2010/main" val="863097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1026" name="Picture 2" descr="https://upload.wikimedia.org/wikipedia/commons/thumb/1/1d/Bayeux_Tapestry_scene1_Edward.jpg/1280px-Bayeux_Tapestry_scene1_Edwar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8500" y="-26889"/>
            <a:ext cx="10223500" cy="6884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69238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Vilém II. </a:t>
            </a:r>
            <a:r>
              <a:rPr lang="cs-CZ" dirty="0" err="1"/>
              <a:t>Rufus</a:t>
            </a:r>
            <a:r>
              <a:rPr lang="cs-CZ" dirty="0"/>
              <a:t> (1087 – 1100)</a:t>
            </a:r>
          </a:p>
        </p:txBody>
      </p:sp>
      <p:sp>
        <p:nvSpPr>
          <p:cNvPr id="3" name="Zástupný symbol pro obsah 2"/>
          <p:cNvSpPr>
            <a:spLocks noGrp="1"/>
          </p:cNvSpPr>
          <p:nvPr>
            <p:ph idx="1"/>
          </p:nvPr>
        </p:nvSpPr>
        <p:spPr/>
        <p:txBody>
          <a:bodyPr/>
          <a:lstStyle/>
          <a:p>
            <a:r>
              <a:rPr lang="cs-CZ" dirty="0"/>
              <a:t>pokračoval úspěšně v otcově politice postupného prosazování suverenity nad sousedními celky (Skotsko, Wales, několik kampaní v 80. a 90. letech)</a:t>
            </a:r>
          </a:p>
          <a:p>
            <a:r>
              <a:rPr lang="cs-CZ" dirty="0"/>
              <a:t>nejvlivnějším členem Vilémova správního aparátu </a:t>
            </a:r>
            <a:r>
              <a:rPr lang="cs-CZ" dirty="0" err="1"/>
              <a:t>Ranulf</a:t>
            </a:r>
            <a:r>
              <a:rPr lang="cs-CZ" dirty="0"/>
              <a:t> </a:t>
            </a:r>
            <a:r>
              <a:rPr lang="cs-CZ" dirty="0" err="1"/>
              <a:t>Flambard</a:t>
            </a:r>
            <a:r>
              <a:rPr lang="cs-CZ" dirty="0"/>
              <a:t> – biskup z </a:t>
            </a:r>
            <a:r>
              <a:rPr lang="cs-CZ" dirty="0" err="1"/>
              <a:t>Durhamu</a:t>
            </a:r>
            <a:r>
              <a:rPr lang="cs-CZ" dirty="0"/>
              <a:t> </a:t>
            </a:r>
            <a:r>
              <a:rPr lang="cs-CZ" dirty="0">
                <a:sym typeface="Wingdings" panose="05000000000000000000" pitchFamily="2" charset="2"/>
              </a:rPr>
              <a:t> především efektivně opatřoval pro krále peníze</a:t>
            </a:r>
          </a:p>
          <a:p>
            <a:r>
              <a:rPr lang="cs-CZ" dirty="0">
                <a:sym typeface="Wingdings" panose="05000000000000000000" pitchFamily="2" charset="2"/>
              </a:rPr>
              <a:t>po smrti arcibiskupa </a:t>
            </a:r>
            <a:r>
              <a:rPr lang="cs-CZ" dirty="0" err="1">
                <a:sym typeface="Wingdings" panose="05000000000000000000" pitchFamily="2" charset="2"/>
              </a:rPr>
              <a:t>Lanfranca</a:t>
            </a:r>
            <a:r>
              <a:rPr lang="cs-CZ" dirty="0">
                <a:sym typeface="Wingdings" panose="05000000000000000000" pitchFamily="2" charset="2"/>
              </a:rPr>
              <a:t> (1089) ponechal Vilém II. canterburský stolec neobsazený a čerpal z něj plynoucí důchody (obdobně zacházel i s jinými uvolněnými stolci) – v roce 1093 jmenoval arcibiskupem Anselma z </a:t>
            </a:r>
            <a:r>
              <a:rPr lang="cs-CZ" dirty="0" err="1">
                <a:sym typeface="Wingdings" panose="05000000000000000000" pitchFamily="2" charset="2"/>
              </a:rPr>
              <a:t>Becu</a:t>
            </a:r>
            <a:r>
              <a:rPr lang="cs-CZ" dirty="0">
                <a:sym typeface="Wingdings" panose="05000000000000000000" pitchFamily="2" charset="2"/>
              </a:rPr>
              <a:t> – v té době onemocněl  snaha o jakési pokání (později spory s Anselmem  exil) </a:t>
            </a:r>
          </a:p>
          <a:p>
            <a:r>
              <a:rPr lang="cs-CZ" dirty="0">
                <a:sym typeface="Wingdings" panose="05000000000000000000" pitchFamily="2" charset="2"/>
              </a:rPr>
              <a:t>2. srpna 1100 Vilém II. zemřel během lovu v New </a:t>
            </a:r>
            <a:r>
              <a:rPr lang="cs-CZ" dirty="0" err="1">
                <a:sym typeface="Wingdings" panose="05000000000000000000" pitchFamily="2" charset="2"/>
              </a:rPr>
              <a:t>Forest</a:t>
            </a:r>
            <a:r>
              <a:rPr lang="cs-CZ" dirty="0">
                <a:sym typeface="Wingdings" panose="05000000000000000000" pitchFamily="2" charset="2"/>
              </a:rPr>
              <a:t> v Anglii </a:t>
            </a:r>
          </a:p>
          <a:p>
            <a:endParaRPr lang="cs-CZ" dirty="0"/>
          </a:p>
        </p:txBody>
      </p:sp>
    </p:spTree>
    <p:extLst>
      <p:ext uri="{BB962C8B-B14F-4D97-AF65-F5344CB8AC3E}">
        <p14:creationId xmlns:p14="http://schemas.microsoft.com/office/powerpoint/2010/main" val="24615960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William II of Englan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3574" y="-6830"/>
            <a:ext cx="4124325" cy="6864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0204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Anselm of Canterbury, seal (SVG).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4400" y="0"/>
            <a:ext cx="5708650" cy="6805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16404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s://upload.wikimedia.org/wikipedia/commons/9/91/Westminster_16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5475" y="241300"/>
            <a:ext cx="9982200" cy="642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18097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just"/>
            <a:r>
              <a:rPr lang="cs-CZ" sz="2000" dirty="0"/>
              <a:t>Ve třináctém roce, který byl posledním rokem jeho života, událo se mnoho nepříznivých událostí. Ale ta nejstrašlivější z nich byla, když se Ďábel viditelně zjevoval lidem v lesích a na skrytých místech a promlouval k nim, když procházeli. Navíc v hrabství </a:t>
            </a:r>
            <a:r>
              <a:rPr lang="cs-CZ" sz="2000" dirty="0" err="1"/>
              <a:t>Berks</a:t>
            </a:r>
            <a:r>
              <a:rPr lang="cs-CZ" sz="2000" dirty="0"/>
              <a:t> ve vsi </a:t>
            </a:r>
            <a:r>
              <a:rPr lang="cs-CZ" sz="2000" dirty="0" err="1"/>
              <a:t>Finchhampstead</a:t>
            </a:r>
            <a:r>
              <a:rPr lang="cs-CZ" sz="2000" dirty="0"/>
              <a:t>, tekla z kašny krev po celých patnáct dní v takové síle, až zbarvila i blízkou tůň.</a:t>
            </a:r>
          </a:p>
        </p:txBody>
      </p:sp>
      <p:sp>
        <p:nvSpPr>
          <p:cNvPr id="3" name="Zástupný symbol pro text 2"/>
          <p:cNvSpPr>
            <a:spLocks noGrp="1"/>
          </p:cNvSpPr>
          <p:nvPr>
            <p:ph type="body" sz="quarter" idx="13"/>
          </p:nvPr>
        </p:nvSpPr>
        <p:spPr/>
        <p:txBody>
          <a:bodyPr/>
          <a:lstStyle/>
          <a:p>
            <a:r>
              <a:rPr lang="cs-CZ" dirty="0"/>
              <a:t>Vilém z </a:t>
            </a:r>
            <a:r>
              <a:rPr lang="cs-CZ" dirty="0" err="1"/>
              <a:t>Malmesbury</a:t>
            </a:r>
            <a:r>
              <a:rPr lang="cs-CZ" dirty="0"/>
              <a:t>, </a:t>
            </a:r>
            <a:r>
              <a:rPr lang="cs-CZ" i="1" dirty="0"/>
              <a:t>Gesta </a:t>
            </a:r>
            <a:r>
              <a:rPr lang="cs-CZ" i="1" dirty="0" err="1"/>
              <a:t>Regum</a:t>
            </a:r>
            <a:r>
              <a:rPr lang="cs-CZ" i="1" dirty="0"/>
              <a:t> </a:t>
            </a:r>
            <a:r>
              <a:rPr lang="cs-CZ" i="1" dirty="0" err="1"/>
              <a:t>Anglorum</a:t>
            </a:r>
            <a:endParaRPr lang="cs-CZ" dirty="0"/>
          </a:p>
        </p:txBody>
      </p:sp>
      <p:sp>
        <p:nvSpPr>
          <p:cNvPr id="4" name="Zástupný symbol pro text 3"/>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39904854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algn="just"/>
            <a:r>
              <a:rPr lang="cs-CZ" sz="2000" dirty="0"/>
              <a:t>Léta 1100, které bylo třináctým rokem panování krále Viléma, skončil uboze jeho krutosti plný život. |…| 2. srpna se vydal nad ránem lovit do Nového Lesa a zatímco lovil, trefil ho omylem Walter </a:t>
            </a:r>
            <a:r>
              <a:rPr lang="cs-CZ" sz="2000" dirty="0" err="1"/>
              <a:t>Tyrell</a:t>
            </a:r>
            <a:r>
              <a:rPr lang="cs-CZ" sz="2000" dirty="0"/>
              <a:t>, šipkou, která byla určena jelenovi. Král, zasažen do srdce, padl beze slova. Krátce předtím byla spatřena krev, jak vystřikuje ze země v hrabství </a:t>
            </a:r>
            <a:r>
              <a:rPr lang="cs-CZ" sz="2000" dirty="0" err="1"/>
              <a:t>Berks</a:t>
            </a:r>
            <a:r>
              <a:rPr lang="cs-CZ" sz="2000" dirty="0"/>
              <a:t>. Král byl spravedlivě umlčen uprostřed své nespravedlivosti.|…| Byl pak pohřben ve Winchesteru a jeho bratr Jindřich byl pak vybrán za krále [in </a:t>
            </a:r>
            <a:r>
              <a:rPr lang="cs-CZ" sz="2000" dirty="0" err="1"/>
              <a:t>regem</a:t>
            </a:r>
            <a:r>
              <a:rPr lang="cs-CZ" sz="2000" dirty="0"/>
              <a:t> </a:t>
            </a:r>
            <a:r>
              <a:rPr lang="cs-CZ" sz="2000" dirty="0" err="1"/>
              <a:t>electus</a:t>
            </a:r>
            <a:r>
              <a:rPr lang="cs-CZ" sz="2000" dirty="0"/>
              <a:t>], a svěřil pak biskupství ve Winchesteru Williamu </a:t>
            </a:r>
            <a:r>
              <a:rPr lang="cs-CZ" sz="2000" dirty="0" err="1"/>
              <a:t>Giffardovi</a:t>
            </a:r>
            <a:r>
              <a:rPr lang="cs-CZ" sz="2000" dirty="0"/>
              <a:t>. Pak se odebral [Jindřich] do Londýna kde byl pomazán [</a:t>
            </a:r>
            <a:r>
              <a:rPr lang="cs-CZ" sz="2000" dirty="0" err="1"/>
              <a:t>sacratus</a:t>
            </a:r>
            <a:r>
              <a:rPr lang="cs-CZ" sz="2000" dirty="0"/>
              <a:t>] londýnským biskupem Mořicem. Nejprve pak slíbil obnovit a zachovávat dobré zvyky a ctěna práva.</a:t>
            </a:r>
          </a:p>
        </p:txBody>
      </p:sp>
      <p:sp>
        <p:nvSpPr>
          <p:cNvPr id="3" name="Zástupný symbol pro text 2"/>
          <p:cNvSpPr>
            <a:spLocks noGrp="1"/>
          </p:cNvSpPr>
          <p:nvPr>
            <p:ph type="body" sz="quarter" idx="13"/>
          </p:nvPr>
        </p:nvSpPr>
        <p:spPr>
          <a:xfrm>
            <a:off x="3278634" y="3739123"/>
            <a:ext cx="7536554" cy="381000"/>
          </a:xfrm>
        </p:spPr>
        <p:txBody>
          <a:bodyPr/>
          <a:lstStyle/>
          <a:p>
            <a:r>
              <a:rPr lang="cs-CZ" dirty="0"/>
              <a:t>Jindřich z </a:t>
            </a:r>
            <a:r>
              <a:rPr lang="cs-CZ" dirty="0" err="1"/>
              <a:t>Huntingdonu</a:t>
            </a:r>
            <a:r>
              <a:rPr lang="cs-CZ" dirty="0"/>
              <a:t>, </a:t>
            </a:r>
            <a:r>
              <a:rPr lang="cs-CZ" i="1" dirty="0" err="1"/>
              <a:t>Historia</a:t>
            </a:r>
            <a:r>
              <a:rPr lang="cs-CZ" i="1" dirty="0"/>
              <a:t> </a:t>
            </a:r>
            <a:r>
              <a:rPr lang="cs-CZ" i="1" dirty="0" err="1"/>
              <a:t>Anglorum</a:t>
            </a:r>
            <a:endParaRPr lang="cs-CZ" dirty="0"/>
          </a:p>
        </p:txBody>
      </p:sp>
      <p:sp>
        <p:nvSpPr>
          <p:cNvPr id="4" name="Zástupný symbol pro text 3"/>
          <p:cNvSpPr>
            <a:spLocks noGrp="1"/>
          </p:cNvSpPr>
          <p:nvPr>
            <p:ph type="body" idx="1"/>
          </p:nvPr>
        </p:nvSpPr>
        <p:spPr/>
        <p:txBody>
          <a:bodyPr/>
          <a:lstStyle/>
          <a:p>
            <a:r>
              <a:rPr lang="cs-CZ" dirty="0"/>
              <a:t>Zda se skutečně jednalo o náhodu nebo o záměr není zcela jisté. </a:t>
            </a:r>
          </a:p>
        </p:txBody>
      </p:sp>
    </p:spTree>
    <p:extLst>
      <p:ext uri="{BB962C8B-B14F-4D97-AF65-F5344CB8AC3E}">
        <p14:creationId xmlns:p14="http://schemas.microsoft.com/office/powerpoint/2010/main" val="24968018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01A5694-E799-4FEB-9AB6-640A82B66BBA}"/>
              </a:ext>
            </a:extLst>
          </p:cNvPr>
          <p:cNvSpPr>
            <a:spLocks noGrp="1"/>
          </p:cNvSpPr>
          <p:nvPr>
            <p:ph type="title"/>
          </p:nvPr>
        </p:nvSpPr>
        <p:spPr/>
        <p:txBody>
          <a:bodyPr/>
          <a:lstStyle/>
          <a:p>
            <a:r>
              <a:rPr lang="cs-CZ" dirty="0"/>
              <a:t>Jindřich I. (1100 – 1135)</a:t>
            </a:r>
            <a:endParaRPr lang="en-GB" dirty="0"/>
          </a:p>
        </p:txBody>
      </p:sp>
      <p:sp>
        <p:nvSpPr>
          <p:cNvPr id="3" name="Zástupný symbol pro obsah 2">
            <a:extLst>
              <a:ext uri="{FF2B5EF4-FFF2-40B4-BE49-F238E27FC236}">
                <a16:creationId xmlns:a16="http://schemas.microsoft.com/office/drawing/2014/main" id="{D2CA2975-82C3-4740-924F-62EDC0E1981E}"/>
              </a:ext>
            </a:extLst>
          </p:cNvPr>
          <p:cNvSpPr>
            <a:spLocks noGrp="1"/>
          </p:cNvSpPr>
          <p:nvPr>
            <p:ph idx="1"/>
          </p:nvPr>
        </p:nvSpPr>
        <p:spPr/>
        <p:txBody>
          <a:bodyPr>
            <a:normAutofit fontScale="92500" lnSpcReduction="20000"/>
          </a:bodyPr>
          <a:lstStyle/>
          <a:p>
            <a:r>
              <a:rPr lang="cs-CZ" dirty="0"/>
              <a:t>Nejmladší ze synů Viléma Dobyvatele – jako jediný se narodil po roce 1066 </a:t>
            </a:r>
            <a:r>
              <a:rPr lang="cs-CZ" dirty="0">
                <a:sym typeface="Wingdings" panose="05000000000000000000" pitchFamily="2" charset="2"/>
              </a:rPr>
              <a:t></a:t>
            </a:r>
            <a:r>
              <a:rPr lang="en-GB" dirty="0">
                <a:sym typeface="Wingdings" panose="05000000000000000000" pitchFamily="2" charset="2"/>
              </a:rPr>
              <a:t> </a:t>
            </a:r>
            <a:r>
              <a:rPr lang="cs-CZ" dirty="0">
                <a:sym typeface="Wingdings" panose="05000000000000000000" pitchFamily="2" charset="2"/>
              </a:rPr>
              <a:t>královská krev – nejvhodnější k vládě?</a:t>
            </a:r>
          </a:p>
          <a:p>
            <a:r>
              <a:rPr lang="cs-CZ" dirty="0">
                <a:sym typeface="Wingdings" panose="05000000000000000000" pitchFamily="2" charset="2"/>
              </a:rPr>
              <a:t>Při dělení otcových držav získal pouze finanční apanáž – dle některých pramenů „nezměrnou“ – později hrabství </a:t>
            </a:r>
            <a:r>
              <a:rPr lang="cs-CZ" dirty="0" err="1">
                <a:sym typeface="Wingdings" panose="05000000000000000000" pitchFamily="2" charset="2"/>
              </a:rPr>
              <a:t>Cotentin</a:t>
            </a:r>
            <a:r>
              <a:rPr lang="cs-CZ" dirty="0">
                <a:sym typeface="Wingdings" panose="05000000000000000000" pitchFamily="2" charset="2"/>
              </a:rPr>
              <a:t> v Normandii – snaha starších bratrů připravit ho o majetky</a:t>
            </a:r>
          </a:p>
          <a:p>
            <a:r>
              <a:rPr lang="cs-CZ" dirty="0">
                <a:sym typeface="Wingdings" panose="05000000000000000000" pitchFamily="2" charset="2"/>
              </a:rPr>
              <a:t>Byl v Novém Lese, když byl Vilém </a:t>
            </a:r>
            <a:r>
              <a:rPr lang="cs-CZ" dirty="0" err="1">
                <a:sym typeface="Wingdings" panose="05000000000000000000" pitchFamily="2" charset="2"/>
              </a:rPr>
              <a:t>Rufus</a:t>
            </a:r>
            <a:r>
              <a:rPr lang="cs-CZ" dirty="0">
                <a:sym typeface="Wingdings" panose="05000000000000000000" pitchFamily="2" charset="2"/>
              </a:rPr>
              <a:t> zastřelen (2. srpna) </a:t>
            </a:r>
            <a:r>
              <a:rPr lang="en-GB" dirty="0">
                <a:sym typeface="Wingdings" panose="05000000000000000000" pitchFamily="2" charset="2"/>
              </a:rPr>
              <a:t> r</a:t>
            </a:r>
            <a:r>
              <a:rPr lang="cs-CZ" dirty="0" err="1">
                <a:sym typeface="Wingdings" panose="05000000000000000000" pitchFamily="2" charset="2"/>
              </a:rPr>
              <a:t>ychle</a:t>
            </a:r>
            <a:r>
              <a:rPr lang="cs-CZ" dirty="0">
                <a:sym typeface="Wingdings" panose="05000000000000000000" pitchFamily="2" charset="2"/>
              </a:rPr>
              <a:t> odjíždí do Anglie  zmocňuje se pokladnice ve Winchesteru  korunovace v Londýně (5. srpna 1100) – využil nepřítomnosti nejstaršího bratra Roberta (na cestě zpět z křížové výpravy) </a:t>
            </a:r>
          </a:p>
          <a:p>
            <a:r>
              <a:rPr lang="cs-CZ" dirty="0">
                <a:sym typeface="Wingdings" panose="05000000000000000000" pitchFamily="2" charset="2"/>
              </a:rPr>
              <a:t>1100 – 1101 – Robert </a:t>
            </a:r>
            <a:r>
              <a:rPr lang="cs-CZ" dirty="0" err="1">
                <a:sym typeface="Wingdings" panose="05000000000000000000" pitchFamily="2" charset="2"/>
              </a:rPr>
              <a:t>Curthose</a:t>
            </a:r>
            <a:r>
              <a:rPr lang="cs-CZ" dirty="0">
                <a:sym typeface="Wingdings" panose="05000000000000000000" pitchFamily="2" charset="2"/>
              </a:rPr>
              <a:t> se snaží získat trůn </a:t>
            </a:r>
            <a:r>
              <a:rPr lang="en-GB" dirty="0">
                <a:sym typeface="Wingdings" panose="05000000000000000000" pitchFamily="2" charset="2"/>
              </a:rPr>
              <a:t> v</a:t>
            </a:r>
            <a:r>
              <a:rPr lang="cs-CZ" dirty="0" err="1">
                <a:sym typeface="Wingdings" panose="05000000000000000000" pitchFamily="2" charset="2"/>
              </a:rPr>
              <a:t>ylodění</a:t>
            </a:r>
            <a:r>
              <a:rPr lang="cs-CZ" dirty="0">
                <a:sym typeface="Wingdings" panose="05000000000000000000" pitchFamily="2" charset="2"/>
              </a:rPr>
              <a:t> v Anglii  smlouva s Jindřichem – uznává ho králem Anglie</a:t>
            </a:r>
          </a:p>
          <a:p>
            <a:r>
              <a:rPr lang="cs-CZ" dirty="0">
                <a:sym typeface="Wingdings" panose="05000000000000000000" pitchFamily="2" charset="2"/>
              </a:rPr>
              <a:t>1101 – 1102 </a:t>
            </a:r>
            <a:r>
              <a:rPr lang="cs-CZ" dirty="0" err="1">
                <a:sym typeface="Wingdings" panose="05000000000000000000" pitchFamily="2" charset="2"/>
              </a:rPr>
              <a:t>vzpouta</a:t>
            </a:r>
            <a:r>
              <a:rPr lang="cs-CZ" dirty="0">
                <a:sym typeface="Wingdings" panose="05000000000000000000" pitchFamily="2" charset="2"/>
              </a:rPr>
              <a:t> Roberta de </a:t>
            </a:r>
            <a:r>
              <a:rPr lang="cs-CZ" dirty="0" err="1">
                <a:sym typeface="Wingdings" panose="05000000000000000000" pitchFamily="2" charset="2"/>
              </a:rPr>
              <a:t>Belleme</a:t>
            </a:r>
            <a:r>
              <a:rPr lang="cs-CZ" dirty="0">
                <a:sym typeface="Wingdings" panose="05000000000000000000" pitchFamily="2" charset="2"/>
              </a:rPr>
              <a:t>  Jindřich konfiskuje jeho statky</a:t>
            </a:r>
          </a:p>
          <a:p>
            <a:r>
              <a:rPr lang="cs-CZ" dirty="0">
                <a:sym typeface="Wingdings" panose="05000000000000000000" pitchFamily="2" charset="2"/>
              </a:rPr>
              <a:t>Sňatek s Matildou, dcerou skotského krále </a:t>
            </a:r>
            <a:r>
              <a:rPr lang="cs-CZ" dirty="0" err="1">
                <a:sym typeface="Wingdings" panose="05000000000000000000" pitchFamily="2" charset="2"/>
              </a:rPr>
              <a:t>Malcolma</a:t>
            </a:r>
            <a:r>
              <a:rPr lang="cs-CZ" dirty="0">
                <a:sym typeface="Wingdings" panose="05000000000000000000" pitchFamily="2" charset="2"/>
              </a:rPr>
              <a:t> III. – po matce byla potomkem </a:t>
            </a:r>
            <a:r>
              <a:rPr lang="cs-CZ" dirty="0" err="1">
                <a:sym typeface="Wingdings" panose="05000000000000000000" pitchFamily="2" charset="2"/>
              </a:rPr>
              <a:t>wessexské</a:t>
            </a:r>
            <a:r>
              <a:rPr lang="cs-CZ" dirty="0">
                <a:sym typeface="Wingdings" panose="05000000000000000000" pitchFamily="2" charset="2"/>
              </a:rPr>
              <a:t> </a:t>
            </a:r>
            <a:r>
              <a:rPr lang="cs-CZ" dirty="0" err="1">
                <a:sym typeface="Wingdings" panose="05000000000000000000" pitchFamily="2" charset="2"/>
              </a:rPr>
              <a:t>dyxnastie</a:t>
            </a:r>
            <a:r>
              <a:rPr lang="cs-CZ" dirty="0">
                <a:sym typeface="Wingdings" panose="05000000000000000000" pitchFamily="2" charset="2"/>
              </a:rPr>
              <a:t> – vazba na anglo-saské dědictví </a:t>
            </a:r>
            <a:endParaRPr lang="en-GB" dirty="0"/>
          </a:p>
        </p:txBody>
      </p:sp>
    </p:spTree>
    <p:extLst>
      <p:ext uri="{BB962C8B-B14F-4D97-AF65-F5344CB8AC3E}">
        <p14:creationId xmlns:p14="http://schemas.microsoft.com/office/powerpoint/2010/main" val="16945122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enry1.jpg">
            <a:extLst>
              <a:ext uri="{FF2B5EF4-FFF2-40B4-BE49-F238E27FC236}">
                <a16:creationId xmlns:a16="http://schemas.microsoft.com/office/drawing/2014/main" id="{D56F0584-1323-4B91-AB84-4DE552A410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2036" y="0"/>
            <a:ext cx="42100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80579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D04E4C8-60C0-434D-A7E4-004562A3763D}"/>
              </a:ext>
            </a:extLst>
          </p:cNvPr>
          <p:cNvSpPr>
            <a:spLocks noGrp="1"/>
          </p:cNvSpPr>
          <p:nvPr>
            <p:ph type="title"/>
          </p:nvPr>
        </p:nvSpPr>
        <p:spPr/>
        <p:txBody>
          <a:bodyPr/>
          <a:lstStyle/>
          <a:p>
            <a:r>
              <a:rPr lang="cs-CZ" dirty="0"/>
              <a:t>Příbuzenstvo Jindřicha I. </a:t>
            </a:r>
            <a:endParaRPr lang="en-GB" dirty="0"/>
          </a:p>
        </p:txBody>
      </p:sp>
      <p:sp>
        <p:nvSpPr>
          <p:cNvPr id="3" name="TextovéPole 2">
            <a:extLst>
              <a:ext uri="{FF2B5EF4-FFF2-40B4-BE49-F238E27FC236}">
                <a16:creationId xmlns:a16="http://schemas.microsoft.com/office/drawing/2014/main" id="{189EB9D9-E6DD-4DE2-B480-9A73E659CF65}"/>
              </a:ext>
            </a:extLst>
          </p:cNvPr>
          <p:cNvSpPr txBox="1"/>
          <p:nvPr/>
        </p:nvSpPr>
        <p:spPr>
          <a:xfrm>
            <a:off x="2592924" y="3670850"/>
            <a:ext cx="2588676" cy="369332"/>
          </a:xfrm>
          <a:prstGeom prst="rect">
            <a:avLst/>
          </a:prstGeom>
          <a:noFill/>
        </p:spPr>
        <p:txBody>
          <a:bodyPr wrap="square" rtlCol="0">
            <a:spAutoFit/>
          </a:bodyPr>
          <a:lstStyle/>
          <a:p>
            <a:r>
              <a:rPr lang="cs-CZ" dirty="0"/>
              <a:t>Vilém I. (+1087)</a:t>
            </a:r>
            <a:endParaRPr lang="en-GB" dirty="0"/>
          </a:p>
        </p:txBody>
      </p:sp>
      <p:sp>
        <p:nvSpPr>
          <p:cNvPr id="4" name="TextovéPole 3">
            <a:extLst>
              <a:ext uri="{FF2B5EF4-FFF2-40B4-BE49-F238E27FC236}">
                <a16:creationId xmlns:a16="http://schemas.microsoft.com/office/drawing/2014/main" id="{98ABB502-E10C-4642-895E-05BA403408E2}"/>
              </a:ext>
            </a:extLst>
          </p:cNvPr>
          <p:cNvSpPr txBox="1"/>
          <p:nvPr/>
        </p:nvSpPr>
        <p:spPr>
          <a:xfrm>
            <a:off x="4650124" y="3670850"/>
            <a:ext cx="2398643" cy="369332"/>
          </a:xfrm>
          <a:prstGeom prst="rect">
            <a:avLst/>
          </a:prstGeom>
          <a:noFill/>
        </p:spPr>
        <p:txBody>
          <a:bodyPr wrap="square" rtlCol="0">
            <a:spAutoFit/>
          </a:bodyPr>
          <a:lstStyle/>
          <a:p>
            <a:r>
              <a:rPr lang="cs-CZ" dirty="0"/>
              <a:t>Matilda Flanderská </a:t>
            </a:r>
            <a:endParaRPr lang="en-GB" dirty="0"/>
          </a:p>
        </p:txBody>
      </p:sp>
      <p:sp>
        <p:nvSpPr>
          <p:cNvPr id="5" name="TextovéPole 4">
            <a:extLst>
              <a:ext uri="{FF2B5EF4-FFF2-40B4-BE49-F238E27FC236}">
                <a16:creationId xmlns:a16="http://schemas.microsoft.com/office/drawing/2014/main" id="{1D3D6F5A-0977-4815-8734-8EDBE4A5578C}"/>
              </a:ext>
            </a:extLst>
          </p:cNvPr>
          <p:cNvSpPr txBox="1"/>
          <p:nvPr/>
        </p:nvSpPr>
        <p:spPr>
          <a:xfrm>
            <a:off x="4033036" y="4863545"/>
            <a:ext cx="2897852" cy="369332"/>
          </a:xfrm>
          <a:prstGeom prst="rect">
            <a:avLst/>
          </a:prstGeom>
          <a:noFill/>
        </p:spPr>
        <p:txBody>
          <a:bodyPr wrap="square" rtlCol="0">
            <a:spAutoFit/>
          </a:bodyPr>
          <a:lstStyle/>
          <a:p>
            <a:r>
              <a:rPr lang="cs-CZ" dirty="0"/>
              <a:t>Jindřich I. (*1068 +1135)</a:t>
            </a:r>
          </a:p>
        </p:txBody>
      </p:sp>
      <p:sp>
        <p:nvSpPr>
          <p:cNvPr id="6" name="TextovéPole 5">
            <a:extLst>
              <a:ext uri="{FF2B5EF4-FFF2-40B4-BE49-F238E27FC236}">
                <a16:creationId xmlns:a16="http://schemas.microsoft.com/office/drawing/2014/main" id="{A66E81EC-5B3B-42EC-B713-675819E7408C}"/>
              </a:ext>
            </a:extLst>
          </p:cNvPr>
          <p:cNvSpPr txBox="1"/>
          <p:nvPr/>
        </p:nvSpPr>
        <p:spPr>
          <a:xfrm>
            <a:off x="7621389" y="4863545"/>
            <a:ext cx="2584174" cy="369332"/>
          </a:xfrm>
          <a:prstGeom prst="rect">
            <a:avLst/>
          </a:prstGeom>
          <a:noFill/>
        </p:spPr>
        <p:txBody>
          <a:bodyPr wrap="square" rtlCol="0">
            <a:spAutoFit/>
          </a:bodyPr>
          <a:lstStyle/>
          <a:p>
            <a:r>
              <a:rPr lang="cs-CZ" dirty="0"/>
              <a:t>1. Matilda Skotská </a:t>
            </a:r>
            <a:endParaRPr lang="en-GB" dirty="0"/>
          </a:p>
        </p:txBody>
      </p:sp>
      <p:sp>
        <p:nvSpPr>
          <p:cNvPr id="7" name="TextovéPole 6">
            <a:extLst>
              <a:ext uri="{FF2B5EF4-FFF2-40B4-BE49-F238E27FC236}">
                <a16:creationId xmlns:a16="http://schemas.microsoft.com/office/drawing/2014/main" id="{33A48012-F807-4657-9FC5-1A572FF00F3A}"/>
              </a:ext>
            </a:extLst>
          </p:cNvPr>
          <p:cNvSpPr txBox="1"/>
          <p:nvPr/>
        </p:nvSpPr>
        <p:spPr>
          <a:xfrm>
            <a:off x="7315200" y="3670850"/>
            <a:ext cx="2756452" cy="369332"/>
          </a:xfrm>
          <a:prstGeom prst="rect">
            <a:avLst/>
          </a:prstGeom>
          <a:noFill/>
        </p:spPr>
        <p:txBody>
          <a:bodyPr wrap="square" rtlCol="0">
            <a:spAutoFit/>
          </a:bodyPr>
          <a:lstStyle/>
          <a:p>
            <a:r>
              <a:rPr lang="cs-CZ" dirty="0" err="1"/>
              <a:t>Malcolm</a:t>
            </a:r>
            <a:r>
              <a:rPr lang="cs-CZ" dirty="0"/>
              <a:t> III. </a:t>
            </a:r>
            <a:endParaRPr lang="en-GB" dirty="0"/>
          </a:p>
        </p:txBody>
      </p:sp>
      <p:sp>
        <p:nvSpPr>
          <p:cNvPr id="8" name="TextovéPole 7">
            <a:extLst>
              <a:ext uri="{FF2B5EF4-FFF2-40B4-BE49-F238E27FC236}">
                <a16:creationId xmlns:a16="http://schemas.microsoft.com/office/drawing/2014/main" id="{D8A081DC-AC23-44FA-9B9E-8EE6CCDCBC6E}"/>
              </a:ext>
            </a:extLst>
          </p:cNvPr>
          <p:cNvSpPr txBox="1"/>
          <p:nvPr/>
        </p:nvSpPr>
        <p:spPr>
          <a:xfrm>
            <a:off x="9090991" y="3670850"/>
            <a:ext cx="2186609" cy="369332"/>
          </a:xfrm>
          <a:prstGeom prst="rect">
            <a:avLst/>
          </a:prstGeom>
          <a:noFill/>
        </p:spPr>
        <p:txBody>
          <a:bodyPr wrap="square" rtlCol="0">
            <a:spAutoFit/>
          </a:bodyPr>
          <a:lstStyle/>
          <a:p>
            <a:r>
              <a:rPr lang="cs-CZ" dirty="0"/>
              <a:t>Markéta Skotská </a:t>
            </a:r>
            <a:endParaRPr lang="en-GB" dirty="0"/>
          </a:p>
        </p:txBody>
      </p:sp>
      <p:sp>
        <p:nvSpPr>
          <p:cNvPr id="9" name="TextovéPole 8">
            <a:extLst>
              <a:ext uri="{FF2B5EF4-FFF2-40B4-BE49-F238E27FC236}">
                <a16:creationId xmlns:a16="http://schemas.microsoft.com/office/drawing/2014/main" id="{E9DF43F5-B195-4751-A976-BE58DACC07B5}"/>
              </a:ext>
            </a:extLst>
          </p:cNvPr>
          <p:cNvSpPr txBox="1"/>
          <p:nvPr/>
        </p:nvSpPr>
        <p:spPr>
          <a:xfrm>
            <a:off x="8918713" y="2847487"/>
            <a:ext cx="3273287" cy="369332"/>
          </a:xfrm>
          <a:prstGeom prst="rect">
            <a:avLst/>
          </a:prstGeom>
          <a:noFill/>
        </p:spPr>
        <p:txBody>
          <a:bodyPr wrap="square" rtlCol="0">
            <a:spAutoFit/>
          </a:bodyPr>
          <a:lstStyle/>
          <a:p>
            <a:r>
              <a:rPr lang="cs-CZ" dirty="0"/>
              <a:t>Eduard </a:t>
            </a:r>
            <a:r>
              <a:rPr lang="cs-CZ" dirty="0" err="1"/>
              <a:t>Aetheling</a:t>
            </a:r>
            <a:r>
              <a:rPr lang="cs-CZ" dirty="0"/>
              <a:t> (+1057)</a:t>
            </a:r>
            <a:endParaRPr lang="en-GB" dirty="0"/>
          </a:p>
        </p:txBody>
      </p:sp>
      <p:sp>
        <p:nvSpPr>
          <p:cNvPr id="10" name="TextovéPole 9">
            <a:extLst>
              <a:ext uri="{FF2B5EF4-FFF2-40B4-BE49-F238E27FC236}">
                <a16:creationId xmlns:a16="http://schemas.microsoft.com/office/drawing/2014/main" id="{C8B0EEE2-14F6-4C33-88D3-5455C2616BBC}"/>
              </a:ext>
            </a:extLst>
          </p:cNvPr>
          <p:cNvSpPr txBox="1"/>
          <p:nvPr/>
        </p:nvSpPr>
        <p:spPr>
          <a:xfrm>
            <a:off x="8918713" y="2160247"/>
            <a:ext cx="3611217" cy="369332"/>
          </a:xfrm>
          <a:prstGeom prst="rect">
            <a:avLst/>
          </a:prstGeom>
          <a:noFill/>
        </p:spPr>
        <p:txBody>
          <a:bodyPr wrap="square" rtlCol="0">
            <a:spAutoFit/>
          </a:bodyPr>
          <a:lstStyle/>
          <a:p>
            <a:r>
              <a:rPr lang="cs-CZ" dirty="0"/>
              <a:t>Edmund </a:t>
            </a:r>
            <a:r>
              <a:rPr lang="cs-CZ" dirty="0" err="1"/>
              <a:t>Ironside</a:t>
            </a:r>
            <a:r>
              <a:rPr lang="cs-CZ" dirty="0"/>
              <a:t> (+1016)</a:t>
            </a:r>
            <a:endParaRPr lang="en-GB" dirty="0"/>
          </a:p>
        </p:txBody>
      </p:sp>
      <p:sp>
        <p:nvSpPr>
          <p:cNvPr id="11" name="TextovéPole 10">
            <a:extLst>
              <a:ext uri="{FF2B5EF4-FFF2-40B4-BE49-F238E27FC236}">
                <a16:creationId xmlns:a16="http://schemas.microsoft.com/office/drawing/2014/main" id="{0C12BC6E-E3F6-4560-8025-5A58BF6F81C3}"/>
              </a:ext>
            </a:extLst>
          </p:cNvPr>
          <p:cNvSpPr txBox="1"/>
          <p:nvPr/>
        </p:nvSpPr>
        <p:spPr>
          <a:xfrm>
            <a:off x="8913476" y="1521550"/>
            <a:ext cx="3616454" cy="369332"/>
          </a:xfrm>
          <a:prstGeom prst="rect">
            <a:avLst/>
          </a:prstGeom>
          <a:noFill/>
        </p:spPr>
        <p:txBody>
          <a:bodyPr wrap="square" rtlCol="0">
            <a:spAutoFit/>
          </a:bodyPr>
          <a:lstStyle/>
          <a:p>
            <a:r>
              <a:rPr lang="cs-CZ" dirty="0" err="1"/>
              <a:t>Aethelred</a:t>
            </a:r>
            <a:r>
              <a:rPr lang="cs-CZ" dirty="0"/>
              <a:t> II. (+1016)</a:t>
            </a:r>
            <a:endParaRPr lang="en-GB" dirty="0"/>
          </a:p>
        </p:txBody>
      </p:sp>
      <p:sp>
        <p:nvSpPr>
          <p:cNvPr id="12" name="TextovéPole 11">
            <a:extLst>
              <a:ext uri="{FF2B5EF4-FFF2-40B4-BE49-F238E27FC236}">
                <a16:creationId xmlns:a16="http://schemas.microsoft.com/office/drawing/2014/main" id="{C5177AA1-D836-4B72-9654-69D441770C3D}"/>
              </a:ext>
            </a:extLst>
          </p:cNvPr>
          <p:cNvSpPr txBox="1"/>
          <p:nvPr/>
        </p:nvSpPr>
        <p:spPr>
          <a:xfrm>
            <a:off x="5420937" y="2174365"/>
            <a:ext cx="4094923" cy="369332"/>
          </a:xfrm>
          <a:prstGeom prst="rect">
            <a:avLst/>
          </a:prstGeom>
          <a:noFill/>
        </p:spPr>
        <p:txBody>
          <a:bodyPr wrap="square" rtlCol="0">
            <a:spAutoFit/>
          </a:bodyPr>
          <a:lstStyle/>
          <a:p>
            <a:r>
              <a:rPr lang="cs-CZ" dirty="0"/>
              <a:t>Eduard Vyznavač (+1066)</a:t>
            </a:r>
            <a:endParaRPr lang="en-GB" dirty="0"/>
          </a:p>
        </p:txBody>
      </p:sp>
      <p:sp>
        <p:nvSpPr>
          <p:cNvPr id="13" name="TextovéPole 12">
            <a:extLst>
              <a:ext uri="{FF2B5EF4-FFF2-40B4-BE49-F238E27FC236}">
                <a16:creationId xmlns:a16="http://schemas.microsoft.com/office/drawing/2014/main" id="{A04F591B-E351-4C86-BB40-759992096712}"/>
              </a:ext>
            </a:extLst>
          </p:cNvPr>
          <p:cNvSpPr txBox="1"/>
          <p:nvPr/>
        </p:nvSpPr>
        <p:spPr>
          <a:xfrm>
            <a:off x="2739193" y="2188483"/>
            <a:ext cx="3821862" cy="369332"/>
          </a:xfrm>
          <a:prstGeom prst="rect">
            <a:avLst/>
          </a:prstGeom>
          <a:noFill/>
        </p:spPr>
        <p:txBody>
          <a:bodyPr wrap="square" rtlCol="0">
            <a:spAutoFit/>
          </a:bodyPr>
          <a:lstStyle/>
          <a:p>
            <a:r>
              <a:rPr lang="cs-CZ" dirty="0"/>
              <a:t>Emma z Normandie</a:t>
            </a:r>
            <a:endParaRPr lang="en-GB" dirty="0"/>
          </a:p>
        </p:txBody>
      </p:sp>
      <p:sp>
        <p:nvSpPr>
          <p:cNvPr id="14" name="TextovéPole 13">
            <a:extLst>
              <a:ext uri="{FF2B5EF4-FFF2-40B4-BE49-F238E27FC236}">
                <a16:creationId xmlns:a16="http://schemas.microsoft.com/office/drawing/2014/main" id="{CD70BB28-EA46-46CB-A363-A5BC14CF148B}"/>
              </a:ext>
            </a:extLst>
          </p:cNvPr>
          <p:cNvSpPr txBox="1"/>
          <p:nvPr/>
        </p:nvSpPr>
        <p:spPr>
          <a:xfrm>
            <a:off x="1139687" y="2181424"/>
            <a:ext cx="4479235" cy="369332"/>
          </a:xfrm>
          <a:prstGeom prst="rect">
            <a:avLst/>
          </a:prstGeom>
          <a:noFill/>
        </p:spPr>
        <p:txBody>
          <a:bodyPr wrap="square" rtlCol="0">
            <a:spAutoFit/>
          </a:bodyPr>
          <a:lstStyle/>
          <a:p>
            <a:r>
              <a:rPr lang="cs-CZ" dirty="0"/>
              <a:t>Richard II. </a:t>
            </a:r>
            <a:endParaRPr lang="en-GB" dirty="0"/>
          </a:p>
        </p:txBody>
      </p:sp>
      <p:sp>
        <p:nvSpPr>
          <p:cNvPr id="15" name="TextovéPole 14">
            <a:extLst>
              <a:ext uri="{FF2B5EF4-FFF2-40B4-BE49-F238E27FC236}">
                <a16:creationId xmlns:a16="http://schemas.microsoft.com/office/drawing/2014/main" id="{29AA7E22-A819-4AAA-A459-2125209D14D7}"/>
              </a:ext>
            </a:extLst>
          </p:cNvPr>
          <p:cNvSpPr txBox="1"/>
          <p:nvPr/>
        </p:nvSpPr>
        <p:spPr>
          <a:xfrm>
            <a:off x="1895061" y="1535668"/>
            <a:ext cx="2755063" cy="369332"/>
          </a:xfrm>
          <a:prstGeom prst="rect">
            <a:avLst/>
          </a:prstGeom>
          <a:noFill/>
        </p:spPr>
        <p:txBody>
          <a:bodyPr wrap="square" rtlCol="0">
            <a:spAutoFit/>
          </a:bodyPr>
          <a:lstStyle/>
          <a:p>
            <a:r>
              <a:rPr lang="cs-CZ" dirty="0"/>
              <a:t>Richard I. z Normandie</a:t>
            </a:r>
            <a:endParaRPr lang="en-GB" dirty="0"/>
          </a:p>
        </p:txBody>
      </p:sp>
      <p:sp>
        <p:nvSpPr>
          <p:cNvPr id="16" name="TextovéPole 15">
            <a:extLst>
              <a:ext uri="{FF2B5EF4-FFF2-40B4-BE49-F238E27FC236}">
                <a16:creationId xmlns:a16="http://schemas.microsoft.com/office/drawing/2014/main" id="{FFDD2522-AA17-4FE9-B3C7-999337B24F7C}"/>
              </a:ext>
            </a:extLst>
          </p:cNvPr>
          <p:cNvSpPr txBox="1"/>
          <p:nvPr/>
        </p:nvSpPr>
        <p:spPr>
          <a:xfrm>
            <a:off x="1139687" y="3032153"/>
            <a:ext cx="2893349" cy="369332"/>
          </a:xfrm>
          <a:prstGeom prst="rect">
            <a:avLst/>
          </a:prstGeom>
          <a:noFill/>
        </p:spPr>
        <p:txBody>
          <a:bodyPr wrap="square" rtlCol="0">
            <a:spAutoFit/>
          </a:bodyPr>
          <a:lstStyle/>
          <a:p>
            <a:r>
              <a:rPr lang="cs-CZ" dirty="0"/>
              <a:t>Robert Ďábel (+1035)</a:t>
            </a:r>
            <a:endParaRPr lang="en-GB" dirty="0"/>
          </a:p>
        </p:txBody>
      </p:sp>
      <p:sp>
        <p:nvSpPr>
          <p:cNvPr id="17" name="TextovéPole 16">
            <a:extLst>
              <a:ext uri="{FF2B5EF4-FFF2-40B4-BE49-F238E27FC236}">
                <a16:creationId xmlns:a16="http://schemas.microsoft.com/office/drawing/2014/main" id="{72AE98D9-5448-483D-AD50-7AF862233DFC}"/>
              </a:ext>
            </a:extLst>
          </p:cNvPr>
          <p:cNvSpPr txBox="1"/>
          <p:nvPr/>
        </p:nvSpPr>
        <p:spPr>
          <a:xfrm>
            <a:off x="1417982" y="4875930"/>
            <a:ext cx="3922644" cy="369332"/>
          </a:xfrm>
          <a:prstGeom prst="rect">
            <a:avLst/>
          </a:prstGeom>
          <a:noFill/>
        </p:spPr>
        <p:txBody>
          <a:bodyPr wrap="square" rtlCol="0">
            <a:spAutoFit/>
          </a:bodyPr>
          <a:lstStyle/>
          <a:p>
            <a:r>
              <a:rPr lang="cs-CZ" dirty="0"/>
              <a:t>2. </a:t>
            </a:r>
            <a:r>
              <a:rPr lang="cs-CZ" dirty="0" err="1"/>
              <a:t>Adeliza</a:t>
            </a:r>
            <a:r>
              <a:rPr lang="cs-CZ" dirty="0"/>
              <a:t> z </a:t>
            </a:r>
            <a:r>
              <a:rPr lang="cs-CZ" dirty="0" err="1"/>
              <a:t>Louvain</a:t>
            </a:r>
            <a:endParaRPr lang="en-GB" dirty="0"/>
          </a:p>
        </p:txBody>
      </p:sp>
      <p:sp>
        <p:nvSpPr>
          <p:cNvPr id="18" name="TextovéPole 17">
            <a:extLst>
              <a:ext uri="{FF2B5EF4-FFF2-40B4-BE49-F238E27FC236}">
                <a16:creationId xmlns:a16="http://schemas.microsoft.com/office/drawing/2014/main" id="{3463B683-B4DD-443B-B6D8-05593D5391E6}"/>
              </a:ext>
            </a:extLst>
          </p:cNvPr>
          <p:cNvSpPr txBox="1"/>
          <p:nvPr/>
        </p:nvSpPr>
        <p:spPr>
          <a:xfrm>
            <a:off x="4564680" y="5711678"/>
            <a:ext cx="4732415" cy="369332"/>
          </a:xfrm>
          <a:prstGeom prst="rect">
            <a:avLst/>
          </a:prstGeom>
          <a:noFill/>
        </p:spPr>
        <p:txBody>
          <a:bodyPr wrap="square" rtlCol="0">
            <a:spAutoFit/>
          </a:bodyPr>
          <a:lstStyle/>
          <a:p>
            <a:r>
              <a:rPr lang="cs-CZ" dirty="0"/>
              <a:t>Vilém </a:t>
            </a:r>
            <a:r>
              <a:rPr lang="cs-CZ" dirty="0" err="1"/>
              <a:t>Aetheling</a:t>
            </a:r>
            <a:r>
              <a:rPr lang="cs-CZ" dirty="0"/>
              <a:t> (+1120)</a:t>
            </a:r>
            <a:endParaRPr lang="en-GB" dirty="0"/>
          </a:p>
        </p:txBody>
      </p:sp>
      <p:sp>
        <p:nvSpPr>
          <p:cNvPr id="19" name="TextovéPole 18">
            <a:extLst>
              <a:ext uri="{FF2B5EF4-FFF2-40B4-BE49-F238E27FC236}">
                <a16:creationId xmlns:a16="http://schemas.microsoft.com/office/drawing/2014/main" id="{FA02880C-E45E-4AE2-866A-AC6C4D8DA463}"/>
              </a:ext>
            </a:extLst>
          </p:cNvPr>
          <p:cNvSpPr txBox="1"/>
          <p:nvPr/>
        </p:nvSpPr>
        <p:spPr>
          <a:xfrm>
            <a:off x="7688449" y="5711678"/>
            <a:ext cx="3975652" cy="369332"/>
          </a:xfrm>
          <a:prstGeom prst="rect">
            <a:avLst/>
          </a:prstGeom>
          <a:noFill/>
        </p:spPr>
        <p:txBody>
          <a:bodyPr wrap="square" rtlCol="0">
            <a:spAutoFit/>
          </a:bodyPr>
          <a:lstStyle/>
          <a:p>
            <a:r>
              <a:rPr lang="cs-CZ" dirty="0"/>
              <a:t>Matilda „Císařovna“ </a:t>
            </a:r>
            <a:endParaRPr lang="en-GB" dirty="0"/>
          </a:p>
        </p:txBody>
      </p:sp>
      <p:cxnSp>
        <p:nvCxnSpPr>
          <p:cNvPr id="21" name="Přímá spojnice 20">
            <a:extLst>
              <a:ext uri="{FF2B5EF4-FFF2-40B4-BE49-F238E27FC236}">
                <a16:creationId xmlns:a16="http://schemas.microsoft.com/office/drawing/2014/main" id="{E007F08D-7559-4DE2-BBAD-E55E9E4471E8}"/>
              </a:ext>
            </a:extLst>
          </p:cNvPr>
          <p:cNvCxnSpPr/>
          <p:nvPr/>
        </p:nvCxnSpPr>
        <p:spPr>
          <a:xfrm>
            <a:off x="10071652" y="1905000"/>
            <a:ext cx="0" cy="255247"/>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3" name="Přímá spojnice 22">
            <a:extLst>
              <a:ext uri="{FF2B5EF4-FFF2-40B4-BE49-F238E27FC236}">
                <a16:creationId xmlns:a16="http://schemas.microsoft.com/office/drawing/2014/main" id="{27AC15D6-7617-484A-A253-25788F6F2076}"/>
              </a:ext>
            </a:extLst>
          </p:cNvPr>
          <p:cNvCxnSpPr/>
          <p:nvPr/>
        </p:nvCxnSpPr>
        <p:spPr>
          <a:xfrm>
            <a:off x="10071652" y="2557815"/>
            <a:ext cx="0" cy="275554"/>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5" name="Přímá spojnice 24">
            <a:extLst>
              <a:ext uri="{FF2B5EF4-FFF2-40B4-BE49-F238E27FC236}">
                <a16:creationId xmlns:a16="http://schemas.microsoft.com/office/drawing/2014/main" id="{B1B0DB66-00CE-4150-8747-138BD4DA96DB}"/>
              </a:ext>
            </a:extLst>
          </p:cNvPr>
          <p:cNvCxnSpPr/>
          <p:nvPr/>
        </p:nvCxnSpPr>
        <p:spPr>
          <a:xfrm>
            <a:off x="10071652" y="3216819"/>
            <a:ext cx="0" cy="4540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7" name="Přímá spojnice 26">
            <a:extLst>
              <a:ext uri="{FF2B5EF4-FFF2-40B4-BE49-F238E27FC236}">
                <a16:creationId xmlns:a16="http://schemas.microsoft.com/office/drawing/2014/main" id="{4F22CDD2-B7B8-4DDD-BA36-E91A4662CD2D}"/>
              </a:ext>
            </a:extLst>
          </p:cNvPr>
          <p:cNvCxnSpPr/>
          <p:nvPr/>
        </p:nvCxnSpPr>
        <p:spPr>
          <a:xfrm>
            <a:off x="4996070" y="2373149"/>
            <a:ext cx="42486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Přímá spojnice 28">
            <a:extLst>
              <a:ext uri="{FF2B5EF4-FFF2-40B4-BE49-F238E27FC236}">
                <a16:creationId xmlns:a16="http://schemas.microsoft.com/office/drawing/2014/main" id="{12AF2B79-1DE6-4DE3-93AE-3F8AB0F4406C}"/>
              </a:ext>
            </a:extLst>
          </p:cNvPr>
          <p:cNvCxnSpPr/>
          <p:nvPr/>
        </p:nvCxnSpPr>
        <p:spPr>
          <a:xfrm flipH="1">
            <a:off x="1696278" y="1905000"/>
            <a:ext cx="1042915" cy="283483"/>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Přímá spojnice 30">
            <a:extLst>
              <a:ext uri="{FF2B5EF4-FFF2-40B4-BE49-F238E27FC236}">
                <a16:creationId xmlns:a16="http://schemas.microsoft.com/office/drawing/2014/main" id="{02870596-2C03-425D-B6B6-FA82C89F1706}"/>
              </a:ext>
            </a:extLst>
          </p:cNvPr>
          <p:cNvCxnSpPr/>
          <p:nvPr/>
        </p:nvCxnSpPr>
        <p:spPr>
          <a:xfrm>
            <a:off x="2739193" y="1890882"/>
            <a:ext cx="1293843" cy="317908"/>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Přímá spojnice 32">
            <a:extLst>
              <a:ext uri="{FF2B5EF4-FFF2-40B4-BE49-F238E27FC236}">
                <a16:creationId xmlns:a16="http://schemas.microsoft.com/office/drawing/2014/main" id="{00410FFF-7F1F-4850-82AA-E75C5CC9C5F5}"/>
              </a:ext>
            </a:extLst>
          </p:cNvPr>
          <p:cNvCxnSpPr/>
          <p:nvPr/>
        </p:nvCxnSpPr>
        <p:spPr>
          <a:xfrm>
            <a:off x="1713874" y="2543697"/>
            <a:ext cx="0" cy="495515"/>
          </a:xfrm>
          <a:prstGeom prst="line">
            <a:avLst/>
          </a:prstGeom>
          <a:ln>
            <a:prstDash val="solid"/>
          </a:ln>
        </p:spPr>
        <p:style>
          <a:lnRef idx="1">
            <a:schemeClr val="accent1"/>
          </a:lnRef>
          <a:fillRef idx="0">
            <a:schemeClr val="accent1"/>
          </a:fillRef>
          <a:effectRef idx="0">
            <a:schemeClr val="accent1"/>
          </a:effectRef>
          <a:fontRef idx="minor">
            <a:schemeClr val="tx1"/>
          </a:fontRef>
        </p:style>
      </p:cxnSp>
      <p:cxnSp>
        <p:nvCxnSpPr>
          <p:cNvPr id="35" name="Přímá spojnice 34">
            <a:extLst>
              <a:ext uri="{FF2B5EF4-FFF2-40B4-BE49-F238E27FC236}">
                <a16:creationId xmlns:a16="http://schemas.microsoft.com/office/drawing/2014/main" id="{01EE6845-B243-4A58-80B8-145DDC1967C9}"/>
              </a:ext>
            </a:extLst>
          </p:cNvPr>
          <p:cNvCxnSpPr/>
          <p:nvPr/>
        </p:nvCxnSpPr>
        <p:spPr>
          <a:xfrm>
            <a:off x="2217735" y="3401485"/>
            <a:ext cx="1307343" cy="26936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37" name="Přímá spojnice 36">
            <a:extLst>
              <a:ext uri="{FF2B5EF4-FFF2-40B4-BE49-F238E27FC236}">
                <a16:creationId xmlns:a16="http://schemas.microsoft.com/office/drawing/2014/main" id="{2C7FB7F2-6764-4082-8B00-80E49FF9D09A}"/>
              </a:ext>
            </a:extLst>
          </p:cNvPr>
          <p:cNvCxnSpPr/>
          <p:nvPr/>
        </p:nvCxnSpPr>
        <p:spPr>
          <a:xfrm>
            <a:off x="4564680" y="4040182"/>
            <a:ext cx="0" cy="823363"/>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Přímá spojnice 38">
            <a:extLst>
              <a:ext uri="{FF2B5EF4-FFF2-40B4-BE49-F238E27FC236}">
                <a16:creationId xmlns:a16="http://schemas.microsoft.com/office/drawing/2014/main" id="{5B41782D-1E26-426E-86D8-F38EB9BDCC76}"/>
              </a:ext>
            </a:extLst>
          </p:cNvPr>
          <p:cNvCxnSpPr>
            <a:cxnSpLocks/>
          </p:cNvCxnSpPr>
          <p:nvPr/>
        </p:nvCxnSpPr>
        <p:spPr>
          <a:xfrm>
            <a:off x="8892211" y="4040182"/>
            <a:ext cx="0" cy="823363"/>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2" name="Přímá spojnice 41">
            <a:extLst>
              <a:ext uri="{FF2B5EF4-FFF2-40B4-BE49-F238E27FC236}">
                <a16:creationId xmlns:a16="http://schemas.microsoft.com/office/drawing/2014/main" id="{1D2A2951-39EE-43F0-A149-7369C6D4C484}"/>
              </a:ext>
            </a:extLst>
          </p:cNvPr>
          <p:cNvCxnSpPr/>
          <p:nvPr/>
        </p:nvCxnSpPr>
        <p:spPr>
          <a:xfrm>
            <a:off x="6927921" y="5063189"/>
            <a:ext cx="64062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Přímá spojnice 43">
            <a:extLst>
              <a:ext uri="{FF2B5EF4-FFF2-40B4-BE49-F238E27FC236}">
                <a16:creationId xmlns:a16="http://schemas.microsoft.com/office/drawing/2014/main" id="{1C355356-3F0F-4007-A123-DEA822F1507E}"/>
              </a:ext>
            </a:extLst>
          </p:cNvPr>
          <p:cNvCxnSpPr>
            <a:cxnSpLocks/>
          </p:cNvCxnSpPr>
          <p:nvPr/>
        </p:nvCxnSpPr>
        <p:spPr>
          <a:xfrm>
            <a:off x="3794581" y="5060596"/>
            <a:ext cx="34009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Přímá spojnice 46">
            <a:extLst>
              <a:ext uri="{FF2B5EF4-FFF2-40B4-BE49-F238E27FC236}">
                <a16:creationId xmlns:a16="http://schemas.microsoft.com/office/drawing/2014/main" id="{0D0B3AF7-09E1-48DC-99D1-1F20C2E75BF7}"/>
              </a:ext>
            </a:extLst>
          </p:cNvPr>
          <p:cNvCxnSpPr/>
          <p:nvPr/>
        </p:nvCxnSpPr>
        <p:spPr>
          <a:xfrm flipH="1">
            <a:off x="5618922" y="5060596"/>
            <a:ext cx="1429845" cy="651082"/>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Přímá spojnice 48">
            <a:extLst>
              <a:ext uri="{FF2B5EF4-FFF2-40B4-BE49-F238E27FC236}">
                <a16:creationId xmlns:a16="http://schemas.microsoft.com/office/drawing/2014/main" id="{FBAF545E-5118-4101-85D0-C2A8282E8B63}"/>
              </a:ext>
            </a:extLst>
          </p:cNvPr>
          <p:cNvCxnSpPr/>
          <p:nvPr/>
        </p:nvCxnSpPr>
        <p:spPr>
          <a:xfrm>
            <a:off x="7129837" y="5060596"/>
            <a:ext cx="1129212" cy="651082"/>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Přímá spojnice 50">
            <a:extLst>
              <a:ext uri="{FF2B5EF4-FFF2-40B4-BE49-F238E27FC236}">
                <a16:creationId xmlns:a16="http://schemas.microsoft.com/office/drawing/2014/main" id="{8303EFD1-76FF-475D-8715-FCCE8E8DB4A6}"/>
              </a:ext>
            </a:extLst>
          </p:cNvPr>
          <p:cNvCxnSpPr/>
          <p:nvPr/>
        </p:nvCxnSpPr>
        <p:spPr>
          <a:xfrm flipH="1">
            <a:off x="6927921" y="1905000"/>
            <a:ext cx="3143731" cy="269365"/>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Přímá spojnice 52">
            <a:extLst>
              <a:ext uri="{FF2B5EF4-FFF2-40B4-BE49-F238E27FC236}">
                <a16:creationId xmlns:a16="http://schemas.microsoft.com/office/drawing/2014/main" id="{17710F36-67CF-4A2D-ABAF-4D023474C2AD}"/>
              </a:ext>
            </a:extLst>
          </p:cNvPr>
          <p:cNvCxnSpPr>
            <a:endCxn id="4" idx="1"/>
          </p:cNvCxnSpPr>
          <p:nvPr/>
        </p:nvCxnSpPr>
        <p:spPr>
          <a:xfrm>
            <a:off x="4359965" y="3855516"/>
            <a:ext cx="2901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Přímá spojnice 54">
            <a:extLst>
              <a:ext uri="{FF2B5EF4-FFF2-40B4-BE49-F238E27FC236}">
                <a16:creationId xmlns:a16="http://schemas.microsoft.com/office/drawing/2014/main" id="{63491C12-911E-46E7-8B68-B6AAEB1630D3}"/>
              </a:ext>
            </a:extLst>
          </p:cNvPr>
          <p:cNvCxnSpPr>
            <a:endCxn id="8" idx="1"/>
          </p:cNvCxnSpPr>
          <p:nvPr/>
        </p:nvCxnSpPr>
        <p:spPr>
          <a:xfrm>
            <a:off x="8693426" y="3855516"/>
            <a:ext cx="39756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77491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FA1FD97-004B-4403-891B-E4FCA0D194D6}"/>
              </a:ext>
            </a:extLst>
          </p:cNvPr>
          <p:cNvSpPr>
            <a:spLocks noGrp="1"/>
          </p:cNvSpPr>
          <p:nvPr>
            <p:ph type="title"/>
          </p:nvPr>
        </p:nvSpPr>
        <p:spPr/>
        <p:txBody>
          <a:bodyPr>
            <a:normAutofit/>
          </a:bodyPr>
          <a:lstStyle/>
          <a:p>
            <a:pPr algn="just"/>
            <a:r>
              <a:rPr lang="cs-CZ" sz="2000" dirty="0"/>
              <a:t>Jindřich, nejmladší ze synů Viléma Velikého, se narodil v Anglii třetího roku po příchodu jeho otce. Již jako dítěti mu bylo všemi přáno a byl opatrován, jelikož byl jediným z Vilémových synů, který se mu narodil jako králi a jemu tedy mělo náležet království.  (…) A když si ho jeden z bratrů dobíral a on byl v slzách, povzbudil ho jeho otec slovy „Neplač můj chlapče, ty budeš také králem“. </a:t>
            </a:r>
            <a:endParaRPr lang="en-GB" sz="2000" dirty="0"/>
          </a:p>
        </p:txBody>
      </p:sp>
      <p:sp>
        <p:nvSpPr>
          <p:cNvPr id="3" name="Zástupný symbol pro text 2">
            <a:extLst>
              <a:ext uri="{FF2B5EF4-FFF2-40B4-BE49-F238E27FC236}">
                <a16:creationId xmlns:a16="http://schemas.microsoft.com/office/drawing/2014/main" id="{8B9CB401-8D99-4BCB-B0E9-93ABF2486C37}"/>
              </a:ext>
            </a:extLst>
          </p:cNvPr>
          <p:cNvSpPr>
            <a:spLocks noGrp="1"/>
          </p:cNvSpPr>
          <p:nvPr>
            <p:ph type="body" sz="quarter" idx="13"/>
          </p:nvPr>
        </p:nvSpPr>
        <p:spPr/>
        <p:txBody>
          <a:bodyPr/>
          <a:lstStyle/>
          <a:p>
            <a:r>
              <a:rPr lang="cs-CZ" dirty="0"/>
              <a:t>Vilém z </a:t>
            </a:r>
            <a:r>
              <a:rPr lang="cs-CZ" dirty="0" err="1"/>
              <a:t>Malbesbury</a:t>
            </a:r>
            <a:r>
              <a:rPr lang="cs-CZ" dirty="0"/>
              <a:t>, </a:t>
            </a:r>
            <a:r>
              <a:rPr lang="cs-CZ" i="1" dirty="0"/>
              <a:t>Gesta </a:t>
            </a:r>
            <a:r>
              <a:rPr lang="cs-CZ" i="1" dirty="0" err="1"/>
              <a:t>Regum</a:t>
            </a:r>
            <a:r>
              <a:rPr lang="cs-CZ" i="1" dirty="0"/>
              <a:t> </a:t>
            </a:r>
            <a:r>
              <a:rPr lang="cs-CZ" i="1" dirty="0" err="1"/>
              <a:t>Anglorum</a:t>
            </a:r>
            <a:r>
              <a:rPr lang="cs-CZ" i="1" dirty="0"/>
              <a:t>, </a:t>
            </a:r>
            <a:r>
              <a:rPr lang="cs-CZ" dirty="0"/>
              <a:t>kniha V</a:t>
            </a:r>
            <a:endParaRPr lang="en-GB" dirty="0"/>
          </a:p>
        </p:txBody>
      </p:sp>
      <p:sp>
        <p:nvSpPr>
          <p:cNvPr id="4" name="Zástupný symbol pro text 3">
            <a:extLst>
              <a:ext uri="{FF2B5EF4-FFF2-40B4-BE49-F238E27FC236}">
                <a16:creationId xmlns:a16="http://schemas.microsoft.com/office/drawing/2014/main" id="{0BA0C679-FEBB-4D41-BD2D-404DDB1F3579}"/>
              </a:ext>
            </a:extLst>
          </p:cNvPr>
          <p:cNvSpPr>
            <a:spLocks noGrp="1"/>
          </p:cNvSpPr>
          <p:nvPr>
            <p:ph type="body" idx="1"/>
          </p:nvPr>
        </p:nvSpPr>
        <p:spPr/>
        <p:txBody>
          <a:bodyPr/>
          <a:lstStyle/>
          <a:p>
            <a:r>
              <a:rPr lang="cs-CZ" dirty="0"/>
              <a:t>Jindřichovu vládu a jeho nárok na trůn podporuje Vilém z </a:t>
            </a:r>
            <a:r>
              <a:rPr lang="cs-CZ" dirty="0" err="1"/>
              <a:t>Malmesbury</a:t>
            </a:r>
            <a:r>
              <a:rPr lang="cs-CZ" dirty="0"/>
              <a:t> konstatováním, že jako jediný měl „královskou krev“ a proto pouze jemu mělo náležet království, čehož si měl být vědom i jeho otec. </a:t>
            </a:r>
            <a:endParaRPr lang="en-GB" dirty="0"/>
          </a:p>
        </p:txBody>
      </p:sp>
    </p:spTree>
    <p:extLst>
      <p:ext uri="{BB962C8B-B14F-4D97-AF65-F5344CB8AC3E}">
        <p14:creationId xmlns:p14="http://schemas.microsoft.com/office/powerpoint/2010/main" val="2402368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dirty="0"/>
          </a:p>
        </p:txBody>
      </p:sp>
      <p:pic>
        <p:nvPicPr>
          <p:cNvPr id="2050" name="Picture 2" descr="The entire Bayeux Tapest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8000"/>
            <a:ext cx="190500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e entire Bayeux Tapest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50800" y="2413000"/>
            <a:ext cx="190500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e entire Bayeux Tapest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01600" y="4234822"/>
            <a:ext cx="190500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90006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73CA9E-E8F6-4689-BD02-244F73F0F64C}"/>
              </a:ext>
            </a:extLst>
          </p:cNvPr>
          <p:cNvSpPr>
            <a:spLocks noGrp="1"/>
          </p:cNvSpPr>
          <p:nvPr>
            <p:ph type="title"/>
          </p:nvPr>
        </p:nvSpPr>
        <p:spPr/>
        <p:txBody>
          <a:bodyPr/>
          <a:lstStyle/>
          <a:p>
            <a:r>
              <a:rPr lang="cs-CZ" dirty="0"/>
              <a:t>Vláda Jindřicha I.</a:t>
            </a:r>
            <a:endParaRPr lang="en-GB" dirty="0"/>
          </a:p>
        </p:txBody>
      </p:sp>
      <p:sp>
        <p:nvSpPr>
          <p:cNvPr id="3" name="Zástupný symbol pro obsah 2">
            <a:extLst>
              <a:ext uri="{FF2B5EF4-FFF2-40B4-BE49-F238E27FC236}">
                <a16:creationId xmlns:a16="http://schemas.microsoft.com/office/drawing/2014/main" id="{5EDD100C-D3EB-487E-A73C-C49908C00795}"/>
              </a:ext>
            </a:extLst>
          </p:cNvPr>
          <p:cNvSpPr>
            <a:spLocks noGrp="1"/>
          </p:cNvSpPr>
          <p:nvPr>
            <p:ph idx="1"/>
          </p:nvPr>
        </p:nvSpPr>
        <p:spPr/>
        <p:txBody>
          <a:bodyPr>
            <a:normAutofit fontScale="85000" lnSpcReduction="10000"/>
          </a:bodyPr>
          <a:lstStyle/>
          <a:p>
            <a:r>
              <a:rPr lang="cs-CZ" dirty="0"/>
              <a:t>1106 – bitva u </a:t>
            </a:r>
            <a:r>
              <a:rPr lang="cs-CZ" dirty="0" err="1"/>
              <a:t>Tinchebray</a:t>
            </a:r>
            <a:r>
              <a:rPr lang="cs-CZ" dirty="0"/>
              <a:t> – porážka Roberta Normandského – vězněn až do smrti (+1134) </a:t>
            </a:r>
            <a:r>
              <a:rPr lang="cs-CZ" dirty="0">
                <a:sym typeface="Wingdings" panose="05000000000000000000" pitchFamily="2" charset="2"/>
              </a:rPr>
              <a:t> opětovné spojení Anglie a Normandie pod jedním vládcem (do r. 1144) </a:t>
            </a:r>
          </a:p>
          <a:p>
            <a:r>
              <a:rPr lang="cs-CZ" dirty="0">
                <a:sym typeface="Wingdings" panose="05000000000000000000" pitchFamily="2" charset="2"/>
              </a:rPr>
              <a:t>Musí čelit občasným vzpourám baronů v Anglii; zejména konflikty v Normandii – s </a:t>
            </a:r>
            <a:r>
              <a:rPr lang="cs-CZ" dirty="0" err="1">
                <a:sym typeface="Wingdings" panose="05000000000000000000" pitchFamily="2" charset="2"/>
              </a:rPr>
              <a:t>hrabaty</a:t>
            </a:r>
            <a:r>
              <a:rPr lang="cs-CZ" dirty="0">
                <a:sym typeface="Wingdings" panose="05000000000000000000" pitchFamily="2" charset="2"/>
              </a:rPr>
              <a:t> z Anjou o vládu nad hrabstvím Maine, s francouzským králem Ludvíkem VI., s </a:t>
            </a:r>
            <a:r>
              <a:rPr lang="cs-CZ" dirty="0" err="1">
                <a:sym typeface="Wingdings" panose="05000000000000000000" pitchFamily="2" charset="2"/>
              </a:rPr>
              <a:t>hrabaty</a:t>
            </a:r>
            <a:r>
              <a:rPr lang="cs-CZ" dirty="0">
                <a:sym typeface="Wingdings" panose="05000000000000000000" pitchFamily="2" charset="2"/>
              </a:rPr>
              <a:t> z Flander, se synem Roberta Normandského Vilémem </a:t>
            </a:r>
            <a:r>
              <a:rPr lang="cs-CZ" dirty="0" err="1">
                <a:sym typeface="Wingdings" panose="05000000000000000000" pitchFamily="2" charset="2"/>
              </a:rPr>
              <a:t>Clitem</a:t>
            </a:r>
            <a:r>
              <a:rPr lang="cs-CZ" dirty="0">
                <a:sym typeface="Wingdings" panose="05000000000000000000" pitchFamily="2" charset="2"/>
              </a:rPr>
              <a:t> </a:t>
            </a:r>
          </a:p>
          <a:p>
            <a:r>
              <a:rPr lang="cs-CZ" dirty="0">
                <a:sym typeface="Wingdings" panose="05000000000000000000" pitchFamily="2" charset="2"/>
              </a:rPr>
              <a:t>1113 – 1. sňatková smlouva s </a:t>
            </a:r>
            <a:r>
              <a:rPr lang="cs-CZ" dirty="0" err="1">
                <a:sym typeface="Wingdings" panose="05000000000000000000" pitchFamily="2" charset="2"/>
              </a:rPr>
              <a:t>Fulkem</a:t>
            </a:r>
            <a:r>
              <a:rPr lang="cs-CZ" dirty="0">
                <a:sym typeface="Wingdings" panose="05000000000000000000" pitchFamily="2" charset="2"/>
              </a:rPr>
              <a:t> z Anjou </a:t>
            </a:r>
            <a:r>
              <a:rPr lang="en-GB" dirty="0">
                <a:sym typeface="Wingdings" panose="05000000000000000000" pitchFamily="2" charset="2"/>
              </a:rPr>
              <a:t> </a:t>
            </a:r>
            <a:r>
              <a:rPr lang="cs-CZ" dirty="0">
                <a:sym typeface="Wingdings" panose="05000000000000000000" pitchFamily="2" charset="2"/>
              </a:rPr>
              <a:t>jeho dcera si má vzít Jindřichova syna Viléma (dědic trůnu</a:t>
            </a:r>
            <a:r>
              <a:rPr lang="cs-CZ">
                <a:sym typeface="Wingdings" panose="05000000000000000000" pitchFamily="2" charset="2"/>
              </a:rPr>
              <a:t>; sňatek 1119) </a:t>
            </a:r>
            <a:r>
              <a:rPr lang="cs-CZ" dirty="0">
                <a:sym typeface="Wingdings" panose="05000000000000000000" pitchFamily="2" charset="2"/>
              </a:rPr>
              <a:t> 1120 – potopení „Bílé lodi“ – Vilém </a:t>
            </a:r>
            <a:r>
              <a:rPr lang="cs-CZ" dirty="0" err="1">
                <a:sym typeface="Wingdings" panose="05000000000000000000" pitchFamily="2" charset="2"/>
              </a:rPr>
              <a:t>Aetheling</a:t>
            </a:r>
            <a:r>
              <a:rPr lang="cs-CZ" dirty="0">
                <a:sym typeface="Wingdings" panose="05000000000000000000" pitchFamily="2" charset="2"/>
              </a:rPr>
              <a:t> umírá </a:t>
            </a:r>
          </a:p>
          <a:p>
            <a:r>
              <a:rPr lang="cs-CZ" dirty="0">
                <a:sym typeface="Wingdings" panose="05000000000000000000" pitchFamily="2" charset="2"/>
              </a:rPr>
              <a:t>1119 – bitva u </a:t>
            </a:r>
            <a:r>
              <a:rPr lang="cs-CZ" dirty="0" err="1">
                <a:sym typeface="Wingdings" panose="05000000000000000000" pitchFamily="2" charset="2"/>
              </a:rPr>
              <a:t>Brémule</a:t>
            </a:r>
            <a:r>
              <a:rPr lang="cs-CZ" dirty="0">
                <a:sym typeface="Wingdings" panose="05000000000000000000" pitchFamily="2" charset="2"/>
              </a:rPr>
              <a:t> – porážka Ludvíka VI.  Ludvík uznává Jindřichův nárok na Normandii – Vilém </a:t>
            </a:r>
            <a:r>
              <a:rPr lang="cs-CZ" dirty="0" err="1">
                <a:sym typeface="Wingdings" panose="05000000000000000000" pitchFamily="2" charset="2"/>
              </a:rPr>
              <a:t>Aetheling</a:t>
            </a:r>
            <a:r>
              <a:rPr lang="cs-CZ" dirty="0">
                <a:sym typeface="Wingdings" panose="05000000000000000000" pitchFamily="2" charset="2"/>
              </a:rPr>
              <a:t> skládá hold za Normandii</a:t>
            </a:r>
          </a:p>
          <a:p>
            <a:r>
              <a:rPr lang="cs-CZ" dirty="0">
                <a:sym typeface="Wingdings" panose="05000000000000000000" pitchFamily="2" charset="2"/>
              </a:rPr>
              <a:t>1127 – Vilém </a:t>
            </a:r>
            <a:r>
              <a:rPr lang="cs-CZ" dirty="0" err="1">
                <a:sym typeface="Wingdings" panose="05000000000000000000" pitchFamily="2" charset="2"/>
              </a:rPr>
              <a:t>Clito</a:t>
            </a:r>
            <a:r>
              <a:rPr lang="cs-CZ" dirty="0">
                <a:sym typeface="Wingdings" panose="05000000000000000000" pitchFamily="2" charset="2"/>
              </a:rPr>
              <a:t> (syn Roberta z Normandie) flanderským </a:t>
            </a:r>
            <a:r>
              <a:rPr lang="cs-CZ" dirty="0" err="1">
                <a:sym typeface="Wingdings" panose="05000000000000000000" pitchFamily="2" charset="2"/>
              </a:rPr>
              <a:t>hrabětem</a:t>
            </a:r>
            <a:r>
              <a:rPr lang="cs-CZ" dirty="0">
                <a:sym typeface="Wingdings" panose="05000000000000000000" pitchFamily="2" charset="2"/>
              </a:rPr>
              <a:t>  spojenectví s </a:t>
            </a:r>
            <a:r>
              <a:rPr lang="cs-CZ" dirty="0" err="1">
                <a:sym typeface="Wingdings" panose="05000000000000000000" pitchFamily="2" charset="2"/>
              </a:rPr>
              <a:t>hrabětem</a:t>
            </a:r>
            <a:r>
              <a:rPr lang="cs-CZ" dirty="0">
                <a:sym typeface="Wingdings" panose="05000000000000000000" pitchFamily="2" charset="2"/>
              </a:rPr>
              <a:t> z Anjou </a:t>
            </a:r>
            <a:r>
              <a:rPr lang="en-GB" dirty="0">
                <a:sym typeface="Wingdings" panose="05000000000000000000" pitchFamily="2" charset="2"/>
              </a:rPr>
              <a:t> </a:t>
            </a:r>
            <a:r>
              <a:rPr lang="cs-CZ" dirty="0">
                <a:sym typeface="Wingdings" panose="05000000000000000000" pitchFamily="2" charset="2"/>
              </a:rPr>
              <a:t>obnovený boj s Jindřichem </a:t>
            </a:r>
            <a:r>
              <a:rPr lang="en-GB" dirty="0">
                <a:sym typeface="Wingdings" panose="05000000000000000000" pitchFamily="2" charset="2"/>
              </a:rPr>
              <a:t> </a:t>
            </a:r>
            <a:r>
              <a:rPr lang="en-GB" dirty="0" err="1">
                <a:sym typeface="Wingdings" panose="05000000000000000000" pitchFamily="2" charset="2"/>
              </a:rPr>
              <a:t>Jind</a:t>
            </a:r>
            <a:r>
              <a:rPr lang="cs-CZ" dirty="0">
                <a:sym typeface="Wingdings" panose="05000000000000000000" pitchFamily="2" charset="2"/>
              </a:rPr>
              <a:t>ř</a:t>
            </a:r>
            <a:r>
              <a:rPr lang="en-GB" dirty="0" err="1">
                <a:sym typeface="Wingdings" panose="05000000000000000000" pitchFamily="2" charset="2"/>
              </a:rPr>
              <a:t>ich</a:t>
            </a:r>
            <a:r>
              <a:rPr lang="en-GB" dirty="0">
                <a:sym typeface="Wingdings" panose="05000000000000000000" pitchFamily="2" charset="2"/>
              </a:rPr>
              <a:t> </a:t>
            </a:r>
            <a:r>
              <a:rPr lang="en-GB" dirty="0" err="1">
                <a:sym typeface="Wingdings" panose="05000000000000000000" pitchFamily="2" charset="2"/>
              </a:rPr>
              <a:t>neutrali</a:t>
            </a:r>
            <a:r>
              <a:rPr lang="cs-CZ" dirty="0">
                <a:sym typeface="Wingdings" panose="05000000000000000000" pitchFamily="2" charset="2"/>
              </a:rPr>
              <a:t>zuje </a:t>
            </a:r>
            <a:r>
              <a:rPr lang="cs-CZ" dirty="0" err="1">
                <a:sym typeface="Wingdings" panose="05000000000000000000" pitchFamily="2" charset="2"/>
              </a:rPr>
              <a:t>Fulka</a:t>
            </a:r>
            <a:r>
              <a:rPr lang="cs-CZ" dirty="0">
                <a:sym typeface="Wingdings" panose="05000000000000000000" pitchFamily="2" charset="2"/>
              </a:rPr>
              <a:t> z Anjou domluvením sňatku jeho syna </a:t>
            </a:r>
            <a:r>
              <a:rPr lang="cs-CZ" dirty="0" err="1">
                <a:sym typeface="Wingdings" panose="05000000000000000000" pitchFamily="2" charset="2"/>
              </a:rPr>
              <a:t>Geoffreyho</a:t>
            </a:r>
            <a:r>
              <a:rPr lang="cs-CZ" dirty="0">
                <a:sym typeface="Wingdings" panose="05000000000000000000" pitchFamily="2" charset="2"/>
              </a:rPr>
              <a:t> s Matildou, dědičkou anglického trůnu – sňatek 1128 </a:t>
            </a:r>
            <a:endParaRPr lang="en-GB" dirty="0"/>
          </a:p>
        </p:txBody>
      </p:sp>
    </p:spTree>
    <p:extLst>
      <p:ext uri="{BB962C8B-B14F-4D97-AF65-F5344CB8AC3E}">
        <p14:creationId xmlns:p14="http://schemas.microsoft.com/office/powerpoint/2010/main" val="8482593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1603DDE-8336-4CF6-BD61-F428A714DA59}"/>
              </a:ext>
            </a:extLst>
          </p:cNvPr>
          <p:cNvSpPr>
            <a:spLocks noGrp="1"/>
          </p:cNvSpPr>
          <p:nvPr>
            <p:ph type="title"/>
          </p:nvPr>
        </p:nvSpPr>
        <p:spPr/>
        <p:txBody>
          <a:bodyPr/>
          <a:lstStyle/>
          <a:p>
            <a:r>
              <a:rPr lang="cs-CZ" dirty="0"/>
              <a:t>Administrativa království</a:t>
            </a:r>
            <a:endParaRPr lang="en-GB" dirty="0"/>
          </a:p>
        </p:txBody>
      </p:sp>
      <p:sp>
        <p:nvSpPr>
          <p:cNvPr id="3" name="Zástupný symbol pro obsah 2">
            <a:extLst>
              <a:ext uri="{FF2B5EF4-FFF2-40B4-BE49-F238E27FC236}">
                <a16:creationId xmlns:a16="http://schemas.microsoft.com/office/drawing/2014/main" id="{6B056198-F411-4B95-B25C-904377A4279D}"/>
              </a:ext>
            </a:extLst>
          </p:cNvPr>
          <p:cNvSpPr>
            <a:spLocks noGrp="1"/>
          </p:cNvSpPr>
          <p:nvPr>
            <p:ph idx="1"/>
          </p:nvPr>
        </p:nvSpPr>
        <p:spPr/>
        <p:txBody>
          <a:bodyPr/>
          <a:lstStyle/>
          <a:p>
            <a:r>
              <a:rPr lang="cs-CZ" dirty="0"/>
              <a:t>Za vlády Jindřicha I. nárůst listinné produkce a právních ustanovení (</a:t>
            </a:r>
            <a:r>
              <a:rPr lang="cs-CZ" i="1" dirty="0" err="1"/>
              <a:t>Leges</a:t>
            </a:r>
            <a:r>
              <a:rPr lang="cs-CZ" i="1" dirty="0"/>
              <a:t> Henrici)</a:t>
            </a:r>
            <a:endParaRPr lang="cs-CZ" dirty="0"/>
          </a:p>
          <a:p>
            <a:r>
              <a:rPr lang="cs-CZ" dirty="0"/>
              <a:t>Počátky instituce tzv. </a:t>
            </a:r>
            <a:r>
              <a:rPr lang="cs-CZ" dirty="0" err="1"/>
              <a:t>Exchequera</a:t>
            </a:r>
            <a:r>
              <a:rPr lang="cs-CZ" dirty="0"/>
              <a:t> </a:t>
            </a:r>
            <a:r>
              <a:rPr lang="cs-CZ" dirty="0">
                <a:sym typeface="Wingdings" panose="05000000000000000000" pitchFamily="2" charset="2"/>
              </a:rPr>
              <a:t></a:t>
            </a:r>
            <a:r>
              <a:rPr lang="en-GB" dirty="0">
                <a:sym typeface="Wingdings" panose="05000000000000000000" pitchFamily="2" charset="2"/>
              </a:rPr>
              <a:t> </a:t>
            </a:r>
            <a:r>
              <a:rPr lang="en-GB" dirty="0" err="1">
                <a:sym typeface="Wingdings" panose="05000000000000000000" pitchFamily="2" charset="2"/>
              </a:rPr>
              <a:t>kontrola</a:t>
            </a:r>
            <a:r>
              <a:rPr lang="en-GB" dirty="0">
                <a:sym typeface="Wingdings" panose="05000000000000000000" pitchFamily="2" charset="2"/>
              </a:rPr>
              <a:t> </a:t>
            </a:r>
            <a:r>
              <a:rPr lang="en-GB" dirty="0" err="1">
                <a:sym typeface="Wingdings" panose="05000000000000000000" pitchFamily="2" charset="2"/>
              </a:rPr>
              <a:t>kr</a:t>
            </a:r>
            <a:r>
              <a:rPr lang="cs-CZ" dirty="0" err="1">
                <a:sym typeface="Wingdings" panose="05000000000000000000" pitchFamily="2" charset="2"/>
              </a:rPr>
              <a:t>álovských</a:t>
            </a:r>
            <a:r>
              <a:rPr lang="cs-CZ" dirty="0">
                <a:sym typeface="Wingdings" panose="05000000000000000000" pitchFamily="2" charset="2"/>
              </a:rPr>
              <a:t> financí – dvakrát do roka šerifové přijížděli ke dvoru – předkládali účty před komisi – finance evidovány (Pipe </a:t>
            </a:r>
            <a:r>
              <a:rPr lang="cs-CZ" dirty="0" err="1">
                <a:sym typeface="Wingdings" panose="05000000000000000000" pitchFamily="2" charset="2"/>
              </a:rPr>
              <a:t>rolls</a:t>
            </a:r>
            <a:r>
              <a:rPr lang="cs-CZ" dirty="0">
                <a:sym typeface="Wingdings" panose="05000000000000000000" pitchFamily="2" charset="2"/>
              </a:rPr>
              <a:t>) – o fungování úřadu se dovídáme z díla Richarda </a:t>
            </a:r>
            <a:r>
              <a:rPr lang="cs-CZ" dirty="0" err="1">
                <a:sym typeface="Wingdings" panose="05000000000000000000" pitchFamily="2" charset="2"/>
              </a:rPr>
              <a:t>fitzNigela</a:t>
            </a:r>
            <a:r>
              <a:rPr lang="cs-CZ" dirty="0">
                <a:sym typeface="Wingdings" panose="05000000000000000000" pitchFamily="2" charset="2"/>
              </a:rPr>
              <a:t> ze 70. let 12. století (</a:t>
            </a:r>
            <a:r>
              <a:rPr lang="cs-CZ" i="1" dirty="0" err="1">
                <a:sym typeface="Wingdings" panose="05000000000000000000" pitchFamily="2" charset="2"/>
              </a:rPr>
              <a:t>Dialogus</a:t>
            </a:r>
            <a:r>
              <a:rPr lang="cs-CZ" i="1" dirty="0">
                <a:sym typeface="Wingdings" panose="05000000000000000000" pitchFamily="2" charset="2"/>
              </a:rPr>
              <a:t> de </a:t>
            </a:r>
            <a:r>
              <a:rPr lang="cs-CZ" i="1" dirty="0" err="1">
                <a:sym typeface="Wingdings" panose="05000000000000000000" pitchFamily="2" charset="2"/>
              </a:rPr>
              <a:t>scaccario</a:t>
            </a:r>
            <a:r>
              <a:rPr lang="cs-CZ" i="1" dirty="0">
                <a:sym typeface="Wingdings" panose="05000000000000000000" pitchFamily="2" charset="2"/>
              </a:rPr>
              <a:t>) </a:t>
            </a:r>
          </a:p>
          <a:p>
            <a:r>
              <a:rPr lang="cs-CZ" dirty="0">
                <a:sym typeface="Wingdings" panose="05000000000000000000" pitchFamily="2" charset="2"/>
              </a:rPr>
              <a:t>Počátky funkce tzv. vrchního </a:t>
            </a:r>
            <a:r>
              <a:rPr lang="cs-CZ" dirty="0" err="1">
                <a:sym typeface="Wingdings" panose="05000000000000000000" pitchFamily="2" charset="2"/>
              </a:rPr>
              <a:t>justiciára</a:t>
            </a:r>
            <a:r>
              <a:rPr lang="cs-CZ" dirty="0">
                <a:sym typeface="Wingdings" panose="05000000000000000000" pitchFamily="2" charset="2"/>
              </a:rPr>
              <a:t> – zástupce krále se soudními a správními pravomocemi (potřeba králů být v obou částech říše, v letech 1096 – 1100 a od r. 1106) – např. Roger ze </a:t>
            </a:r>
            <a:r>
              <a:rPr lang="cs-CZ" dirty="0" err="1">
                <a:sym typeface="Wingdings" panose="05000000000000000000" pitchFamily="2" charset="2"/>
              </a:rPr>
              <a:t>Salisbury</a:t>
            </a:r>
            <a:r>
              <a:rPr lang="cs-CZ" dirty="0">
                <a:sym typeface="Wingdings" panose="05000000000000000000" pitchFamily="2" charset="2"/>
              </a:rPr>
              <a:t> (+1139) </a:t>
            </a:r>
          </a:p>
        </p:txBody>
      </p:sp>
      <p:pic>
        <p:nvPicPr>
          <p:cNvPr id="4" name="Obrázek 3">
            <a:extLst>
              <a:ext uri="{FF2B5EF4-FFF2-40B4-BE49-F238E27FC236}">
                <a16:creationId xmlns:a16="http://schemas.microsoft.com/office/drawing/2014/main" id="{0A0B0AC8-6B50-42CC-A6CB-D9FE1503FE9A}"/>
              </a:ext>
            </a:extLst>
          </p:cNvPr>
          <p:cNvPicPr>
            <a:picLocks noChangeAspect="1"/>
          </p:cNvPicPr>
          <p:nvPr/>
        </p:nvPicPr>
        <p:blipFill>
          <a:blip r:embed="rId2"/>
          <a:stretch>
            <a:fillRect/>
          </a:stretch>
        </p:blipFill>
        <p:spPr>
          <a:xfrm>
            <a:off x="4538773" y="5136193"/>
            <a:ext cx="3299983" cy="1329891"/>
          </a:xfrm>
          <a:prstGeom prst="rect">
            <a:avLst/>
          </a:prstGeom>
        </p:spPr>
      </p:pic>
    </p:spTree>
    <p:extLst>
      <p:ext uri="{BB962C8B-B14F-4D97-AF65-F5344CB8AC3E}">
        <p14:creationId xmlns:p14="http://schemas.microsoft.com/office/powerpoint/2010/main" val="36692721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2B37777-4DD8-463F-A0F4-0F3843F47669}"/>
              </a:ext>
            </a:extLst>
          </p:cNvPr>
          <p:cNvSpPr>
            <a:spLocks noGrp="1"/>
          </p:cNvSpPr>
          <p:nvPr>
            <p:ph type="title"/>
          </p:nvPr>
        </p:nvSpPr>
        <p:spPr/>
        <p:txBody>
          <a:bodyPr/>
          <a:lstStyle/>
          <a:p>
            <a:r>
              <a:rPr lang="cs-CZ" dirty="0"/>
              <a:t>Následník trůnu</a:t>
            </a:r>
            <a:endParaRPr lang="en-GB" dirty="0"/>
          </a:p>
        </p:txBody>
      </p:sp>
      <p:sp>
        <p:nvSpPr>
          <p:cNvPr id="3" name="Zástupný symbol pro obsah 2">
            <a:extLst>
              <a:ext uri="{FF2B5EF4-FFF2-40B4-BE49-F238E27FC236}">
                <a16:creationId xmlns:a16="http://schemas.microsoft.com/office/drawing/2014/main" id="{853C5C7F-DD35-43AD-B0EE-2C69B7028355}"/>
              </a:ext>
            </a:extLst>
          </p:cNvPr>
          <p:cNvSpPr>
            <a:spLocks noGrp="1"/>
          </p:cNvSpPr>
          <p:nvPr>
            <p:ph idx="1"/>
          </p:nvPr>
        </p:nvSpPr>
        <p:spPr/>
        <p:txBody>
          <a:bodyPr/>
          <a:lstStyle/>
          <a:p>
            <a:r>
              <a:rPr lang="cs-CZ" dirty="0"/>
              <a:t>Jindřich měl více než 20 nemanželských dětí</a:t>
            </a:r>
          </a:p>
          <a:p>
            <a:r>
              <a:rPr lang="cs-CZ" dirty="0"/>
              <a:t>Syn a následník trůnu Vilém </a:t>
            </a:r>
            <a:r>
              <a:rPr lang="cs-CZ" dirty="0" err="1"/>
              <a:t>Aetheling</a:t>
            </a:r>
            <a:r>
              <a:rPr lang="cs-CZ" dirty="0"/>
              <a:t> umírá r. 1120 </a:t>
            </a:r>
            <a:r>
              <a:rPr lang="cs-CZ" dirty="0">
                <a:sym typeface="Wingdings" panose="05000000000000000000" pitchFamily="2" charset="2"/>
              </a:rPr>
              <a:t></a:t>
            </a:r>
            <a:r>
              <a:rPr lang="en-GB" dirty="0">
                <a:sym typeface="Wingdings" panose="05000000000000000000" pitchFamily="2" charset="2"/>
              </a:rPr>
              <a:t> </a:t>
            </a:r>
            <a:r>
              <a:rPr lang="en-GB" dirty="0" err="1">
                <a:sym typeface="Wingdings" panose="05000000000000000000" pitchFamily="2" charset="2"/>
              </a:rPr>
              <a:t>Jind</a:t>
            </a:r>
            <a:r>
              <a:rPr lang="cs-CZ" dirty="0" err="1">
                <a:sym typeface="Wingdings" panose="05000000000000000000" pitchFamily="2" charset="2"/>
              </a:rPr>
              <a:t>řich</a:t>
            </a:r>
            <a:r>
              <a:rPr lang="cs-CZ" dirty="0">
                <a:sym typeface="Wingdings" panose="05000000000000000000" pitchFamily="2" charset="2"/>
              </a:rPr>
              <a:t> se rychle žení s </a:t>
            </a:r>
            <a:r>
              <a:rPr lang="cs-CZ" dirty="0" err="1">
                <a:sym typeface="Wingdings" panose="05000000000000000000" pitchFamily="2" charset="2"/>
              </a:rPr>
              <a:t>Adelizou</a:t>
            </a:r>
            <a:r>
              <a:rPr lang="cs-CZ" dirty="0">
                <a:sym typeface="Wingdings" panose="05000000000000000000" pitchFamily="2" charset="2"/>
              </a:rPr>
              <a:t> z </a:t>
            </a:r>
            <a:r>
              <a:rPr lang="cs-CZ" dirty="0" err="1">
                <a:sym typeface="Wingdings" panose="05000000000000000000" pitchFamily="2" charset="2"/>
              </a:rPr>
              <a:t>Louvain</a:t>
            </a:r>
            <a:r>
              <a:rPr lang="cs-CZ" dirty="0">
                <a:sym typeface="Wingdings" panose="05000000000000000000" pitchFamily="2" charset="2"/>
              </a:rPr>
              <a:t> – očekává další potomky – manželství zůstalo bezdětné</a:t>
            </a:r>
          </a:p>
          <a:p>
            <a:r>
              <a:rPr lang="cs-CZ" dirty="0">
                <a:sym typeface="Wingdings" panose="05000000000000000000" pitchFamily="2" charset="2"/>
              </a:rPr>
              <a:t>Dcera Matilda – 1110 odjíždí do Říše </a:t>
            </a:r>
            <a:r>
              <a:rPr lang="en-GB" dirty="0">
                <a:sym typeface="Wingdings" panose="05000000000000000000" pitchFamily="2" charset="2"/>
              </a:rPr>
              <a:t> </a:t>
            </a:r>
            <a:r>
              <a:rPr lang="cs-CZ" dirty="0">
                <a:sym typeface="Wingdings" panose="05000000000000000000" pitchFamily="2" charset="2"/>
              </a:rPr>
              <a:t>1114 sňatek s císařem Jindřichem V. </a:t>
            </a:r>
            <a:r>
              <a:rPr lang="en-GB" dirty="0">
                <a:sym typeface="Wingdings" panose="05000000000000000000" pitchFamily="2" charset="2"/>
              </a:rPr>
              <a:t> </a:t>
            </a:r>
            <a:r>
              <a:rPr lang="cs-CZ" dirty="0">
                <a:sym typeface="Wingdings" panose="05000000000000000000" pitchFamily="2" charset="2"/>
              </a:rPr>
              <a:t>po jeho smrti (1125) návrat do Anglie  Jindřich nechá barony přísahat Matildě věrnost jako následnici trůnu </a:t>
            </a:r>
          </a:p>
          <a:p>
            <a:r>
              <a:rPr lang="cs-CZ" dirty="0">
                <a:sym typeface="Wingdings" panose="05000000000000000000" pitchFamily="2" charset="2"/>
              </a:rPr>
              <a:t>1128 – sňatek Matildy s </a:t>
            </a:r>
            <a:r>
              <a:rPr lang="cs-CZ" dirty="0" err="1">
                <a:sym typeface="Wingdings" panose="05000000000000000000" pitchFamily="2" charset="2"/>
              </a:rPr>
              <a:t>Geoffreyem</a:t>
            </a:r>
            <a:r>
              <a:rPr lang="cs-CZ" dirty="0">
                <a:sym typeface="Wingdings" panose="05000000000000000000" pitchFamily="2" charset="2"/>
              </a:rPr>
              <a:t> z Anjou (otázka – jaký by byl jeho status po smrti Jindřicha I. – král </a:t>
            </a:r>
            <a:r>
              <a:rPr lang="cs-CZ" i="1" dirty="0">
                <a:sym typeface="Wingdings" panose="05000000000000000000" pitchFamily="2" charset="2"/>
              </a:rPr>
              <a:t>iure </a:t>
            </a:r>
            <a:r>
              <a:rPr lang="cs-CZ" i="1" dirty="0" err="1">
                <a:sym typeface="Wingdings" panose="05000000000000000000" pitchFamily="2" charset="2"/>
              </a:rPr>
              <a:t>uxoris</a:t>
            </a:r>
            <a:r>
              <a:rPr lang="cs-CZ" i="1" dirty="0">
                <a:sym typeface="Wingdings" panose="05000000000000000000" pitchFamily="2" charset="2"/>
              </a:rPr>
              <a:t> </a:t>
            </a:r>
            <a:r>
              <a:rPr lang="cs-CZ" dirty="0">
                <a:sym typeface="Wingdings" panose="05000000000000000000" pitchFamily="2" charset="2"/>
              </a:rPr>
              <a:t>nebo jen „ozdoba královny“?)</a:t>
            </a:r>
          </a:p>
          <a:p>
            <a:r>
              <a:rPr lang="cs-CZ" dirty="0">
                <a:sym typeface="Wingdings" panose="05000000000000000000" pitchFamily="2" charset="2"/>
              </a:rPr>
              <a:t>Ke konci života se Jindřich dostal s dcerou a jejím manželem do sporu ohledně držby hradů a statků v Anglii </a:t>
            </a:r>
            <a:endParaRPr lang="en-GB" dirty="0"/>
          </a:p>
        </p:txBody>
      </p:sp>
    </p:spTree>
    <p:extLst>
      <p:ext uri="{BB962C8B-B14F-4D97-AF65-F5344CB8AC3E}">
        <p14:creationId xmlns:p14="http://schemas.microsoft.com/office/powerpoint/2010/main" val="29011942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Přímá spojnice 27">
            <a:extLst>
              <a:ext uri="{FF2B5EF4-FFF2-40B4-BE49-F238E27FC236}">
                <a16:creationId xmlns:a16="http://schemas.microsoft.com/office/drawing/2014/main" id="{77089EA6-1AFC-46E1-A42B-074962218C86}"/>
              </a:ext>
            </a:extLst>
          </p:cNvPr>
          <p:cNvCxnSpPr/>
          <p:nvPr/>
        </p:nvCxnSpPr>
        <p:spPr>
          <a:xfrm>
            <a:off x="1015915" y="3307141"/>
            <a:ext cx="2760954" cy="1971262"/>
          </a:xfrm>
          <a:prstGeom prst="line">
            <a:avLst/>
          </a:prstGeom>
        </p:spPr>
        <p:style>
          <a:lnRef idx="1">
            <a:schemeClr val="accent1"/>
          </a:lnRef>
          <a:fillRef idx="0">
            <a:schemeClr val="accent1"/>
          </a:fillRef>
          <a:effectRef idx="0">
            <a:schemeClr val="accent1"/>
          </a:effectRef>
          <a:fontRef idx="minor">
            <a:schemeClr val="tx1"/>
          </a:fontRef>
        </p:style>
      </p:cxnSp>
      <p:sp>
        <p:nvSpPr>
          <p:cNvPr id="2" name="Nadpis 1">
            <a:extLst>
              <a:ext uri="{FF2B5EF4-FFF2-40B4-BE49-F238E27FC236}">
                <a16:creationId xmlns:a16="http://schemas.microsoft.com/office/drawing/2014/main" id="{0D4754E6-32A8-4FE2-98EB-DE891C5977F8}"/>
              </a:ext>
            </a:extLst>
          </p:cNvPr>
          <p:cNvSpPr>
            <a:spLocks noGrp="1"/>
          </p:cNvSpPr>
          <p:nvPr>
            <p:ph type="title"/>
          </p:nvPr>
        </p:nvSpPr>
        <p:spPr/>
        <p:txBody>
          <a:bodyPr/>
          <a:lstStyle/>
          <a:p>
            <a:r>
              <a:rPr lang="cs-CZ" dirty="0"/>
              <a:t>Rodina Jindřicha I. </a:t>
            </a:r>
            <a:endParaRPr lang="en-GB" dirty="0"/>
          </a:p>
        </p:txBody>
      </p:sp>
      <p:sp>
        <p:nvSpPr>
          <p:cNvPr id="3" name="TextovéPole 2">
            <a:extLst>
              <a:ext uri="{FF2B5EF4-FFF2-40B4-BE49-F238E27FC236}">
                <a16:creationId xmlns:a16="http://schemas.microsoft.com/office/drawing/2014/main" id="{0F815B63-EB26-4F67-80BF-F939FB1DECB8}"/>
              </a:ext>
            </a:extLst>
          </p:cNvPr>
          <p:cNvSpPr txBox="1"/>
          <p:nvPr/>
        </p:nvSpPr>
        <p:spPr>
          <a:xfrm>
            <a:off x="2875722" y="2809462"/>
            <a:ext cx="2160104" cy="369332"/>
          </a:xfrm>
          <a:prstGeom prst="rect">
            <a:avLst/>
          </a:prstGeom>
          <a:noFill/>
        </p:spPr>
        <p:txBody>
          <a:bodyPr wrap="square" rtlCol="0">
            <a:spAutoFit/>
          </a:bodyPr>
          <a:lstStyle/>
          <a:p>
            <a:r>
              <a:rPr lang="cs-CZ" dirty="0"/>
              <a:t>Jindřich I. (+1135)</a:t>
            </a:r>
            <a:endParaRPr lang="en-GB" dirty="0"/>
          </a:p>
        </p:txBody>
      </p:sp>
      <p:sp>
        <p:nvSpPr>
          <p:cNvPr id="4" name="TextovéPole 3">
            <a:extLst>
              <a:ext uri="{FF2B5EF4-FFF2-40B4-BE49-F238E27FC236}">
                <a16:creationId xmlns:a16="http://schemas.microsoft.com/office/drawing/2014/main" id="{DD79B412-35DA-4210-9788-FE7CBC42FB22}"/>
              </a:ext>
            </a:extLst>
          </p:cNvPr>
          <p:cNvSpPr txBox="1"/>
          <p:nvPr/>
        </p:nvSpPr>
        <p:spPr>
          <a:xfrm>
            <a:off x="5671930" y="2809462"/>
            <a:ext cx="2345634" cy="369332"/>
          </a:xfrm>
          <a:prstGeom prst="rect">
            <a:avLst/>
          </a:prstGeom>
          <a:noFill/>
        </p:spPr>
        <p:txBody>
          <a:bodyPr wrap="square" rtlCol="0">
            <a:spAutoFit/>
          </a:bodyPr>
          <a:lstStyle/>
          <a:p>
            <a:r>
              <a:rPr lang="cs-CZ" dirty="0"/>
              <a:t>Matilda Skotská</a:t>
            </a:r>
            <a:endParaRPr lang="en-GB" dirty="0"/>
          </a:p>
        </p:txBody>
      </p:sp>
      <p:sp>
        <p:nvSpPr>
          <p:cNvPr id="5" name="TextovéPole 4">
            <a:extLst>
              <a:ext uri="{FF2B5EF4-FFF2-40B4-BE49-F238E27FC236}">
                <a16:creationId xmlns:a16="http://schemas.microsoft.com/office/drawing/2014/main" id="{F8D58FFE-2313-4EE6-B20C-1B00290B4812}"/>
              </a:ext>
            </a:extLst>
          </p:cNvPr>
          <p:cNvSpPr txBox="1"/>
          <p:nvPr/>
        </p:nvSpPr>
        <p:spPr>
          <a:xfrm>
            <a:off x="1603513" y="3898590"/>
            <a:ext cx="2544417" cy="369332"/>
          </a:xfrm>
          <a:prstGeom prst="rect">
            <a:avLst/>
          </a:prstGeom>
          <a:noFill/>
        </p:spPr>
        <p:txBody>
          <a:bodyPr wrap="square" rtlCol="0">
            <a:spAutoFit/>
          </a:bodyPr>
          <a:lstStyle/>
          <a:p>
            <a:r>
              <a:rPr lang="cs-CZ" dirty="0"/>
              <a:t>Robert z Gloucesteru</a:t>
            </a:r>
            <a:endParaRPr lang="en-GB" dirty="0"/>
          </a:p>
        </p:txBody>
      </p:sp>
      <p:sp>
        <p:nvSpPr>
          <p:cNvPr id="6" name="TextovéPole 5">
            <a:extLst>
              <a:ext uri="{FF2B5EF4-FFF2-40B4-BE49-F238E27FC236}">
                <a16:creationId xmlns:a16="http://schemas.microsoft.com/office/drawing/2014/main" id="{96F8785A-37E7-4814-8534-F9E64EB6E6BE}"/>
              </a:ext>
            </a:extLst>
          </p:cNvPr>
          <p:cNvSpPr txBox="1"/>
          <p:nvPr/>
        </p:nvSpPr>
        <p:spPr>
          <a:xfrm>
            <a:off x="4691270" y="3898590"/>
            <a:ext cx="2862469" cy="369332"/>
          </a:xfrm>
          <a:prstGeom prst="rect">
            <a:avLst/>
          </a:prstGeom>
          <a:noFill/>
        </p:spPr>
        <p:txBody>
          <a:bodyPr wrap="square" rtlCol="0">
            <a:spAutoFit/>
          </a:bodyPr>
          <a:lstStyle/>
          <a:p>
            <a:r>
              <a:rPr lang="cs-CZ" dirty="0"/>
              <a:t>Vilém „</a:t>
            </a:r>
            <a:r>
              <a:rPr lang="cs-CZ" dirty="0" err="1"/>
              <a:t>Aetheling</a:t>
            </a:r>
            <a:r>
              <a:rPr lang="cs-CZ" dirty="0"/>
              <a:t>“</a:t>
            </a:r>
            <a:endParaRPr lang="en-GB" dirty="0"/>
          </a:p>
        </p:txBody>
      </p:sp>
      <p:sp>
        <p:nvSpPr>
          <p:cNvPr id="7" name="TextovéPole 6">
            <a:extLst>
              <a:ext uri="{FF2B5EF4-FFF2-40B4-BE49-F238E27FC236}">
                <a16:creationId xmlns:a16="http://schemas.microsoft.com/office/drawing/2014/main" id="{F86B0682-93B5-4201-B101-87DB1E90E79D}"/>
              </a:ext>
            </a:extLst>
          </p:cNvPr>
          <p:cNvSpPr txBox="1"/>
          <p:nvPr/>
        </p:nvSpPr>
        <p:spPr>
          <a:xfrm>
            <a:off x="7209183" y="3898590"/>
            <a:ext cx="3578087" cy="369332"/>
          </a:xfrm>
          <a:prstGeom prst="rect">
            <a:avLst/>
          </a:prstGeom>
          <a:noFill/>
        </p:spPr>
        <p:txBody>
          <a:bodyPr wrap="square" rtlCol="0">
            <a:spAutoFit/>
          </a:bodyPr>
          <a:lstStyle/>
          <a:p>
            <a:r>
              <a:rPr lang="cs-CZ" dirty="0"/>
              <a:t>Matilda „císařovna“</a:t>
            </a:r>
            <a:endParaRPr lang="en-GB" dirty="0"/>
          </a:p>
        </p:txBody>
      </p:sp>
      <p:sp>
        <p:nvSpPr>
          <p:cNvPr id="8" name="TextovéPole 7">
            <a:extLst>
              <a:ext uri="{FF2B5EF4-FFF2-40B4-BE49-F238E27FC236}">
                <a16:creationId xmlns:a16="http://schemas.microsoft.com/office/drawing/2014/main" id="{917E0D25-8D9C-410C-B950-87FFE10D2BC2}"/>
              </a:ext>
            </a:extLst>
          </p:cNvPr>
          <p:cNvSpPr txBox="1"/>
          <p:nvPr/>
        </p:nvSpPr>
        <p:spPr>
          <a:xfrm>
            <a:off x="9872870" y="3898590"/>
            <a:ext cx="2425148" cy="369332"/>
          </a:xfrm>
          <a:prstGeom prst="rect">
            <a:avLst/>
          </a:prstGeom>
          <a:noFill/>
        </p:spPr>
        <p:txBody>
          <a:bodyPr wrap="square" rtlCol="0">
            <a:spAutoFit/>
          </a:bodyPr>
          <a:lstStyle/>
          <a:p>
            <a:r>
              <a:rPr lang="cs-CZ" dirty="0" err="1"/>
              <a:t>Geoffrey</a:t>
            </a:r>
            <a:r>
              <a:rPr lang="cs-CZ" dirty="0"/>
              <a:t> z Anjou</a:t>
            </a:r>
            <a:endParaRPr lang="en-GB" dirty="0"/>
          </a:p>
        </p:txBody>
      </p:sp>
      <p:sp>
        <p:nvSpPr>
          <p:cNvPr id="9" name="TextovéPole 8">
            <a:extLst>
              <a:ext uri="{FF2B5EF4-FFF2-40B4-BE49-F238E27FC236}">
                <a16:creationId xmlns:a16="http://schemas.microsoft.com/office/drawing/2014/main" id="{21B27E0F-0BE9-4C4B-8534-4D4C90C08080}"/>
              </a:ext>
            </a:extLst>
          </p:cNvPr>
          <p:cNvSpPr txBox="1"/>
          <p:nvPr/>
        </p:nvSpPr>
        <p:spPr>
          <a:xfrm>
            <a:off x="534589" y="2821851"/>
            <a:ext cx="2023081" cy="369332"/>
          </a:xfrm>
          <a:prstGeom prst="rect">
            <a:avLst/>
          </a:prstGeom>
          <a:noFill/>
        </p:spPr>
        <p:txBody>
          <a:bodyPr wrap="square" rtlCol="0">
            <a:spAutoFit/>
          </a:bodyPr>
          <a:lstStyle/>
          <a:p>
            <a:r>
              <a:rPr lang="cs-CZ" dirty="0"/>
              <a:t>Adéla </a:t>
            </a:r>
            <a:endParaRPr lang="en-GB" dirty="0"/>
          </a:p>
        </p:txBody>
      </p:sp>
      <p:sp>
        <p:nvSpPr>
          <p:cNvPr id="10" name="TextovéPole 9">
            <a:extLst>
              <a:ext uri="{FF2B5EF4-FFF2-40B4-BE49-F238E27FC236}">
                <a16:creationId xmlns:a16="http://schemas.microsoft.com/office/drawing/2014/main" id="{DB23D2E8-DD77-4B6B-B6A9-A7CE62F11B27}"/>
              </a:ext>
            </a:extLst>
          </p:cNvPr>
          <p:cNvSpPr txBox="1"/>
          <p:nvPr/>
        </p:nvSpPr>
        <p:spPr>
          <a:xfrm>
            <a:off x="10018645" y="2821851"/>
            <a:ext cx="1895060" cy="369332"/>
          </a:xfrm>
          <a:prstGeom prst="rect">
            <a:avLst/>
          </a:prstGeom>
          <a:noFill/>
        </p:spPr>
        <p:txBody>
          <a:bodyPr wrap="square" rtlCol="0">
            <a:spAutoFit/>
          </a:bodyPr>
          <a:lstStyle/>
          <a:p>
            <a:r>
              <a:rPr lang="cs-CZ" dirty="0" err="1"/>
              <a:t>Fulk</a:t>
            </a:r>
            <a:r>
              <a:rPr lang="cs-CZ" dirty="0"/>
              <a:t> V. z Anjou</a:t>
            </a:r>
            <a:endParaRPr lang="en-GB" dirty="0"/>
          </a:p>
        </p:txBody>
      </p:sp>
      <p:cxnSp>
        <p:nvCxnSpPr>
          <p:cNvPr id="12" name="Přímá spojnice 11">
            <a:extLst>
              <a:ext uri="{FF2B5EF4-FFF2-40B4-BE49-F238E27FC236}">
                <a16:creationId xmlns:a16="http://schemas.microsoft.com/office/drawing/2014/main" id="{0348B863-CE25-4BD9-BC8D-56F66482EEC6}"/>
              </a:ext>
            </a:extLst>
          </p:cNvPr>
          <p:cNvCxnSpPr/>
          <p:nvPr/>
        </p:nvCxnSpPr>
        <p:spPr>
          <a:xfrm flipH="1">
            <a:off x="2592924" y="3178794"/>
            <a:ext cx="1051424" cy="719796"/>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14" name="Přímá spojnice 13">
            <a:extLst>
              <a:ext uri="{FF2B5EF4-FFF2-40B4-BE49-F238E27FC236}">
                <a16:creationId xmlns:a16="http://schemas.microsoft.com/office/drawing/2014/main" id="{39CAA87D-9B08-4957-97B5-43A53E17540E}"/>
              </a:ext>
            </a:extLst>
          </p:cNvPr>
          <p:cNvCxnSpPr>
            <a:cxnSpLocks/>
          </p:cNvCxnSpPr>
          <p:nvPr/>
        </p:nvCxnSpPr>
        <p:spPr>
          <a:xfrm>
            <a:off x="5314122" y="3006517"/>
            <a:ext cx="0" cy="8796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Přímá spojnice 15">
            <a:extLst>
              <a:ext uri="{FF2B5EF4-FFF2-40B4-BE49-F238E27FC236}">
                <a16:creationId xmlns:a16="http://schemas.microsoft.com/office/drawing/2014/main" id="{71B0453D-3D4B-44B8-8797-7E794EEA3634}"/>
              </a:ext>
            </a:extLst>
          </p:cNvPr>
          <p:cNvCxnSpPr>
            <a:cxnSpLocks/>
          </p:cNvCxnSpPr>
          <p:nvPr/>
        </p:nvCxnSpPr>
        <p:spPr>
          <a:xfrm>
            <a:off x="5314122" y="3006517"/>
            <a:ext cx="2981739" cy="8920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Přímá spojnice 17">
            <a:extLst>
              <a:ext uri="{FF2B5EF4-FFF2-40B4-BE49-F238E27FC236}">
                <a16:creationId xmlns:a16="http://schemas.microsoft.com/office/drawing/2014/main" id="{9D10F0F1-1528-4EE8-9837-8445393A47AD}"/>
              </a:ext>
            </a:extLst>
          </p:cNvPr>
          <p:cNvCxnSpPr/>
          <p:nvPr/>
        </p:nvCxnSpPr>
        <p:spPr>
          <a:xfrm>
            <a:off x="10787270" y="3191183"/>
            <a:ext cx="0" cy="707407"/>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Přímá spojnice se šipkou 19">
            <a:extLst>
              <a:ext uri="{FF2B5EF4-FFF2-40B4-BE49-F238E27FC236}">
                <a16:creationId xmlns:a16="http://schemas.microsoft.com/office/drawing/2014/main" id="{1D84ED16-7DEE-48A8-91FB-C49616E6E53B}"/>
              </a:ext>
            </a:extLst>
          </p:cNvPr>
          <p:cNvCxnSpPr/>
          <p:nvPr/>
        </p:nvCxnSpPr>
        <p:spPr>
          <a:xfrm flipH="1" flipV="1">
            <a:off x="2464904" y="1905000"/>
            <a:ext cx="1073426" cy="7984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Přímá spojnice se šipkou 21">
            <a:extLst>
              <a:ext uri="{FF2B5EF4-FFF2-40B4-BE49-F238E27FC236}">
                <a16:creationId xmlns:a16="http://schemas.microsoft.com/office/drawing/2014/main" id="{5891B9F2-5B59-4BF7-BD2E-4B5D8E9460EB}"/>
              </a:ext>
            </a:extLst>
          </p:cNvPr>
          <p:cNvCxnSpPr/>
          <p:nvPr/>
        </p:nvCxnSpPr>
        <p:spPr>
          <a:xfrm flipV="1">
            <a:off x="887896" y="1905000"/>
            <a:ext cx="1298713" cy="9168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ovéPole 22">
            <a:extLst>
              <a:ext uri="{FF2B5EF4-FFF2-40B4-BE49-F238E27FC236}">
                <a16:creationId xmlns:a16="http://schemas.microsoft.com/office/drawing/2014/main" id="{32EE7A69-3111-4841-AC8E-900F5DD13340}"/>
              </a:ext>
            </a:extLst>
          </p:cNvPr>
          <p:cNvSpPr txBox="1"/>
          <p:nvPr/>
        </p:nvSpPr>
        <p:spPr>
          <a:xfrm>
            <a:off x="1272209" y="5278403"/>
            <a:ext cx="1192695" cy="369332"/>
          </a:xfrm>
          <a:prstGeom prst="rect">
            <a:avLst/>
          </a:prstGeom>
          <a:noFill/>
        </p:spPr>
        <p:txBody>
          <a:bodyPr wrap="square" rtlCol="0">
            <a:spAutoFit/>
          </a:bodyPr>
          <a:lstStyle/>
          <a:p>
            <a:r>
              <a:rPr lang="cs-CZ" dirty="0"/>
              <a:t>Štěpán</a:t>
            </a:r>
            <a:endParaRPr lang="en-GB" dirty="0"/>
          </a:p>
        </p:txBody>
      </p:sp>
      <p:sp>
        <p:nvSpPr>
          <p:cNvPr id="24" name="TextovéPole 23">
            <a:extLst>
              <a:ext uri="{FF2B5EF4-FFF2-40B4-BE49-F238E27FC236}">
                <a16:creationId xmlns:a16="http://schemas.microsoft.com/office/drawing/2014/main" id="{BFE64406-7172-4472-AD46-07EF9EB2D016}"/>
              </a:ext>
            </a:extLst>
          </p:cNvPr>
          <p:cNvSpPr txBox="1"/>
          <p:nvPr/>
        </p:nvSpPr>
        <p:spPr>
          <a:xfrm>
            <a:off x="2938669" y="5278403"/>
            <a:ext cx="2034209" cy="369332"/>
          </a:xfrm>
          <a:prstGeom prst="rect">
            <a:avLst/>
          </a:prstGeom>
          <a:noFill/>
        </p:spPr>
        <p:txBody>
          <a:bodyPr wrap="square" rtlCol="0">
            <a:spAutoFit/>
          </a:bodyPr>
          <a:lstStyle/>
          <a:p>
            <a:r>
              <a:rPr lang="cs-CZ" dirty="0"/>
              <a:t>Theobald z </a:t>
            </a:r>
            <a:r>
              <a:rPr lang="cs-CZ" dirty="0" err="1"/>
              <a:t>Blois</a:t>
            </a:r>
            <a:endParaRPr lang="en-GB" dirty="0"/>
          </a:p>
        </p:txBody>
      </p:sp>
      <p:cxnSp>
        <p:nvCxnSpPr>
          <p:cNvPr id="26" name="Přímá spojnice 25">
            <a:extLst>
              <a:ext uri="{FF2B5EF4-FFF2-40B4-BE49-F238E27FC236}">
                <a16:creationId xmlns:a16="http://schemas.microsoft.com/office/drawing/2014/main" id="{AEA7C293-8B59-4B97-8B2F-C31D6AA01E8C}"/>
              </a:ext>
            </a:extLst>
          </p:cNvPr>
          <p:cNvCxnSpPr/>
          <p:nvPr/>
        </p:nvCxnSpPr>
        <p:spPr>
          <a:xfrm>
            <a:off x="980661" y="3286539"/>
            <a:ext cx="622852" cy="1855304"/>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Přímá spojnice 29">
            <a:extLst>
              <a:ext uri="{FF2B5EF4-FFF2-40B4-BE49-F238E27FC236}">
                <a16:creationId xmlns:a16="http://schemas.microsoft.com/office/drawing/2014/main" id="{614FA895-3701-4298-8911-AC5D0F276B8A}"/>
              </a:ext>
            </a:extLst>
          </p:cNvPr>
          <p:cNvCxnSpPr>
            <a:cxnSpLocks/>
          </p:cNvCxnSpPr>
          <p:nvPr/>
        </p:nvCxnSpPr>
        <p:spPr>
          <a:xfrm>
            <a:off x="4996070" y="2994128"/>
            <a:ext cx="6361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Přímá spojnice 33">
            <a:extLst>
              <a:ext uri="{FF2B5EF4-FFF2-40B4-BE49-F238E27FC236}">
                <a16:creationId xmlns:a16="http://schemas.microsoft.com/office/drawing/2014/main" id="{9DC1BDBF-9D36-4E94-A2FD-55D5022FEC89}"/>
              </a:ext>
            </a:extLst>
          </p:cNvPr>
          <p:cNvCxnSpPr>
            <a:endCxn id="8" idx="1"/>
          </p:cNvCxnSpPr>
          <p:nvPr/>
        </p:nvCxnSpPr>
        <p:spPr>
          <a:xfrm>
            <a:off x="9475304" y="4083256"/>
            <a:ext cx="397566" cy="0"/>
          </a:xfrm>
          <a:prstGeom prst="line">
            <a:avLst/>
          </a:prstGeom>
        </p:spPr>
        <p:style>
          <a:lnRef idx="1">
            <a:schemeClr val="accent1"/>
          </a:lnRef>
          <a:fillRef idx="0">
            <a:schemeClr val="accent1"/>
          </a:fillRef>
          <a:effectRef idx="0">
            <a:schemeClr val="accent1"/>
          </a:effectRef>
          <a:fontRef idx="minor">
            <a:schemeClr val="tx1"/>
          </a:fontRef>
        </p:style>
      </p:cxnSp>
      <p:sp>
        <p:nvSpPr>
          <p:cNvPr id="35" name="TextovéPole 34">
            <a:extLst>
              <a:ext uri="{FF2B5EF4-FFF2-40B4-BE49-F238E27FC236}">
                <a16:creationId xmlns:a16="http://schemas.microsoft.com/office/drawing/2014/main" id="{FC5D0461-C148-4E65-A580-926132F4AD68}"/>
              </a:ext>
            </a:extLst>
          </p:cNvPr>
          <p:cNvSpPr txBox="1"/>
          <p:nvPr/>
        </p:nvSpPr>
        <p:spPr>
          <a:xfrm>
            <a:off x="8719931" y="4895818"/>
            <a:ext cx="2067339" cy="369332"/>
          </a:xfrm>
          <a:prstGeom prst="rect">
            <a:avLst/>
          </a:prstGeom>
          <a:noFill/>
        </p:spPr>
        <p:txBody>
          <a:bodyPr wrap="square" rtlCol="0">
            <a:spAutoFit/>
          </a:bodyPr>
          <a:lstStyle/>
          <a:p>
            <a:r>
              <a:rPr lang="cs-CZ" dirty="0"/>
              <a:t>Jindřich z Anjou</a:t>
            </a:r>
            <a:endParaRPr lang="en-GB" dirty="0"/>
          </a:p>
        </p:txBody>
      </p:sp>
      <p:cxnSp>
        <p:nvCxnSpPr>
          <p:cNvPr id="37" name="Přímá spojnice 36">
            <a:extLst>
              <a:ext uri="{FF2B5EF4-FFF2-40B4-BE49-F238E27FC236}">
                <a16:creationId xmlns:a16="http://schemas.microsoft.com/office/drawing/2014/main" id="{AB322715-67F9-4124-9255-3F6310CFD66B}"/>
              </a:ext>
            </a:extLst>
          </p:cNvPr>
          <p:cNvCxnSpPr>
            <a:cxnSpLocks/>
          </p:cNvCxnSpPr>
          <p:nvPr/>
        </p:nvCxnSpPr>
        <p:spPr>
          <a:xfrm>
            <a:off x="9674087" y="4083256"/>
            <a:ext cx="0" cy="81256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95391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0F6C232-133C-4BF7-9FB8-52DDD47E3EF9}"/>
              </a:ext>
            </a:extLst>
          </p:cNvPr>
          <p:cNvSpPr>
            <a:spLocks noGrp="1"/>
          </p:cNvSpPr>
          <p:nvPr>
            <p:ph type="title"/>
          </p:nvPr>
        </p:nvSpPr>
        <p:spPr/>
        <p:txBody>
          <a:bodyPr/>
          <a:lstStyle/>
          <a:p>
            <a:endParaRPr lang="en-GB"/>
          </a:p>
        </p:txBody>
      </p:sp>
      <p:pic>
        <p:nvPicPr>
          <p:cNvPr id="1026" name="Picture 2" descr="Picture of the White Ship sinking">
            <a:extLst>
              <a:ext uri="{FF2B5EF4-FFF2-40B4-BE49-F238E27FC236}">
                <a16:creationId xmlns:a16="http://schemas.microsoft.com/office/drawing/2014/main" id="{C642AD44-1389-4ABE-9F05-3A5FD9244A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2196" y="776080"/>
            <a:ext cx="4413803" cy="52841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mpress Mathilda.png">
            <a:extLst>
              <a:ext uri="{FF2B5EF4-FFF2-40B4-BE49-F238E27FC236}">
                <a16:creationId xmlns:a16="http://schemas.microsoft.com/office/drawing/2014/main" id="{D44E3FBB-D296-4061-9EE7-98AC934612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5662" y="565408"/>
            <a:ext cx="4238625" cy="5705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5346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0B1459-57BC-4967-AFF2-B851692920F9}"/>
              </a:ext>
            </a:extLst>
          </p:cNvPr>
          <p:cNvSpPr>
            <a:spLocks noGrp="1"/>
          </p:cNvSpPr>
          <p:nvPr>
            <p:ph type="title"/>
          </p:nvPr>
        </p:nvSpPr>
        <p:spPr/>
        <p:txBody>
          <a:bodyPr>
            <a:normAutofit fontScale="90000"/>
          </a:bodyPr>
          <a:lstStyle/>
          <a:p>
            <a:pPr algn="just"/>
            <a:r>
              <a:rPr lang="cs-CZ" sz="2000" dirty="0"/>
              <a:t>Nyní na tomto sněmu přesvědčil veškerou anglickou nobilitu, společně s biskupy a opaty, aby přísahali, že pokud by zemřel bez potomka (mužského), bez meškání a váhání přijmou jeho dceru Matildu, dříve císařovnu, jako svou paní (</a:t>
            </a:r>
            <a:r>
              <a:rPr lang="cs-CZ" sz="2000" i="1" dirty="0" err="1"/>
              <a:t>dominam</a:t>
            </a:r>
            <a:r>
              <a:rPr lang="cs-CZ" sz="2000" dirty="0"/>
              <a:t>). (…) A všichni, kdo byli na tomto sněmu a byli považováni za významné, složili přísahu. A jako první Vilém, arcibiskup z Canterbury, poté další biskupové a opati. A mezi laiky byl první David, král skotský, strýc císařovny. Potom </a:t>
            </a:r>
            <a:r>
              <a:rPr lang="cs-CZ" sz="2000" b="1" dirty="0"/>
              <a:t>Štěpán, </a:t>
            </a:r>
            <a:r>
              <a:rPr lang="cs-CZ" sz="2000" b="1" dirty="0" err="1"/>
              <a:t>hrabě</a:t>
            </a:r>
            <a:r>
              <a:rPr lang="cs-CZ" sz="2000" b="1" dirty="0"/>
              <a:t> z </a:t>
            </a:r>
            <a:r>
              <a:rPr lang="cs-CZ" sz="2000" b="1" dirty="0" err="1"/>
              <a:t>Mortain</a:t>
            </a:r>
            <a:r>
              <a:rPr lang="cs-CZ" sz="2000" b="1" dirty="0"/>
              <a:t> a </a:t>
            </a:r>
            <a:r>
              <a:rPr lang="cs-CZ" sz="2000" b="1" dirty="0" err="1"/>
              <a:t>Boulogne</a:t>
            </a:r>
            <a:r>
              <a:rPr lang="cs-CZ" sz="2000" dirty="0"/>
              <a:t>, synovec krále Jindřicha skrze jeho sestru Adélu. Pak </a:t>
            </a:r>
            <a:r>
              <a:rPr lang="cs-CZ" sz="2000" b="1" dirty="0"/>
              <a:t>Robert, králův syn</a:t>
            </a:r>
            <a:r>
              <a:rPr lang="cs-CZ" sz="2000" dirty="0"/>
              <a:t>, jež se mu narodil, než nastoupil na trůn a z kterého udělal earla z Gloucesteru (…) A tak když byli všichni vázaní přísahou a věrností (</a:t>
            </a:r>
            <a:r>
              <a:rPr lang="cs-CZ" sz="2000" i="1" dirty="0"/>
              <a:t>fide et </a:t>
            </a:r>
            <a:r>
              <a:rPr lang="cs-CZ" sz="2000" i="1" dirty="0" err="1"/>
              <a:t>sacramento</a:t>
            </a:r>
            <a:r>
              <a:rPr lang="cs-CZ" sz="2000" i="1" dirty="0"/>
              <a:t>)</a:t>
            </a:r>
            <a:r>
              <a:rPr lang="cs-CZ" sz="2000" dirty="0"/>
              <a:t>, rozešli se do svých domovů.</a:t>
            </a:r>
            <a:r>
              <a:rPr lang="cs-CZ" sz="2000" i="1" dirty="0"/>
              <a:t> </a:t>
            </a:r>
            <a:endParaRPr lang="en-GB" sz="2000" dirty="0"/>
          </a:p>
        </p:txBody>
      </p:sp>
      <p:sp>
        <p:nvSpPr>
          <p:cNvPr id="3" name="Zástupný symbol pro text 2">
            <a:extLst>
              <a:ext uri="{FF2B5EF4-FFF2-40B4-BE49-F238E27FC236}">
                <a16:creationId xmlns:a16="http://schemas.microsoft.com/office/drawing/2014/main" id="{1448E828-DA72-495C-955E-EB0A82CEE895}"/>
              </a:ext>
            </a:extLst>
          </p:cNvPr>
          <p:cNvSpPr>
            <a:spLocks noGrp="1"/>
          </p:cNvSpPr>
          <p:nvPr>
            <p:ph type="body" sz="quarter" idx="13"/>
          </p:nvPr>
        </p:nvSpPr>
        <p:spPr>
          <a:xfrm>
            <a:off x="3278634" y="3739123"/>
            <a:ext cx="7536554" cy="381000"/>
          </a:xfrm>
        </p:spPr>
        <p:txBody>
          <a:bodyPr/>
          <a:lstStyle/>
          <a:p>
            <a:r>
              <a:rPr lang="cs-CZ" dirty="0"/>
              <a:t>Vilém z </a:t>
            </a:r>
            <a:r>
              <a:rPr lang="cs-CZ" dirty="0" err="1"/>
              <a:t>Malmesbury</a:t>
            </a:r>
            <a:r>
              <a:rPr lang="cs-CZ" dirty="0"/>
              <a:t>, </a:t>
            </a:r>
            <a:r>
              <a:rPr lang="cs-CZ" i="1" dirty="0" err="1"/>
              <a:t>Historia</a:t>
            </a:r>
            <a:r>
              <a:rPr lang="cs-CZ" i="1" dirty="0"/>
              <a:t> </a:t>
            </a:r>
            <a:r>
              <a:rPr lang="cs-CZ" i="1" dirty="0" err="1"/>
              <a:t>Novella</a:t>
            </a:r>
            <a:r>
              <a:rPr lang="cs-CZ" i="1" dirty="0"/>
              <a:t>, </a:t>
            </a:r>
            <a:r>
              <a:rPr lang="cs-CZ" dirty="0"/>
              <a:t>kniha I. </a:t>
            </a:r>
            <a:endParaRPr lang="en-GB" dirty="0"/>
          </a:p>
        </p:txBody>
      </p:sp>
      <p:sp>
        <p:nvSpPr>
          <p:cNvPr id="4" name="Zástupný symbol pro text 3">
            <a:extLst>
              <a:ext uri="{FF2B5EF4-FFF2-40B4-BE49-F238E27FC236}">
                <a16:creationId xmlns:a16="http://schemas.microsoft.com/office/drawing/2014/main" id="{DCB29762-8DF6-462A-979A-001D3B502F0B}"/>
              </a:ext>
            </a:extLst>
          </p:cNvPr>
          <p:cNvSpPr>
            <a:spLocks noGrp="1"/>
          </p:cNvSpPr>
          <p:nvPr>
            <p:ph type="body" idx="1"/>
          </p:nvPr>
        </p:nvSpPr>
        <p:spPr/>
        <p:txBody>
          <a:bodyPr/>
          <a:lstStyle/>
          <a:p>
            <a:r>
              <a:rPr lang="cs-CZ" dirty="0"/>
              <a:t>Na sněmu roku 1127 nechal Jindřich přísahat anglo-normanské elity věrnost své dceři a dědičce</a:t>
            </a:r>
            <a:endParaRPr lang="en-GB" dirty="0"/>
          </a:p>
        </p:txBody>
      </p:sp>
    </p:spTree>
    <p:extLst>
      <p:ext uri="{BB962C8B-B14F-4D97-AF65-F5344CB8AC3E}">
        <p14:creationId xmlns:p14="http://schemas.microsoft.com/office/powerpoint/2010/main" val="924707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2ADA19-5C26-44DA-AF0B-ADF056758C09}"/>
              </a:ext>
            </a:extLst>
          </p:cNvPr>
          <p:cNvSpPr>
            <a:spLocks noGrp="1"/>
          </p:cNvSpPr>
          <p:nvPr>
            <p:ph type="title"/>
          </p:nvPr>
        </p:nvSpPr>
        <p:spPr/>
        <p:txBody>
          <a:bodyPr>
            <a:normAutofit/>
          </a:bodyPr>
          <a:lstStyle/>
          <a:p>
            <a:pPr algn="just"/>
            <a:r>
              <a:rPr lang="cs-CZ" sz="2000" dirty="0"/>
              <a:t>Třicátého prvního roku své vlády se Jindřich vrátil do Anglie a sním se téhož roku do rodné země vrátila i císařovna. V </a:t>
            </a:r>
            <a:r>
              <a:rPr lang="cs-CZ" sz="2000" dirty="0" err="1"/>
              <a:t>Northmaptonu</a:t>
            </a:r>
            <a:r>
              <a:rPr lang="cs-CZ" sz="2000" dirty="0"/>
              <a:t> se sešel velký sněm nobility, kde byly obnoveny přísahy věrnosti (Matildě) těmi, kdo již přísahali a přidali se ti, kteří tehdy tak neučinili. </a:t>
            </a:r>
            <a:endParaRPr lang="en-GB" sz="2000" dirty="0"/>
          </a:p>
        </p:txBody>
      </p:sp>
      <p:sp>
        <p:nvSpPr>
          <p:cNvPr id="3" name="Zástupný symbol pro text 2">
            <a:extLst>
              <a:ext uri="{FF2B5EF4-FFF2-40B4-BE49-F238E27FC236}">
                <a16:creationId xmlns:a16="http://schemas.microsoft.com/office/drawing/2014/main" id="{DD1556C3-4929-4906-91C5-B4E5D18F565F}"/>
              </a:ext>
            </a:extLst>
          </p:cNvPr>
          <p:cNvSpPr>
            <a:spLocks noGrp="1"/>
          </p:cNvSpPr>
          <p:nvPr>
            <p:ph type="body" sz="quarter" idx="13"/>
          </p:nvPr>
        </p:nvSpPr>
        <p:spPr/>
        <p:txBody>
          <a:bodyPr/>
          <a:lstStyle/>
          <a:p>
            <a:r>
              <a:rPr lang="cs-CZ" dirty="0"/>
              <a:t>Vilém z </a:t>
            </a:r>
            <a:r>
              <a:rPr lang="cs-CZ" dirty="0" err="1"/>
              <a:t>Malmesbury</a:t>
            </a:r>
            <a:r>
              <a:rPr lang="cs-CZ" dirty="0"/>
              <a:t>, </a:t>
            </a:r>
            <a:r>
              <a:rPr lang="cs-CZ" i="1" dirty="0" err="1"/>
              <a:t>Historia</a:t>
            </a:r>
            <a:r>
              <a:rPr lang="cs-CZ" i="1" dirty="0"/>
              <a:t> </a:t>
            </a:r>
            <a:r>
              <a:rPr lang="cs-CZ" i="1" dirty="0" err="1"/>
              <a:t>Novella</a:t>
            </a:r>
            <a:r>
              <a:rPr lang="cs-CZ" i="1" dirty="0"/>
              <a:t>, </a:t>
            </a:r>
            <a:r>
              <a:rPr lang="cs-CZ" dirty="0"/>
              <a:t>kniha I</a:t>
            </a:r>
            <a:endParaRPr lang="en-GB" dirty="0"/>
          </a:p>
        </p:txBody>
      </p:sp>
      <p:sp>
        <p:nvSpPr>
          <p:cNvPr id="4" name="Zástupný symbol pro text 3">
            <a:extLst>
              <a:ext uri="{FF2B5EF4-FFF2-40B4-BE49-F238E27FC236}">
                <a16:creationId xmlns:a16="http://schemas.microsoft.com/office/drawing/2014/main" id="{B7D4F8B6-9F51-4127-8542-2704B04F9066}"/>
              </a:ext>
            </a:extLst>
          </p:cNvPr>
          <p:cNvSpPr>
            <a:spLocks noGrp="1"/>
          </p:cNvSpPr>
          <p:nvPr>
            <p:ph type="body" idx="1"/>
          </p:nvPr>
        </p:nvSpPr>
        <p:spPr/>
        <p:txBody>
          <a:bodyPr/>
          <a:lstStyle/>
          <a:p>
            <a:r>
              <a:rPr lang="cs-CZ" dirty="0" err="1"/>
              <a:t>Matildina</a:t>
            </a:r>
            <a:r>
              <a:rPr lang="cs-CZ" dirty="0"/>
              <a:t> pozice následnice trůnu byla potvrzena opakovanými přísahami. Vilém z </a:t>
            </a:r>
            <a:r>
              <a:rPr lang="cs-CZ" dirty="0" err="1"/>
              <a:t>Malmesbury</a:t>
            </a:r>
            <a:r>
              <a:rPr lang="cs-CZ" dirty="0"/>
              <a:t> také říká, že Jindřich ji určil následnicí na smrtelné posteli. </a:t>
            </a:r>
            <a:endParaRPr lang="en-GB" dirty="0"/>
          </a:p>
        </p:txBody>
      </p:sp>
    </p:spTree>
    <p:extLst>
      <p:ext uri="{BB962C8B-B14F-4D97-AF65-F5344CB8AC3E}">
        <p14:creationId xmlns:p14="http://schemas.microsoft.com/office/powerpoint/2010/main" val="12347911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icture of Geoffrey of Anjou">
            <a:extLst>
              <a:ext uri="{FF2B5EF4-FFF2-40B4-BE49-F238E27FC236}">
                <a16:creationId xmlns:a16="http://schemas.microsoft.com/office/drawing/2014/main" id="{FCECE35F-564E-41E5-B634-BB9288A92C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8503" y="95044"/>
            <a:ext cx="3472069" cy="6629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77265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5227B9-B244-4B9F-89D8-413E0E449844}"/>
              </a:ext>
            </a:extLst>
          </p:cNvPr>
          <p:cNvSpPr>
            <a:spLocks noGrp="1"/>
          </p:cNvSpPr>
          <p:nvPr>
            <p:ph type="title"/>
          </p:nvPr>
        </p:nvSpPr>
        <p:spPr/>
        <p:txBody>
          <a:bodyPr>
            <a:normAutofit/>
          </a:bodyPr>
          <a:lstStyle/>
          <a:p>
            <a:pPr algn="just"/>
            <a:r>
              <a:rPr lang="cs-CZ" sz="2000" dirty="0"/>
              <a:t>Když se vrátil z lovu v </a:t>
            </a:r>
            <a:r>
              <a:rPr lang="cs-CZ" sz="2000" dirty="0" err="1"/>
              <a:t>Lions</a:t>
            </a:r>
            <a:r>
              <a:rPr lang="cs-CZ" sz="2000" dirty="0"/>
              <a:t>-la-</a:t>
            </a:r>
            <a:r>
              <a:rPr lang="cs-CZ" sz="2000" dirty="0" err="1"/>
              <a:t>Foret</a:t>
            </a:r>
            <a:r>
              <a:rPr lang="cs-CZ" sz="2000" dirty="0"/>
              <a:t> do St-Denis, povečeřel olihně, pokrm, který mu vždy dělal těžko a které velmi zbožňoval. Jeho lékař mu zakázal toto jídlo jíst avšak král nic nedbal této spásné rady a poznamenal, že vždy toužíme po tom, co je nám zakázáno a prahneme pop tom, co je nám odpíráno. Toto jídlo, nejen že v jeho žaludku způsobilo velmi zlé prostředí, ale dalo do pohybu podobné zlé věci, které již v jeho těle byly. Nebezpečně rozechvělo tělo starého muže a způsobilo mu náhlé a těžké porušení útrob. </a:t>
            </a:r>
            <a:endParaRPr lang="en-GB" sz="2000" dirty="0"/>
          </a:p>
        </p:txBody>
      </p:sp>
      <p:sp>
        <p:nvSpPr>
          <p:cNvPr id="3" name="Zástupný symbol pro text 2">
            <a:extLst>
              <a:ext uri="{FF2B5EF4-FFF2-40B4-BE49-F238E27FC236}">
                <a16:creationId xmlns:a16="http://schemas.microsoft.com/office/drawing/2014/main" id="{DB23AE5F-9054-4169-9377-EE07664DC4DC}"/>
              </a:ext>
            </a:extLst>
          </p:cNvPr>
          <p:cNvSpPr>
            <a:spLocks noGrp="1"/>
          </p:cNvSpPr>
          <p:nvPr>
            <p:ph type="body" sz="quarter" idx="13"/>
          </p:nvPr>
        </p:nvSpPr>
        <p:spPr/>
        <p:txBody>
          <a:bodyPr/>
          <a:lstStyle/>
          <a:p>
            <a:r>
              <a:rPr lang="cs-CZ" dirty="0"/>
              <a:t>Robert z </a:t>
            </a:r>
            <a:r>
              <a:rPr lang="cs-CZ" dirty="0" err="1"/>
              <a:t>Torigni</a:t>
            </a:r>
            <a:r>
              <a:rPr lang="cs-CZ" dirty="0"/>
              <a:t>, </a:t>
            </a:r>
            <a:r>
              <a:rPr lang="cs-CZ" i="1" dirty="0" err="1"/>
              <a:t>Chronica</a:t>
            </a:r>
            <a:r>
              <a:rPr lang="cs-CZ" i="1" dirty="0"/>
              <a:t> </a:t>
            </a:r>
            <a:endParaRPr lang="en-GB" dirty="0"/>
          </a:p>
        </p:txBody>
      </p:sp>
      <p:sp>
        <p:nvSpPr>
          <p:cNvPr id="4" name="Zástupný symbol pro text 3">
            <a:extLst>
              <a:ext uri="{FF2B5EF4-FFF2-40B4-BE49-F238E27FC236}">
                <a16:creationId xmlns:a16="http://schemas.microsoft.com/office/drawing/2014/main" id="{C12A8E21-CD8E-43C6-8363-30CB8E930271}"/>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9149933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Anglie před Normanským vpádem</a:t>
            </a:r>
          </a:p>
        </p:txBody>
      </p:sp>
      <p:sp>
        <p:nvSpPr>
          <p:cNvPr id="3" name="Zástupný symbol pro obsah 2"/>
          <p:cNvSpPr>
            <a:spLocks noGrp="1"/>
          </p:cNvSpPr>
          <p:nvPr>
            <p:ph idx="1"/>
          </p:nvPr>
        </p:nvSpPr>
        <p:spPr/>
        <p:txBody>
          <a:bodyPr>
            <a:normAutofit lnSpcReduction="10000"/>
          </a:bodyPr>
          <a:lstStyle/>
          <a:p>
            <a:r>
              <a:rPr lang="cs-CZ" dirty="0" err="1"/>
              <a:t>Aethelred</a:t>
            </a:r>
            <a:r>
              <a:rPr lang="cs-CZ" dirty="0"/>
              <a:t> II. (979 - 1016) – 1002 manželství s Emmou z Normandie </a:t>
            </a:r>
          </a:p>
          <a:p>
            <a:r>
              <a:rPr lang="cs-CZ" dirty="0"/>
              <a:t>1016 – 1042 vláda dánských králů</a:t>
            </a:r>
          </a:p>
          <a:p>
            <a:r>
              <a:rPr lang="cs-CZ" dirty="0"/>
              <a:t>král </a:t>
            </a:r>
            <a:r>
              <a:rPr lang="cs-CZ" dirty="0" err="1"/>
              <a:t>Knut</a:t>
            </a:r>
            <a:r>
              <a:rPr lang="cs-CZ" dirty="0"/>
              <a:t> (1016 – 1035) – zároveň král Dánska a Norska </a:t>
            </a:r>
          </a:p>
          <a:p>
            <a:r>
              <a:rPr lang="cs-CZ" dirty="0" err="1"/>
              <a:t>Harthacnut</a:t>
            </a:r>
            <a:r>
              <a:rPr lang="cs-CZ" dirty="0"/>
              <a:t> (1040 – 1042) – syn </a:t>
            </a:r>
            <a:r>
              <a:rPr lang="cs-CZ" dirty="0" err="1"/>
              <a:t>Knuta</a:t>
            </a:r>
            <a:r>
              <a:rPr lang="cs-CZ" dirty="0"/>
              <a:t> a Emmy z Normandie</a:t>
            </a:r>
          </a:p>
          <a:p>
            <a:r>
              <a:rPr lang="cs-CZ" dirty="0"/>
              <a:t>1042 – Eduard Vyznavač – syn </a:t>
            </a:r>
            <a:r>
              <a:rPr lang="cs-CZ" dirty="0" err="1"/>
              <a:t>Aethelreda</a:t>
            </a:r>
            <a:r>
              <a:rPr lang="cs-CZ" dirty="0"/>
              <a:t> a Emmy – se stává králem (</a:t>
            </a:r>
            <a:r>
              <a:rPr lang="cs-CZ" dirty="0" err="1"/>
              <a:t>Harthacnut</a:t>
            </a:r>
            <a:r>
              <a:rPr lang="cs-CZ" dirty="0"/>
              <a:t> ho uznal za svého následníka)</a:t>
            </a:r>
          </a:p>
          <a:p>
            <a:r>
              <a:rPr lang="cs-CZ" dirty="0"/>
              <a:t>1051 – Eduard nejspíš uznal Viléma z Normandie za svého následníka</a:t>
            </a:r>
          </a:p>
          <a:p>
            <a:r>
              <a:rPr lang="cs-CZ" dirty="0"/>
              <a:t>1057 – Eduard za svého následníka uznává svého synovce Eduarda (Edward </a:t>
            </a:r>
            <a:r>
              <a:rPr lang="cs-CZ" dirty="0" err="1"/>
              <a:t>the</a:t>
            </a:r>
            <a:r>
              <a:rPr lang="cs-CZ" dirty="0"/>
              <a:t> Exile – syn Edmunda II., v exilu v Uhrách) – Eduard téhož roku umírá</a:t>
            </a:r>
          </a:p>
          <a:p>
            <a:r>
              <a:rPr lang="cs-CZ" dirty="0"/>
              <a:t>1064 – Harold </a:t>
            </a:r>
            <a:r>
              <a:rPr lang="cs-CZ" dirty="0" err="1"/>
              <a:t>Godwineson</a:t>
            </a:r>
            <a:r>
              <a:rPr lang="cs-CZ" dirty="0"/>
              <a:t> v Normandii – uznal Viléma za dědice trůnu?</a:t>
            </a:r>
          </a:p>
        </p:txBody>
      </p:sp>
    </p:spTree>
    <p:extLst>
      <p:ext uri="{BB962C8B-B14F-4D97-AF65-F5344CB8AC3E}">
        <p14:creationId xmlns:p14="http://schemas.microsoft.com/office/powerpoint/2010/main" val="21396525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5122" name="Picture 2" descr="https://upload.wikimedia.org/wikipedia/commons/thumb/7/77/Cnut_lands.svg/642px-Cnut_lands.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8374" y="0"/>
            <a:ext cx="8442326" cy="6719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01138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Rodinné vztahy před rokem 1066</a:t>
            </a:r>
          </a:p>
        </p:txBody>
      </p:sp>
      <p:sp>
        <p:nvSpPr>
          <p:cNvPr id="3" name="TextovéPole 2"/>
          <p:cNvSpPr txBox="1"/>
          <p:nvPr/>
        </p:nvSpPr>
        <p:spPr>
          <a:xfrm>
            <a:off x="4686300" y="2667000"/>
            <a:ext cx="1612900" cy="646331"/>
          </a:xfrm>
          <a:prstGeom prst="rect">
            <a:avLst/>
          </a:prstGeom>
          <a:noFill/>
        </p:spPr>
        <p:txBody>
          <a:bodyPr wrap="square" rtlCol="0">
            <a:spAutoFit/>
          </a:bodyPr>
          <a:lstStyle/>
          <a:p>
            <a:r>
              <a:rPr lang="cs-CZ" dirty="0" err="1"/>
              <a:t>Aethelred</a:t>
            </a:r>
            <a:r>
              <a:rPr lang="cs-CZ" dirty="0"/>
              <a:t> II. +1016</a:t>
            </a:r>
          </a:p>
        </p:txBody>
      </p:sp>
      <p:sp>
        <p:nvSpPr>
          <p:cNvPr id="4" name="TextovéPole 3"/>
          <p:cNvSpPr txBox="1"/>
          <p:nvPr/>
        </p:nvSpPr>
        <p:spPr>
          <a:xfrm>
            <a:off x="6660088" y="2698234"/>
            <a:ext cx="2717800" cy="369332"/>
          </a:xfrm>
          <a:prstGeom prst="rect">
            <a:avLst/>
          </a:prstGeom>
          <a:noFill/>
        </p:spPr>
        <p:txBody>
          <a:bodyPr wrap="square" rtlCol="0">
            <a:spAutoFit/>
          </a:bodyPr>
          <a:lstStyle/>
          <a:p>
            <a:r>
              <a:rPr lang="cs-CZ" dirty="0"/>
              <a:t>2. Emma z Normandie</a:t>
            </a:r>
          </a:p>
        </p:txBody>
      </p:sp>
      <p:sp>
        <p:nvSpPr>
          <p:cNvPr id="5" name="TextovéPole 4"/>
          <p:cNvSpPr txBox="1"/>
          <p:nvPr/>
        </p:nvSpPr>
        <p:spPr>
          <a:xfrm>
            <a:off x="2953812" y="2698234"/>
            <a:ext cx="1371600" cy="369332"/>
          </a:xfrm>
          <a:prstGeom prst="rect">
            <a:avLst/>
          </a:prstGeom>
          <a:noFill/>
        </p:spPr>
        <p:txBody>
          <a:bodyPr wrap="square" rtlCol="0">
            <a:spAutoFit/>
          </a:bodyPr>
          <a:lstStyle/>
          <a:p>
            <a:r>
              <a:rPr lang="cs-CZ" dirty="0"/>
              <a:t>1. </a:t>
            </a:r>
            <a:r>
              <a:rPr lang="cs-CZ" dirty="0" err="1"/>
              <a:t>Aelfgifu</a:t>
            </a:r>
            <a:r>
              <a:rPr lang="cs-CZ" dirty="0"/>
              <a:t> </a:t>
            </a:r>
          </a:p>
        </p:txBody>
      </p:sp>
      <p:sp>
        <p:nvSpPr>
          <p:cNvPr id="6" name="TextovéPole 5"/>
          <p:cNvSpPr txBox="1"/>
          <p:nvPr/>
        </p:nvSpPr>
        <p:spPr>
          <a:xfrm>
            <a:off x="3187700" y="3609792"/>
            <a:ext cx="2463800" cy="646331"/>
          </a:xfrm>
          <a:prstGeom prst="rect">
            <a:avLst/>
          </a:prstGeom>
          <a:noFill/>
        </p:spPr>
        <p:txBody>
          <a:bodyPr wrap="square" rtlCol="0">
            <a:spAutoFit/>
          </a:bodyPr>
          <a:lstStyle/>
          <a:p>
            <a:r>
              <a:rPr lang="cs-CZ" dirty="0"/>
              <a:t>Edmund </a:t>
            </a:r>
            <a:r>
              <a:rPr lang="cs-CZ" dirty="0" err="1"/>
              <a:t>Ironside</a:t>
            </a:r>
            <a:r>
              <a:rPr lang="cs-CZ" dirty="0"/>
              <a:t> +1016</a:t>
            </a:r>
          </a:p>
        </p:txBody>
      </p:sp>
      <p:sp>
        <p:nvSpPr>
          <p:cNvPr id="7" name="TextovéPole 6"/>
          <p:cNvSpPr txBox="1"/>
          <p:nvPr/>
        </p:nvSpPr>
        <p:spPr>
          <a:xfrm>
            <a:off x="5918200" y="3609792"/>
            <a:ext cx="3987800" cy="646331"/>
          </a:xfrm>
          <a:prstGeom prst="rect">
            <a:avLst/>
          </a:prstGeom>
          <a:noFill/>
        </p:spPr>
        <p:txBody>
          <a:bodyPr wrap="square" rtlCol="0">
            <a:spAutoFit/>
          </a:bodyPr>
          <a:lstStyle/>
          <a:p>
            <a:r>
              <a:rPr lang="cs-CZ" dirty="0"/>
              <a:t>Eduard Vyznavač</a:t>
            </a:r>
          </a:p>
          <a:p>
            <a:r>
              <a:rPr lang="cs-CZ" dirty="0"/>
              <a:t>+1066</a:t>
            </a:r>
          </a:p>
        </p:txBody>
      </p:sp>
      <p:sp>
        <p:nvSpPr>
          <p:cNvPr id="8" name="TextovéPole 7"/>
          <p:cNvSpPr txBox="1"/>
          <p:nvPr/>
        </p:nvSpPr>
        <p:spPr>
          <a:xfrm>
            <a:off x="8928100" y="1971342"/>
            <a:ext cx="3022600" cy="369332"/>
          </a:xfrm>
          <a:prstGeom prst="rect">
            <a:avLst/>
          </a:prstGeom>
          <a:noFill/>
        </p:spPr>
        <p:txBody>
          <a:bodyPr wrap="square" rtlCol="0">
            <a:spAutoFit/>
          </a:bodyPr>
          <a:lstStyle/>
          <a:p>
            <a:r>
              <a:rPr lang="cs-CZ" dirty="0"/>
              <a:t>Richard I.</a:t>
            </a:r>
          </a:p>
        </p:txBody>
      </p:sp>
      <p:sp>
        <p:nvSpPr>
          <p:cNvPr id="10" name="TextovéPole 9"/>
          <p:cNvSpPr txBox="1"/>
          <p:nvPr/>
        </p:nvSpPr>
        <p:spPr>
          <a:xfrm>
            <a:off x="9906000" y="2667000"/>
            <a:ext cx="2781300" cy="369332"/>
          </a:xfrm>
          <a:prstGeom prst="rect">
            <a:avLst/>
          </a:prstGeom>
          <a:noFill/>
        </p:spPr>
        <p:txBody>
          <a:bodyPr wrap="square" rtlCol="0">
            <a:spAutoFit/>
          </a:bodyPr>
          <a:lstStyle/>
          <a:p>
            <a:r>
              <a:rPr lang="cs-CZ" dirty="0"/>
              <a:t>Richard II.</a:t>
            </a:r>
          </a:p>
        </p:txBody>
      </p:sp>
      <p:sp>
        <p:nvSpPr>
          <p:cNvPr id="11" name="TextovéPole 10"/>
          <p:cNvSpPr txBox="1"/>
          <p:nvPr/>
        </p:nvSpPr>
        <p:spPr>
          <a:xfrm>
            <a:off x="3137962" y="4415876"/>
            <a:ext cx="3008838" cy="646331"/>
          </a:xfrm>
          <a:prstGeom prst="rect">
            <a:avLst/>
          </a:prstGeom>
          <a:noFill/>
        </p:spPr>
        <p:txBody>
          <a:bodyPr wrap="square" rtlCol="0">
            <a:spAutoFit/>
          </a:bodyPr>
          <a:lstStyle/>
          <a:p>
            <a:r>
              <a:rPr lang="cs-CZ" dirty="0"/>
              <a:t>Eduard </a:t>
            </a:r>
            <a:r>
              <a:rPr lang="cs-CZ" dirty="0" err="1"/>
              <a:t>Aetheling</a:t>
            </a:r>
            <a:r>
              <a:rPr lang="cs-CZ" dirty="0"/>
              <a:t> </a:t>
            </a:r>
          </a:p>
          <a:p>
            <a:r>
              <a:rPr lang="cs-CZ" dirty="0"/>
              <a:t>+1057</a:t>
            </a:r>
          </a:p>
        </p:txBody>
      </p:sp>
      <p:sp>
        <p:nvSpPr>
          <p:cNvPr id="12" name="TextovéPole 11"/>
          <p:cNvSpPr txBox="1"/>
          <p:nvPr/>
        </p:nvSpPr>
        <p:spPr>
          <a:xfrm>
            <a:off x="3187700" y="5142768"/>
            <a:ext cx="2552700" cy="646331"/>
          </a:xfrm>
          <a:prstGeom prst="rect">
            <a:avLst/>
          </a:prstGeom>
          <a:noFill/>
        </p:spPr>
        <p:txBody>
          <a:bodyPr wrap="square" rtlCol="0">
            <a:spAutoFit/>
          </a:bodyPr>
          <a:lstStyle/>
          <a:p>
            <a:r>
              <a:rPr lang="cs-CZ" dirty="0"/>
              <a:t>Edgar </a:t>
            </a:r>
            <a:r>
              <a:rPr lang="cs-CZ" dirty="0" err="1"/>
              <a:t>Aetheling</a:t>
            </a:r>
            <a:r>
              <a:rPr lang="cs-CZ" dirty="0"/>
              <a:t> +1126</a:t>
            </a:r>
          </a:p>
        </p:txBody>
      </p:sp>
      <p:sp>
        <p:nvSpPr>
          <p:cNvPr id="13" name="TextovéPole 12"/>
          <p:cNvSpPr txBox="1"/>
          <p:nvPr/>
        </p:nvSpPr>
        <p:spPr>
          <a:xfrm>
            <a:off x="9377888" y="3609792"/>
            <a:ext cx="2628900" cy="646331"/>
          </a:xfrm>
          <a:prstGeom prst="rect">
            <a:avLst/>
          </a:prstGeom>
          <a:noFill/>
        </p:spPr>
        <p:txBody>
          <a:bodyPr wrap="square" rtlCol="0">
            <a:spAutoFit/>
          </a:bodyPr>
          <a:lstStyle/>
          <a:p>
            <a:r>
              <a:rPr lang="cs-CZ" dirty="0"/>
              <a:t>Robert z Normandie +1035</a:t>
            </a:r>
          </a:p>
        </p:txBody>
      </p:sp>
      <p:sp>
        <p:nvSpPr>
          <p:cNvPr id="14" name="TextovéPole 13"/>
          <p:cNvSpPr txBox="1"/>
          <p:nvPr/>
        </p:nvSpPr>
        <p:spPr>
          <a:xfrm>
            <a:off x="9493250" y="4415876"/>
            <a:ext cx="3606800" cy="369332"/>
          </a:xfrm>
          <a:prstGeom prst="rect">
            <a:avLst/>
          </a:prstGeom>
          <a:noFill/>
        </p:spPr>
        <p:txBody>
          <a:bodyPr wrap="square" rtlCol="0">
            <a:spAutoFit/>
          </a:bodyPr>
          <a:lstStyle/>
          <a:p>
            <a:r>
              <a:rPr lang="cs-CZ" dirty="0"/>
              <a:t>Vilém Dobyvatel </a:t>
            </a:r>
          </a:p>
        </p:txBody>
      </p:sp>
      <p:cxnSp>
        <p:nvCxnSpPr>
          <p:cNvPr id="16" name="Přímá spojnice 15"/>
          <p:cNvCxnSpPr>
            <a:endCxn id="6" idx="0"/>
          </p:cNvCxnSpPr>
          <p:nvPr/>
        </p:nvCxnSpPr>
        <p:spPr>
          <a:xfrm>
            <a:off x="4419600" y="3036332"/>
            <a:ext cx="0" cy="5734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Přímá spojnice 17"/>
          <p:cNvCxnSpPr/>
          <p:nvPr/>
        </p:nvCxnSpPr>
        <p:spPr>
          <a:xfrm>
            <a:off x="6375400" y="3036332"/>
            <a:ext cx="0" cy="57346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Přímá spojnice 19"/>
          <p:cNvCxnSpPr/>
          <p:nvPr/>
        </p:nvCxnSpPr>
        <p:spPr>
          <a:xfrm>
            <a:off x="4089400" y="3979124"/>
            <a:ext cx="0" cy="46798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Přímá spojnice 21"/>
          <p:cNvCxnSpPr/>
          <p:nvPr/>
        </p:nvCxnSpPr>
        <p:spPr>
          <a:xfrm>
            <a:off x="4089400" y="4785208"/>
            <a:ext cx="0" cy="388794"/>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Přímá spojnice 24"/>
          <p:cNvCxnSpPr>
            <a:endCxn id="4" idx="0"/>
          </p:cNvCxnSpPr>
          <p:nvPr/>
        </p:nvCxnSpPr>
        <p:spPr>
          <a:xfrm flipH="1">
            <a:off x="8018988" y="2340674"/>
            <a:ext cx="1213912" cy="35756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Přímá spojnice 26"/>
          <p:cNvCxnSpPr/>
          <p:nvPr/>
        </p:nvCxnSpPr>
        <p:spPr>
          <a:xfrm>
            <a:off x="9232900" y="2318203"/>
            <a:ext cx="1320800" cy="260413"/>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Přímá spojnice 29"/>
          <p:cNvCxnSpPr/>
          <p:nvPr/>
        </p:nvCxnSpPr>
        <p:spPr>
          <a:xfrm>
            <a:off x="10439400" y="3055794"/>
            <a:ext cx="0" cy="593594"/>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Přímá spojnice 31"/>
          <p:cNvCxnSpPr/>
          <p:nvPr/>
        </p:nvCxnSpPr>
        <p:spPr>
          <a:xfrm>
            <a:off x="10439400" y="3979124"/>
            <a:ext cx="0" cy="436752"/>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35" name="Přímá spojnice 34"/>
          <p:cNvCxnSpPr/>
          <p:nvPr/>
        </p:nvCxnSpPr>
        <p:spPr>
          <a:xfrm>
            <a:off x="4203700" y="2882900"/>
            <a:ext cx="482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Přímá spojnice 36"/>
          <p:cNvCxnSpPr/>
          <p:nvPr/>
        </p:nvCxnSpPr>
        <p:spPr>
          <a:xfrm>
            <a:off x="6146800" y="2851666"/>
            <a:ext cx="419100" cy="0"/>
          </a:xfrm>
          <a:prstGeom prst="line">
            <a:avLst/>
          </a:prstGeom>
        </p:spPr>
        <p:style>
          <a:lnRef idx="1">
            <a:schemeClr val="accent1"/>
          </a:lnRef>
          <a:fillRef idx="0">
            <a:schemeClr val="accent1"/>
          </a:fillRef>
          <a:effectRef idx="0">
            <a:schemeClr val="accent1"/>
          </a:effectRef>
          <a:fontRef idx="minor">
            <a:schemeClr val="tx1"/>
          </a:fontRef>
        </p:style>
      </p:cxnSp>
      <p:sp>
        <p:nvSpPr>
          <p:cNvPr id="38" name="TextovéPole 37"/>
          <p:cNvSpPr txBox="1"/>
          <p:nvPr/>
        </p:nvSpPr>
        <p:spPr>
          <a:xfrm>
            <a:off x="431800" y="1622115"/>
            <a:ext cx="3200400" cy="646331"/>
          </a:xfrm>
          <a:prstGeom prst="rect">
            <a:avLst/>
          </a:prstGeom>
          <a:noFill/>
        </p:spPr>
        <p:txBody>
          <a:bodyPr wrap="square" rtlCol="0">
            <a:spAutoFit/>
          </a:bodyPr>
          <a:lstStyle/>
          <a:p>
            <a:r>
              <a:rPr lang="cs-CZ" dirty="0" err="1"/>
              <a:t>Godwine</a:t>
            </a:r>
            <a:r>
              <a:rPr lang="cs-CZ" dirty="0"/>
              <a:t> z Wessexu </a:t>
            </a:r>
          </a:p>
          <a:p>
            <a:r>
              <a:rPr lang="cs-CZ" dirty="0"/>
              <a:t>+1053</a:t>
            </a:r>
          </a:p>
        </p:txBody>
      </p:sp>
      <p:sp>
        <p:nvSpPr>
          <p:cNvPr id="39" name="TextovéPole 38"/>
          <p:cNvSpPr txBox="1"/>
          <p:nvPr/>
        </p:nvSpPr>
        <p:spPr>
          <a:xfrm>
            <a:off x="8241238" y="3609792"/>
            <a:ext cx="1739900" cy="369332"/>
          </a:xfrm>
          <a:prstGeom prst="rect">
            <a:avLst/>
          </a:prstGeom>
          <a:noFill/>
        </p:spPr>
        <p:txBody>
          <a:bodyPr wrap="square" rtlCol="0">
            <a:spAutoFit/>
          </a:bodyPr>
          <a:lstStyle/>
          <a:p>
            <a:r>
              <a:rPr lang="cs-CZ" dirty="0"/>
              <a:t>Edith</a:t>
            </a:r>
          </a:p>
        </p:txBody>
      </p:sp>
      <p:cxnSp>
        <p:nvCxnSpPr>
          <p:cNvPr id="41" name="Přímá spojnice 40"/>
          <p:cNvCxnSpPr/>
          <p:nvPr/>
        </p:nvCxnSpPr>
        <p:spPr>
          <a:xfrm>
            <a:off x="1562100" y="1978747"/>
            <a:ext cx="0" cy="891453"/>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Přímá spojnice 42"/>
          <p:cNvCxnSpPr/>
          <p:nvPr/>
        </p:nvCxnSpPr>
        <p:spPr>
          <a:xfrm>
            <a:off x="1574800" y="2851666"/>
            <a:ext cx="6908800" cy="758126"/>
          </a:xfrm>
          <a:prstGeom prst="line">
            <a:avLst/>
          </a:prstGeom>
        </p:spPr>
        <p:style>
          <a:lnRef idx="1">
            <a:schemeClr val="accent1"/>
          </a:lnRef>
          <a:fillRef idx="0">
            <a:schemeClr val="accent1"/>
          </a:fillRef>
          <a:effectRef idx="0">
            <a:schemeClr val="accent1"/>
          </a:effectRef>
          <a:fontRef idx="minor">
            <a:schemeClr val="tx1"/>
          </a:fontRef>
        </p:style>
      </p:cxnSp>
      <p:sp>
        <p:nvSpPr>
          <p:cNvPr id="44" name="TextovéPole 43"/>
          <p:cNvSpPr txBox="1"/>
          <p:nvPr/>
        </p:nvSpPr>
        <p:spPr>
          <a:xfrm>
            <a:off x="343430" y="3609792"/>
            <a:ext cx="2686051" cy="369332"/>
          </a:xfrm>
          <a:prstGeom prst="rect">
            <a:avLst/>
          </a:prstGeom>
          <a:noFill/>
        </p:spPr>
        <p:txBody>
          <a:bodyPr wrap="square" rtlCol="0">
            <a:spAutoFit/>
          </a:bodyPr>
          <a:lstStyle/>
          <a:p>
            <a:r>
              <a:rPr lang="cs-CZ" dirty="0"/>
              <a:t>Harold II. </a:t>
            </a:r>
            <a:r>
              <a:rPr lang="cs-CZ" dirty="0" err="1"/>
              <a:t>Godwineson</a:t>
            </a:r>
            <a:endParaRPr lang="cs-CZ" dirty="0"/>
          </a:p>
        </p:txBody>
      </p:sp>
      <p:cxnSp>
        <p:nvCxnSpPr>
          <p:cNvPr id="46" name="Přímá spojnice 45"/>
          <p:cNvCxnSpPr/>
          <p:nvPr/>
        </p:nvCxnSpPr>
        <p:spPr>
          <a:xfrm flipH="1">
            <a:off x="1422400" y="2851666"/>
            <a:ext cx="139700" cy="758126"/>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Přímá spojnice 47"/>
          <p:cNvCxnSpPr>
            <a:endCxn id="39" idx="1"/>
          </p:cNvCxnSpPr>
          <p:nvPr/>
        </p:nvCxnSpPr>
        <p:spPr>
          <a:xfrm>
            <a:off x="8018988" y="3794458"/>
            <a:ext cx="22225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580403"/>
      </p:ext>
    </p:extLst>
  </p:cSld>
  <p:clrMapOvr>
    <a:masterClrMapping/>
  </p:clrMapOvr>
</p:sld>
</file>

<file path=ppt/theme/theme1.xml><?xml version="1.0" encoding="utf-8"?>
<a:theme xmlns:a="http://schemas.openxmlformats.org/drawingml/2006/main" name="Stébla">
  <a:themeElements>
    <a:clrScheme name="Stébla">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Stébla">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tébla">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4522</TotalTime>
  <Words>5097</Words>
  <Application>Microsoft Office PowerPoint</Application>
  <PresentationFormat>Širokoúhlá obrazovka</PresentationFormat>
  <Paragraphs>239</Paragraphs>
  <Slides>68</Slides>
  <Notes>0</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68</vt:i4>
      </vt:variant>
    </vt:vector>
  </HeadingPairs>
  <TitlesOfParts>
    <vt:vector size="74" baseType="lpstr">
      <vt:lpstr>Arial</vt:lpstr>
      <vt:lpstr>Calibri</vt:lpstr>
      <vt:lpstr>Century Gothic</vt:lpstr>
      <vt:lpstr>Wingdings</vt:lpstr>
      <vt:lpstr>Wingdings 3</vt:lpstr>
      <vt:lpstr>Stébla</vt:lpstr>
      <vt:lpstr>Normanský vpád a jeho následky</vt:lpstr>
      <vt:lpstr>Literatura</vt:lpstr>
      <vt:lpstr>Prameny k normanskému období</vt:lpstr>
      <vt:lpstr>Tapisérie z Bayeux</vt:lpstr>
      <vt:lpstr>Prezentace aplikace PowerPoint</vt:lpstr>
      <vt:lpstr>Prezentace aplikace PowerPoint</vt:lpstr>
      <vt:lpstr>Anglie před Normanským vpádem</vt:lpstr>
      <vt:lpstr>Prezentace aplikace PowerPoint</vt:lpstr>
      <vt:lpstr>Rodinné vztahy před rokem 1066</vt:lpstr>
      <vt:lpstr>Eduard pak ve své touze ukázat svůj vděk, pomýšleje na velkorysou štědrost, neobvyklou čestnost, oddané přátelství, kterými byl zahrnován v Normandii od vévody Viléma, se kterým ho pojily vazby silnější než rodinné, pomýšleje také na obzvláštní pomoc, kterou mu, po návratu z vyhnanství, vrátil království, chtěl se mu odvděčit. Jelikož korunu získal díky jeho pomoci, rozhodl se jmenovat ho právoplatným následníkem trůnu. Se souhlasem mocných svého království (Optimatum) a prostřednictvím arcibiskupa Roberta z Canterbury, který byl určen, aby toto vyjednal, poslal mu jako záruku členy mocné rodiny, syny a vnuky earla Godwina. </vt:lpstr>
      <vt:lpstr>Eduard, král Angličanů, kterému Bůh nedal žádného dědice, již dříve poslal Roberta, arcibiskupa z Canterbury k vévodovi Vilémovi, aby mu předal svoje království, svěřené mu od Boha. Později poslal za tímto Vilémem také Harolda, největšího z earlů v jeho království bohatstvím, slávou i mocí, aby mu slíbil věrnost coby dědici koruny a dle křesťanského zvyku ji pak stvrdil přísahami. /…/ Když pak Harold mnoha přísahami slíbil věrnost ohledně království, slíbil mu (Vilém), že mu dá za ženu svojí dceru Adelizu a polovinu království Anglie. /…/ Nechal si jako rukojmí jeho (Haroldova) bratra Wulfnotha.</vt:lpstr>
      <vt:lpstr>Toho času král Eduard, který už dříve ustanovil dědicem vévodu Viléma, kterého miloval jako svého vlastního bratra nebo syna, dal mu nyní nejdůležitější důkaz. /…/ Aby stvrdil svůj slib přísahou, vyslal k němu (Vilémovi) Harolda, nejmocnějšího bohatstvím, ctí i mocí, jehož bratra již dříve poslal jako pojistku, ve stejné věci následnictví. Pro jeho moudrost, jeho zásluhy a autoritu, měl také zajistit, aby nebyly v národě anglickém žádné neshody, kdyby snad, po jejich nestálost a věrolomnost, bylo u nich pokušení povstat.   </vt:lpstr>
      <vt:lpstr>Někteří potvrzují, že Harolda poslal do Normandie král. Jiní, kteří lépe znali Haroldovy skutečné pohnutky, ale říkají, že, dohnán sem proti své vůli kvůli prudkému větru, si celou věc vymyslel, aby se odsud dostal. Jelikož to považuji za pravděpodobnější, budu se tohoto držet. /…/ (Harold) se vydal na moře a najednou začala bouře, která ho vrhla na pobřeží Ponthieu. /…/ Haroldovi muži, neozbrojení a v menšině, byli, jak se dalo očekávat, rychle přemoženi a zajati. Harold, přemýšleje o tom, jak se z této situace dostat, vyslal jednoho muže, kterého nalákal velkými sliby, k vévodovi Vilémovi, aby mu řekl, že byl vyslán do Normandie králem, aby mu potvrdil zprávu, kterou mu lidé nižšího postavení nedoručili pečlivě. Padl ale do kovů hraběte z Ponthieu a nemohl zprávu doručit. </vt:lpstr>
      <vt:lpstr>Rok 1066</vt:lpstr>
      <vt:lpstr>Náhle přišla pravdivá zpráva, že Anglie ztratila svého krále Eduarda a jeho korunou se ozdobil Harold. Nečekal, ten bláznivý Angličan (vesanus Anglus) ani na rozhodnutí veřejné volby, ale v tento den zármutku, kdy byl zemřelý král pohřben, zatímco všechen lid truchlil, porušil přísahu a zmocnil se trůnu díky aklamaci za podpory pár nespravedlivých stoupenců. Obdržel pomazání, jež bylo rouháním, z rukou Stiganda, kterého ze spravedlivého zápalu papež exkomunikoval a zbavil ho jeho posvátného úřadu.  </vt:lpstr>
      <vt:lpstr>A tak tento moudrý muž (Eduard) svěřil tuto říši muži vysoce urozenému právě Haroldovi tomu vznešenému earlovi Vždy věrně sloužil svému pánovi slovy i činy a nikdy se nevyhnul ničemu co bylo nutné pro jeho pána krále.</vt:lpstr>
      <vt:lpstr>j se froda swa Þeah befæste ƿ rice heahÞungenum menn Harolde sylfum æÞelum eorle se in ealle tîd hyrde holdlice hæran sinum wordum j dædum wihte ne agælde Þæs Þe Þearf wæs Þæs Þeod kyninges.  </vt:lpstr>
      <vt:lpstr>Prezentace aplikace PowerPoint</vt:lpstr>
      <vt:lpstr>Prezentace aplikace PowerPoint</vt:lpstr>
      <vt:lpstr>Prezentace aplikace PowerPoint</vt:lpstr>
      <vt:lpstr>Když pak viděl (Vilém), jak Haroldova síla každým dnem roste, shromáždil rychle avšak pečlivě flotilu 3000 lodí v Saint Valéry v Ponthieu. Shromáždil také mnoho mužů z Normandie, Flander, Francie a Bretaně a když byla flotila hotová, naložil lodě bujnými oři a silnými muži v kroužkových zbrojích a helmách. /…/ Přistál pak v Pevensey, kde vybudoval silně opevněný hrad (firmissimo vallo castrum), který svěřil svých statečným bojovníkům. Pak přišel rychle k Hastingsu, kde postavil ještě jeden. </vt:lpstr>
      <vt:lpstr>Bitva u Hastingsu</vt:lpstr>
      <vt:lpstr>Pak přišel earl Vilém z Normandie do Pevensey, v předvečer svátku sv. Michala, a hned jak sem přišli, postavili si v Hastingsu hrad. To bylo sděleno králi Haroldovi, který shromáždil mohutnou armádu a vyrazil proti němu (Vilémovi) k místu, zvanému Stará jabloň. Vilém vyrazil proti němu, aniž by jeho (Haroldovi) lidé byli připraveni. Nicméně král bojoval velmi statečně spolu s těmi, kteří byli s ním. A byla to velká řež na obou stranách. Byl zde zabit král Harold a Leofwin, jeho bratr, také Gyrth, jeho bratr a mnoho dobrých mužů. A Francouzi opanovali místo bitvy, jež jim svěřil Bůh pro hříchy oněch lidí. </vt:lpstr>
      <vt:lpstr>Normané, vidouce, že Angličané jsou poražení, pronásledovali je pak po celou nedělní noc, avšak nikoliv bez utrpení velké ztráty. Jelikož, spěchajíce kupředu při zapáleném pronásledování, padli nevědouce, koně i ozbrojenci, do starého příkopu, zarostlého a zakrytého trávou. a lidé ve zbrojích a jejich koně, jak se váleli jeden přes druhého, byli rozmačkání a udusáni. </vt:lpstr>
      <vt:lpstr>A tak 14. října všemohoucí Bůh ztrestal různými způsoby nepočítaně hříšníků na obou stranách. </vt:lpstr>
      <vt:lpstr>Normanská jízda v bitvě u Hastingsu</vt:lpstr>
      <vt:lpstr>Smrt krále Harolda II. Godwinsona</vt:lpstr>
      <vt:lpstr>Boj normanské jízdy s anglosaskou pěchotou</vt:lpstr>
      <vt:lpstr>Opatství Battle založené Vilémem Dobyvatelem na místě bitvy</vt:lpstr>
      <vt:lpstr>Vilém se stává králem</vt:lpstr>
      <vt:lpstr>Prezentace aplikace PowerPoint</vt:lpstr>
      <vt:lpstr>Prezentace aplikace PowerPoint</vt:lpstr>
      <vt:lpstr>Prezentace aplikace PowerPoint</vt:lpstr>
      <vt:lpstr>Aldred, arcibiskup z Yorku a londýnští měšťané chtěli za svého krále Edgara, jak bylo jeho nezpochybnitelným dědičným právem. A earlové Edwin a Morcar mu slíbili, že za něj budou bojovat. /…/ Nakonec však toto zcela pominulo. </vt:lpstr>
      <vt:lpstr>A earl Vilém se pak vrátil do Hastingsu a čekal zde, zda se mu lid poddá. Když pak pochopil, že se mu nepoddá, vzal všechno vojsko, které s ním zůstalo i ty, kteří přijeli zpoza moře, a plenil všechna místa, kterými procházel, až dorazil do místa, zvaného Berkhampstead. A sem za ním přišli arcibiskup Aldred, Edgar, earl Edwin a Morcar a všichni přední mužové z Londýna, a z nutnosti, když jim byla způsobena největší škoda, se mu poddali. Bylo velmi nerozvážné, že to neudělali již dříve, jelikož Bůh toto pro naše hříchy nezmírní. A dali mu pak záruky a složili přísahy a on (Vilém) jim slíbil, že bude laskavým pánem. </vt:lpstr>
      <vt:lpstr>V den určený ke korunovaci se arcibiskup z Yorku, člověk s velkým zápalem pro spravedlnost a vyzrálého věku, plný moudrosti, laskavosti, výmluvný, tázal Angličanů jestli souhlasí s tím, aby byl (Vilém) korunován jako jejich pán. Všichni mu dali svůj nadšený souhlas bez nejmenšího zaváhání, jako kdyby jim nebesa seslala jednoho ducha a jeden hlas. Podle vůle Angličanů Normané bez obtíží souhlasili, poté, co k nim měl biskup z Coutances řeč a získal jejich názor. Avšak ti, kteří byli určeni, aby ozbrojení a na koních hlídali okolo kláštera, slyšíce neznámé zvuky /…/ začali nerozvážně zapalovat okolní město. A tak byl (Vilém) zvolen a pomazán tímto arcibiskupem svatého života a neporušené pověsti. Nasadil mu královský diadém, a posadil na královský trůn za přítomnosti a se souhlasem mnoha biskupů a opatů v basilice svatého apoštola Petra, která se mohla pyšnit tím, že se zde nachází tumba krále Eduarda, svatosvatého dne Narození Páně roku 1066. </vt:lpstr>
      <vt:lpstr>A tak za přítomnosti biskupů, opatů a nobility z celého království Anglie pomazal Aldred, arcibiskup z Yorku, Viléma, vévodu z Normandie na krále Anglie a vložil mu na hlavu korunu v kostele sv. Petra Apoštola, kde je pohřben ctihodný král Eduard. Mezitím z popudu ďábla, nepřítele všeho dobrého, udála se nevídaná událost, naplněná zlem pro oba národy, předzvěst příštích tragédií. Když se arcibiskup Aldred tázal Angličanů a biskup Geoffroi z Coutances Normanů zda chtějí Viléma za krále a všichni hlasitě vyjádřili svůj souhlas /…/ ozbrojenci, hlídající zvenčí opatství, když slyšeli radostný křik lidí uvnitř kostela v jazyce, kterému nerozuměli, tušíce zradu zapálili okolní domy. Plameny se rychle šířily a lidi v kostele zachvátila panika /…/ Pouze biskupové /…/ zůstali před oltářem a třesouce se strachem s námahou dokončili korunovační obřad, sám král byl zděšen.    </vt:lpstr>
      <vt:lpstr>Prezentace aplikace PowerPoint</vt:lpstr>
      <vt:lpstr>Vilém I. Dobyvatel (1066 – 1087)</vt:lpstr>
      <vt:lpstr>Prezentace aplikace PowerPoint</vt:lpstr>
      <vt:lpstr>Když pak bylo tělo ukládáno do kamenného sarkofágu, museli použít jisté síly, aby ho dostali dovnitř, protože nepozorností kameníků byl vyroben příliš malý. Jelikož král byl poněkud při těle, jeho vnitřnosti pukly a nesnesitelný zápach pak zasáhl okolo stojící. Ani oblaka kadidla a dalších vonných látek nedokázala přebít zkažený vzduch. Kněží tak v rychlosti dokončili obřad a co nejrychleji se rozprchli do svých příbytků.</vt:lpstr>
      <vt:lpstr>Prezentace aplikace PowerPoint</vt:lpstr>
      <vt:lpstr>Prezentace aplikace PowerPoint</vt:lpstr>
      <vt:lpstr>Prezentace aplikace PowerPoint</vt:lpstr>
      <vt:lpstr>Potomstvo Viléma I. Dobyvatele</vt:lpstr>
      <vt:lpstr>Rozdělení Vilémova dědictví</vt:lpstr>
      <vt:lpstr>Prezentace aplikace PowerPoint</vt:lpstr>
      <vt:lpstr>Svěřil jsem vévodství Normandie svému synovi Robertovi, jelikož je nejstarší, již předtím, než jsem bojoval proti Haroldovi. Již téměř všichni baroni této země mu složili přísahy. Udělení, již předtím potvrzené tedy nemůžu zrušit. Ale vím jistě, že země pod jeho vládou bude skutečně zničená. /…/ Nejmenuji nikoho dědicem Anglie, ale nechávám toto na věčném Stvořiteli, který řídí všechny věci. Nezískal jsem tuto zemi dědičným právem, ale odňal jsem jí zrádnému Haroldovi v zoufalé bitvě, kde bylo prolito mnoho krve, a bylo to zabitím a vyhnáním jeho přívrženců, jak jsem si podrobil Anglii. /…/ Důvěřuji svému synovi Vilémovi, který mě doprovázel již od raného dětství a byl věrný v každé zkoušce, že bude žít dlouhý a bohatý život ve duchu Božím, a bude-li to vůle Boží, že nastoupí na trůn, jeho vláda bude slavná. </vt:lpstr>
      <vt:lpstr>Můj synu, buď uspokojen svým dílem a spoléhej na Pána. Měj strpení s tvými bratry, kteří jsou před tebou. Robert bude mít Normandii, Vilém bude králem Anglie. Ale ty také, až přijde tvůj čas, budeš pánem všech panství, která mi patří, a překonáš své bratry bohatstvím i mocí. toto král dořekl, obávaje se, že v tak mohutné říši by mohly nastat nepokoje, napsal arcibiskupu Lanfrancovi o jmenování následníka trůnu, a připojiv svojí pečeť, svěřil ho svému synovi Vilémovi Rufovi a přikázal mu, aby bez meškání odplul do Anglie. Pak ho políbil a dav mu své požehnání, apeloval na něj, aby nemeškal a odplul zajistit si trůn.  </vt:lpstr>
      <vt:lpstr>Vilém II. Rufus (1087 – 1100)</vt:lpstr>
      <vt:lpstr>Prezentace aplikace PowerPoint</vt:lpstr>
      <vt:lpstr>Prezentace aplikace PowerPoint</vt:lpstr>
      <vt:lpstr>Prezentace aplikace PowerPoint</vt:lpstr>
      <vt:lpstr>Ve třináctém roce, který byl posledním rokem jeho života, událo se mnoho nepříznivých událostí. Ale ta nejstrašlivější z nich byla, když se Ďábel viditelně zjevoval lidem v lesích a na skrytých místech a promlouval k nim, když procházeli. Navíc v hrabství Berks ve vsi Finchhampstead, tekla z kašny krev po celých patnáct dní v takové síle, až zbarvila i blízkou tůň.</vt:lpstr>
      <vt:lpstr>Léta 1100, které bylo třináctým rokem panování krále Viléma, skončil uboze jeho krutosti plný život. |…| 2. srpna se vydal nad ránem lovit do Nového Lesa a zatímco lovil, trefil ho omylem Walter Tyrell, šipkou, která byla určena jelenovi. Král, zasažen do srdce, padl beze slova. Krátce předtím byla spatřena krev, jak vystřikuje ze země v hrabství Berks. Král byl spravedlivě umlčen uprostřed své nespravedlivosti.|…| Byl pak pohřben ve Winchesteru a jeho bratr Jindřich byl pak vybrán za krále [in regem electus], a svěřil pak biskupství ve Winchesteru Williamu Giffardovi. Pak se odebral [Jindřich] do Londýna kde byl pomazán [sacratus] londýnským biskupem Mořicem. Nejprve pak slíbil obnovit a zachovávat dobré zvyky a ctěna práva.</vt:lpstr>
      <vt:lpstr>Jindřich I. (1100 – 1135)</vt:lpstr>
      <vt:lpstr>Prezentace aplikace PowerPoint</vt:lpstr>
      <vt:lpstr>Příbuzenstvo Jindřicha I. </vt:lpstr>
      <vt:lpstr>Jindřich, nejmladší ze synů Viléma Velikého, se narodil v Anglii třetího roku po příchodu jeho otce. Již jako dítěti mu bylo všemi přáno a byl opatrován, jelikož byl jediným z Vilémových synů, který se mu narodil jako králi a jemu tedy mělo náležet království.  (…) A když si ho jeden z bratrů dobíral a on byl v slzách, povzbudil ho jeho otec slovy „Neplač můj chlapče, ty budeš také králem“. </vt:lpstr>
      <vt:lpstr>Vláda Jindřicha I.</vt:lpstr>
      <vt:lpstr>Administrativa království</vt:lpstr>
      <vt:lpstr>Následník trůnu</vt:lpstr>
      <vt:lpstr>Rodina Jindřicha I. </vt:lpstr>
      <vt:lpstr>Prezentace aplikace PowerPoint</vt:lpstr>
      <vt:lpstr>Nyní na tomto sněmu přesvědčil veškerou anglickou nobilitu, společně s biskupy a opaty, aby přísahali, že pokud by zemřel bez potomka (mužského), bez meškání a váhání přijmou jeho dceru Matildu, dříve císařovnu, jako svou paní (dominam). (…) A všichni, kdo byli na tomto sněmu a byli považováni za významné, složili přísahu. A jako první Vilém, arcibiskup z Canterbury, poté další biskupové a opati. A mezi laiky byl první David, král skotský, strýc císařovny. Potom Štěpán, hrabě z Mortain a Boulogne, synovec krále Jindřicha skrze jeho sestru Adélu. Pak Robert, králův syn, jež se mu narodil, než nastoupil na trůn a z kterého udělal earla z Gloucesteru (…) A tak když byli všichni vázaní přísahou a věrností (fide et sacramento), rozešli se do svých domovů. </vt:lpstr>
      <vt:lpstr>Třicátého prvního roku své vlády se Jindřich vrátil do Anglie a sním se téhož roku do rodné země vrátila i císařovna. V Northmaptonu se sešel velký sněm nobility, kde byly obnoveny přísahy věrnosti (Matildě) těmi, kdo již přísahali a přidali se ti, kteří tehdy tak neučinili. </vt:lpstr>
      <vt:lpstr>Prezentace aplikace PowerPoint</vt:lpstr>
      <vt:lpstr>Když se vrátil z lovu v Lions-la-Foret do St-Denis, povečeřel olihně, pokrm, který mu vždy dělal těžko a které velmi zbožňoval. Jeho lékař mu zakázal toto jídlo jíst avšak král nic nedbal této spásné rady a poznamenal, že vždy toužíme po tom, co je nám zakázáno a prahneme pop tom, co je nám odpíráno. Toto jídlo, nejen že v jeho žaludku způsobilo velmi zlé prostředí, ale dalo do pohybu podobné zlé věci, které již v jeho těle byly. Nebezpečně rozechvělo tělo starého muže a způsobilo mu náhlé a těžké porušení útrob.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Normanský vpád a jeho následky</dc:title>
  <dc:creator>kamery</dc:creator>
  <cp:lastModifiedBy>Jan Malý</cp:lastModifiedBy>
  <cp:revision>164</cp:revision>
  <dcterms:created xsi:type="dcterms:W3CDTF">2017-09-28T13:52:11Z</dcterms:created>
  <dcterms:modified xsi:type="dcterms:W3CDTF">2017-10-19T18:40:59Z</dcterms:modified>
</cp:coreProperties>
</file>