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1" r:id="rId16"/>
    <p:sldId id="270"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4ACD2A-67F8-4BC9-B78E-E59C26059BA9}" type="datetimeFigureOut">
              <a:rPr lang="cs-CZ" smtClean="0"/>
              <a:t>27.10.2014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42341-8689-4642-8C27-398C1BC49A6D}"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type='3'&gt;1&lt;/mode&gt;&lt;options&gt;2&lt;/options&gt;&lt;answer choice='1000000000'&gt;&lt;/answer&gt;&lt;points&gt;10&lt;/points&gt;&lt;time&gt;120&lt;/time&gt;&lt;difficulty&gt;1&lt;/difficulty&gt;&lt;hint&gt;&lt;/hint&gt;&lt;remark&gt;&lt;/remark&gt;&lt;/field&gt;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type='3'&gt;1&lt;/mode&gt;&lt;options&gt;2&lt;/options&gt;&lt;answer choice='1000000000'&gt;&lt;/answer&gt;&lt;points&gt;10&lt;/points&gt;&lt;time&gt;120&lt;/time&gt;&lt;difficulty&gt;1&lt;/difficulty&gt;&lt;hint&gt;&lt;/hint&gt;&lt;remark&gt;&lt;/remark&gt;&lt;/field&gt;</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type='1'&gt;1&lt;/mode&gt;&lt;options&gt;5&lt;/options&gt;&lt;answer choice='0010000000'&gt;&lt;/answer&gt;&lt;points&gt;10&lt;/points&gt;&lt;time&gt;60&lt;/time&gt;&lt;difficulty&gt;1&lt;/difficulty&gt;&lt;hint&gt;&lt;/hint&gt;&lt;remark&gt;&lt;/remark&gt;&lt;/field&gt;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type='1'&gt;1&lt;/mode&gt;&lt;options&gt;5&lt;/options&gt;&lt;answer choice='0010000000'&gt;&lt;/answer&gt;&lt;points&gt;10&lt;/points&gt;&lt;time&gt;60&lt;/time&gt;&lt;difficulty&gt;1&lt;/difficulty&gt;&lt;hint&gt;&lt;/hint&gt;&lt;remark&gt;&lt;/remark&gt;&lt;/field&gt;</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type='3'&gt;1&lt;/mode&gt;&lt;options&gt;2&lt;/options&gt;&lt;answer choice='0100000000'&gt;&lt;/answer&gt;&lt;points&gt;10&lt;/points&gt;&lt;time&gt;60&lt;/time&gt;&lt;difficulty&gt;1&lt;/difficulty&gt;&lt;hint&gt;&lt;/hint&gt;&lt;remark&gt;&lt;/remark&gt;&lt;/field&gt;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type='3'&gt;1&lt;/mode&gt;&lt;options&gt;2&lt;/options&gt;&lt;answer choice='0100000000'&gt;&lt;/answer&gt;&lt;points&gt;10&lt;/points&gt;&lt;time&gt;60&lt;/time&gt;&lt;difficulty&gt;1&lt;/difficulty&gt;&lt;hint&gt;&lt;/hint&gt;&lt;remark&gt;&lt;/remark&gt;&lt;/field&gt;</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type='1'&gt;1&lt;/mode&gt;&lt;options&gt;10&lt;/options&gt;&lt;answer choice='0000001000'&gt;&lt;/answer&gt;&lt;points&gt;10&lt;/points&gt;&lt;time&gt;60&lt;/time&gt;&lt;difficulty&gt;1&lt;/difficulty&gt;&lt;hint&gt;&lt;/hint&gt;&lt;remark&gt;&lt;/remark&gt;&lt;/field&gt;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type='1'&gt;1&lt;/mode&gt;&lt;options&gt;10&lt;/options&gt;&lt;answer choice='0000001000'&gt;&lt;/answer&gt;&lt;points&gt;10&lt;/points&gt;&lt;time&gt;60&lt;/time&gt;&lt;difficulty&gt;1&lt;/difficulty&gt;&lt;hint&gt;&lt;/hint&gt;&lt;remark&gt;&lt;/remark&gt;&lt;/field&gt;</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
        <p:nvSpPr>
          <p:cNvPr id="4" name="Zástupný symbol pro číslo snímku 3"/>
          <p:cNvSpPr>
            <a:spLocks noGrp="1"/>
          </p:cNvSpPr>
          <p:nvPr>
            <p:ph type="sldNum" sz="quarter" idx="10"/>
          </p:nvPr>
        </p:nvSpPr>
        <p:spPr/>
        <p:txBody>
          <a:bodyPr/>
          <a:lstStyle/>
          <a:p>
            <a:r>
              <a:rPr lang="en-US" smtClean="0"/>
              <a:t> &lt;field&gt;&lt;classify&gt;1&lt;/classify&gt;&lt;mode type='3'&gt;1&lt;/mode&gt;&lt;options&gt;2&lt;/options&gt;&lt;answer choice='1000000000'&gt;&lt;/answer&gt;&lt;points&gt;10&lt;/points&gt;&lt;time&gt;60&lt;/time&gt;&lt;difficulty&gt;1&lt;/difficulty&gt;&lt;hint&gt;&lt;/hint&gt;&lt;remark&gt;&lt;/remark&gt;&lt;/field&gt;</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5FAA4DFE-7512-4D28-ACF8-214ED32E7F71}" type="datetimeFigureOut">
              <a:rPr lang="cs-CZ" smtClean="0"/>
              <a:t>27.10.2014</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AD002448-998E-42CF-80AA-705C5AAB2E38}"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FAA4DFE-7512-4D28-ACF8-214ED32E7F71}"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002448-998E-42CF-80AA-705C5AAB2E3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FAA4DFE-7512-4D28-ACF8-214ED32E7F71}"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002448-998E-42CF-80AA-705C5AAB2E3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5FAA4DFE-7512-4D28-ACF8-214ED32E7F71}" type="datetimeFigureOut">
              <a:rPr lang="cs-CZ" smtClean="0"/>
              <a:t>27.10.2014</a:t>
            </a:fld>
            <a:endParaRPr lang="cs-CZ"/>
          </a:p>
        </p:txBody>
      </p:sp>
      <p:sp>
        <p:nvSpPr>
          <p:cNvPr id="9" name="Zástupný symbol pro číslo snímku 8"/>
          <p:cNvSpPr>
            <a:spLocks noGrp="1"/>
          </p:cNvSpPr>
          <p:nvPr>
            <p:ph type="sldNum" sz="quarter" idx="15"/>
          </p:nvPr>
        </p:nvSpPr>
        <p:spPr/>
        <p:txBody>
          <a:bodyPr rtlCol="0"/>
          <a:lstStyle/>
          <a:p>
            <a:fld id="{AD002448-998E-42CF-80AA-705C5AAB2E38}"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5FAA4DFE-7512-4D28-ACF8-214ED32E7F71}" type="datetimeFigureOut">
              <a:rPr lang="cs-CZ" smtClean="0"/>
              <a:t>27.10.2014</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AD002448-998E-42CF-80AA-705C5AAB2E38}"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5FAA4DFE-7512-4D28-ACF8-214ED32E7F71}" type="datetimeFigureOut">
              <a:rPr lang="cs-CZ" smtClean="0"/>
              <a:t>27.10.2014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D002448-998E-42CF-80AA-705C5AAB2E38}"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5FAA4DFE-7512-4D28-ACF8-214ED32E7F71}" type="datetimeFigureOut">
              <a:rPr lang="cs-CZ" smtClean="0"/>
              <a:t>27.10.2014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D002448-998E-42CF-80AA-705C5AAB2E38}"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5FAA4DFE-7512-4D28-ACF8-214ED32E7F71}" type="datetimeFigureOut">
              <a:rPr lang="cs-CZ" smtClean="0"/>
              <a:t>27.10.2014</a:t>
            </a:fld>
            <a:endParaRPr lang="cs-CZ"/>
          </a:p>
        </p:txBody>
      </p:sp>
      <p:sp>
        <p:nvSpPr>
          <p:cNvPr id="7" name="Zástupný symbol pro číslo snímku 6"/>
          <p:cNvSpPr>
            <a:spLocks noGrp="1"/>
          </p:cNvSpPr>
          <p:nvPr>
            <p:ph type="sldNum" sz="quarter" idx="11"/>
          </p:nvPr>
        </p:nvSpPr>
        <p:spPr/>
        <p:txBody>
          <a:bodyPr rtlCol="0"/>
          <a:lstStyle/>
          <a:p>
            <a:fld id="{AD002448-998E-42CF-80AA-705C5AAB2E38}"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FAA4DFE-7512-4D28-ACF8-214ED32E7F71}" type="datetimeFigureOut">
              <a:rPr lang="cs-CZ" smtClean="0"/>
              <a:t>27.10.2014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D002448-998E-42CF-80AA-705C5AAB2E3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5FAA4DFE-7512-4D28-ACF8-214ED32E7F71}" type="datetimeFigureOut">
              <a:rPr lang="cs-CZ" smtClean="0"/>
              <a:t>27.10.2014</a:t>
            </a:fld>
            <a:endParaRPr lang="cs-CZ"/>
          </a:p>
        </p:txBody>
      </p:sp>
      <p:sp>
        <p:nvSpPr>
          <p:cNvPr id="22" name="Zástupný symbol pro číslo snímku 21"/>
          <p:cNvSpPr>
            <a:spLocks noGrp="1"/>
          </p:cNvSpPr>
          <p:nvPr>
            <p:ph type="sldNum" sz="quarter" idx="15"/>
          </p:nvPr>
        </p:nvSpPr>
        <p:spPr/>
        <p:txBody>
          <a:bodyPr rtlCol="0"/>
          <a:lstStyle/>
          <a:p>
            <a:fld id="{AD002448-998E-42CF-80AA-705C5AAB2E38}"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5FAA4DFE-7512-4D28-ACF8-214ED32E7F71}" type="datetimeFigureOut">
              <a:rPr lang="cs-CZ" smtClean="0"/>
              <a:t>27.10.2014</a:t>
            </a:fld>
            <a:endParaRPr lang="cs-CZ"/>
          </a:p>
        </p:txBody>
      </p:sp>
      <p:sp>
        <p:nvSpPr>
          <p:cNvPr id="18" name="Zástupný symbol pro číslo snímku 17"/>
          <p:cNvSpPr>
            <a:spLocks noGrp="1"/>
          </p:cNvSpPr>
          <p:nvPr>
            <p:ph type="sldNum" sz="quarter" idx="11"/>
          </p:nvPr>
        </p:nvSpPr>
        <p:spPr/>
        <p:txBody>
          <a:bodyPr rtlCol="0"/>
          <a:lstStyle/>
          <a:p>
            <a:fld id="{AD002448-998E-42CF-80AA-705C5AAB2E38}"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FAA4DFE-7512-4D28-ACF8-214ED32E7F71}" type="datetimeFigureOut">
              <a:rPr lang="cs-CZ" smtClean="0"/>
              <a:t>27.10.2014</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002448-998E-42CF-80AA-705C5AAB2E3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Podivné hrací kostky</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Sady se stejně pravděpodobnými součty</a:t>
            </a:r>
            <a:endParaRPr lang="cs-CZ" dirty="0"/>
          </a:p>
        </p:txBody>
      </p:sp>
      <p:sp>
        <p:nvSpPr>
          <p:cNvPr id="11" name="Zástupný symbol pro obsah 10"/>
          <p:cNvSpPr>
            <a:spLocks noGrp="1"/>
          </p:cNvSpPr>
          <p:nvPr>
            <p:ph sz="quarter" idx="1"/>
          </p:nvPr>
        </p:nvSpPr>
        <p:spPr/>
        <p:txBody>
          <a:bodyPr/>
          <a:lstStyle/>
          <a:p>
            <a:r>
              <a:rPr lang="cs-CZ" dirty="0" smtClean="0"/>
              <a:t>Pokud se nebudeme omezovat na stejné součty jako u normální sady, můžeme takovou sadu nalézt poměrně snadno:</a:t>
            </a:r>
          </a:p>
          <a:p>
            <a:r>
              <a:rPr lang="nn-NO" dirty="0" smtClean="0"/>
              <a:t>K1 </a:t>
            </a:r>
            <a:r>
              <a:rPr lang="nn-NO" dirty="0" smtClean="0"/>
              <a:t>= (1, 2, 3, 4, 5, 6), K2 = (1, 1, 1, 7, 7, 7</a:t>
            </a:r>
            <a:r>
              <a:rPr lang="nn-NO" dirty="0" smtClean="0"/>
              <a:t>).</a:t>
            </a:r>
            <a:endParaRPr lang="cs-CZ" dirty="0" smtClean="0"/>
          </a:p>
          <a:p>
            <a:endParaRPr lang="cs-CZ" dirty="0" smtClean="0"/>
          </a:p>
          <a:p>
            <a:r>
              <a:rPr lang="cs-CZ" dirty="0" smtClean="0"/>
              <a:t>Myslíte si, že je možné nalézt sadu kostek, kde jsou k dispozici stejné součty jakou u normálních kostek, ale všechny jsou stejně pravděpodobné?</a:t>
            </a:r>
            <a:endParaRPr lang="nn-NO" dirty="0" smtClean="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Hlasování</a:t>
            </a:r>
            <a:endParaRPr lang="cs-CZ" dirty="0"/>
          </a:p>
        </p:txBody>
      </p:sp>
      <p:sp>
        <p:nvSpPr>
          <p:cNvPr id="3" name="Zástupný symbol pro obsah 2"/>
          <p:cNvSpPr>
            <a:spLocks noGrp="1"/>
          </p:cNvSpPr>
          <p:nvPr>
            <p:ph sz="quarter" idx="1"/>
          </p:nvPr>
        </p:nvSpPr>
        <p:spPr/>
        <p:txBody>
          <a:bodyPr/>
          <a:lstStyle/>
          <a:p>
            <a:r>
              <a:rPr lang="cs-CZ" dirty="0" smtClean="0"/>
              <a:t>Určete nejmenší počet kostek, který taková sada musí mít.</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Sada kostek se stejným součtem</a:t>
            </a:r>
            <a:endParaRPr lang="cs-CZ" dirty="0"/>
          </a:p>
        </p:txBody>
      </p:sp>
      <p:sp>
        <p:nvSpPr>
          <p:cNvPr id="3" name="Zástupný symbol pro obsah 2"/>
          <p:cNvSpPr>
            <a:spLocks noGrp="1"/>
          </p:cNvSpPr>
          <p:nvPr>
            <p:ph sz="quarter" idx="1"/>
          </p:nvPr>
        </p:nvSpPr>
        <p:spPr>
          <a:xfrm>
            <a:off x="457200" y="3140968"/>
            <a:ext cx="7467600" cy="3332984"/>
          </a:xfrm>
        </p:spPr>
        <p:txBody>
          <a:bodyPr/>
          <a:lstStyle/>
          <a:p>
            <a:r>
              <a:rPr lang="nn-NO" dirty="0" smtClean="0"/>
              <a:t>K1 = (1, 2, 3, 4, 5, 6), </a:t>
            </a:r>
            <a:endParaRPr lang="cs-CZ" dirty="0" smtClean="0"/>
          </a:p>
          <a:p>
            <a:r>
              <a:rPr lang="nn-NO" dirty="0" smtClean="0"/>
              <a:t>K2 </a:t>
            </a:r>
            <a:r>
              <a:rPr lang="nn-NO" dirty="0" smtClean="0"/>
              <a:t>= (1, 1, 7, 7, 13, 13),</a:t>
            </a:r>
          </a:p>
          <a:p>
            <a:r>
              <a:rPr lang="nn-NO" dirty="0" smtClean="0"/>
              <a:t>K3 = (1, 1, 1, 19, 19, 19), </a:t>
            </a:r>
            <a:endParaRPr lang="cs-CZ" dirty="0" smtClean="0"/>
          </a:p>
          <a:p>
            <a:r>
              <a:rPr lang="nn-NO" dirty="0" smtClean="0"/>
              <a:t>K4 </a:t>
            </a:r>
            <a:r>
              <a:rPr lang="nn-NO" dirty="0" smtClean="0"/>
              <a:t>= K5 = K6 = K7 = (1, 1, 1, 1, 1, 1)</a:t>
            </a:r>
          </a:p>
          <a:p>
            <a:endParaRPr lang="cs-CZ" dirty="0"/>
          </a:p>
        </p:txBody>
      </p:sp>
      <p:pic>
        <p:nvPicPr>
          <p:cNvPr id="5122" name="Picture 2"/>
          <p:cNvPicPr>
            <a:picLocks noChangeAspect="1" noChangeArrowheads="1"/>
          </p:cNvPicPr>
          <p:nvPr/>
        </p:nvPicPr>
        <p:blipFill>
          <a:blip r:embed="rId2" cstate="print"/>
          <a:srcRect/>
          <a:stretch>
            <a:fillRect/>
          </a:stretch>
        </p:blipFill>
        <p:spPr bwMode="auto">
          <a:xfrm>
            <a:off x="395536" y="1556792"/>
            <a:ext cx="7646987" cy="13525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Sichermanovy</a:t>
            </a:r>
            <a:r>
              <a:rPr lang="cs-CZ" dirty="0" smtClean="0"/>
              <a:t> sady</a:t>
            </a:r>
            <a:endParaRPr lang="cs-CZ" dirty="0"/>
          </a:p>
        </p:txBody>
      </p:sp>
      <p:sp>
        <p:nvSpPr>
          <p:cNvPr id="3" name="Zástupný symbol pro obsah 2"/>
          <p:cNvSpPr>
            <a:spLocks noGrp="1"/>
          </p:cNvSpPr>
          <p:nvPr>
            <p:ph sz="quarter" idx="1"/>
          </p:nvPr>
        </p:nvSpPr>
        <p:spPr/>
        <p:txBody>
          <a:bodyPr/>
          <a:lstStyle/>
          <a:p>
            <a:r>
              <a:rPr lang="cs-CZ" dirty="0" smtClean="0"/>
              <a:t>Je možné sestavit nestandardní sadu kostek, která má stejné součty, jako standardní sada kostek a dokonce padají se stejnou pravděpodobností, jako na normální sadě?</a:t>
            </a:r>
          </a:p>
          <a:p>
            <a:r>
              <a:rPr lang="cs-CZ" dirty="0" smtClean="0"/>
              <a:t>G. </a:t>
            </a:r>
            <a:r>
              <a:rPr lang="cs-CZ" dirty="0" err="1" smtClean="0"/>
              <a:t>Sicherman</a:t>
            </a:r>
            <a:r>
              <a:rPr lang="cs-CZ" dirty="0" smtClean="0"/>
              <a:t> z </a:t>
            </a:r>
            <a:r>
              <a:rPr lang="cs-CZ" dirty="0" err="1" smtClean="0"/>
              <a:t>Buffala</a:t>
            </a:r>
            <a:r>
              <a:rPr lang="cs-CZ" dirty="0" smtClean="0"/>
              <a:t> objevil </a:t>
            </a:r>
            <a:r>
              <a:rPr lang="cs-CZ" dirty="0" smtClean="0"/>
              <a:t>sadu dvou šestistěnných </a:t>
            </a:r>
            <a:r>
              <a:rPr lang="cs-CZ" dirty="0" smtClean="0"/>
              <a:t>kostek, které splňují uvedenou podmínku:</a:t>
            </a:r>
          </a:p>
          <a:p>
            <a:r>
              <a:rPr lang="nn-NO" dirty="0" smtClean="0"/>
              <a:t>K1 = (1, 2, 2, 3, 3, 4), K2 = (1, 3, 4, 5, 6, 8</a:t>
            </a:r>
            <a:r>
              <a:rPr lang="nn-NO" dirty="0" smtClean="0"/>
              <a:t>).</a:t>
            </a:r>
            <a:endParaRPr lang="cs-CZ" dirty="0" smtClean="0"/>
          </a:p>
          <a:p>
            <a:endParaRPr lang="cs-CZ" dirty="0"/>
          </a:p>
        </p:txBody>
      </p:sp>
      <p:pic>
        <p:nvPicPr>
          <p:cNvPr id="6147" name="Picture 3"/>
          <p:cNvPicPr>
            <a:picLocks noChangeAspect="1" noChangeArrowheads="1"/>
          </p:cNvPicPr>
          <p:nvPr/>
        </p:nvPicPr>
        <p:blipFill>
          <a:blip r:embed="rId2" cstate="print"/>
          <a:srcRect/>
          <a:stretch>
            <a:fillRect/>
          </a:stretch>
        </p:blipFill>
        <p:spPr bwMode="auto">
          <a:xfrm>
            <a:off x="539552" y="4869160"/>
            <a:ext cx="6837363" cy="771525"/>
          </a:xfrm>
          <a:prstGeom prst="rect">
            <a:avLst/>
          </a:prstGeom>
          <a:noFill/>
          <a:ln w="9525">
            <a:noFill/>
            <a:miter lim="800000"/>
            <a:headEnd/>
            <a:tailEnd/>
          </a:ln>
        </p:spPr>
      </p:pic>
      <p:pic>
        <p:nvPicPr>
          <p:cNvPr id="6148" name="Picture 4"/>
          <p:cNvPicPr>
            <a:picLocks noChangeAspect="1" noChangeArrowheads="1"/>
          </p:cNvPicPr>
          <p:nvPr/>
        </p:nvPicPr>
        <p:blipFill>
          <a:blip r:embed="rId3" cstate="print"/>
          <a:srcRect/>
          <a:stretch>
            <a:fillRect/>
          </a:stretch>
        </p:blipFill>
        <p:spPr bwMode="auto">
          <a:xfrm>
            <a:off x="6012160" y="0"/>
            <a:ext cx="2735213" cy="132932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Lake</a:t>
            </a:r>
            <a:r>
              <a:rPr lang="cs-CZ" dirty="0" smtClean="0"/>
              <a:t> </a:t>
            </a:r>
            <a:r>
              <a:rPr lang="cs-CZ" dirty="0" err="1" smtClean="0"/>
              <a:t>Wobegon</a:t>
            </a:r>
            <a:r>
              <a:rPr lang="cs-CZ" dirty="0" smtClean="0"/>
              <a:t> </a:t>
            </a:r>
            <a:r>
              <a:rPr lang="cs-CZ" dirty="0" smtClean="0"/>
              <a:t>sady</a:t>
            </a:r>
            <a:endParaRPr lang="cs-CZ" dirty="0"/>
          </a:p>
        </p:txBody>
      </p:sp>
      <p:sp>
        <p:nvSpPr>
          <p:cNvPr id="3" name="Zástupný symbol pro obsah 2"/>
          <p:cNvSpPr>
            <a:spLocks noGrp="1"/>
          </p:cNvSpPr>
          <p:nvPr>
            <p:ph sz="quarter" idx="1"/>
          </p:nvPr>
        </p:nvSpPr>
        <p:spPr/>
        <p:txBody>
          <a:bodyPr/>
          <a:lstStyle/>
          <a:p>
            <a:r>
              <a:rPr lang="cs-CZ" dirty="0" smtClean="0"/>
              <a:t>Sada </a:t>
            </a:r>
            <a:r>
              <a:rPr lang="cs-CZ" dirty="0" smtClean="0"/>
              <a:t>kostek K1, . . . , </a:t>
            </a:r>
            <a:r>
              <a:rPr lang="cs-CZ" dirty="0" err="1" smtClean="0"/>
              <a:t>Kn</a:t>
            </a:r>
            <a:r>
              <a:rPr lang="cs-CZ" dirty="0" smtClean="0"/>
              <a:t>, kde každá z nich je </a:t>
            </a:r>
            <a:r>
              <a:rPr lang="cs-CZ" dirty="0" smtClean="0"/>
              <a:t/>
            </a:r>
            <a:br>
              <a:rPr lang="cs-CZ" dirty="0" smtClean="0"/>
            </a:br>
            <a:r>
              <a:rPr lang="cs-CZ" dirty="0" smtClean="0"/>
              <a:t>v jistém </a:t>
            </a:r>
            <a:r>
              <a:rPr lang="cs-CZ" dirty="0" smtClean="0"/>
              <a:t>smyslu </a:t>
            </a:r>
            <a:r>
              <a:rPr lang="cs-CZ" dirty="0" smtClean="0"/>
              <a:t>nadprůměrná. </a:t>
            </a:r>
          </a:p>
          <a:p>
            <a:r>
              <a:rPr lang="cs-CZ" dirty="0" smtClean="0"/>
              <a:t>Tedy pro každou kostku platí, že pravděpodobnost, že překoná průměr hodu je větší, než že jej nedosáhne.</a:t>
            </a:r>
          </a:p>
          <a:p>
            <a:endParaRPr lang="cs-CZ" dirty="0" smtClean="0"/>
          </a:p>
          <a:p>
            <a:endParaRPr lang="cs-CZ" dirty="0" smtClean="0"/>
          </a:p>
          <a:p>
            <a:endParaRPr lang="cs-CZ" dirty="0" smtClean="0"/>
          </a:p>
          <a:p>
            <a:r>
              <a:rPr lang="cs-CZ" dirty="0" smtClean="0"/>
              <a:t>Může něco takového existovat? Mohou být všechny kostky nadprůměrné?</a:t>
            </a:r>
          </a:p>
        </p:txBody>
      </p:sp>
      <p:pic>
        <p:nvPicPr>
          <p:cNvPr id="7170" name="Picture 2"/>
          <p:cNvPicPr>
            <a:picLocks noChangeAspect="1" noChangeArrowheads="1"/>
          </p:cNvPicPr>
          <p:nvPr/>
        </p:nvPicPr>
        <p:blipFill>
          <a:blip r:embed="rId3" cstate="print"/>
          <a:srcRect/>
          <a:stretch>
            <a:fillRect/>
          </a:stretch>
        </p:blipFill>
        <p:spPr bwMode="auto">
          <a:xfrm>
            <a:off x="1763688" y="3573016"/>
            <a:ext cx="4371975" cy="914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Nezaměňovat s </a:t>
            </a:r>
            <a:r>
              <a:rPr lang="cs-CZ" dirty="0" err="1" smtClean="0"/>
              <a:t>Vogonem</a:t>
            </a:r>
            <a:endParaRPr lang="cs-CZ" dirty="0"/>
          </a:p>
        </p:txBody>
      </p:sp>
      <p:pic>
        <p:nvPicPr>
          <p:cNvPr id="8198" name="Picture 6" descr="Jeltz-figure-o"/>
          <p:cNvPicPr>
            <a:picLocks noGrp="1" noChangeAspect="1" noChangeArrowheads="1"/>
          </p:cNvPicPr>
          <p:nvPr>
            <p:ph sz="quarter" idx="2"/>
          </p:nvPr>
        </p:nvPicPr>
        <p:blipFill>
          <a:blip r:embed="rId2" cstate="print"/>
          <a:srcRect/>
          <a:stretch>
            <a:fillRect/>
          </a:stretch>
        </p:blipFill>
        <p:spPr bwMode="auto">
          <a:xfrm>
            <a:off x="4963244" y="2132856"/>
            <a:ext cx="2417068" cy="3603083"/>
          </a:xfrm>
          <a:prstGeom prst="rect">
            <a:avLst/>
          </a:prstGeom>
          <a:noFill/>
        </p:spPr>
      </p:pic>
      <p:pic>
        <p:nvPicPr>
          <p:cNvPr id="8200" name="Picture 8" descr="http://edushyster.com/wp-content/uploads/2013/07/Lake-Wobegon-0003-0984.jpg"/>
          <p:cNvPicPr>
            <a:picLocks noGrp="1" noChangeAspect="1" noChangeArrowheads="1"/>
          </p:cNvPicPr>
          <p:nvPr>
            <p:ph sz="quarter" idx="1"/>
          </p:nvPr>
        </p:nvPicPr>
        <p:blipFill>
          <a:blip r:embed="rId3" cstate="print"/>
          <a:srcRect/>
          <a:stretch>
            <a:fillRect/>
          </a:stretch>
        </p:blipFill>
        <p:spPr bwMode="auto">
          <a:xfrm>
            <a:off x="500062" y="2100262"/>
            <a:ext cx="3571875" cy="35718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Navrhněte </a:t>
            </a:r>
            <a:r>
              <a:rPr lang="cs-CZ" dirty="0" err="1" smtClean="0"/>
              <a:t>Lake</a:t>
            </a:r>
            <a:r>
              <a:rPr lang="cs-CZ" dirty="0" smtClean="0"/>
              <a:t> </a:t>
            </a:r>
            <a:r>
              <a:rPr lang="cs-CZ" dirty="0" err="1" smtClean="0"/>
              <a:t>Wobegonovu</a:t>
            </a:r>
            <a:r>
              <a:rPr lang="cs-CZ" dirty="0" smtClean="0"/>
              <a:t> sadu</a:t>
            </a:r>
            <a:endParaRPr lang="cs-CZ" dirty="0"/>
          </a:p>
        </p:txBody>
      </p:sp>
      <p:sp>
        <p:nvSpPr>
          <p:cNvPr id="3" name="Zástupný symbol pro obsah 2"/>
          <p:cNvSpPr>
            <a:spLocks noGrp="1"/>
          </p:cNvSpPr>
          <p:nvPr>
            <p:ph sz="quarter" idx="1"/>
          </p:nvPr>
        </p:nvSpPr>
        <p:spPr/>
        <p:txBody>
          <a:bodyPr/>
          <a:lstStyle/>
          <a:p>
            <a:r>
              <a:rPr lang="cs-CZ" dirty="0" smtClean="0"/>
              <a:t>K1=K2=K3=(1,2,2)</a:t>
            </a:r>
          </a:p>
          <a:p>
            <a:r>
              <a:rPr lang="cs-CZ" dirty="0" smtClean="0"/>
              <a:t>Ověřte, že uvedená sada je </a:t>
            </a:r>
            <a:r>
              <a:rPr lang="cs-CZ" dirty="0" err="1" smtClean="0"/>
              <a:t>Lake</a:t>
            </a:r>
            <a:r>
              <a:rPr lang="cs-CZ" dirty="0" smtClean="0"/>
              <a:t> </a:t>
            </a:r>
            <a:r>
              <a:rPr lang="cs-CZ" dirty="0" err="1" smtClean="0"/>
              <a:t>Wobegonovou</a:t>
            </a:r>
            <a:r>
              <a:rPr lang="cs-CZ" dirty="0" smtClean="0"/>
              <a:t> sadou.</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Ohodnocení kostek</a:t>
            </a:r>
            <a:endParaRPr lang="cs-CZ" dirty="0"/>
          </a:p>
        </p:txBody>
      </p:sp>
      <p:sp>
        <p:nvSpPr>
          <p:cNvPr id="3" name="Zástupný symbol pro obsah 2"/>
          <p:cNvSpPr>
            <a:spLocks noGrp="1"/>
          </p:cNvSpPr>
          <p:nvPr>
            <p:ph sz="quarter" idx="1"/>
          </p:nvPr>
        </p:nvSpPr>
        <p:spPr/>
        <p:txBody>
          <a:bodyPr/>
          <a:lstStyle/>
          <a:p>
            <a:r>
              <a:rPr lang="cs-CZ" dirty="0" smtClean="0"/>
              <a:t>V rámci této přednášky se budeme zabývat hracími kostkami, ve kterých budou stěny obsahovat jiný počet ok, než je obvyklé. Každou kostku popíšeme pomocí šestice čísel, které představují počet ok na jejích stranách.</a:t>
            </a:r>
          </a:p>
          <a:p>
            <a:r>
              <a:rPr lang="cs-CZ" dirty="0" smtClean="0"/>
              <a:t>Tedy (0,0,0,6,6,6) představuje kostku, který má </a:t>
            </a:r>
            <a:br>
              <a:rPr lang="cs-CZ" dirty="0" smtClean="0"/>
            </a:br>
            <a:r>
              <a:rPr lang="cs-CZ" dirty="0" smtClean="0"/>
              <a:t>3 prázdné stěny a na zbylých 3 má vždy šest ok.</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HRA – Hlasování</a:t>
            </a:r>
            <a:endParaRPr lang="cs-CZ" dirty="0"/>
          </a:p>
        </p:txBody>
      </p:sp>
      <p:sp>
        <p:nvSpPr>
          <p:cNvPr id="3" name="Zástupný symbol pro obsah 2"/>
          <p:cNvSpPr>
            <a:spLocks noGrp="1"/>
          </p:cNvSpPr>
          <p:nvPr>
            <p:ph sz="quarter" idx="1"/>
          </p:nvPr>
        </p:nvSpPr>
        <p:spPr/>
        <p:txBody>
          <a:bodyPr>
            <a:normAutofit/>
          </a:bodyPr>
          <a:lstStyle/>
          <a:p>
            <a:pPr>
              <a:buNone/>
            </a:pPr>
            <a:r>
              <a:rPr lang="cs-CZ" dirty="0" smtClean="0"/>
              <a:t>Ve hře jsou čtyři kostky:</a:t>
            </a:r>
          </a:p>
          <a:p>
            <a:pPr lvl="2"/>
            <a:r>
              <a:rPr lang="cs-CZ" dirty="0" smtClean="0"/>
              <a:t>K1 </a:t>
            </a:r>
            <a:r>
              <a:rPr lang="cs-CZ" dirty="0" smtClean="0"/>
              <a:t>= (4, </a:t>
            </a:r>
            <a:r>
              <a:rPr lang="cs-CZ" dirty="0" err="1" smtClean="0"/>
              <a:t>4</a:t>
            </a:r>
            <a:r>
              <a:rPr lang="cs-CZ" dirty="0" smtClean="0"/>
              <a:t>, </a:t>
            </a:r>
            <a:r>
              <a:rPr lang="cs-CZ" dirty="0" err="1" smtClean="0"/>
              <a:t>4</a:t>
            </a:r>
            <a:r>
              <a:rPr lang="cs-CZ" dirty="0" smtClean="0"/>
              <a:t>, </a:t>
            </a:r>
            <a:r>
              <a:rPr lang="cs-CZ" dirty="0" err="1" smtClean="0"/>
              <a:t>4</a:t>
            </a:r>
            <a:r>
              <a:rPr lang="cs-CZ" dirty="0" smtClean="0"/>
              <a:t>, 0, </a:t>
            </a:r>
            <a:r>
              <a:rPr lang="cs-CZ" dirty="0" err="1" smtClean="0"/>
              <a:t>0</a:t>
            </a:r>
            <a:r>
              <a:rPr lang="cs-CZ" dirty="0" smtClean="0"/>
              <a:t>), </a:t>
            </a:r>
          </a:p>
          <a:p>
            <a:pPr lvl="2"/>
            <a:r>
              <a:rPr lang="cs-CZ" dirty="0" smtClean="0"/>
              <a:t>K2 </a:t>
            </a:r>
            <a:r>
              <a:rPr lang="cs-CZ" dirty="0" smtClean="0"/>
              <a:t>= (3, </a:t>
            </a:r>
            <a:r>
              <a:rPr lang="cs-CZ" dirty="0" err="1" smtClean="0"/>
              <a:t>3</a:t>
            </a:r>
            <a:r>
              <a:rPr lang="cs-CZ" dirty="0" smtClean="0"/>
              <a:t>, </a:t>
            </a:r>
            <a:r>
              <a:rPr lang="cs-CZ" dirty="0" err="1" smtClean="0"/>
              <a:t>3</a:t>
            </a:r>
            <a:r>
              <a:rPr lang="cs-CZ" dirty="0" smtClean="0"/>
              <a:t>, </a:t>
            </a:r>
            <a:r>
              <a:rPr lang="cs-CZ" dirty="0" err="1" smtClean="0"/>
              <a:t>3</a:t>
            </a:r>
            <a:r>
              <a:rPr lang="cs-CZ" dirty="0" smtClean="0"/>
              <a:t>, </a:t>
            </a:r>
            <a:r>
              <a:rPr lang="cs-CZ" dirty="0" err="1" smtClean="0"/>
              <a:t>3</a:t>
            </a:r>
            <a:r>
              <a:rPr lang="cs-CZ" dirty="0" smtClean="0"/>
              <a:t>, </a:t>
            </a:r>
            <a:r>
              <a:rPr lang="cs-CZ" dirty="0" err="1" smtClean="0"/>
              <a:t>3</a:t>
            </a:r>
            <a:r>
              <a:rPr lang="cs-CZ" dirty="0" smtClean="0"/>
              <a:t>),</a:t>
            </a:r>
          </a:p>
          <a:p>
            <a:pPr lvl="2"/>
            <a:r>
              <a:rPr lang="cs-CZ" dirty="0" smtClean="0"/>
              <a:t>K3 = (6, </a:t>
            </a:r>
            <a:r>
              <a:rPr lang="cs-CZ" dirty="0" err="1" smtClean="0"/>
              <a:t>6</a:t>
            </a:r>
            <a:r>
              <a:rPr lang="cs-CZ" dirty="0" smtClean="0"/>
              <a:t>, 2, </a:t>
            </a:r>
            <a:r>
              <a:rPr lang="cs-CZ" dirty="0" err="1" smtClean="0"/>
              <a:t>2</a:t>
            </a:r>
            <a:r>
              <a:rPr lang="cs-CZ" dirty="0" smtClean="0"/>
              <a:t>, </a:t>
            </a:r>
            <a:r>
              <a:rPr lang="cs-CZ" dirty="0" err="1" smtClean="0"/>
              <a:t>2</a:t>
            </a:r>
            <a:r>
              <a:rPr lang="cs-CZ" dirty="0" smtClean="0"/>
              <a:t>, </a:t>
            </a:r>
            <a:r>
              <a:rPr lang="cs-CZ" dirty="0" err="1" smtClean="0"/>
              <a:t>2</a:t>
            </a:r>
            <a:r>
              <a:rPr lang="cs-CZ" dirty="0" smtClean="0"/>
              <a:t>), </a:t>
            </a:r>
          </a:p>
          <a:p>
            <a:pPr lvl="2"/>
            <a:r>
              <a:rPr lang="cs-CZ" dirty="0" smtClean="0"/>
              <a:t>K4 </a:t>
            </a:r>
            <a:r>
              <a:rPr lang="cs-CZ" dirty="0" smtClean="0"/>
              <a:t>= (5, </a:t>
            </a:r>
            <a:r>
              <a:rPr lang="cs-CZ" dirty="0" err="1" smtClean="0"/>
              <a:t>5</a:t>
            </a:r>
            <a:r>
              <a:rPr lang="cs-CZ" dirty="0" smtClean="0"/>
              <a:t>, </a:t>
            </a:r>
            <a:r>
              <a:rPr lang="cs-CZ" dirty="0" err="1" smtClean="0"/>
              <a:t>5</a:t>
            </a:r>
            <a:r>
              <a:rPr lang="cs-CZ" dirty="0" smtClean="0"/>
              <a:t>, 1, </a:t>
            </a:r>
            <a:r>
              <a:rPr lang="cs-CZ" dirty="0" err="1" smtClean="0"/>
              <a:t>1</a:t>
            </a:r>
            <a:r>
              <a:rPr lang="cs-CZ" dirty="0" smtClean="0"/>
              <a:t>, </a:t>
            </a:r>
            <a:r>
              <a:rPr lang="cs-CZ" dirty="0" err="1" smtClean="0"/>
              <a:t>1</a:t>
            </a:r>
            <a:r>
              <a:rPr lang="cs-CZ" dirty="0" smtClean="0"/>
              <a:t>).</a:t>
            </a:r>
          </a:p>
          <a:p>
            <a:r>
              <a:rPr lang="cs-CZ" dirty="0" smtClean="0"/>
              <a:t>Představme si nyní hru pro dva hráče </a:t>
            </a:r>
            <a:r>
              <a:rPr lang="cs-CZ" dirty="0" smtClean="0"/>
              <a:t>A, B </a:t>
            </a:r>
            <a:br>
              <a:rPr lang="cs-CZ" dirty="0" smtClean="0"/>
            </a:br>
            <a:r>
              <a:rPr lang="cs-CZ" dirty="0" smtClean="0"/>
              <a:t>s </a:t>
            </a:r>
            <a:r>
              <a:rPr lang="cs-CZ" dirty="0" smtClean="0"/>
              <a:t>následujícími pravidly: </a:t>
            </a:r>
            <a:r>
              <a:rPr lang="cs-CZ" dirty="0" smtClean="0"/>
              <a:t/>
            </a:r>
            <a:br>
              <a:rPr lang="cs-CZ" dirty="0" smtClean="0"/>
            </a:br>
            <a:r>
              <a:rPr lang="cs-CZ" dirty="0" smtClean="0"/>
              <a:t>Hráč A si </a:t>
            </a:r>
            <a:r>
              <a:rPr lang="cs-CZ" dirty="0" smtClean="0"/>
              <a:t>na začátku vybere libovolnou ze čtyř kostek, hráč B poté zvolí některou </a:t>
            </a:r>
            <a:r>
              <a:rPr lang="cs-CZ" dirty="0" smtClean="0"/>
              <a:t>ze zbývajících </a:t>
            </a:r>
            <a:r>
              <a:rPr lang="cs-CZ" dirty="0" smtClean="0"/>
              <a:t>tří kostek. Oba hráči pak opakovaně házejí vybranými kostkami</a:t>
            </a:r>
            <a:r>
              <a:rPr lang="cs-CZ" dirty="0" smtClean="0"/>
              <a:t>. Vítězem </a:t>
            </a:r>
            <a:r>
              <a:rPr lang="cs-CZ" dirty="0" smtClean="0"/>
              <a:t>každého kola je hráč, na jehož kostce padlo vyšší číslo</a:t>
            </a:r>
            <a:r>
              <a:rPr lang="cs-CZ" dirty="0" smtClean="0"/>
              <a:t>.</a:t>
            </a:r>
          </a:p>
          <a:p>
            <a:r>
              <a:rPr lang="cs-CZ" dirty="0" smtClean="0"/>
              <a:t>Je výhodné v této hře začínat?</a:t>
            </a:r>
            <a:endParaRPr lang="cs-CZ" dirty="0" smtClean="0"/>
          </a:p>
          <a:p>
            <a:endParaRPr lang="cs-CZ" dirty="0"/>
          </a:p>
        </p:txBody>
      </p:sp>
      <p:pic>
        <p:nvPicPr>
          <p:cNvPr id="1026" name="Picture 2"/>
          <p:cNvPicPr>
            <a:picLocks noChangeAspect="1" noChangeArrowheads="1"/>
          </p:cNvPicPr>
          <p:nvPr/>
        </p:nvPicPr>
        <p:blipFill>
          <a:blip r:embed="rId3" cstate="print"/>
          <a:srcRect/>
          <a:stretch>
            <a:fillRect/>
          </a:stretch>
        </p:blipFill>
        <p:spPr bwMode="auto">
          <a:xfrm>
            <a:off x="6084168" y="0"/>
            <a:ext cx="2682804" cy="203767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Netranzitivní sady</a:t>
            </a:r>
            <a:endParaRPr lang="cs-CZ" dirty="0"/>
          </a:p>
        </p:txBody>
      </p:sp>
      <p:sp>
        <p:nvSpPr>
          <p:cNvPr id="3" name="Zástupný symbol pro obsah 2"/>
          <p:cNvSpPr>
            <a:spLocks noGrp="1"/>
          </p:cNvSpPr>
          <p:nvPr>
            <p:ph sz="quarter" idx="1"/>
          </p:nvPr>
        </p:nvSpPr>
        <p:spPr/>
        <p:txBody>
          <a:bodyPr>
            <a:normAutofit/>
          </a:bodyPr>
          <a:lstStyle/>
          <a:p>
            <a:r>
              <a:rPr lang="cs-CZ" sz="2000" dirty="0" smtClean="0"/>
              <a:t>Předchozí hra používá </a:t>
            </a:r>
            <a:r>
              <a:rPr lang="cs-CZ" sz="2000" dirty="0" err="1" smtClean="0"/>
              <a:t>Efronovu</a:t>
            </a:r>
            <a:r>
              <a:rPr lang="cs-CZ" sz="2000" dirty="0" smtClean="0"/>
              <a:t> sadu kostek. Výpočtem ověříme, že:</a:t>
            </a:r>
          </a:p>
          <a:p>
            <a:r>
              <a:rPr lang="cs-CZ" sz="2000" dirty="0" smtClean="0"/>
              <a:t>P(K1 &gt; K2) = </a:t>
            </a:r>
            <a:r>
              <a:rPr lang="cs-CZ" sz="2000" dirty="0" smtClean="0"/>
              <a:t>2/3, </a:t>
            </a:r>
            <a:r>
              <a:rPr lang="cs-CZ" sz="2000" dirty="0" smtClean="0"/>
              <a:t>P(K2 &gt; K3) = </a:t>
            </a:r>
            <a:r>
              <a:rPr lang="cs-CZ" sz="2000" dirty="0" smtClean="0"/>
              <a:t>2/3,</a:t>
            </a:r>
            <a:br>
              <a:rPr lang="cs-CZ" sz="2000" dirty="0" smtClean="0"/>
            </a:br>
            <a:r>
              <a:rPr lang="cs-CZ" sz="2000" dirty="0" smtClean="0"/>
              <a:t>P(K3 </a:t>
            </a:r>
            <a:r>
              <a:rPr lang="cs-CZ" sz="2000" dirty="0" smtClean="0"/>
              <a:t>&gt; K4) = </a:t>
            </a:r>
            <a:r>
              <a:rPr lang="cs-CZ" sz="2000" dirty="0" smtClean="0"/>
              <a:t>2/3 i P(K4 </a:t>
            </a:r>
            <a:r>
              <a:rPr lang="cs-CZ" sz="2000" dirty="0" smtClean="0"/>
              <a:t>&gt; K1) = </a:t>
            </a:r>
            <a:r>
              <a:rPr lang="cs-CZ" sz="2000" dirty="0" smtClean="0"/>
              <a:t>2/3.</a:t>
            </a:r>
          </a:p>
          <a:p>
            <a:r>
              <a:rPr lang="cs-CZ" sz="2000" dirty="0" smtClean="0"/>
              <a:t>Odtud plyne, že druhý hráč může svoji kostku vždy volit tak, aby vyhrál přibližně ve 2/3 případů</a:t>
            </a:r>
            <a:endParaRPr lang="cs-CZ" sz="2000" dirty="0" smtClean="0"/>
          </a:p>
          <a:p>
            <a:r>
              <a:rPr lang="cs-CZ" sz="2000" dirty="0" smtClean="0"/>
              <a:t>Sada n kostek </a:t>
            </a:r>
            <a:r>
              <a:rPr lang="cs-CZ" sz="2000" dirty="0" err="1" smtClean="0"/>
              <a:t>jenetranzitivní</a:t>
            </a:r>
            <a:r>
              <a:rPr lang="cs-CZ" sz="2000" dirty="0" smtClean="0"/>
              <a:t>, pokud je můžeme seřadit do </a:t>
            </a:r>
            <a:r>
              <a:rPr lang="cs-CZ" sz="2000" dirty="0" smtClean="0"/>
              <a:t>posloupnosti </a:t>
            </a:r>
            <a:r>
              <a:rPr lang="cs-CZ" sz="2000" dirty="0" smtClean="0"/>
              <a:t>K1, . . . , </a:t>
            </a:r>
            <a:r>
              <a:rPr lang="cs-CZ" sz="2000" dirty="0" err="1" smtClean="0"/>
              <a:t>Kn</a:t>
            </a:r>
            <a:r>
              <a:rPr lang="cs-CZ" sz="2000" dirty="0" smtClean="0"/>
              <a:t> tak, </a:t>
            </a:r>
            <a:r>
              <a:rPr lang="cs-CZ" sz="2000" dirty="0" smtClean="0"/>
              <a:t>aby platilo</a:t>
            </a:r>
            <a:endParaRPr lang="cs-CZ" sz="2000" dirty="0" smtClean="0"/>
          </a:p>
          <a:p>
            <a:r>
              <a:rPr lang="cs-CZ" sz="2000" dirty="0" smtClean="0"/>
              <a:t>P(K1 &gt; K2) </a:t>
            </a:r>
            <a:r>
              <a:rPr lang="cs-CZ" sz="2000" dirty="0" smtClean="0"/>
              <a:t>&gt; ½, . </a:t>
            </a:r>
            <a:r>
              <a:rPr lang="cs-CZ" sz="2000" dirty="0" smtClean="0"/>
              <a:t>. . , P(</a:t>
            </a:r>
            <a:r>
              <a:rPr lang="cs-CZ" sz="2000" dirty="0" err="1" smtClean="0"/>
              <a:t>Kn</a:t>
            </a:r>
            <a:r>
              <a:rPr lang="cs-CZ" sz="2000" dirty="0" smtClean="0"/>
              <a:t>−1 &gt; </a:t>
            </a:r>
            <a:r>
              <a:rPr lang="cs-CZ" sz="2000" dirty="0" err="1" smtClean="0"/>
              <a:t>Kn</a:t>
            </a:r>
            <a:r>
              <a:rPr lang="cs-CZ" sz="2000" dirty="0" smtClean="0"/>
              <a:t>) </a:t>
            </a:r>
            <a:r>
              <a:rPr lang="cs-CZ" sz="2000" dirty="0" smtClean="0"/>
              <a:t>&gt;</a:t>
            </a:r>
            <a:r>
              <a:rPr lang="cs-CZ" sz="2000" dirty="0" smtClean="0"/>
              <a:t>½</a:t>
            </a:r>
            <a:r>
              <a:rPr lang="cs-CZ" sz="2000" dirty="0" smtClean="0"/>
              <a:t>,  </a:t>
            </a:r>
            <a:r>
              <a:rPr lang="cs-CZ" sz="2000" dirty="0" smtClean="0"/>
              <a:t>P(</a:t>
            </a:r>
            <a:r>
              <a:rPr lang="cs-CZ" sz="2000" dirty="0" err="1" smtClean="0"/>
              <a:t>Kn</a:t>
            </a:r>
            <a:r>
              <a:rPr lang="cs-CZ" sz="2000" dirty="0" smtClean="0"/>
              <a:t> &gt; K1) </a:t>
            </a:r>
            <a:r>
              <a:rPr lang="cs-CZ" sz="2000" dirty="0" smtClean="0"/>
              <a:t>&gt;½.</a:t>
            </a:r>
          </a:p>
          <a:p>
            <a:endParaRPr lang="cs-CZ" sz="2000" dirty="0" smtClean="0"/>
          </a:p>
          <a:p>
            <a:r>
              <a:rPr lang="cs-CZ" sz="2000" dirty="0" smtClean="0"/>
              <a:t>Netranzitivní </a:t>
            </a:r>
            <a:r>
              <a:rPr lang="cs-CZ" sz="2000" dirty="0" smtClean="0"/>
              <a:t>sada se třemi kostkami:</a:t>
            </a:r>
          </a:p>
          <a:p>
            <a:r>
              <a:rPr lang="cs-CZ" sz="2000" dirty="0" smtClean="0"/>
              <a:t>K1 = (1, 5, 9), K2 = (3, 4, 8), K3 = (2, 6, 7)</a:t>
            </a:r>
          </a:p>
          <a:p>
            <a:pPr>
              <a:buNone/>
            </a:pPr>
            <a:endParaRPr lang="cs-CZ" sz="2000" dirty="0" smtClean="0"/>
          </a:p>
          <a:p>
            <a:endParaRPr lang="cs-C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Míra dominance</a:t>
            </a:r>
            <a:endParaRPr lang="cs-CZ" dirty="0"/>
          </a:p>
        </p:txBody>
      </p:sp>
      <p:sp>
        <p:nvSpPr>
          <p:cNvPr id="3" name="Zástupný symbol pro obsah 2"/>
          <p:cNvSpPr>
            <a:spLocks noGrp="1"/>
          </p:cNvSpPr>
          <p:nvPr>
            <p:ph sz="quarter" idx="1"/>
          </p:nvPr>
        </p:nvSpPr>
        <p:spPr/>
        <p:txBody>
          <a:bodyPr>
            <a:normAutofit/>
          </a:bodyPr>
          <a:lstStyle/>
          <a:p>
            <a:r>
              <a:rPr lang="cs-CZ" dirty="0" smtClean="0"/>
              <a:t>Jestliže pro nějakou netranzitivní sadu platí</a:t>
            </a:r>
          </a:p>
          <a:p>
            <a:r>
              <a:rPr lang="cs-CZ" dirty="0" smtClean="0"/>
              <a:t>P(K1 &gt; K2) = · · · = P(</a:t>
            </a:r>
            <a:r>
              <a:rPr lang="cs-CZ" dirty="0" err="1" smtClean="0"/>
              <a:t>Kn</a:t>
            </a:r>
            <a:r>
              <a:rPr lang="cs-CZ" dirty="0" smtClean="0"/>
              <a:t>−1 &gt; </a:t>
            </a:r>
            <a:r>
              <a:rPr lang="cs-CZ" dirty="0" err="1" smtClean="0"/>
              <a:t>Kn</a:t>
            </a:r>
            <a:r>
              <a:rPr lang="cs-CZ" dirty="0" smtClean="0"/>
              <a:t>) = P(</a:t>
            </a:r>
            <a:r>
              <a:rPr lang="cs-CZ" dirty="0" err="1" smtClean="0"/>
              <a:t>Kn</a:t>
            </a:r>
            <a:r>
              <a:rPr lang="cs-CZ" dirty="0" smtClean="0"/>
              <a:t> &gt; K1),</a:t>
            </a:r>
          </a:p>
          <a:p>
            <a:r>
              <a:rPr lang="cs-CZ" dirty="0" smtClean="0"/>
              <a:t>budeme společnou hodnotu těchto </a:t>
            </a:r>
            <a:r>
              <a:rPr lang="cs-CZ" dirty="0" smtClean="0"/>
              <a:t>pravděpodobností </a:t>
            </a:r>
            <a:r>
              <a:rPr lang="cs-CZ" dirty="0" smtClean="0"/>
              <a:t>nazývat mírou </a:t>
            </a:r>
            <a:r>
              <a:rPr lang="cs-CZ" dirty="0" smtClean="0"/>
              <a:t>dominance dané </a:t>
            </a:r>
            <a:r>
              <a:rPr lang="cs-CZ" dirty="0" smtClean="0"/>
              <a:t>sady</a:t>
            </a:r>
            <a:r>
              <a:rPr lang="cs-CZ" dirty="0" smtClean="0"/>
              <a:t>.</a:t>
            </a:r>
          </a:p>
          <a:p>
            <a:r>
              <a:rPr lang="cs-CZ" dirty="0" smtClean="0"/>
              <a:t>Je </a:t>
            </a:r>
            <a:r>
              <a:rPr lang="cs-CZ" dirty="0" smtClean="0"/>
              <a:t>dokázáno, že míra dominance je vždy </a:t>
            </a:r>
            <a:r>
              <a:rPr lang="cs-CZ" dirty="0" smtClean="0"/>
              <a:t>menší než 3/4. </a:t>
            </a:r>
          </a:p>
          <a:p>
            <a:r>
              <a:rPr lang="cs-CZ" dirty="0" smtClean="0"/>
              <a:t>Pro </a:t>
            </a:r>
            <a:r>
              <a:rPr lang="cs-CZ" dirty="0" smtClean="0"/>
              <a:t>trojici kostek lze dosáhnout maximální dominance 0,618, pro </a:t>
            </a:r>
            <a:r>
              <a:rPr lang="cs-CZ" dirty="0" smtClean="0"/>
              <a:t>čtveřici 2/3, </a:t>
            </a:r>
            <a:r>
              <a:rPr lang="cs-CZ" dirty="0" smtClean="0"/>
              <a:t>pro deset kostek nejvýše 0,732; s rostoucím počtem kostek </a:t>
            </a:r>
            <a:r>
              <a:rPr lang="cs-CZ" dirty="0" err="1" smtClean="0"/>
              <a:t>semaximum</a:t>
            </a:r>
            <a:r>
              <a:rPr lang="cs-CZ" dirty="0" smtClean="0"/>
              <a:t> </a:t>
            </a:r>
            <a:r>
              <a:rPr lang="cs-CZ" dirty="0" smtClean="0"/>
              <a:t>limitně blíží ke </a:t>
            </a:r>
            <a:r>
              <a:rPr lang="cs-CZ" dirty="0" smtClean="0"/>
              <a:t>3/4.</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Jakou míru dominance měla </a:t>
            </a:r>
            <a:r>
              <a:rPr lang="cs-CZ" dirty="0" err="1" smtClean="0"/>
              <a:t>Efronova</a:t>
            </a:r>
            <a:r>
              <a:rPr lang="cs-CZ" dirty="0" smtClean="0"/>
              <a:t> sada</a:t>
            </a:r>
            <a:endParaRPr lang="cs-CZ" dirty="0"/>
          </a:p>
        </p:txBody>
      </p:sp>
      <p:sp>
        <p:nvSpPr>
          <p:cNvPr id="3" name="Zástupný symbol pro obsah 2"/>
          <p:cNvSpPr>
            <a:spLocks noGrp="1"/>
          </p:cNvSpPr>
          <p:nvPr>
            <p:ph sz="quarter" idx="1"/>
          </p:nvPr>
        </p:nvSpPr>
        <p:spPr/>
        <p:txBody>
          <a:bodyPr/>
          <a:lstStyle/>
          <a:p>
            <a:r>
              <a:rPr lang="cs-CZ" dirty="0" smtClean="0"/>
              <a:t>A – ½</a:t>
            </a:r>
          </a:p>
          <a:p>
            <a:r>
              <a:rPr lang="cs-CZ" dirty="0" smtClean="0"/>
              <a:t>B – 3/5</a:t>
            </a:r>
          </a:p>
          <a:p>
            <a:r>
              <a:rPr lang="cs-CZ" dirty="0" smtClean="0"/>
              <a:t>C – 2/3</a:t>
            </a:r>
          </a:p>
          <a:p>
            <a:r>
              <a:rPr lang="cs-CZ" dirty="0" smtClean="0"/>
              <a:t>D – ¾</a:t>
            </a:r>
          </a:p>
          <a:p>
            <a:r>
              <a:rPr lang="cs-CZ" dirty="0" smtClean="0"/>
              <a:t>E – Neměla míru dominance</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Efronova</a:t>
            </a:r>
            <a:r>
              <a:rPr lang="cs-CZ" dirty="0" smtClean="0"/>
              <a:t> sada – Hlasování</a:t>
            </a:r>
            <a:endParaRPr lang="cs-CZ" dirty="0"/>
          </a:p>
        </p:txBody>
      </p:sp>
      <p:sp>
        <p:nvSpPr>
          <p:cNvPr id="3" name="Zástupný symbol pro obsah 2"/>
          <p:cNvSpPr>
            <a:spLocks noGrp="1"/>
          </p:cNvSpPr>
          <p:nvPr>
            <p:ph sz="quarter" idx="1"/>
          </p:nvPr>
        </p:nvSpPr>
        <p:spPr/>
        <p:txBody>
          <a:bodyPr/>
          <a:lstStyle/>
          <a:p>
            <a:r>
              <a:rPr lang="cs-CZ" dirty="0" smtClean="0"/>
              <a:t>Lze nalézt sadou o čtyřech kostkách s ještě větší mírou dominance?</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Pravděpodobnost součtu ok</a:t>
            </a:r>
            <a:endParaRPr lang="cs-CZ" dirty="0"/>
          </a:p>
        </p:txBody>
      </p:sp>
      <p:sp>
        <p:nvSpPr>
          <p:cNvPr id="3" name="Zástupný symbol pro obsah 2"/>
          <p:cNvSpPr>
            <a:spLocks noGrp="1"/>
          </p:cNvSpPr>
          <p:nvPr>
            <p:ph sz="quarter" idx="1"/>
          </p:nvPr>
        </p:nvSpPr>
        <p:spPr/>
        <p:txBody>
          <a:bodyPr/>
          <a:lstStyle/>
          <a:p>
            <a:r>
              <a:rPr lang="cs-CZ" dirty="0" smtClean="0"/>
              <a:t>Představme si situaci, kdy házíte třemi kostkami a počítáte součet ok, které na nich padly.</a:t>
            </a:r>
          </a:p>
          <a:p>
            <a:r>
              <a:rPr lang="cs-CZ" dirty="0" smtClean="0"/>
              <a:t>Je možné nalézt tři kostky takové, že pravděpodobnost každého součtu bude stejná?</a:t>
            </a:r>
            <a:endParaRPr lang="cs-CZ" dirty="0"/>
          </a:p>
        </p:txBody>
      </p:sp>
      <p:pic>
        <p:nvPicPr>
          <p:cNvPr id="2050" name="Picture 2"/>
          <p:cNvPicPr>
            <a:picLocks noGrp="1" noChangeAspect="1" noChangeArrowheads="1"/>
          </p:cNvPicPr>
          <p:nvPr>
            <p:ph sz="quarter" idx="2"/>
          </p:nvPr>
        </p:nvPicPr>
        <p:blipFill>
          <a:blip r:embed="rId3" cstate="print"/>
          <a:srcRect/>
          <a:stretch>
            <a:fillRect/>
          </a:stretch>
        </p:blipFill>
        <p:spPr bwMode="auto">
          <a:xfrm>
            <a:off x="4818222" y="2204864"/>
            <a:ext cx="3374838" cy="270990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 na okraj</a:t>
            </a:r>
            <a:endParaRPr lang="cs-CZ" dirty="0"/>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467544" y="1844824"/>
            <a:ext cx="7467600" cy="683069"/>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TotalTime>
  <Words>1295</Words>
  <Application>Microsoft Office PowerPoint</Application>
  <PresentationFormat>Předvádění na obrazovce (4:3)</PresentationFormat>
  <Paragraphs>80</Paragraphs>
  <Slides>16</Slides>
  <Notes>7</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Arkýř</vt:lpstr>
      <vt:lpstr>Podivné hrací kostky</vt:lpstr>
      <vt:lpstr>Ohodnocení kostek</vt:lpstr>
      <vt:lpstr>HRA – Hlasování</vt:lpstr>
      <vt:lpstr>Netranzitivní sady</vt:lpstr>
      <vt:lpstr>Míra dominance</vt:lpstr>
      <vt:lpstr>Jakou míru dominance měla Efronova sada</vt:lpstr>
      <vt:lpstr>Efronova sada – Hlasování</vt:lpstr>
      <vt:lpstr>Pravděpodobnost součtu ok</vt:lpstr>
      <vt:lpstr>Poznámka na okraj</vt:lpstr>
      <vt:lpstr>Sady se stejně pravděpodobnými součty</vt:lpstr>
      <vt:lpstr>Hlasování</vt:lpstr>
      <vt:lpstr>Sada kostek se stejným součtem</vt:lpstr>
      <vt:lpstr>Sichermanovy sady</vt:lpstr>
      <vt:lpstr>Lake Wobegon sady</vt:lpstr>
      <vt:lpstr>Nezaměňovat s Vogonem</vt:lpstr>
      <vt:lpstr>Navrhněte Lake Wobegonovu sadu</vt:lpstr>
    </vt:vector>
  </TitlesOfParts>
  <Company>PedF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Podivné hrací kostky</dc:title>
  <dc:creator>Antonín Jančařík</dc:creator>
  <cp:lastModifiedBy>Antonín Jančařík</cp:lastModifiedBy>
  <cp:revision>5</cp:revision>
  <dcterms:created xsi:type="dcterms:W3CDTF">2014-10-27T07:49:49Z</dcterms:created>
  <dcterms:modified xsi:type="dcterms:W3CDTF">2014-10-27T08:32:12Z</dcterms:modified>
</cp:coreProperties>
</file>