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301" r:id="rId4"/>
    <p:sldId id="303" r:id="rId5"/>
    <p:sldId id="292" r:id="rId6"/>
    <p:sldId id="293" r:id="rId7"/>
    <p:sldId id="294" r:id="rId8"/>
    <p:sldId id="295" r:id="rId9"/>
    <p:sldId id="302" r:id="rId10"/>
    <p:sldId id="296" r:id="rId11"/>
    <p:sldId id="297" r:id="rId12"/>
    <p:sldId id="298" r:id="rId13"/>
    <p:sldId id="299" r:id="rId14"/>
    <p:sldId id="300" r:id="rId15"/>
    <p:sldId id="265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/>
    <p:restoredTop sz="94607"/>
  </p:normalViewPr>
  <p:slideViewPr>
    <p:cSldViewPr snapToGrid="0" snapToObjects="1">
      <p:cViewPr varScale="1">
        <p:scale>
          <a:sx n="106" d="100"/>
          <a:sy n="106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358FC6-BC28-4042-A3D1-A8008642F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AC9F8F-A74F-8D47-B8DB-6F91762D0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3B574C-FDA5-7C4B-9D2A-D2ABC916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1D1A-A101-DC4E-A92E-E801C9AB5B5D}" type="datetimeFigureOut">
              <a:rPr lang="cs-CZ" smtClean="0"/>
              <a:t>10.03.19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783860-06F4-F94F-99C3-49ED75D67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EB3531-F8BF-D242-851E-39422B2C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1735-C755-294C-8C4D-BAD72072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6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97DB7-C380-9B47-A005-DB8DEAA59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2C18C2F-B516-B344-B478-86452B467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EA6AEA-713B-9546-8C55-00E1E5F7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1D1A-A101-DC4E-A92E-E801C9AB5B5D}" type="datetimeFigureOut">
              <a:rPr lang="cs-CZ" smtClean="0"/>
              <a:t>10.03.19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C484BF-F579-534A-9816-35D0FE3F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E674D8-6CFD-6243-B284-155D7D66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1735-C755-294C-8C4D-BAD72072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23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215A8F8-304E-514F-AF20-9BE4841D4D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DEED070-5EBD-AB49-A38E-A1C12DA27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C88847-1B59-E648-A131-FC2D22B3B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1D1A-A101-DC4E-A92E-E801C9AB5B5D}" type="datetimeFigureOut">
              <a:rPr lang="cs-CZ" smtClean="0"/>
              <a:t>10.03.19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7F4531-F753-D741-A5E6-0EDD4D35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56E709-F76D-F248-9E2C-2A5B0E34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1735-C755-294C-8C4D-BAD72072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11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1981DE-0D4D-8C43-83D4-8C4459AE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8178A-8C91-AE42-85E5-3C3512F39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459A8E-612F-6C40-9226-6652F522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1D1A-A101-DC4E-A92E-E801C9AB5B5D}" type="datetimeFigureOut">
              <a:rPr lang="cs-CZ" smtClean="0"/>
              <a:t>10.03.19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9A1F83-71D4-B942-88BE-2D585AAD3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52ABD2-06FF-BE47-833C-B87113AD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1735-C755-294C-8C4D-BAD72072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18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3B867-1F31-1E45-BB71-23E946BE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CF9845-E1E7-2446-80A4-26C95E018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BF6D0B-94D4-6345-86F5-82A8D5F41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1D1A-A101-DC4E-A92E-E801C9AB5B5D}" type="datetimeFigureOut">
              <a:rPr lang="cs-CZ" smtClean="0"/>
              <a:t>10.03.19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992388-5CF0-714E-B8C5-EDEDC0FB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765BB6-CF2D-A94F-B239-85CB5CCA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1735-C755-294C-8C4D-BAD72072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53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B3313-3C36-C442-8FE4-DA9880B1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9D915C-087F-F641-8906-18DBDD175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495435-2A7F-854C-8A4F-A27899E74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1F07E6-E8F0-CA4F-A27F-04C2AB57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1D1A-A101-DC4E-A92E-E801C9AB5B5D}" type="datetimeFigureOut">
              <a:rPr lang="cs-CZ" smtClean="0"/>
              <a:t>10.03.19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A07ABF-4F13-B040-B956-A391ED85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005102-D8B9-C143-A1DE-171876DA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1735-C755-294C-8C4D-BAD72072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41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AD609-16B1-1340-91C9-8F583C953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7E3FAC-7210-3447-80D7-51AA13D5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0DE68B-1E66-664A-AE59-74B8ADB29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A893FF-7A29-E54B-B2FA-1A9D86358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380CF89-881F-5F42-9391-E3C690195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92C8AA3-5277-5748-AA2A-67ECFC038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1D1A-A101-DC4E-A92E-E801C9AB5B5D}" type="datetimeFigureOut">
              <a:rPr lang="cs-CZ" smtClean="0"/>
              <a:t>10.03.19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E21E2F8-D7CE-7140-AD56-95726BA2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9A57FAE-3B4F-E645-B1B7-5A6C44C9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1735-C755-294C-8C4D-BAD72072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55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3FEAB-9238-6049-90D2-C8BF66D66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31F8AF5-87AD-5745-861A-4F02998CB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1D1A-A101-DC4E-A92E-E801C9AB5B5D}" type="datetimeFigureOut">
              <a:rPr lang="cs-CZ" smtClean="0"/>
              <a:t>10.03.19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BF360D-F2D1-114F-87AA-9FBBAFB2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F220E8-C452-3047-A465-88B08446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1735-C755-294C-8C4D-BAD72072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69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CEB8BBA-2439-4447-B870-9FE8B372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1D1A-A101-DC4E-A92E-E801C9AB5B5D}" type="datetimeFigureOut">
              <a:rPr lang="cs-CZ" smtClean="0"/>
              <a:t>10.03.19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4044821-A396-6E40-9E6D-E77FABCD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3EE1DE-90A6-C544-BB8B-C020C0D0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1735-C755-294C-8C4D-BAD72072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1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B66DB-204D-EB40-9D1B-728102DBA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0233B9-3A9D-7A4D-88C1-005B3C42A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F27A59-8200-E24E-9E10-E4A261BDC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3C0B61-706F-A741-B32E-5DA508A6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1D1A-A101-DC4E-A92E-E801C9AB5B5D}" type="datetimeFigureOut">
              <a:rPr lang="cs-CZ" smtClean="0"/>
              <a:t>10.03.19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D380A2-2E9D-8543-BBE5-3E584913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7AEEFF-D2AA-3842-A017-A4D705FC3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1735-C755-294C-8C4D-BAD72072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6F31D-074E-504D-98B2-3B6EA656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F0D06D4-68BE-9F40-91E4-9D37DB0CF1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AB70B5-A51C-B247-8322-0621B7790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5BF150-4F97-F243-9F01-803E23B07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1D1A-A101-DC4E-A92E-E801C9AB5B5D}" type="datetimeFigureOut">
              <a:rPr lang="cs-CZ" smtClean="0"/>
              <a:t>10.03.19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A15B92-77BC-C04A-9F4F-7DA768F1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48E644-BA9E-1047-9210-CF48F5C4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1735-C755-294C-8C4D-BAD72072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80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65B9352-27DA-4F40-9AAA-BE41BC923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E01750-D38D-5949-9E56-6EE3D3F8B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B16746-7412-6341-B4D1-35C0A331D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71D1A-A101-DC4E-A92E-E801C9AB5B5D}" type="datetimeFigureOut">
              <a:rPr lang="cs-CZ" smtClean="0"/>
              <a:t>10.03.19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3FBF03-9844-9E49-89D1-9EF53057B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4A2C50-D65C-2947-9134-6D0EF0D29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71735-C755-294C-8C4D-BAD72072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58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6B9B3A6-9D39-FC44-B9ED-0BB4B8615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36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E3B678-ED15-0C4E-81DC-E217D6210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8" y="640082"/>
            <a:ext cx="6274591" cy="3351602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„Kým je pro vás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?“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23C4FF-1D36-0445-B93E-A98C3E3F8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7" y="4156276"/>
            <a:ext cx="6274592" cy="2061645"/>
          </a:xfrm>
        </p:spPr>
        <p:txBody>
          <a:bodyPr>
            <a:normAutofit/>
          </a:bodyPr>
          <a:lstStyle/>
          <a:p>
            <a:pPr algn="l"/>
            <a:r>
              <a:rPr lang="cs-CZ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Nietzschův</a:t>
            </a:r>
            <a:r>
              <a:rPr lang="cs-CZ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endParaRPr lang="cs-CZ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8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B55D0-FC2D-FC43-9BC2-E3E6E119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" pitchFamily="2" charset="0"/>
              </a:rPr>
              <a:t>Nábožensko-etický dualismus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1CF827-C68B-174B-B5D7-BB8167C50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684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" pitchFamily="2" charset="0"/>
              </a:rPr>
              <a:t>Zoroastrismus zná sice jediného Boha, ten však není tvůrcem všeho, ale jen dobrých věcí, zlé věci stvořil zlý konkurenční princip.</a:t>
            </a:r>
          </a:p>
          <a:p>
            <a:pPr marL="0" indent="0" algn="just">
              <a:buNone/>
            </a:pPr>
            <a:r>
              <a:rPr lang="cs-CZ" dirty="0">
                <a:latin typeface="Times" pitchFamily="2" charset="0"/>
              </a:rPr>
              <a:t>Co je na tomto typu dualismu tak zvláštní? Jeho abstrakce a mravnost</a:t>
            </a:r>
          </a:p>
          <a:p>
            <a:pPr marL="0" indent="0" algn="just">
              <a:buNone/>
            </a:pPr>
            <a:r>
              <a:rPr lang="cs-CZ" dirty="0">
                <a:latin typeface="Times" pitchFamily="2" charset="0"/>
              </a:rPr>
              <a:t>Zlo a dobro jsou abstrakce, nejsou to </a:t>
            </a:r>
            <a:r>
              <a:rPr lang="cs-CZ" i="1" dirty="0">
                <a:latin typeface="Times" pitchFamily="2" charset="0"/>
              </a:rPr>
              <a:t>v první řadě</a:t>
            </a:r>
            <a:r>
              <a:rPr lang="cs-CZ" dirty="0">
                <a:latin typeface="Times" pitchFamily="2" charset="0"/>
              </a:rPr>
              <a:t> postavičky, nepohybují se v mytologických rámcích. </a:t>
            </a:r>
          </a:p>
          <a:p>
            <a:pPr marL="0" indent="0" algn="just">
              <a:buNone/>
            </a:pPr>
            <a:r>
              <a:rPr lang="cs-CZ" dirty="0">
                <a:latin typeface="Times" pitchFamily="2" charset="0"/>
              </a:rPr>
              <a:t>Bůh je v první řadě mravní řád.</a:t>
            </a:r>
          </a:p>
          <a:p>
            <a:pPr marL="0" indent="0" algn="just">
              <a:buNone/>
            </a:pPr>
            <a:r>
              <a:rPr lang="cs-CZ" dirty="0">
                <a:latin typeface="Times" pitchFamily="2" charset="0"/>
              </a:rPr>
              <a:t>Celý život je pojat jako boj dobra se zlem, jehož se účastní všechny organismy,  ty nejnižší i nejvyšší. Vše je dobré, nebo špatné: buď daný fenomén patří do „stáje“ dobrého, nebo zlého ducha.</a:t>
            </a:r>
          </a:p>
          <a:p>
            <a:pPr marL="0" indent="0" algn="just">
              <a:buNone/>
            </a:pPr>
            <a:endParaRPr lang="cs-CZ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5D75A-3ED9-884F-A544-4B2653D6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" pitchFamily="2" charset="0"/>
              </a:rPr>
              <a:t>Herder – objevitel </a:t>
            </a:r>
            <a:r>
              <a:rPr lang="cs-CZ" dirty="0" err="1">
                <a:latin typeface="Times" pitchFamily="2" charset="0"/>
              </a:rPr>
              <a:t>Zarathustry</a:t>
            </a:r>
            <a:r>
              <a:rPr lang="cs-CZ" dirty="0">
                <a:latin typeface="Times" pitchFamily="2" charset="0"/>
              </a:rPr>
              <a:t> na západě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EB76C7-74A9-9444-B3C1-B12E0DD75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err="1">
                <a:latin typeface="Times" pitchFamily="2" charset="0"/>
              </a:rPr>
              <a:t>Zoroastra</a:t>
            </a:r>
            <a:r>
              <a:rPr lang="cs-CZ" dirty="0">
                <a:latin typeface="Times" pitchFamily="2" charset="0"/>
              </a:rPr>
              <a:t>/</a:t>
            </a:r>
            <a:r>
              <a:rPr lang="cs-CZ" dirty="0" err="1">
                <a:latin typeface="Times" pitchFamily="2" charset="0"/>
              </a:rPr>
              <a:t>Zarathustru</a:t>
            </a:r>
            <a:r>
              <a:rPr lang="cs-CZ" dirty="0">
                <a:latin typeface="Times" pitchFamily="2" charset="0"/>
              </a:rPr>
              <a:t> objevil pro západní svět Herder, který podněcuje předklad </a:t>
            </a:r>
            <a:r>
              <a:rPr lang="cs-CZ" dirty="0" err="1">
                <a:latin typeface="Times" pitchFamily="2" charset="0"/>
              </a:rPr>
              <a:t>Zend-Avesty</a:t>
            </a:r>
            <a:r>
              <a:rPr lang="cs-CZ" dirty="0">
                <a:latin typeface="Times" pitchFamily="2" charset="0"/>
              </a:rPr>
              <a:t>. </a:t>
            </a:r>
          </a:p>
          <a:p>
            <a:pPr marL="0" indent="0" algn="just">
              <a:buNone/>
            </a:pPr>
            <a:r>
              <a:rPr lang="cs-CZ" dirty="0">
                <a:latin typeface="Times" pitchFamily="2" charset="0"/>
              </a:rPr>
              <a:t>V tomto období se filosofové a religionisté zaměřují především na paralely mezi židovstvím a zoroastrismem. </a:t>
            </a:r>
          </a:p>
          <a:p>
            <a:pPr marL="0" indent="0" algn="just">
              <a:buNone/>
            </a:pPr>
            <a:r>
              <a:rPr lang="cs-CZ" dirty="0">
                <a:latin typeface="Times" pitchFamily="2" charset="0"/>
              </a:rPr>
              <a:t>Právě z těchto pramenů čerpá i Nietzsche:</a:t>
            </a:r>
          </a:p>
          <a:p>
            <a:pPr marL="0" indent="0" algn="just">
              <a:buNone/>
            </a:pPr>
            <a:r>
              <a:rPr lang="cs-CZ" dirty="0">
                <a:latin typeface="Times" pitchFamily="2" charset="0"/>
              </a:rPr>
              <a:t>„</a:t>
            </a:r>
            <a:r>
              <a:rPr lang="cs-CZ" dirty="0" err="1">
                <a:latin typeface="Times" pitchFamily="2" charset="0"/>
              </a:rPr>
              <a:t>Zarathustru</a:t>
            </a:r>
            <a:r>
              <a:rPr lang="cs-CZ" dirty="0">
                <a:latin typeface="Times" pitchFamily="2" charset="0"/>
              </a:rPr>
              <a:t>, tohoto Peršana, zkrátka nelze neuctívat, Peršané byli mezi prvními, kdo dějiny skutečně </a:t>
            </a:r>
            <a:r>
              <a:rPr lang="cs-CZ" i="1" dirty="0">
                <a:latin typeface="Times" pitchFamily="2" charset="0"/>
              </a:rPr>
              <a:t>mysleli</a:t>
            </a:r>
            <a:r>
              <a:rPr lang="cs-CZ" dirty="0">
                <a:latin typeface="Times" pitchFamily="2" charset="0"/>
              </a:rPr>
              <a:t>.“ Fragment z roku 1884.</a:t>
            </a:r>
          </a:p>
          <a:p>
            <a:pPr marL="0" indent="0" algn="just">
              <a:buNone/>
            </a:pPr>
            <a:r>
              <a:rPr lang="cs-CZ" dirty="0" err="1">
                <a:latin typeface="Times" pitchFamily="2" charset="0"/>
              </a:rPr>
              <a:t>Zarathustrovým</a:t>
            </a:r>
            <a:r>
              <a:rPr lang="cs-CZ" dirty="0">
                <a:latin typeface="Times" pitchFamily="2" charset="0"/>
              </a:rPr>
              <a:t> učením se zabývá i Schopenhauer: „</a:t>
            </a:r>
            <a:r>
              <a:rPr lang="cs-CZ" dirty="0" err="1">
                <a:latin typeface="Times" pitchFamily="2" charset="0"/>
              </a:rPr>
              <a:t>Zarathustra</a:t>
            </a:r>
            <a:r>
              <a:rPr lang="cs-CZ" dirty="0">
                <a:latin typeface="Times" pitchFamily="2" charset="0"/>
              </a:rPr>
              <a:t> formuloval svobodu vůle, aby bylo možné odstranit zlo.“ </a:t>
            </a:r>
          </a:p>
          <a:p>
            <a:pPr marL="0" indent="0" algn="just">
              <a:buNone/>
            </a:pPr>
            <a:endParaRPr lang="cs-CZ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6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2241E-AED9-AA48-AA2E-88647255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Perský, německý, indický idealismus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554111-48E6-1E49-BAD2-D2837D3E1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Friedricha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Schlegela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zoroastrismus perská obdoba německého klasického idealismu. „Stejně jako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Fichte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Schelling nebo Hegel považují Peršané činnost, život a svobodu za to jediné, co je skutečné, naopak mrtvý klid nebo nečinnost je prázdná.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Jiné je to s buddhistickým idealismem: ten spojuje vše s bytím přírody, jejímž reflexem je duch. Perský idealismus však spatřuje ve všem svár. Proti buddhistickému idealismu klidu a ztišení nastupuje idealismus boje a děje. Z toho pak vyplývá klid indického života a naopak čilá etická aktivita perského idealismu.“ </a:t>
            </a:r>
          </a:p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Schlegel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Über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Sprache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1808, str. 126.</a:t>
            </a:r>
          </a:p>
        </p:txBody>
      </p:sp>
    </p:spTree>
    <p:extLst>
      <p:ext uri="{BB962C8B-B14F-4D97-AF65-F5344CB8AC3E}">
        <p14:creationId xmlns:p14="http://schemas.microsoft.com/office/powerpoint/2010/main" val="1721478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E1AC85-BC31-B641-814C-01306DB6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dvacátém století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0D811-A806-2B47-8357-56A814EF4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ve dvacátém století zaměřují především klasičtí filologové, kteří zkoumají souvislost platónského idealismu se zoroastrismem. O nejslavnější srovnání se pokusí W.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Jaeger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své knize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Aristoteles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(1923):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„Orientální sklony platoniků souvisejí s obdivem pro chaldejskou a syrskou astronomii. Platonici se však rovněž zajímají o párský sklon k náboženskému dualismu, v němž shledávali jen další oporu pro dualistickou metafyziku starého Platóna. Zlá duše světa, která vládne zákonům, je oslavou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Od té doby panuje v akademie značný zájem 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Zarathustrovo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učení.“</a:t>
            </a:r>
          </a:p>
        </p:txBody>
      </p:sp>
    </p:spTree>
    <p:extLst>
      <p:ext uri="{BB962C8B-B14F-4D97-AF65-F5344CB8AC3E}">
        <p14:creationId xmlns:p14="http://schemas.microsoft.com/office/powerpoint/2010/main" val="172977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3B986-4AF0-AA49-9375-012F7199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Nietzschův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zoroastrismus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3601CD-7ECF-9D4F-8A3C-5F7DC5893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Nietzsche přejímá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prorokův smích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Láska ke zvířatům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ochráncem zvířat: známe třeba zpěv chovného býka, který žádá člověka o dobré zacházení. Při posledním soudu budou zasedat i zvířata. Zvířata mají svůj hlas a mohou na člověka žalovat. Pes je ochránce duše mrtvého. Rovněž je ochráncem stád, takže je hodně ceněný. </a:t>
            </a:r>
          </a:p>
          <a:p>
            <a:pPr marL="0" indent="0" algn="just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Zákaz krvavých obětí!</a:t>
            </a:r>
          </a:p>
          <a:p>
            <a:pPr marL="0" indent="0" algn="just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Oheň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symbol světla, očistné energie a aktivity.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Zoroastriáni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bývají označováni jako ctitelé ohně.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1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Zoroastrismus dnes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Většina zoroastriánů žije 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Bombayi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(asi 70 tis.), v Íránu dalších 20 až 30 tis. Dalším výrazným centrem je v důsledku migrace Londýn, zde žije kolem 5 tis. věřících.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Dodnes se často profilují jako ekologové a ochránci zvířat. Svůj typ pohřbů – tj. odložení mrtvoly na tzv. tiché věže, odkud mrtvoly roznesou ptáci – 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považují za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nejekologičtější způsob, jak zacházet s tělem. </a:t>
            </a:r>
          </a:p>
        </p:txBody>
      </p:sp>
    </p:spTree>
    <p:extLst>
      <p:ext uri="{BB962C8B-B14F-4D97-AF65-F5344CB8AC3E}">
        <p14:creationId xmlns:p14="http://schemas.microsoft.com/office/powerpoint/2010/main" val="387661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9FE20F-F509-A242-B533-B8EDEC47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DC269E-DE07-6945-B831-302E0E289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84" y="1595686"/>
            <a:ext cx="3425957" cy="466116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3D75B8-B7BF-9D47-BD62-878509474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690689"/>
            <a:ext cx="7161017" cy="424628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Často je zoroastrismus považován za nejstarší z prorockých náboženství.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autorem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gáth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tzv. posvátných zpěvů, v nichž představuje dualistický pohled na svět, který je odpovědí na otázku, proč je zlo a proč trpíme.</a:t>
            </a:r>
          </a:p>
          <a:p>
            <a:pPr marL="0" indent="0" algn="just">
              <a:buNone/>
            </a:pP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svých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gáthách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uvádí na scénu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jediného dobrotivého boha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Ahura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Mazdu, jedná se tedy rovněž patrně o nejstarší monotheistické náboženství.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Pomocníkem jediného Boha je duch světla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Spenta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Mainyu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který bojuje proti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Angra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Mainyu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duchu temnoty. Dobrými a zlými jsou tito duchové na základě své vlastní volby. Zlo je tedy výsledkem volby, ne přirozenosti. Dobrému duchu pomáhá dobrý princ, zlému zlý princ. Oba princové bojují o vládu nad světem. </a:t>
            </a:r>
          </a:p>
          <a:p>
            <a:pPr marL="0" indent="0" algn="just">
              <a:buNone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13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674451-9387-6840-92C6-FA94D5E4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2763ED-28B6-0346-BECE-1CCD252E9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" pitchFamily="2" charset="0"/>
              </a:rPr>
              <a:t>Nietzsche píše již jako chlapec první báseň o </a:t>
            </a:r>
            <a:r>
              <a:rPr lang="cs-CZ" b="1" dirty="0" err="1">
                <a:latin typeface="Times" pitchFamily="2" charset="0"/>
              </a:rPr>
              <a:t>Kýrovi</a:t>
            </a:r>
            <a:r>
              <a:rPr lang="cs-CZ" b="1" dirty="0">
                <a:latin typeface="Times" pitchFamily="2" charset="0"/>
              </a:rPr>
              <a:t> II</a:t>
            </a:r>
            <a:r>
              <a:rPr lang="cs-CZ" dirty="0">
                <a:latin typeface="Times" pitchFamily="2" charset="0"/>
              </a:rPr>
              <a:t>, který přijal zoroastrismus a poté, co dobyl Babylón, propustil Židy, podnítil jejich návrat do jejich svaté země a dokonce se postaral o to, aby jim byl restituován majetek.</a:t>
            </a:r>
          </a:p>
          <a:p>
            <a:pPr marL="0" indent="0" algn="just">
              <a:buNone/>
            </a:pPr>
            <a:r>
              <a:rPr lang="cs-CZ" dirty="0">
                <a:latin typeface="Times" pitchFamily="2" charset="0"/>
              </a:rPr>
              <a:t>Podstatné rovněž je, že se Židé právě zde, v Babylonu, seznámili s tímto náboženstvím a přijali mnohé prvky do svého náboženství. Zoroastrismus tak dal vzniknout třeba postavě Belzebuba, obdoby Satana. </a:t>
            </a:r>
          </a:p>
        </p:txBody>
      </p:sp>
    </p:spTree>
    <p:extLst>
      <p:ext uri="{BB962C8B-B14F-4D97-AF65-F5344CB8AC3E}">
        <p14:creationId xmlns:p14="http://schemas.microsoft.com/office/powerpoint/2010/main" val="33836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90C3B-AAA2-6B4C-B82D-F1A9690E1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 err="1">
                <a:latin typeface="Times" pitchFamily="2" charset="0"/>
              </a:rPr>
              <a:t>Nietzschova</a:t>
            </a:r>
            <a:r>
              <a:rPr lang="cs-CZ" dirty="0">
                <a:latin typeface="Times" pitchFamily="2" charset="0"/>
              </a:rPr>
              <a:t> četba: </a:t>
            </a:r>
            <a:r>
              <a:rPr lang="cs-CZ" dirty="0" err="1">
                <a:latin typeface="Times" pitchFamily="2" charset="0"/>
              </a:rPr>
              <a:t>Welter</a:t>
            </a:r>
            <a:r>
              <a:rPr lang="cs-CZ" dirty="0">
                <a:latin typeface="Times" pitchFamily="2" charset="0"/>
              </a:rPr>
              <a:t>, </a:t>
            </a:r>
            <a:r>
              <a:rPr lang="cs-CZ" i="1" dirty="0" err="1">
                <a:latin typeface="Times" pitchFamily="2" charset="0"/>
              </a:rPr>
              <a:t>Lehrbuch</a:t>
            </a:r>
            <a:r>
              <a:rPr lang="cs-CZ" i="1" dirty="0">
                <a:latin typeface="Times" pitchFamily="2" charset="0"/>
              </a:rPr>
              <a:t> der </a:t>
            </a:r>
            <a:r>
              <a:rPr lang="cs-CZ" i="1" dirty="0" err="1">
                <a:latin typeface="Times" pitchFamily="2" charset="0"/>
              </a:rPr>
              <a:t>Weltgeschichte</a:t>
            </a:r>
            <a:endParaRPr lang="cs-CZ" i="1" dirty="0">
              <a:latin typeface="Times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B25AA4-EDD7-3144-A383-D7C675D9F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Peršané jsou v této učebnici představeni jako národ „válečnický a toužící po svobodě“: „Své bohy uctívali bez obrazů, svatyň nebo oltářů, vedle nebeských těles uctívali především oheň. Jejich kněží obětovali na vysokých horách a nazývali se mágové. Zakladatel tohoto náboženství byl mudrc jménem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který žil asi 600 před n. l.“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Převzato z J.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Nietzsche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Religionen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2007, str. 71.</a:t>
            </a:r>
          </a:p>
        </p:txBody>
      </p:sp>
    </p:spTree>
    <p:extLst>
      <p:ext uri="{BB962C8B-B14F-4D97-AF65-F5344CB8AC3E}">
        <p14:creationId xmlns:p14="http://schemas.microsoft.com/office/powerpoint/2010/main" val="332451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5D45FE-A8C2-7B49-A5E1-B3A0266F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Smějící se prorok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E03488-4293-D040-A11F-2FE02DC14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Nejčastěji se za roky narození a úmrtí považují 599 a 522.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 zdroj 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Zarathustrově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životě jsou tzv.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gáthy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jeho písně.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Nejslavnější příběh s ním spjatý je, že se smál při porodu, vůbec se celé dětství prosmál. To poutalo pozornost, byl považován za posvátné dítě, proto jej několikrát chtěli lokální duchovní zavraždit.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6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99605-159D-F745-86E3-808E6B9E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Tři atentáty na malého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47F0D0-3DDB-DC42-A7C7-B173793FA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Jeden kněží jej chtěl ubodat, ale při výkonu vraždy jej zasáhlo prudké mravenčení do ruky, což vyvolalo 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záchvat smíchu.</a:t>
            </a:r>
          </a:p>
          <a:p>
            <a:pPr marL="514350" indent="-514350" algn="just"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Později tedy rozdělal obrovský oheň, do něhož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vhodil, ten však se smíchem vyběhl. </a:t>
            </a:r>
          </a:p>
          <a:p>
            <a:pPr marL="514350" indent="-514350" algn="just"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Jindy byl malý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zavlečen do úžiny, kterou byli prohnáni koně, kteří jej měli ušlapat, ale koně se jej pečlivě vyhýbali a ochraňovali jej… a s malým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hodně nasmáli. </a:t>
            </a:r>
          </a:p>
        </p:txBody>
      </p:sp>
    </p:spTree>
    <p:extLst>
      <p:ext uri="{BB962C8B-B14F-4D97-AF65-F5344CB8AC3E}">
        <p14:creationId xmlns:p14="http://schemas.microsoft.com/office/powerpoint/2010/main" val="10746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5F10C-5A58-2647-8410-69CFFCD6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" pitchFamily="2" charset="0"/>
              </a:rPr>
              <a:t>Ve třiceti se </a:t>
            </a:r>
            <a:r>
              <a:rPr lang="cs-CZ" dirty="0" err="1">
                <a:latin typeface="Times" pitchFamily="2" charset="0"/>
              </a:rPr>
              <a:t>Zarathustra</a:t>
            </a:r>
            <a:r>
              <a:rPr lang="cs-CZ" dirty="0">
                <a:latin typeface="Times" pitchFamily="2" charset="0"/>
              </a:rPr>
              <a:t> stáhne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799B57-65D5-5C41-B241-CAAA6AF50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" pitchFamily="2" charset="0"/>
              </a:rPr>
              <a:t>Stejně jako podle Nietzscheho se </a:t>
            </a:r>
            <a:r>
              <a:rPr lang="cs-CZ" dirty="0" err="1">
                <a:latin typeface="Times" pitchFamily="2" charset="0"/>
              </a:rPr>
              <a:t>Zarathustra</a:t>
            </a:r>
            <a:r>
              <a:rPr lang="cs-CZ" dirty="0">
                <a:latin typeface="Times" pitchFamily="2" charset="0"/>
              </a:rPr>
              <a:t> stáhne i podle posvátné knihy </a:t>
            </a:r>
            <a:r>
              <a:rPr lang="cs-CZ" dirty="0" err="1">
                <a:latin typeface="Times" pitchFamily="2" charset="0"/>
              </a:rPr>
              <a:t>Zend-Avesty</a:t>
            </a:r>
            <a:r>
              <a:rPr lang="cs-CZ" dirty="0">
                <a:latin typeface="Times" pitchFamily="2" charset="0"/>
              </a:rPr>
              <a:t> ve třiceti do ústraní. Odchází žít do přírody mezi zvířata. Žije v jeskyni a živí se tvarohem.</a:t>
            </a:r>
          </a:p>
          <a:p>
            <a:pPr marL="0" indent="0" algn="just">
              <a:buNone/>
            </a:pPr>
            <a:r>
              <a:rPr lang="cs-CZ" dirty="0">
                <a:latin typeface="Times" pitchFamily="2" charset="0"/>
              </a:rPr>
              <a:t>Po deseti letech sestupuje a zjeví se mu </a:t>
            </a:r>
            <a:r>
              <a:rPr lang="cs-CZ" dirty="0" err="1">
                <a:latin typeface="Times" pitchFamily="2" charset="0"/>
              </a:rPr>
              <a:t>Ahura</a:t>
            </a:r>
            <a:r>
              <a:rPr lang="cs-CZ" dirty="0">
                <a:latin typeface="Times" pitchFamily="2" charset="0"/>
              </a:rPr>
              <a:t>-Mazda, Bůh, který jej zasvěcuje do tajemství stvoření. </a:t>
            </a:r>
          </a:p>
        </p:txBody>
      </p:sp>
    </p:spTree>
    <p:extLst>
      <p:ext uri="{BB962C8B-B14F-4D97-AF65-F5344CB8AC3E}">
        <p14:creationId xmlns:p14="http://schemas.microsoft.com/office/powerpoint/2010/main" val="134617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DC08B-D39D-9A43-8C00-79A3B476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Zarathustrův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nábožensko-etický světonázor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82EDA4-778F-4849-B928-3A89DD563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Mircea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Eliadeho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uskutečňuje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tzv. „puritánskou mravní revoluci“.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má mít: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dobré myšlenky (tj. nezávidět, nenávidět, odpoutávat se od zloby)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dobrá slova (tj. nelhat, nepomlouvat atd.)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dobré činy (především neškodit druhým, přírodě ani zvěři)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 náboženství, které vyzývá, abychom „v myšlenkách, slovech a jednáních bojovali proti zlu. Tento boj prohlašuje za vlastní smysl existence. Je naším úkolem vytvářet světlo a šířit je, činit dobré skutky, druhé očišťovat, těšit druhé. Právě proto stojíme mezi světlem a temnotou.“  Herder,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Briefe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zur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Beförderung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Humanität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1883, str. 295. 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76655-9C89-9849-9250-D3D0FD0B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Slavný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zoroastrián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ED7F5D-627A-7147-9BC8-F9AC421EA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„My jako rodina jsme byli hrdí, že jsme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zoroastriáni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Myslím, že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Freddiho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naučila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zoroastriánská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víra tvrdě pracovat, být vytrvalý a jít si za svými sny,“ říká sestra slavného zpěváka.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C3ACA7-E2D2-8D47-ADEB-19B2582D0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8360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12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1027</Words>
  <Application>Microsoft Macintosh PowerPoint</Application>
  <PresentationFormat>Širokoúhlá obrazovka</PresentationFormat>
  <Paragraphs>59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</vt:lpstr>
      <vt:lpstr>Times New Roman</vt:lpstr>
      <vt:lpstr>Motiv Office</vt:lpstr>
      <vt:lpstr>„Kým je pro vás Zarathustra?“</vt:lpstr>
      <vt:lpstr>Proč „Zarathustra“?</vt:lpstr>
      <vt:lpstr>Prezentace aplikace PowerPoint</vt:lpstr>
      <vt:lpstr>Nietzschova četba: Welter, Lehrbuch der Weltgeschichte</vt:lpstr>
      <vt:lpstr>Smějící se prorok Zarathustra</vt:lpstr>
      <vt:lpstr>Tři atentáty na malého Zarathustru</vt:lpstr>
      <vt:lpstr>Ve třiceti se Zarathustra stáhne</vt:lpstr>
      <vt:lpstr>Zarathustrův nábožensko-etický světonázor</vt:lpstr>
      <vt:lpstr>Slavný zoroastrián</vt:lpstr>
      <vt:lpstr>Nábožensko-etický dualismus</vt:lpstr>
      <vt:lpstr>Herder – objevitel Zarathustry na západě</vt:lpstr>
      <vt:lpstr>Perský, německý, indický idealismus</vt:lpstr>
      <vt:lpstr>Zarathustra ve dvacátém století</vt:lpstr>
      <vt:lpstr>Nietzschův zoroastrismus </vt:lpstr>
      <vt:lpstr>Zoroastrismus dnes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„Kým je pro vás Zarathustra?“</dc:title>
  <dc:creator>Matějčková, Tereza</dc:creator>
  <cp:lastModifiedBy>Matějčková, Tereza</cp:lastModifiedBy>
  <cp:revision>8</cp:revision>
  <dcterms:created xsi:type="dcterms:W3CDTF">2019-03-02T17:12:28Z</dcterms:created>
  <dcterms:modified xsi:type="dcterms:W3CDTF">2019-03-10T15:04:32Z</dcterms:modified>
</cp:coreProperties>
</file>