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Old Standard TT" panose="020B0604020202020204" charset="-18"/>
      <p:regular r:id="rId16"/>
      <p:bold r:id="rId17"/>
      <p: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3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46abfeeb3_2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46abfeeb3_2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d46abfeeb3_2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d46abfeeb3_2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46abfeeb3_2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46abfeeb3_2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46abfeeb3_2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d46abfeeb3_2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46abfeeb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46abfeeb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46abfeeb3_3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46abfeeb3_3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46abfeeb3_3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46abfeeb3_3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46abfeeb3_3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46abfeeb3_3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46abfeeb3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46abfeeb3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46abfeeb3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46abfeeb3_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46abfeeb3_2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46abfeeb3_2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46abfeeb3_2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46abfeeb3_2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back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11700" y="990200"/>
            <a:ext cx="8520600" cy="260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6190"/>
              <a:buFont typeface="Arial"/>
              <a:buNone/>
            </a:pPr>
            <a:r>
              <a:rPr lang="cs" b="1"/>
              <a:t>Jazyk a myšlení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7596"/>
              <a:buFont typeface="Arial"/>
              <a:buNone/>
            </a:pPr>
            <a:endParaRPr sz="231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7596"/>
              <a:buFont typeface="Arial"/>
              <a:buNone/>
            </a:pPr>
            <a:r>
              <a:rPr lang="cs" sz="2311"/>
              <a:t>Matsumi Imai</a:t>
            </a:r>
            <a:endParaRPr sz="4311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171075" y="3282300"/>
            <a:ext cx="8520600" cy="11118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chemeClr val="dk1"/>
                </a:solidFill>
                <a:highlight>
                  <a:srgbClr val="9FC5E8"/>
                </a:highlight>
              </a:rPr>
              <a:t>Kapitola 5</a:t>
            </a:r>
            <a:endParaRPr>
              <a:solidFill>
                <a:schemeClr val="dk1"/>
              </a:solidFill>
              <a:highlight>
                <a:srgbClr val="9FC5E8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9FC5E8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  <a:highlight>
                  <a:srgbClr val="9FC5E8"/>
                </a:highlight>
              </a:rPr>
              <a:t>Jak jazyk ovlivňuje chápání</a:t>
            </a:r>
            <a:endParaRPr b="1">
              <a:solidFill>
                <a:schemeClr val="dk1"/>
              </a:solidFill>
              <a:highlight>
                <a:srgbClr val="9FC5E8"/>
              </a:highlight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254000" y="4394075"/>
            <a:ext cx="5889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latin typeface="Old Standard TT"/>
                <a:ea typeface="Old Standard TT"/>
                <a:cs typeface="Old Standard TT"/>
                <a:sym typeface="Old Standard TT"/>
              </a:rPr>
              <a:t>Daniela Nováková, Olina Pospíšilová</a:t>
            </a:r>
            <a:endParaRPr b="1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36263"/>
              <a:buFont typeface="Arial"/>
              <a:buNone/>
            </a:pPr>
            <a:r>
              <a:rPr lang="cs" sz="3033" b="1"/>
              <a:t>Důležitost pochopení rozdílů ve vědomí</a:t>
            </a:r>
            <a:endParaRPr sz="3033" b="1"/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" sz="1855" b="1"/>
              <a:t>Zkreslené vědomí, Posuny v chápání, Zpracování informací v cizím jazyce</a:t>
            </a:r>
            <a:endParaRPr sz="1855" b="1"/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1300" b="1"/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endParaRPr sz="1300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617375"/>
            <a:ext cx="8520600" cy="330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Náš jazyk se aktivně podílí na vnímání okolního světa. Ovšem některé tendence lze zobecnit pro všechny jazyky. A to především tendence lidského vědomí a inteligence.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Je důležité vnímat odlišnosti jazyků, a to především u těch, které si chceme osvojit. Pro jeho ovládání je to klíčové. Totiž pro dokonalou komunikaci nestačí znát pouze význam slov, ale především rychlé automatické zpracování dané jazykové informace.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52941"/>
              <a:buFont typeface="Arial"/>
              <a:buNone/>
            </a:pPr>
            <a:r>
              <a:rPr lang="cs" sz="2077" b="1"/>
              <a:t>Bilingvní myšlení</a:t>
            </a:r>
            <a:endParaRPr sz="2077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Není pravdou, že každý bilingvní jedinec ovládá oba jazyky na totožné úrovni. Nejčastěji je bilingvní jedinec ten, který ovládá dva jazyky na vysoké úrovni, ovšem preferuje jeden z nich, ve kterém také přemýšlí.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Je dokázáno, že bilingvní jedinci mají odlišnou slovní zásobu oproti běžným jedincům, také vnímají odlišně zvukovou stránku jazyka.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br>
              <a:rPr lang="cs"/>
            </a:br>
            <a:endParaRPr/>
          </a:p>
        </p:txBody>
      </p:sp>
      <p:pic>
        <p:nvPicPr>
          <p:cNvPr id="121" name="Google Shape;12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47175" y="2848875"/>
            <a:ext cx="2952750" cy="201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>
            <a:off x="311700" y="4651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52941"/>
              <a:buFont typeface="Arial"/>
              <a:buNone/>
            </a:pPr>
            <a:r>
              <a:rPr lang="cs" sz="2077" b="1"/>
              <a:t>Uvědomování si rozmanitosti chápání</a:t>
            </a:r>
            <a:endParaRPr sz="2077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Pokud si člověk osvojí druhý jazyk, dochází ke změnám chápání a vnímání okolního světa (alespoň v některých aspektech). Nelze získat myšlení, které bude totožné s rodilými mluvčími, ovšem jedinec získá alespoň nový filtr, přes který nahlíží na realitu.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311700" y="629125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Informace byly čerpány z 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200">
                <a:latin typeface="Times New Roman"/>
                <a:ea typeface="Times New Roman"/>
                <a:cs typeface="Times New Roman"/>
                <a:sym typeface="Times New Roman"/>
              </a:rPr>
              <a:t>IMAI, Matsumi. </a:t>
            </a:r>
            <a:r>
              <a:rPr lang="cs" sz="1200" i="1">
                <a:latin typeface="Times New Roman"/>
                <a:ea typeface="Times New Roman"/>
                <a:cs typeface="Times New Roman"/>
                <a:sym typeface="Times New Roman"/>
              </a:rPr>
              <a:t>Jazyk a myšlení</a:t>
            </a:r>
            <a:r>
              <a:rPr lang="cs" sz="1200">
                <a:latin typeface="Times New Roman"/>
                <a:ea typeface="Times New Roman"/>
                <a:cs typeface="Times New Roman"/>
                <a:sym typeface="Times New Roman"/>
              </a:rPr>
              <a:t>. První české vydání. Praha: Univerzita Karlova, nakladatelství Karolinum, 2017. ISBN 978-80-246-3694-8, s. 103-121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Slova mění paměť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Brýle, nebo činka?</a:t>
            </a:r>
            <a:endParaRPr b="1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 b="1">
                <a:solidFill>
                  <a:schemeClr val="dk1"/>
                </a:solidFill>
              </a:rPr>
              <a:t>Jazyk, aniž bychom si toho byli vědomi, má v každodenním životě velký vliv na naše chápání a paměť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7766" y="2430525"/>
            <a:ext cx="6541133" cy="184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163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Experimenty</a:t>
            </a:r>
            <a:endParaRPr b="1"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872925"/>
            <a:ext cx="8520600" cy="427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arenR"/>
            </a:pPr>
            <a:r>
              <a:rPr lang="cs" b="1">
                <a:solidFill>
                  <a:schemeClr val="dk1"/>
                </a:solidFill>
              </a:rPr>
              <a:t>Did you see a/the broken headlight?</a:t>
            </a:r>
            <a:endParaRPr b="1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Drobný rozdíl ve formulaci otázky může ovlivnit paměť a pozměnit obsah toho, co si vybavíme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2) 	Rychlost při srážce (Smash, Collide, Bump, Contact, Hit)</a:t>
            </a:r>
            <a:endParaRPr b="1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Odlišná formulace otázky způsobila odlišné odhady rychlosti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3) 	Barvy - experiment beze slov</a:t>
            </a:r>
            <a:endParaRPr b="1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cs">
                <a:solidFill>
                  <a:schemeClr val="dk1"/>
                </a:solidFill>
              </a:rPr>
              <a:t>Jazyk se bez našeho vědomí do našeho chápání vkrádá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45720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Jsou lidé vůbec schopni myslet bez použitá jazyka?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Úsudek ovlivněný jazykem</a:t>
            </a:r>
            <a:endParaRPr b="1"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i="1">
                <a:solidFill>
                  <a:schemeClr val="dk1"/>
                </a:solidFill>
              </a:rPr>
              <a:t>Vláda se právě rozhoduje, jak postupovat proti infekci, která se k nám rozšířila ze zahraničí. Předpokládá se, že si nemoc vyžádá zhruba 600 obětí. Jsou navrhována dvě protiopatření: Opatření A je schopno zachránit 200 lidí, opatření B je schopno zachránit jednu třetinu z 600 lidí, ale zbylým dvěma třetinám vůbec nepomůže. Které z opatření by mělo být využito? </a:t>
            </a:r>
            <a:r>
              <a:rPr lang="cs" b="1">
                <a:solidFill>
                  <a:schemeClr val="dk1"/>
                </a:solidFill>
              </a:rPr>
              <a:t>(70 % A)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i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i="1">
                <a:solidFill>
                  <a:schemeClr val="dk1"/>
                </a:solidFill>
              </a:rPr>
              <a:t>Když bude zavedeno opatření C, čtyři sta lidí zemře. Když bude implementováno opatření D, celá jedna třetina z šesti set lidí se zachrání, ale dvě třetiny zemřou</a:t>
            </a:r>
            <a:r>
              <a:rPr lang="cs">
                <a:solidFill>
                  <a:schemeClr val="dk1"/>
                </a:solidFill>
              </a:rPr>
              <a:t>. </a:t>
            </a:r>
            <a:r>
              <a:rPr lang="cs" b="1">
                <a:solidFill>
                  <a:schemeClr val="dk1"/>
                </a:solidFill>
              </a:rPr>
              <a:t>(75 % D)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b="1">
                <a:solidFill>
                  <a:schemeClr val="dk1"/>
                </a:solidFill>
              </a:rPr>
              <a:t>Jazyk lidem někdy zatemní fakta a donutí je se rozhodovat pouze na základě vlastních emočních preferencí a dojmů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200" b="1">
                <a:solidFill>
                  <a:schemeClr val="dk1"/>
                </a:solidFill>
              </a:rPr>
              <a:t>Do jaké míry jsou si tedy mluvčí různých jazyků schopni vzájemně porozumět?</a:t>
            </a:r>
            <a:endParaRPr sz="22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22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200" b="1">
                <a:solidFill>
                  <a:schemeClr val="dk1"/>
                </a:solidFill>
              </a:rPr>
              <a:t>Je opravdové vzájemné pochopení možné?</a:t>
            </a:r>
            <a:endParaRPr sz="22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1477950" y="1999050"/>
            <a:ext cx="618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800" b="1" i="1"/>
              <a:t>Závěr</a:t>
            </a:r>
            <a:endParaRPr sz="2800" b="1" i="1"/>
          </a:p>
          <a:p>
            <a:pPr marL="0" lvl="0" indent="0" algn="ctr" rt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2800" b="1" i="1"/>
              <a:t>Mohou si tedy mluvčí různých jazyků porozumět?</a:t>
            </a:r>
            <a:endParaRPr sz="2800" b="1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cs" sz="2077" b="1"/>
              <a:t> Znemožňuje rozdíl v chápání vzájemné porozumění? </a:t>
            </a:r>
            <a:endParaRPr sz="2077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446600"/>
            <a:ext cx="85206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Není správná odpověď - dle dřívějších tvrzení (Whorfovo tvzení) nikoliv, protože tento pohled je pouze jednostranný.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Dnes je tato oblast podrobena bádání podle různých faktorů (rozdílnost jazykové kategorizace jevů, odlišné chápání v odlišných jazycích atd.)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14900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 b="1"/>
              <a:t>Koncepty, kterým se miminka učí lehce</a:t>
            </a:r>
            <a:endParaRPr sz="1800" b="1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Lze zobecnit, že některé koncepty jsou pro děti jednodušší na osvojení a jiné naopak. A to v jakémkoliv jazyce. Dítě se mnohem lépe orientuje v situaci, kdy  je ono samo či předmět, na který upíná svou pozornost, referenčním bodem.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Některé prostorové vztahy zvládá rychleji (předmět uschovaný/vložený v druhém), jiné si osvojuje až při delší interakci (předmět podepřený jiným atd.).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C5E8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55000"/>
              <a:buFont typeface="Arial"/>
              <a:buNone/>
            </a:pPr>
            <a:r>
              <a:rPr lang="cs" sz="2000" b="1"/>
              <a:t>Osvojování jazyka a konceptuální mapa</a:t>
            </a:r>
            <a:endParaRPr sz="2000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7100"/>
              <a:t>Každý jedinec se rodí se svou základní konceptuální mapou, která je až následně ovlivněna mateřským jazykem jedince. Dítě vnímá svět intuitivně, poté však jazyk napomáhá k osvojení i složitějších vztahů a komplikovaných představ. </a:t>
            </a:r>
            <a:endParaRPr sz="71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cs" sz="7300" b="1"/>
              <a:t>Jazyk a vědomí</a:t>
            </a:r>
            <a:endParaRPr sz="73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cs" sz="7200"/>
              <a:t>Ve světě je díky velkému množství jazyků značná diverzita a různorodá kategorizace. V různých jazycích je tedy odlišné množství slov, které například vyjadřují jednu konkrétní činnost. </a:t>
            </a:r>
            <a:endParaRPr sz="7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715</Words>
  <Application>Microsoft Office PowerPoint</Application>
  <PresentationFormat>Předvádění na obrazovce (16:9)</PresentationFormat>
  <Paragraphs>68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Old Standard TT</vt:lpstr>
      <vt:lpstr>Paperback</vt:lpstr>
      <vt:lpstr>          Jazyk a myšlení  Matsumi Imai  </vt:lpstr>
      <vt:lpstr>Slova mění paměť </vt:lpstr>
      <vt:lpstr>Experimenty</vt:lpstr>
      <vt:lpstr>Úsudek ovlivněný jazykem</vt:lpstr>
      <vt:lpstr>Prezentace aplikace PowerPoint</vt:lpstr>
      <vt:lpstr>Závěr Mohou si tedy mluvčí různých jazyků porozumět?</vt:lpstr>
      <vt:lpstr>  Znemožňuje rozdíl v chápání vzájemné porozumění?  </vt:lpstr>
      <vt:lpstr>Koncepty, kterým se miminka učí lehce</vt:lpstr>
      <vt:lpstr>Osvojování jazyka a konceptuální mapa </vt:lpstr>
      <vt:lpstr>Důležitost pochopení rozdílů ve vědomí Zkreslené vědomí, Posuny v chápání, Zpracování informací v cizím jazyce   </vt:lpstr>
      <vt:lpstr>Bilingvní myšlení </vt:lpstr>
      <vt:lpstr>Uvědomování si rozmanitosti chápání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Jazyk a myšlení  Matsumi Imai  </dc:title>
  <dc:creator>Lenovo Allinone</dc:creator>
  <cp:lastModifiedBy>Lenovo Allinone</cp:lastModifiedBy>
  <cp:revision>1</cp:revision>
  <dcterms:modified xsi:type="dcterms:W3CDTF">2021-04-24T05:46:40Z</dcterms:modified>
</cp:coreProperties>
</file>