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3.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33.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4.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5.xml" ContentType="application/vnd.openxmlformats-officedocument.presentationml.notesSlide+xml"/>
  <Override PartName="/ppt/charts/chart12.xml" ContentType="application/vnd.openxmlformats-officedocument.drawingml.chart+xml"/>
  <Override PartName="/ppt/theme/themeOverride1.xml" ContentType="application/vnd.openxmlformats-officedocument.themeOverride+xml"/>
  <Override PartName="/ppt/drawings/drawing4.xml" ContentType="application/vnd.openxmlformats-officedocument.drawingml.chartshapes+xml"/>
  <Override PartName="/ppt/charts/chart13.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6.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charts/chart16.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charts/chart17.xml" ContentType="application/vnd.openxmlformats-officedocument.drawingml.chart+xml"/>
  <Override PartName="/ppt/charts/style8.xml" ContentType="application/vnd.ms-office.chartstyle+xml"/>
  <Override PartName="/ppt/charts/colors8.xml" ContentType="application/vnd.ms-office.chartcolorstyle+xml"/>
  <Override PartName="/ppt/charts/chart18.xml" ContentType="application/vnd.openxmlformats-officedocument.drawingml.chart+xml"/>
  <Override PartName="/ppt/charts/style9.xml" ContentType="application/vnd.ms-office.chartstyle+xml"/>
  <Override PartName="/ppt/charts/colors9.xml" ContentType="application/vnd.ms-office.chartcolorstyle+xml"/>
  <Override PartName="/ppt/charts/chart19.xml" ContentType="application/vnd.openxmlformats-officedocument.drawingml.chart+xml"/>
  <Override PartName="/ppt/charts/chart2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7" r:id="rId1"/>
  </p:sldMasterIdLst>
  <p:notesMasterIdLst>
    <p:notesMasterId r:id="rId62"/>
  </p:notesMasterIdLst>
  <p:sldIdLst>
    <p:sldId id="562" r:id="rId2"/>
    <p:sldId id="257" r:id="rId3"/>
    <p:sldId id="313" r:id="rId4"/>
    <p:sldId id="314" r:id="rId5"/>
    <p:sldId id="498" r:id="rId6"/>
    <p:sldId id="269" r:id="rId7"/>
    <p:sldId id="499" r:id="rId8"/>
    <p:sldId id="500" r:id="rId9"/>
    <p:sldId id="321" r:id="rId10"/>
    <p:sldId id="495" r:id="rId11"/>
    <p:sldId id="496" r:id="rId12"/>
    <p:sldId id="318" r:id="rId13"/>
    <p:sldId id="319" r:id="rId14"/>
    <p:sldId id="317" r:id="rId15"/>
    <p:sldId id="320" r:id="rId16"/>
    <p:sldId id="296" r:id="rId17"/>
    <p:sldId id="297" r:id="rId18"/>
    <p:sldId id="298" r:id="rId19"/>
    <p:sldId id="299" r:id="rId20"/>
    <p:sldId id="282" r:id="rId21"/>
    <p:sldId id="300" r:id="rId22"/>
    <p:sldId id="497" r:id="rId23"/>
    <p:sldId id="301" r:id="rId24"/>
    <p:sldId id="284" r:id="rId25"/>
    <p:sldId id="283" r:id="rId26"/>
    <p:sldId id="302" r:id="rId27"/>
    <p:sldId id="303" r:id="rId28"/>
    <p:sldId id="305" r:id="rId29"/>
    <p:sldId id="306" r:id="rId30"/>
    <p:sldId id="281" r:id="rId31"/>
    <p:sldId id="521" r:id="rId32"/>
    <p:sldId id="279" r:id="rId33"/>
    <p:sldId id="287" r:id="rId34"/>
    <p:sldId id="565" r:id="rId35"/>
    <p:sldId id="566" r:id="rId36"/>
    <p:sldId id="286" r:id="rId37"/>
    <p:sldId id="285" r:id="rId38"/>
    <p:sldId id="309" r:id="rId39"/>
    <p:sldId id="517" r:id="rId40"/>
    <p:sldId id="289" r:id="rId41"/>
    <p:sldId id="520" r:id="rId42"/>
    <p:sldId id="310" r:id="rId43"/>
    <p:sldId id="515" r:id="rId44"/>
    <p:sldId id="312" r:id="rId45"/>
    <p:sldId id="561" r:id="rId46"/>
    <p:sldId id="501" r:id="rId47"/>
    <p:sldId id="509" r:id="rId48"/>
    <p:sldId id="259" r:id="rId49"/>
    <p:sldId id="512" r:id="rId50"/>
    <p:sldId id="513" r:id="rId51"/>
    <p:sldId id="514" r:id="rId52"/>
    <p:sldId id="568" r:id="rId53"/>
    <p:sldId id="516" r:id="rId54"/>
    <p:sldId id="343" r:id="rId55"/>
    <p:sldId id="569" r:id="rId56"/>
    <p:sldId id="518" r:id="rId57"/>
    <p:sldId id="519" r:id="rId58"/>
    <p:sldId id="506" r:id="rId59"/>
    <p:sldId id="264" r:id="rId60"/>
    <p:sldId id="508"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howGuides="1">
      <p:cViewPr varScale="1">
        <p:scale>
          <a:sx n="102" d="100"/>
          <a:sy n="102" d="100"/>
        </p:scale>
        <p:origin x="192" y="496"/>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Users/martinavnukova/Downloads/812016231x1g045.xls"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Users/martinavnukova/Downloads/812016231x1g079.xls" TargetMode="External"/><Relationship Id="rId2" Type="http://schemas.microsoft.com/office/2011/relationships/chartColorStyle" Target="colors4.xml"/><Relationship Id="rId1" Type="http://schemas.microsoft.com/office/2011/relationships/chartStyle" Target="style4.xml"/></Relationships>
</file>

<file path=ppt/charts/_rels/chart11.xml.rels><?xml version="1.0" encoding="UTF-8" standalone="yes"?>
<Relationships xmlns="http://schemas.openxmlformats.org/package/2006/relationships"><Relationship Id="rId3" Type="http://schemas.openxmlformats.org/officeDocument/2006/relationships/oleObject" Target="Zo&#353;it7" TargetMode="External"/><Relationship Id="rId2" Type="http://schemas.microsoft.com/office/2011/relationships/chartColorStyle" Target="colors5.xml"/><Relationship Id="rId1" Type="http://schemas.microsoft.com/office/2011/relationships/chartStyle" Target="style5.xml"/></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Users/martinavnukova/Downloads/812016231x1g089.xls" TargetMode="External"/><Relationship Id="rId1" Type="http://schemas.openxmlformats.org/officeDocument/2006/relationships/themeOverride" Target="../theme/themeOverride1.xml"/></Relationships>
</file>

<file path=ppt/charts/_rels/chart13.xml.rels><?xml version="1.0" encoding="UTF-8" standalone="yes"?>
<Relationships xmlns="http://schemas.openxmlformats.org/package/2006/relationships"><Relationship Id="rId3" Type="http://schemas.openxmlformats.org/officeDocument/2006/relationships/oleObject" Target="Zo&#353;it7" TargetMode="External"/><Relationship Id="rId2" Type="http://schemas.microsoft.com/office/2011/relationships/chartColorStyle" Target="colors6.xml"/><Relationship Id="rId1" Type="http://schemas.microsoft.com/office/2011/relationships/chartStyle" Target="style6.xml"/></Relationships>
</file>

<file path=ppt/charts/_rels/chart14.xml.rels><?xml version="1.0" encoding="UTF-8" standalone="yes"?>
<Relationships xmlns="http://schemas.openxmlformats.org/package/2006/relationships"><Relationship Id="rId1" Type="http://schemas.openxmlformats.org/officeDocument/2006/relationships/oleObject" Target="file:////Users/martinavnukova/Downloads/812016231x1g091.xls"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Users/martinavnukova/Downloads/812016231x1g091.xls"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Zo&#353;it2" TargetMode="External"/></Relationships>
</file>

<file path=ppt/charts/_rels/chart17.xml.rels><?xml version="1.0" encoding="UTF-8" standalone="yes"?>
<Relationships xmlns="http://schemas.openxmlformats.org/package/2006/relationships"><Relationship Id="rId3" Type="http://schemas.openxmlformats.org/officeDocument/2006/relationships/oleObject" Target="file:////Users/martinavnukova/Library/CloudStorage/Dropbox/Mac/Desktop/DATA%20vyhor&#780;eni&#769;/to%20use/nove%20vysledky.xlsx" TargetMode="External"/><Relationship Id="rId2" Type="http://schemas.microsoft.com/office/2011/relationships/chartColorStyle" Target="colors8.xml"/><Relationship Id="rId1" Type="http://schemas.microsoft.com/office/2011/relationships/chartStyle" Target="style8.xml"/></Relationships>
</file>

<file path=ppt/charts/_rels/chart18.xml.rels><?xml version="1.0" encoding="UTF-8" standalone="yes"?>
<Relationships xmlns="http://schemas.openxmlformats.org/package/2006/relationships"><Relationship Id="rId3" Type="http://schemas.openxmlformats.org/officeDocument/2006/relationships/oleObject" Target="file:////Users/martinavnukova/Library/CloudStorage/Dropbox/Mac/Desktop/DATA%20vyhor&#780;eni&#769;/to%20use/nove%20vysledky.xlsx" TargetMode="External"/><Relationship Id="rId2" Type="http://schemas.microsoft.com/office/2011/relationships/chartColorStyle" Target="colors9.xml"/><Relationship Id="rId1" Type="http://schemas.microsoft.com/office/2011/relationships/chartStyle" Target="style9.xml"/></Relationships>
</file>

<file path=ppt/charts/_rels/chart19.xml.rels><?xml version="1.0" encoding="UTF-8" standalone="yes"?>
<Relationships xmlns="http://schemas.openxmlformats.org/package/2006/relationships"><Relationship Id="rId1" Type="http://schemas.openxmlformats.org/officeDocument/2006/relationships/oleObject" Target="file:///C:\Users\Radek_Ptacek\Downloads\BDI%20SMBM%20tabulky.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Users/martinavnukova/Downloads/812016231x1g045.xls"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file:////Users/martinavnukova/Library/CloudStorage/Dropbox/Mac/Desktop/DATA%20vyhor&#780;eni&#769;/to%20use/nove%20vysledky.xlsx" TargetMode="External"/><Relationship Id="rId2" Type="http://schemas.microsoft.com/office/2011/relationships/chartColorStyle" Target="colors10.xml"/><Relationship Id="rId1" Type="http://schemas.microsoft.com/office/2011/relationships/chartStyle" Target="style10.xml"/></Relationships>
</file>

<file path=ppt/charts/_rels/chart21.xml.rels><?xml version="1.0" encoding="UTF-8" standalone="yes"?>
<Relationships xmlns="http://schemas.openxmlformats.org/package/2006/relationships"><Relationship Id="rId3" Type="http://schemas.openxmlformats.org/officeDocument/2006/relationships/oleObject" Target="file:////Users/martinavnukova/Library/CloudStorage/Dropbox/Mac/Desktop/DATA%20vyhor&#780;eni&#769;/to%20use/nove%20vysledky.xlsx" TargetMode="External"/><Relationship Id="rId2" Type="http://schemas.microsoft.com/office/2011/relationships/chartColorStyle" Target="colors11.xml"/><Relationship Id="rId1" Type="http://schemas.microsoft.com/office/2011/relationships/chartStyle" Target="style11.xml"/></Relationships>
</file>

<file path=ppt/charts/_rels/chart22.xml.rels><?xml version="1.0" encoding="UTF-8" standalone="yes"?>
<Relationships xmlns="http://schemas.openxmlformats.org/package/2006/relationships"><Relationship Id="rId3" Type="http://schemas.openxmlformats.org/officeDocument/2006/relationships/oleObject" Target="file:////Users/martinavnukova/Library/CloudStorage/Dropbox/Mac/Desktop/DATA%20vyhor&#780;eni&#769;/to%20use/nove%20vysledky.xlsx" TargetMode="External"/><Relationship Id="rId2" Type="http://schemas.microsoft.com/office/2011/relationships/chartColorStyle" Target="colors12.xml"/><Relationship Id="rId1" Type="http://schemas.microsoft.com/office/2011/relationships/chartStyle" Target="style12.xml"/></Relationships>
</file>

<file path=ppt/charts/_rels/chart3.xml.rels><?xml version="1.0" encoding="UTF-8" standalone="yes"?>
<Relationships xmlns="http://schemas.openxmlformats.org/package/2006/relationships"><Relationship Id="rId3" Type="http://schemas.openxmlformats.org/officeDocument/2006/relationships/oleObject" Target="file:////Users/martinavnukova/Downloads/812012121P1G001.XLS"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file:////Users/martinavnukova/Downloads/812012121P1G001.XLS"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1" Type="http://schemas.openxmlformats.org/officeDocument/2006/relationships/oleObject" Target="file:////Users/martinavnukova/Downloads/812016231x1g029.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Users/martinavnukova/Downloads/812016231x1g029.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Users/martinavnukova/Downloads/812016231x1g109.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Users/martinavnukova/Downloads/812016231x1g109.xls"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Zo&#353;it7"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462182889278097E-2"/>
          <c:y val="8.8938273578746799E-2"/>
          <c:w val="0.92990798051771495"/>
          <c:h val="0.71505202712605098"/>
        </c:manualLayout>
      </c:layout>
      <c:barChart>
        <c:barDir val="col"/>
        <c:grouping val="stacked"/>
        <c:varyColors val="0"/>
        <c:ser>
          <c:idx val="0"/>
          <c:order val="0"/>
          <c:tx>
            <c:v>Very good or good</c:v>
          </c:tx>
          <c:spPr>
            <a:solidFill>
              <a:schemeClr val="tx2"/>
            </a:solidFill>
          </c:spPr>
          <c:invertIfNegative val="0"/>
          <c:dPt>
            <c:idx val="15"/>
            <c:invertIfNegative val="0"/>
            <c:bubble3D val="0"/>
            <c:extLst>
              <c:ext xmlns:c16="http://schemas.microsoft.com/office/drawing/2014/chart" uri="{C3380CC4-5D6E-409C-BE32-E72D297353CC}">
                <c16:uniqueId val="{00000000-04AF-724E-9779-42C2262C8DF3}"/>
              </c:ext>
            </c:extLst>
          </c:dPt>
          <c:dPt>
            <c:idx val="16"/>
            <c:invertIfNegative val="0"/>
            <c:bubble3D val="0"/>
            <c:spPr>
              <a:solidFill>
                <a:schemeClr val="accent2">
                  <a:lumMod val="50000"/>
                </a:schemeClr>
              </a:solidFill>
            </c:spPr>
            <c:extLst>
              <c:ext xmlns:c16="http://schemas.microsoft.com/office/drawing/2014/chart" uri="{C3380CC4-5D6E-409C-BE32-E72D297353CC}">
                <c16:uniqueId val="{00000002-04AF-724E-9779-42C2262C8DF3}"/>
              </c:ext>
            </c:extLst>
          </c:dPt>
          <c:dPt>
            <c:idx val="17"/>
            <c:invertIfNegative val="0"/>
            <c:bubble3D val="0"/>
            <c:extLst>
              <c:ext xmlns:c16="http://schemas.microsoft.com/office/drawing/2014/chart" uri="{C3380CC4-5D6E-409C-BE32-E72D297353CC}">
                <c16:uniqueId val="{00000003-04AF-724E-9779-42C2262C8DF3}"/>
              </c:ext>
            </c:extLst>
          </c:dPt>
          <c:dPt>
            <c:idx val="18"/>
            <c:invertIfNegative val="0"/>
            <c:bubble3D val="0"/>
            <c:extLst>
              <c:ext xmlns:c16="http://schemas.microsoft.com/office/drawing/2014/chart" uri="{C3380CC4-5D6E-409C-BE32-E72D297353CC}">
                <c16:uniqueId val="{00000004-04AF-724E-9779-42C2262C8DF3}"/>
              </c:ext>
            </c:extLst>
          </c:dPt>
          <c:dPt>
            <c:idx val="19"/>
            <c:invertIfNegative val="0"/>
            <c:bubble3D val="0"/>
            <c:extLst>
              <c:ext xmlns:c16="http://schemas.microsoft.com/office/drawing/2014/chart" uri="{C3380CC4-5D6E-409C-BE32-E72D297353CC}">
                <c16:uniqueId val="{00000005-04AF-724E-9779-42C2262C8DF3}"/>
              </c:ext>
            </c:extLst>
          </c:dPt>
          <c:dLbls>
            <c:dLbl>
              <c:idx val="16"/>
              <c:numFmt formatCode="0" sourceLinked="0"/>
              <c:spPr/>
              <c:txPr>
                <a:bodyPr/>
                <a:lstStyle/>
                <a:p>
                  <a:pPr>
                    <a:defRPr/>
                  </a:pPr>
                  <a:endParaRPr lang="sk-SK"/>
                </a:p>
              </c:txPr>
              <c:showLegendKey val="0"/>
              <c:showVal val="1"/>
              <c:showCatName val="0"/>
              <c:showSerName val="0"/>
              <c:showPercent val="0"/>
              <c:showBubbleSize val="0"/>
              <c:extLst>
                <c:ext xmlns:c16="http://schemas.microsoft.com/office/drawing/2014/chart" uri="{C3380CC4-5D6E-409C-BE32-E72D297353CC}">
                  <c16:uniqueId val="{00000002-04AF-724E-9779-42C2262C8DF3}"/>
                </c:ext>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Data3.22!$A$9:$A$45</c:f>
              <c:strCache>
                <c:ptCount val="37"/>
                <c:pt idx="0">
                  <c:v>Ireland</c:v>
                </c:pt>
                <c:pt idx="1">
                  <c:v>Sweden</c:v>
                </c:pt>
                <c:pt idx="2">
                  <c:v>Cyprus</c:v>
                </c:pt>
                <c:pt idx="3">
                  <c:v>Netherlands</c:v>
                </c:pt>
                <c:pt idx="4">
                  <c:v>Belgium</c:v>
                </c:pt>
                <c:pt idx="5">
                  <c:v>Malta</c:v>
                </c:pt>
                <c:pt idx="6">
                  <c:v>Greece</c:v>
                </c:pt>
                <c:pt idx="7">
                  <c:v>Luxembourg</c:v>
                </c:pt>
                <c:pt idx="8">
                  <c:v>Spain</c:v>
                </c:pt>
                <c:pt idx="9">
                  <c:v>Denmark</c:v>
                </c:pt>
                <c:pt idx="10">
                  <c:v>Romania</c:v>
                </c:pt>
                <c:pt idx="11">
                  <c:v>United Kingdom</c:v>
                </c:pt>
                <c:pt idx="12">
                  <c:v>Austria</c:v>
                </c:pt>
                <c:pt idx="13">
                  <c:v>Finland</c:v>
                </c:pt>
                <c:pt idx="14">
                  <c:v>France</c:v>
                </c:pt>
                <c:pt idx="15">
                  <c:v>Italy</c:v>
                </c:pt>
                <c:pt idx="16">
                  <c:v>EU28</c:v>
                </c:pt>
                <c:pt idx="17">
                  <c:v>Bulgaria</c:v>
                </c:pt>
                <c:pt idx="18">
                  <c:v>Germany</c:v>
                </c:pt>
                <c:pt idx="19">
                  <c:v>Slovenia</c:v>
                </c:pt>
                <c:pt idx="20">
                  <c:v>Slovak Rep.</c:v>
                </c:pt>
                <c:pt idx="21">
                  <c:v>Czech Rep.</c:v>
                </c:pt>
                <c:pt idx="22">
                  <c:v>Poland</c:v>
                </c:pt>
                <c:pt idx="23">
                  <c:v>Croatia</c:v>
                </c:pt>
                <c:pt idx="24">
                  <c:v>Hungary</c:v>
                </c:pt>
                <c:pt idx="25">
                  <c:v>Estonia</c:v>
                </c:pt>
                <c:pt idx="26">
                  <c:v>Portugal</c:v>
                </c:pt>
                <c:pt idx="27">
                  <c:v>Latvia</c:v>
                </c:pt>
                <c:pt idx="28">
                  <c:v>Lithuania</c:v>
                </c:pt>
                <c:pt idx="30">
                  <c:v>Switzerland</c:v>
                </c:pt>
                <c:pt idx="31">
                  <c:v>Norway</c:v>
                </c:pt>
                <c:pt idx="32">
                  <c:v>FYR of Macedonia</c:v>
                </c:pt>
                <c:pt idx="33">
                  <c:v>Iceland</c:v>
                </c:pt>
                <c:pt idx="34">
                  <c:v>Montenegro</c:v>
                </c:pt>
                <c:pt idx="35">
                  <c:v>Turkey</c:v>
                </c:pt>
                <c:pt idx="36">
                  <c:v>Serbia</c:v>
                </c:pt>
              </c:strCache>
            </c:strRef>
          </c:cat>
          <c:val>
            <c:numRef>
              <c:f>Data3.22!$C$9:$C$45</c:f>
              <c:numCache>
                <c:formatCode>0.0</c:formatCode>
                <c:ptCount val="37"/>
                <c:pt idx="0">
                  <c:v>82.5</c:v>
                </c:pt>
                <c:pt idx="1">
                  <c:v>80.099999999999994</c:v>
                </c:pt>
                <c:pt idx="2">
                  <c:v>77.5</c:v>
                </c:pt>
                <c:pt idx="3">
                  <c:v>77.3</c:v>
                </c:pt>
                <c:pt idx="4">
                  <c:v>75</c:v>
                </c:pt>
                <c:pt idx="5">
                  <c:v>74.7</c:v>
                </c:pt>
                <c:pt idx="6">
                  <c:v>73.5</c:v>
                </c:pt>
                <c:pt idx="7">
                  <c:v>72.8</c:v>
                </c:pt>
                <c:pt idx="8">
                  <c:v>72.599999999999994</c:v>
                </c:pt>
                <c:pt idx="9">
                  <c:v>72.400000000000006</c:v>
                </c:pt>
                <c:pt idx="10">
                  <c:v>70.8</c:v>
                </c:pt>
                <c:pt idx="11">
                  <c:v>70</c:v>
                </c:pt>
                <c:pt idx="12">
                  <c:v>69.5</c:v>
                </c:pt>
                <c:pt idx="13">
                  <c:v>69.2</c:v>
                </c:pt>
                <c:pt idx="14">
                  <c:v>68.099999999999994</c:v>
                </c:pt>
                <c:pt idx="15">
                  <c:v>67.900000000000006</c:v>
                </c:pt>
                <c:pt idx="16">
                  <c:v>67.400000000000006</c:v>
                </c:pt>
                <c:pt idx="17">
                  <c:v>65.7</c:v>
                </c:pt>
                <c:pt idx="18">
                  <c:v>65.2</c:v>
                </c:pt>
                <c:pt idx="19">
                  <c:v>64.8</c:v>
                </c:pt>
                <c:pt idx="20">
                  <c:v>64.7</c:v>
                </c:pt>
                <c:pt idx="21">
                  <c:v>60.7</c:v>
                </c:pt>
                <c:pt idx="22">
                  <c:v>58.1</c:v>
                </c:pt>
                <c:pt idx="23">
                  <c:v>57.9</c:v>
                </c:pt>
                <c:pt idx="24">
                  <c:v>57.5</c:v>
                </c:pt>
                <c:pt idx="25">
                  <c:v>51.8</c:v>
                </c:pt>
                <c:pt idx="26">
                  <c:v>45.9</c:v>
                </c:pt>
                <c:pt idx="27">
                  <c:v>45.8</c:v>
                </c:pt>
                <c:pt idx="28">
                  <c:v>44.9</c:v>
                </c:pt>
                <c:pt idx="30">
                  <c:v>79.3</c:v>
                </c:pt>
                <c:pt idx="31">
                  <c:v>78.5</c:v>
                </c:pt>
                <c:pt idx="32">
                  <c:v>76.2</c:v>
                </c:pt>
                <c:pt idx="33">
                  <c:v>76.099999999999994</c:v>
                </c:pt>
                <c:pt idx="34">
                  <c:v>68.8</c:v>
                </c:pt>
                <c:pt idx="35">
                  <c:v>68.099999999999994</c:v>
                </c:pt>
                <c:pt idx="36">
                  <c:v>49.4</c:v>
                </c:pt>
              </c:numCache>
            </c:numRef>
          </c:val>
          <c:extLst>
            <c:ext xmlns:c16="http://schemas.microsoft.com/office/drawing/2014/chart" uri="{C3380CC4-5D6E-409C-BE32-E72D297353CC}">
              <c16:uniqueId val="{00000006-04AF-724E-9779-42C2262C8DF3}"/>
            </c:ext>
          </c:extLst>
        </c:ser>
        <c:ser>
          <c:idx val="1"/>
          <c:order val="1"/>
          <c:tx>
            <c:v>Fair</c:v>
          </c:tx>
          <c:spPr>
            <a:solidFill>
              <a:schemeClr val="accent1"/>
            </a:solidFill>
          </c:spPr>
          <c:invertIfNegative val="0"/>
          <c:dPt>
            <c:idx val="16"/>
            <c:invertIfNegative val="0"/>
            <c:bubble3D val="0"/>
            <c:spPr>
              <a:solidFill>
                <a:schemeClr val="accent2"/>
              </a:solidFill>
            </c:spPr>
            <c:extLst>
              <c:ext xmlns:c16="http://schemas.microsoft.com/office/drawing/2014/chart" uri="{C3380CC4-5D6E-409C-BE32-E72D297353CC}">
                <c16:uniqueId val="{00000008-04AF-724E-9779-42C2262C8DF3}"/>
              </c:ext>
            </c:extLst>
          </c:dPt>
          <c:dPt>
            <c:idx val="17"/>
            <c:invertIfNegative val="0"/>
            <c:bubble3D val="0"/>
            <c:extLst>
              <c:ext xmlns:c16="http://schemas.microsoft.com/office/drawing/2014/chart" uri="{C3380CC4-5D6E-409C-BE32-E72D297353CC}">
                <c16:uniqueId val="{00000009-04AF-724E-9779-42C2262C8DF3}"/>
              </c:ext>
            </c:extLst>
          </c:dPt>
          <c:dLbls>
            <c:dLbl>
              <c:idx val="16"/>
              <c:numFmt formatCode="#,##0" sourceLinked="0"/>
              <c:spPr/>
              <c:txPr>
                <a:bodyPr/>
                <a:lstStyle/>
                <a:p>
                  <a:pPr>
                    <a:defRPr/>
                  </a:pPr>
                  <a:endParaRPr lang="sk-SK"/>
                </a:p>
              </c:txPr>
              <c:dLblPos val="ctr"/>
              <c:showLegendKey val="0"/>
              <c:showVal val="1"/>
              <c:showCatName val="0"/>
              <c:showSerName val="0"/>
              <c:showPercent val="0"/>
              <c:showBubbleSize val="0"/>
              <c:extLst>
                <c:ext xmlns:c16="http://schemas.microsoft.com/office/drawing/2014/chart" uri="{C3380CC4-5D6E-409C-BE32-E72D297353CC}">
                  <c16:uniqueId val="{00000008-04AF-724E-9779-42C2262C8DF3}"/>
                </c:ext>
              </c:extLst>
            </c:dLbl>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Data3.22!$A$9:$A$45</c:f>
              <c:strCache>
                <c:ptCount val="37"/>
                <c:pt idx="0">
                  <c:v>Ireland</c:v>
                </c:pt>
                <c:pt idx="1">
                  <c:v>Sweden</c:v>
                </c:pt>
                <c:pt idx="2">
                  <c:v>Cyprus</c:v>
                </c:pt>
                <c:pt idx="3">
                  <c:v>Netherlands</c:v>
                </c:pt>
                <c:pt idx="4">
                  <c:v>Belgium</c:v>
                </c:pt>
                <c:pt idx="5">
                  <c:v>Malta</c:v>
                </c:pt>
                <c:pt idx="6">
                  <c:v>Greece</c:v>
                </c:pt>
                <c:pt idx="7">
                  <c:v>Luxembourg</c:v>
                </c:pt>
                <c:pt idx="8">
                  <c:v>Spain</c:v>
                </c:pt>
                <c:pt idx="9">
                  <c:v>Denmark</c:v>
                </c:pt>
                <c:pt idx="10">
                  <c:v>Romania</c:v>
                </c:pt>
                <c:pt idx="11">
                  <c:v>United Kingdom</c:v>
                </c:pt>
                <c:pt idx="12">
                  <c:v>Austria</c:v>
                </c:pt>
                <c:pt idx="13">
                  <c:v>Finland</c:v>
                </c:pt>
                <c:pt idx="14">
                  <c:v>France</c:v>
                </c:pt>
                <c:pt idx="15">
                  <c:v>Italy</c:v>
                </c:pt>
                <c:pt idx="16">
                  <c:v>EU28</c:v>
                </c:pt>
                <c:pt idx="17">
                  <c:v>Bulgaria</c:v>
                </c:pt>
                <c:pt idx="18">
                  <c:v>Germany</c:v>
                </c:pt>
                <c:pt idx="19">
                  <c:v>Slovenia</c:v>
                </c:pt>
                <c:pt idx="20">
                  <c:v>Slovak Rep.</c:v>
                </c:pt>
                <c:pt idx="21">
                  <c:v>Czech Rep.</c:v>
                </c:pt>
                <c:pt idx="22">
                  <c:v>Poland</c:v>
                </c:pt>
                <c:pt idx="23">
                  <c:v>Croatia</c:v>
                </c:pt>
                <c:pt idx="24">
                  <c:v>Hungary</c:v>
                </c:pt>
                <c:pt idx="25">
                  <c:v>Estonia</c:v>
                </c:pt>
                <c:pt idx="26">
                  <c:v>Portugal</c:v>
                </c:pt>
                <c:pt idx="27">
                  <c:v>Latvia</c:v>
                </c:pt>
                <c:pt idx="28">
                  <c:v>Lithuania</c:v>
                </c:pt>
                <c:pt idx="30">
                  <c:v>Switzerland</c:v>
                </c:pt>
                <c:pt idx="31">
                  <c:v>Norway</c:v>
                </c:pt>
                <c:pt idx="32">
                  <c:v>FYR of Macedonia</c:v>
                </c:pt>
                <c:pt idx="33">
                  <c:v>Iceland</c:v>
                </c:pt>
                <c:pt idx="34">
                  <c:v>Montenegro</c:v>
                </c:pt>
                <c:pt idx="35">
                  <c:v>Turkey</c:v>
                </c:pt>
                <c:pt idx="36">
                  <c:v>Serbia</c:v>
                </c:pt>
              </c:strCache>
            </c:strRef>
          </c:cat>
          <c:val>
            <c:numRef>
              <c:f>Data3.22!$D$9:$D$45</c:f>
              <c:numCache>
                <c:formatCode>0.0</c:formatCode>
                <c:ptCount val="37"/>
                <c:pt idx="0">
                  <c:v>13.5</c:v>
                </c:pt>
                <c:pt idx="1">
                  <c:v>15.9</c:v>
                </c:pt>
                <c:pt idx="2">
                  <c:v>17</c:v>
                </c:pt>
                <c:pt idx="3">
                  <c:v>17.2</c:v>
                </c:pt>
                <c:pt idx="4">
                  <c:v>15.8</c:v>
                </c:pt>
                <c:pt idx="5">
                  <c:v>22</c:v>
                </c:pt>
                <c:pt idx="6">
                  <c:v>15.8</c:v>
                </c:pt>
                <c:pt idx="7">
                  <c:v>18.899999999999999</c:v>
                </c:pt>
                <c:pt idx="8">
                  <c:v>19.100000000000001</c:v>
                </c:pt>
                <c:pt idx="9">
                  <c:v>20.2</c:v>
                </c:pt>
                <c:pt idx="10">
                  <c:v>20.399999999999999</c:v>
                </c:pt>
                <c:pt idx="11">
                  <c:v>21</c:v>
                </c:pt>
                <c:pt idx="12">
                  <c:v>21.6</c:v>
                </c:pt>
                <c:pt idx="13">
                  <c:v>24.4</c:v>
                </c:pt>
                <c:pt idx="14">
                  <c:v>23.5</c:v>
                </c:pt>
                <c:pt idx="15">
                  <c:v>20</c:v>
                </c:pt>
                <c:pt idx="16">
                  <c:v>22.8</c:v>
                </c:pt>
                <c:pt idx="17">
                  <c:v>22.1</c:v>
                </c:pt>
                <c:pt idx="18">
                  <c:v>26.8</c:v>
                </c:pt>
                <c:pt idx="19">
                  <c:v>24.2</c:v>
                </c:pt>
                <c:pt idx="20">
                  <c:v>22.6</c:v>
                </c:pt>
                <c:pt idx="21">
                  <c:v>27.7</c:v>
                </c:pt>
                <c:pt idx="22">
                  <c:v>28.1</c:v>
                </c:pt>
                <c:pt idx="23">
                  <c:v>22.1</c:v>
                </c:pt>
                <c:pt idx="24">
                  <c:v>26.7</c:v>
                </c:pt>
                <c:pt idx="25">
                  <c:v>31.7</c:v>
                </c:pt>
                <c:pt idx="26">
                  <c:v>35.700000000000003</c:v>
                </c:pt>
                <c:pt idx="27">
                  <c:v>37.1</c:v>
                </c:pt>
                <c:pt idx="28">
                  <c:v>37.200000000000003</c:v>
                </c:pt>
                <c:pt idx="30">
                  <c:v>16.899999999999999</c:v>
                </c:pt>
                <c:pt idx="31">
                  <c:v>14.6</c:v>
                </c:pt>
                <c:pt idx="32">
                  <c:v>14.1</c:v>
                </c:pt>
                <c:pt idx="33">
                  <c:v>17.5</c:v>
                </c:pt>
                <c:pt idx="34">
                  <c:v>13.6</c:v>
                </c:pt>
                <c:pt idx="35">
                  <c:v>20.100000000000001</c:v>
                </c:pt>
                <c:pt idx="36">
                  <c:v>27.7</c:v>
                </c:pt>
              </c:numCache>
            </c:numRef>
          </c:val>
          <c:extLst>
            <c:ext xmlns:c16="http://schemas.microsoft.com/office/drawing/2014/chart" uri="{C3380CC4-5D6E-409C-BE32-E72D297353CC}">
              <c16:uniqueId val="{0000000A-04AF-724E-9779-42C2262C8DF3}"/>
            </c:ext>
          </c:extLst>
        </c:ser>
        <c:ser>
          <c:idx val="2"/>
          <c:order val="2"/>
          <c:tx>
            <c:v>Bad or very bad</c:v>
          </c:tx>
          <c:spPr>
            <a:solidFill>
              <a:schemeClr val="accent1">
                <a:lumMod val="40000"/>
                <a:lumOff val="60000"/>
              </a:schemeClr>
            </a:solidFill>
          </c:spPr>
          <c:invertIfNegative val="0"/>
          <c:dPt>
            <c:idx val="16"/>
            <c:invertIfNegative val="0"/>
            <c:bubble3D val="0"/>
            <c:spPr>
              <a:solidFill>
                <a:schemeClr val="accent2">
                  <a:lumMod val="40000"/>
                  <a:lumOff val="60000"/>
                </a:schemeClr>
              </a:solidFill>
            </c:spPr>
            <c:extLst>
              <c:ext xmlns:c16="http://schemas.microsoft.com/office/drawing/2014/chart" uri="{C3380CC4-5D6E-409C-BE32-E72D297353CC}">
                <c16:uniqueId val="{0000000C-04AF-724E-9779-42C2262C8DF3}"/>
              </c:ext>
            </c:extLst>
          </c:dPt>
          <c:dPt>
            <c:idx val="17"/>
            <c:invertIfNegative val="0"/>
            <c:bubble3D val="0"/>
            <c:extLst>
              <c:ext xmlns:c16="http://schemas.microsoft.com/office/drawing/2014/chart" uri="{C3380CC4-5D6E-409C-BE32-E72D297353CC}">
                <c16:uniqueId val="{0000000D-04AF-724E-9779-42C2262C8DF3}"/>
              </c:ext>
            </c:extLst>
          </c:dPt>
          <c:dLbls>
            <c:dLbl>
              <c:idx val="16"/>
              <c:numFmt formatCode="#,##0" sourceLinked="0"/>
              <c:spPr/>
              <c:txPr>
                <a:bodyPr/>
                <a:lstStyle/>
                <a:p>
                  <a:pPr>
                    <a:defRPr/>
                  </a:pPr>
                  <a:endParaRPr lang="sk-SK"/>
                </a:p>
              </c:txPr>
              <c:dLblPos val="ctr"/>
              <c:showLegendKey val="0"/>
              <c:showVal val="1"/>
              <c:showCatName val="0"/>
              <c:showSerName val="0"/>
              <c:showPercent val="0"/>
              <c:showBubbleSize val="0"/>
              <c:extLst>
                <c:ext xmlns:c16="http://schemas.microsoft.com/office/drawing/2014/chart" uri="{C3380CC4-5D6E-409C-BE32-E72D297353CC}">
                  <c16:uniqueId val="{0000000C-04AF-724E-9779-42C2262C8DF3}"/>
                </c:ext>
              </c:extLst>
            </c:dLbl>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Data3.22!$A$9:$A$45</c:f>
              <c:strCache>
                <c:ptCount val="37"/>
                <c:pt idx="0">
                  <c:v>Ireland</c:v>
                </c:pt>
                <c:pt idx="1">
                  <c:v>Sweden</c:v>
                </c:pt>
                <c:pt idx="2">
                  <c:v>Cyprus</c:v>
                </c:pt>
                <c:pt idx="3">
                  <c:v>Netherlands</c:v>
                </c:pt>
                <c:pt idx="4">
                  <c:v>Belgium</c:v>
                </c:pt>
                <c:pt idx="5">
                  <c:v>Malta</c:v>
                </c:pt>
                <c:pt idx="6">
                  <c:v>Greece</c:v>
                </c:pt>
                <c:pt idx="7">
                  <c:v>Luxembourg</c:v>
                </c:pt>
                <c:pt idx="8">
                  <c:v>Spain</c:v>
                </c:pt>
                <c:pt idx="9">
                  <c:v>Denmark</c:v>
                </c:pt>
                <c:pt idx="10">
                  <c:v>Romania</c:v>
                </c:pt>
                <c:pt idx="11">
                  <c:v>United Kingdom</c:v>
                </c:pt>
                <c:pt idx="12">
                  <c:v>Austria</c:v>
                </c:pt>
                <c:pt idx="13">
                  <c:v>Finland</c:v>
                </c:pt>
                <c:pt idx="14">
                  <c:v>France</c:v>
                </c:pt>
                <c:pt idx="15">
                  <c:v>Italy</c:v>
                </c:pt>
                <c:pt idx="16">
                  <c:v>EU28</c:v>
                </c:pt>
                <c:pt idx="17">
                  <c:v>Bulgaria</c:v>
                </c:pt>
                <c:pt idx="18">
                  <c:v>Germany</c:v>
                </c:pt>
                <c:pt idx="19">
                  <c:v>Slovenia</c:v>
                </c:pt>
                <c:pt idx="20">
                  <c:v>Slovak Rep.</c:v>
                </c:pt>
                <c:pt idx="21">
                  <c:v>Czech Rep.</c:v>
                </c:pt>
                <c:pt idx="22">
                  <c:v>Poland</c:v>
                </c:pt>
                <c:pt idx="23">
                  <c:v>Croatia</c:v>
                </c:pt>
                <c:pt idx="24">
                  <c:v>Hungary</c:v>
                </c:pt>
                <c:pt idx="25">
                  <c:v>Estonia</c:v>
                </c:pt>
                <c:pt idx="26">
                  <c:v>Portugal</c:v>
                </c:pt>
                <c:pt idx="27">
                  <c:v>Latvia</c:v>
                </c:pt>
                <c:pt idx="28">
                  <c:v>Lithuania</c:v>
                </c:pt>
                <c:pt idx="30">
                  <c:v>Switzerland</c:v>
                </c:pt>
                <c:pt idx="31">
                  <c:v>Norway</c:v>
                </c:pt>
                <c:pt idx="32">
                  <c:v>FYR of Macedonia</c:v>
                </c:pt>
                <c:pt idx="33">
                  <c:v>Iceland</c:v>
                </c:pt>
                <c:pt idx="34">
                  <c:v>Montenegro</c:v>
                </c:pt>
                <c:pt idx="35">
                  <c:v>Turkey</c:v>
                </c:pt>
                <c:pt idx="36">
                  <c:v>Serbia</c:v>
                </c:pt>
              </c:strCache>
            </c:strRef>
          </c:cat>
          <c:val>
            <c:numRef>
              <c:f>Data3.22!$E$9:$E$45</c:f>
              <c:numCache>
                <c:formatCode>0.0</c:formatCode>
                <c:ptCount val="37"/>
                <c:pt idx="0">
                  <c:v>4</c:v>
                </c:pt>
                <c:pt idx="1">
                  <c:v>4</c:v>
                </c:pt>
                <c:pt idx="2">
                  <c:v>5.5</c:v>
                </c:pt>
                <c:pt idx="3">
                  <c:v>5.4</c:v>
                </c:pt>
                <c:pt idx="4">
                  <c:v>9.1999999999999993</c:v>
                </c:pt>
                <c:pt idx="5">
                  <c:v>3.3</c:v>
                </c:pt>
                <c:pt idx="6">
                  <c:v>10.8</c:v>
                </c:pt>
                <c:pt idx="7">
                  <c:v>8.3000000000000007</c:v>
                </c:pt>
                <c:pt idx="8">
                  <c:v>8.3000000000000007</c:v>
                </c:pt>
                <c:pt idx="9">
                  <c:v>7.4</c:v>
                </c:pt>
                <c:pt idx="10">
                  <c:v>8.6999999999999993</c:v>
                </c:pt>
                <c:pt idx="11">
                  <c:v>9</c:v>
                </c:pt>
                <c:pt idx="12">
                  <c:v>8.9</c:v>
                </c:pt>
                <c:pt idx="13">
                  <c:v>6.4</c:v>
                </c:pt>
                <c:pt idx="14">
                  <c:v>8.4</c:v>
                </c:pt>
                <c:pt idx="15">
                  <c:v>12</c:v>
                </c:pt>
                <c:pt idx="16">
                  <c:v>9.8000000000000007</c:v>
                </c:pt>
                <c:pt idx="17">
                  <c:v>12.1</c:v>
                </c:pt>
                <c:pt idx="18">
                  <c:v>8</c:v>
                </c:pt>
                <c:pt idx="19">
                  <c:v>11</c:v>
                </c:pt>
                <c:pt idx="20">
                  <c:v>12.7</c:v>
                </c:pt>
                <c:pt idx="21">
                  <c:v>11.6</c:v>
                </c:pt>
                <c:pt idx="22">
                  <c:v>13.7</c:v>
                </c:pt>
                <c:pt idx="23">
                  <c:v>20</c:v>
                </c:pt>
                <c:pt idx="24">
                  <c:v>15.9</c:v>
                </c:pt>
                <c:pt idx="25">
                  <c:v>16.5</c:v>
                </c:pt>
                <c:pt idx="26">
                  <c:v>18.3</c:v>
                </c:pt>
                <c:pt idx="27">
                  <c:v>17.100000000000001</c:v>
                </c:pt>
                <c:pt idx="28">
                  <c:v>17.899999999999999</c:v>
                </c:pt>
                <c:pt idx="30">
                  <c:v>3.8</c:v>
                </c:pt>
                <c:pt idx="31">
                  <c:v>6.9</c:v>
                </c:pt>
                <c:pt idx="32">
                  <c:v>9.6999999999999993</c:v>
                </c:pt>
                <c:pt idx="33">
                  <c:v>6.3</c:v>
                </c:pt>
                <c:pt idx="34">
                  <c:v>17.5</c:v>
                </c:pt>
                <c:pt idx="35">
                  <c:v>11.8</c:v>
                </c:pt>
                <c:pt idx="36">
                  <c:v>22.9</c:v>
                </c:pt>
              </c:numCache>
            </c:numRef>
          </c:val>
          <c:extLst>
            <c:ext xmlns:c16="http://schemas.microsoft.com/office/drawing/2014/chart" uri="{C3380CC4-5D6E-409C-BE32-E72D297353CC}">
              <c16:uniqueId val="{0000000E-04AF-724E-9779-42C2262C8DF3}"/>
            </c:ext>
          </c:extLst>
        </c:ser>
        <c:dLbls>
          <c:showLegendKey val="0"/>
          <c:showVal val="0"/>
          <c:showCatName val="0"/>
          <c:showSerName val="0"/>
          <c:showPercent val="0"/>
          <c:showBubbleSize val="0"/>
        </c:dLbls>
        <c:gapWidth val="34"/>
        <c:overlap val="100"/>
        <c:axId val="-2143086448"/>
        <c:axId val="-2143084128"/>
      </c:barChart>
      <c:catAx>
        <c:axId val="-2143086448"/>
        <c:scaling>
          <c:orientation val="minMax"/>
        </c:scaling>
        <c:delete val="0"/>
        <c:axPos val="b"/>
        <c:numFmt formatCode="General" sourceLinked="1"/>
        <c:majorTickMark val="out"/>
        <c:minorTickMark val="none"/>
        <c:tickLblPos val="low"/>
        <c:txPr>
          <a:bodyPr rot="-3120000" vert="horz"/>
          <a:lstStyle/>
          <a:p>
            <a:pPr>
              <a:defRPr sz="1200"/>
            </a:pPr>
            <a:endParaRPr lang="sk-SK"/>
          </a:p>
        </c:txPr>
        <c:crossAx val="-2143084128"/>
        <c:crosses val="autoZero"/>
        <c:auto val="1"/>
        <c:lblAlgn val="ctr"/>
        <c:lblOffset val="100"/>
        <c:noMultiLvlLbl val="0"/>
      </c:catAx>
      <c:valAx>
        <c:axId val="-2143084128"/>
        <c:scaling>
          <c:orientation val="minMax"/>
          <c:max val="100"/>
          <c:min val="0"/>
        </c:scaling>
        <c:delete val="0"/>
        <c:axPos val="r"/>
        <c:majorGridlines/>
        <c:numFmt formatCode="0" sourceLinked="0"/>
        <c:majorTickMark val="out"/>
        <c:minorTickMark val="none"/>
        <c:tickLblPos val="low"/>
        <c:txPr>
          <a:bodyPr rot="0" vert="horz"/>
          <a:lstStyle/>
          <a:p>
            <a:pPr>
              <a:defRPr/>
            </a:pPr>
            <a:endParaRPr lang="sk-SK"/>
          </a:p>
        </c:txPr>
        <c:crossAx val="-2143086448"/>
        <c:crosses val="max"/>
        <c:crossBetween val="between"/>
        <c:majorUnit val="10"/>
      </c:valAx>
      <c:spPr>
        <a:ln>
          <a:solidFill>
            <a:sysClr val="window" lastClr="FFFFFF">
              <a:lumMod val="50000"/>
            </a:sysClr>
          </a:solidFill>
        </a:ln>
      </c:spPr>
    </c:plotArea>
    <c:legend>
      <c:legendPos val="t"/>
      <c:layout>
        <c:manualLayout>
          <c:xMode val="edge"/>
          <c:yMode val="edge"/>
          <c:x val="0.54801919709102598"/>
          <c:y val="1.2604928808677701E-2"/>
          <c:w val="0.43525990490577499"/>
          <c:h val="5.8389736681144902E-2"/>
        </c:manualLayout>
      </c:layout>
      <c:overlay val="0"/>
    </c:legend>
    <c:plotVisOnly val="1"/>
    <c:dispBlanksAs val="gap"/>
    <c:showDLblsOverMax val="0"/>
  </c:chart>
  <c:spPr>
    <a:ln>
      <a:noFill/>
    </a:ln>
  </c:spPr>
  <c:txPr>
    <a:bodyPr/>
    <a:lstStyle/>
    <a:p>
      <a:pPr>
        <a:defRPr sz="1600" b="0" i="0" u="none" strike="noStrike" baseline="0">
          <a:solidFill>
            <a:srgbClr val="000000"/>
          </a:solidFill>
          <a:latin typeface="Times New Roman" charset="0"/>
          <a:ea typeface="Times New Roman" charset="0"/>
          <a:cs typeface="Times New Roman" charset="0"/>
        </a:defRPr>
      </a:pPr>
      <a:endParaRPr lang="sk-SK"/>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sk-SK"/>
              <a:t>Self-reported obesity among adults, 2000, 2008 and 2014 (or latest years)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sk-SK"/>
        </a:p>
      </c:txPr>
    </c:title>
    <c:autoTitleDeleted val="0"/>
    <c:plotArea>
      <c:layout/>
      <c:barChart>
        <c:barDir val="col"/>
        <c:grouping val="clustered"/>
        <c:varyColors val="0"/>
        <c:ser>
          <c:idx val="0"/>
          <c:order val="0"/>
          <c:tx>
            <c:strRef>
              <c:f>Data4.15!$B$7:$B$8</c:f>
              <c:strCache>
                <c:ptCount val="2"/>
                <c:pt idx="1">
                  <c:v>2000</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sk-S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Data4.15!$A$9:$A$33</c:f>
              <c:strCache>
                <c:ptCount val="25"/>
                <c:pt idx="0">
                  <c:v>Romania</c:v>
                </c:pt>
                <c:pt idx="1">
                  <c:v>Italy</c:v>
                </c:pt>
                <c:pt idx="2">
                  <c:v>Netherlands</c:v>
                </c:pt>
                <c:pt idx="3">
                  <c:v>Belgium</c:v>
                </c:pt>
                <c:pt idx="4">
                  <c:v>Sweden</c:v>
                </c:pt>
                <c:pt idx="5">
                  <c:v>Cyprus</c:v>
                </c:pt>
                <c:pt idx="6">
                  <c:v>Austria</c:v>
                </c:pt>
                <c:pt idx="7">
                  <c:v>Bulgaria</c:v>
                </c:pt>
                <c:pt idx="8">
                  <c:v>Denmark</c:v>
                </c:pt>
                <c:pt idx="9">
                  <c:v>France</c:v>
                </c:pt>
                <c:pt idx="10">
                  <c:v>EU24</c:v>
                </c:pt>
                <c:pt idx="11">
                  <c:v>Slovak Rep.</c:v>
                </c:pt>
                <c:pt idx="12">
                  <c:v>Portugal</c:v>
                </c:pt>
                <c:pt idx="13">
                  <c:v>Spain</c:v>
                </c:pt>
                <c:pt idx="14">
                  <c:v>Germany</c:v>
                </c:pt>
                <c:pt idx="15">
                  <c:v>Poland</c:v>
                </c:pt>
                <c:pt idx="16">
                  <c:v>Greece</c:v>
                </c:pt>
                <c:pt idx="17">
                  <c:v>Finland</c:v>
                </c:pt>
                <c:pt idx="18">
                  <c:v>Slovenia</c:v>
                </c:pt>
                <c:pt idx="19">
                  <c:v>Czech Rep.</c:v>
                </c:pt>
                <c:pt idx="20">
                  <c:v>Estonia</c:v>
                </c:pt>
                <c:pt idx="21">
                  <c:v>Hungary</c:v>
                </c:pt>
                <c:pt idx="22">
                  <c:v>Latvia</c:v>
                </c:pt>
                <c:pt idx="23">
                  <c:v>Ireland</c:v>
                </c:pt>
                <c:pt idx="24">
                  <c:v>Malta</c:v>
                </c:pt>
              </c:strCache>
            </c:strRef>
          </c:cat>
          <c:val>
            <c:numRef>
              <c:f>Data4.15!$B$9:$B$33</c:f>
              <c:numCache>
                <c:formatCode>0.0</c:formatCode>
                <c:ptCount val="25"/>
                <c:pt idx="1">
                  <c:v>8.6</c:v>
                </c:pt>
                <c:pt idx="2">
                  <c:v>9.4</c:v>
                </c:pt>
                <c:pt idx="3">
                  <c:v>12.1</c:v>
                </c:pt>
                <c:pt idx="4">
                  <c:v>9.1999999999999993</c:v>
                </c:pt>
                <c:pt idx="6">
                  <c:v>9.1</c:v>
                </c:pt>
                <c:pt idx="8">
                  <c:v>9.5</c:v>
                </c:pt>
                <c:pt idx="9">
                  <c:v>9</c:v>
                </c:pt>
                <c:pt idx="10">
                  <c:v>10.876707494107499</c:v>
                </c:pt>
                <c:pt idx="11">
                  <c:v>16.2</c:v>
                </c:pt>
                <c:pt idx="12">
                  <c:v>12.8</c:v>
                </c:pt>
                <c:pt idx="13">
                  <c:v>12.6</c:v>
                </c:pt>
                <c:pt idx="14">
                  <c:v>11.5</c:v>
                </c:pt>
                <c:pt idx="15">
                  <c:v>11.4</c:v>
                </c:pt>
                <c:pt idx="17">
                  <c:v>11.2</c:v>
                </c:pt>
                <c:pt idx="19">
                  <c:v>14.2</c:v>
                </c:pt>
                <c:pt idx="20">
                  <c:v>14.1</c:v>
                </c:pt>
                <c:pt idx="21">
                  <c:v>18.2</c:v>
                </c:pt>
                <c:pt idx="23">
                  <c:v>11</c:v>
                </c:pt>
              </c:numCache>
            </c:numRef>
          </c:val>
          <c:extLst>
            <c:ext xmlns:c16="http://schemas.microsoft.com/office/drawing/2014/chart" uri="{C3380CC4-5D6E-409C-BE32-E72D297353CC}">
              <c16:uniqueId val="{00000000-B381-4B49-ADEF-B36755C96857}"/>
            </c:ext>
          </c:extLst>
        </c:ser>
        <c:ser>
          <c:idx val="2"/>
          <c:order val="2"/>
          <c:tx>
            <c:strRef>
              <c:f>Data4.15!$D$7:$D$8</c:f>
              <c:strCache>
                <c:ptCount val="2"/>
                <c:pt idx="1">
                  <c:v>2008</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sk-S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Data4.15!$A$9:$A$33</c:f>
              <c:strCache>
                <c:ptCount val="25"/>
                <c:pt idx="0">
                  <c:v>Romania</c:v>
                </c:pt>
                <c:pt idx="1">
                  <c:v>Italy</c:v>
                </c:pt>
                <c:pt idx="2">
                  <c:v>Netherlands</c:v>
                </c:pt>
                <c:pt idx="3">
                  <c:v>Belgium</c:v>
                </c:pt>
                <c:pt idx="4">
                  <c:v>Sweden</c:v>
                </c:pt>
                <c:pt idx="5">
                  <c:v>Cyprus</c:v>
                </c:pt>
                <c:pt idx="6">
                  <c:v>Austria</c:v>
                </c:pt>
                <c:pt idx="7">
                  <c:v>Bulgaria</c:v>
                </c:pt>
                <c:pt idx="8">
                  <c:v>Denmark</c:v>
                </c:pt>
                <c:pt idx="9">
                  <c:v>France</c:v>
                </c:pt>
                <c:pt idx="10">
                  <c:v>EU24</c:v>
                </c:pt>
                <c:pt idx="11">
                  <c:v>Slovak Rep.</c:v>
                </c:pt>
                <c:pt idx="12">
                  <c:v>Portugal</c:v>
                </c:pt>
                <c:pt idx="13">
                  <c:v>Spain</c:v>
                </c:pt>
                <c:pt idx="14">
                  <c:v>Germany</c:v>
                </c:pt>
                <c:pt idx="15">
                  <c:v>Poland</c:v>
                </c:pt>
                <c:pt idx="16">
                  <c:v>Greece</c:v>
                </c:pt>
                <c:pt idx="17">
                  <c:v>Finland</c:v>
                </c:pt>
                <c:pt idx="18">
                  <c:v>Slovenia</c:v>
                </c:pt>
                <c:pt idx="19">
                  <c:v>Czech Rep.</c:v>
                </c:pt>
                <c:pt idx="20">
                  <c:v>Estonia</c:v>
                </c:pt>
                <c:pt idx="21">
                  <c:v>Hungary</c:v>
                </c:pt>
                <c:pt idx="22">
                  <c:v>Latvia</c:v>
                </c:pt>
                <c:pt idx="23">
                  <c:v>Ireland</c:v>
                </c:pt>
                <c:pt idx="24">
                  <c:v>Malta</c:v>
                </c:pt>
              </c:strCache>
            </c:strRef>
          </c:cat>
          <c:val>
            <c:numRef>
              <c:f>Data4.15!$D$9:$D$33</c:f>
              <c:numCache>
                <c:formatCode>0.0</c:formatCode>
                <c:ptCount val="25"/>
                <c:pt idx="0">
                  <c:v>7.9</c:v>
                </c:pt>
                <c:pt idx="1">
                  <c:v>9.9</c:v>
                </c:pt>
                <c:pt idx="2">
                  <c:v>11.1</c:v>
                </c:pt>
                <c:pt idx="3">
                  <c:v>14</c:v>
                </c:pt>
                <c:pt idx="4">
                  <c:v>10.6</c:v>
                </c:pt>
                <c:pt idx="5">
                  <c:v>15.6</c:v>
                </c:pt>
                <c:pt idx="6">
                  <c:v>12.8</c:v>
                </c:pt>
                <c:pt idx="7">
                  <c:v>11.5</c:v>
                </c:pt>
                <c:pt idx="8">
                  <c:v>13.4</c:v>
                </c:pt>
                <c:pt idx="9">
                  <c:v>12.2</c:v>
                </c:pt>
                <c:pt idx="10">
                  <c:v>13.800728964598219</c:v>
                </c:pt>
                <c:pt idx="11">
                  <c:v>15.1</c:v>
                </c:pt>
                <c:pt idx="12">
                  <c:v>15.4</c:v>
                </c:pt>
                <c:pt idx="13">
                  <c:v>15.7</c:v>
                </c:pt>
                <c:pt idx="14">
                  <c:v>15.8</c:v>
                </c:pt>
                <c:pt idx="15">
                  <c:v>16.399999999999999</c:v>
                </c:pt>
                <c:pt idx="16">
                  <c:v>17.600000000000001</c:v>
                </c:pt>
                <c:pt idx="17">
                  <c:v>15.7</c:v>
                </c:pt>
                <c:pt idx="18">
                  <c:v>16.8</c:v>
                </c:pt>
                <c:pt idx="19">
                  <c:v>18.3</c:v>
                </c:pt>
                <c:pt idx="20">
                  <c:v>18.5</c:v>
                </c:pt>
                <c:pt idx="21">
                  <c:v>20</c:v>
                </c:pt>
                <c:pt idx="22">
                  <c:v>16.899999999999999</c:v>
                </c:pt>
                <c:pt idx="23">
                  <c:v>15</c:v>
                </c:pt>
                <c:pt idx="24">
                  <c:v>22.9</c:v>
                </c:pt>
              </c:numCache>
            </c:numRef>
          </c:val>
          <c:extLst>
            <c:ext xmlns:c16="http://schemas.microsoft.com/office/drawing/2014/chart" uri="{C3380CC4-5D6E-409C-BE32-E72D297353CC}">
              <c16:uniqueId val="{00000001-B381-4B49-ADEF-B36755C96857}"/>
            </c:ext>
          </c:extLst>
        </c:ser>
        <c:ser>
          <c:idx val="4"/>
          <c:order val="4"/>
          <c:tx>
            <c:strRef>
              <c:f>Data4.15!$F$7:$F$8</c:f>
              <c:strCache>
                <c:ptCount val="2"/>
                <c:pt idx="1">
                  <c:v>2014</c:v>
                </c:pt>
              </c:strCache>
            </c:strRef>
          </c:tx>
          <c:spPr>
            <a:solidFill>
              <a:schemeClr val="accent5">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sk-S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Data4.15!$A$9:$A$33</c:f>
              <c:strCache>
                <c:ptCount val="25"/>
                <c:pt idx="0">
                  <c:v>Romania</c:v>
                </c:pt>
                <c:pt idx="1">
                  <c:v>Italy</c:v>
                </c:pt>
                <c:pt idx="2">
                  <c:v>Netherlands</c:v>
                </c:pt>
                <c:pt idx="3">
                  <c:v>Belgium</c:v>
                </c:pt>
                <c:pt idx="4">
                  <c:v>Sweden</c:v>
                </c:pt>
                <c:pt idx="5">
                  <c:v>Cyprus</c:v>
                </c:pt>
                <c:pt idx="6">
                  <c:v>Austria</c:v>
                </c:pt>
                <c:pt idx="7">
                  <c:v>Bulgaria</c:v>
                </c:pt>
                <c:pt idx="8">
                  <c:v>Denmark</c:v>
                </c:pt>
                <c:pt idx="9">
                  <c:v>France</c:v>
                </c:pt>
                <c:pt idx="10">
                  <c:v>EU24</c:v>
                </c:pt>
                <c:pt idx="11">
                  <c:v>Slovak Rep.</c:v>
                </c:pt>
                <c:pt idx="12">
                  <c:v>Portugal</c:v>
                </c:pt>
                <c:pt idx="13">
                  <c:v>Spain</c:v>
                </c:pt>
                <c:pt idx="14">
                  <c:v>Germany</c:v>
                </c:pt>
                <c:pt idx="15">
                  <c:v>Poland</c:v>
                </c:pt>
                <c:pt idx="16">
                  <c:v>Greece</c:v>
                </c:pt>
                <c:pt idx="17">
                  <c:v>Finland</c:v>
                </c:pt>
                <c:pt idx="18">
                  <c:v>Slovenia</c:v>
                </c:pt>
                <c:pt idx="19">
                  <c:v>Czech Rep.</c:v>
                </c:pt>
                <c:pt idx="20">
                  <c:v>Estonia</c:v>
                </c:pt>
                <c:pt idx="21">
                  <c:v>Hungary</c:v>
                </c:pt>
                <c:pt idx="22">
                  <c:v>Latvia</c:v>
                </c:pt>
                <c:pt idx="23">
                  <c:v>Ireland</c:v>
                </c:pt>
                <c:pt idx="24">
                  <c:v>Malta</c:v>
                </c:pt>
              </c:strCache>
            </c:strRef>
          </c:cat>
          <c:val>
            <c:numRef>
              <c:f>Data4.15!$F$9:$F$34</c:f>
              <c:numCache>
                <c:formatCode>0.0</c:formatCode>
                <c:ptCount val="26"/>
                <c:pt idx="0">
                  <c:v>9.4</c:v>
                </c:pt>
                <c:pt idx="1">
                  <c:v>10.3</c:v>
                </c:pt>
                <c:pt idx="2">
                  <c:v>13.3</c:v>
                </c:pt>
                <c:pt idx="3">
                  <c:v>14</c:v>
                </c:pt>
                <c:pt idx="4">
                  <c:v>14</c:v>
                </c:pt>
                <c:pt idx="5">
                  <c:v>14.5</c:v>
                </c:pt>
                <c:pt idx="6">
                  <c:v>14.7</c:v>
                </c:pt>
                <c:pt idx="7">
                  <c:v>14.8</c:v>
                </c:pt>
                <c:pt idx="8">
                  <c:v>14.9</c:v>
                </c:pt>
                <c:pt idx="9">
                  <c:v>15.3</c:v>
                </c:pt>
                <c:pt idx="10">
                  <c:v>15.293349789770801</c:v>
                </c:pt>
                <c:pt idx="11">
                  <c:v>16.3</c:v>
                </c:pt>
                <c:pt idx="12">
                  <c:v>16.600000000000001</c:v>
                </c:pt>
                <c:pt idx="13">
                  <c:v>16.7</c:v>
                </c:pt>
                <c:pt idx="14">
                  <c:v>16.899999999999999</c:v>
                </c:pt>
                <c:pt idx="15">
                  <c:v>17.2</c:v>
                </c:pt>
                <c:pt idx="16">
                  <c:v>17.3</c:v>
                </c:pt>
                <c:pt idx="17">
                  <c:v>18.3</c:v>
                </c:pt>
                <c:pt idx="18">
                  <c:v>19.2</c:v>
                </c:pt>
                <c:pt idx="19">
                  <c:v>19.3</c:v>
                </c:pt>
                <c:pt idx="20">
                  <c:v>20.399999999999999</c:v>
                </c:pt>
                <c:pt idx="21">
                  <c:v>21.2</c:v>
                </c:pt>
                <c:pt idx="22">
                  <c:v>21.3</c:v>
                </c:pt>
                <c:pt idx="23">
                  <c:v>23</c:v>
                </c:pt>
                <c:pt idx="24">
                  <c:v>26</c:v>
                </c:pt>
              </c:numCache>
            </c:numRef>
          </c:val>
          <c:extLst>
            <c:ext xmlns:c16="http://schemas.microsoft.com/office/drawing/2014/chart" uri="{C3380CC4-5D6E-409C-BE32-E72D297353CC}">
              <c16:uniqueId val="{00000002-B381-4B49-ADEF-B36755C96857}"/>
            </c:ext>
          </c:extLst>
        </c:ser>
        <c:dLbls>
          <c:dLblPos val="inEnd"/>
          <c:showLegendKey val="0"/>
          <c:showVal val="1"/>
          <c:showCatName val="0"/>
          <c:showSerName val="0"/>
          <c:showPercent val="0"/>
          <c:showBubbleSize val="0"/>
        </c:dLbls>
        <c:gapWidth val="65"/>
        <c:axId val="-1603741408"/>
        <c:axId val="-2144142800"/>
        <c:extLst>
          <c:ext xmlns:c15="http://schemas.microsoft.com/office/drawing/2012/chart" uri="{02D57815-91ED-43cb-92C2-25804820EDAC}">
            <c15:filteredBarSeries>
              <c15:ser>
                <c:idx val="1"/>
                <c:order val="1"/>
                <c:tx>
                  <c:strRef>
                    <c:extLst>
                      <c:ext uri="{02D57815-91ED-43cb-92C2-25804820EDAC}">
                        <c15:formulaRef>
                          <c15:sqref>Data4.15!$C$7:$C$8</c15:sqref>
                        </c15:formulaRef>
                      </c:ext>
                    </c:extLst>
                    <c:strCache>
                      <c:ptCount val="2"/>
                      <c:pt idx="1">
                        <c:v>2000</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sk-SK"/>
                    </a:p>
                  </c:txPr>
                  <c:dLblPos val="inEnd"/>
                  <c:showLegendKey val="0"/>
                  <c:showVal val="1"/>
                  <c:showCatName val="0"/>
                  <c:showSerName val="0"/>
                  <c:showPercent val="0"/>
                  <c:showBubbleSize val="0"/>
                  <c:showLeaderLines val="0"/>
                  <c:extLst>
                    <c:ext uri="{CE6537A1-D6FC-4f65-9D91-7224C49458BB}">
                      <c15:showLeaderLines val="1"/>
                      <c15:leaderLines>
                        <c:spPr>
                          <a:ln w="9525">
                            <a:solidFill>
                              <a:schemeClr val="dk1">
                                <a:lumMod val="50000"/>
                                <a:lumOff val="50000"/>
                              </a:schemeClr>
                            </a:solidFill>
                          </a:ln>
                          <a:effectLst/>
                        </c:spPr>
                      </c15:leaderLines>
                    </c:ext>
                  </c:extLst>
                </c:dLbls>
                <c:cat>
                  <c:strRef>
                    <c:extLst>
                      <c:ext uri="{02D57815-91ED-43cb-92C2-25804820EDAC}">
                        <c15:formulaRef>
                          <c15:sqref>Data4.15!$A$9:$A$33</c15:sqref>
                        </c15:formulaRef>
                      </c:ext>
                    </c:extLst>
                    <c:strCache>
                      <c:ptCount val="25"/>
                      <c:pt idx="0">
                        <c:v>Romania</c:v>
                      </c:pt>
                      <c:pt idx="1">
                        <c:v>Italy</c:v>
                      </c:pt>
                      <c:pt idx="2">
                        <c:v>Netherlands</c:v>
                      </c:pt>
                      <c:pt idx="3">
                        <c:v>Belgium</c:v>
                      </c:pt>
                      <c:pt idx="4">
                        <c:v>Sweden</c:v>
                      </c:pt>
                      <c:pt idx="5">
                        <c:v>Cyprus</c:v>
                      </c:pt>
                      <c:pt idx="6">
                        <c:v>Austria</c:v>
                      </c:pt>
                      <c:pt idx="7">
                        <c:v>Bulgaria</c:v>
                      </c:pt>
                      <c:pt idx="8">
                        <c:v>Denmark</c:v>
                      </c:pt>
                      <c:pt idx="9">
                        <c:v>France</c:v>
                      </c:pt>
                      <c:pt idx="10">
                        <c:v>EU24</c:v>
                      </c:pt>
                      <c:pt idx="11">
                        <c:v>Slovak Rep.</c:v>
                      </c:pt>
                      <c:pt idx="12">
                        <c:v>Portugal</c:v>
                      </c:pt>
                      <c:pt idx="13">
                        <c:v>Spain</c:v>
                      </c:pt>
                      <c:pt idx="14">
                        <c:v>Germany</c:v>
                      </c:pt>
                      <c:pt idx="15">
                        <c:v>Poland</c:v>
                      </c:pt>
                      <c:pt idx="16">
                        <c:v>Greece</c:v>
                      </c:pt>
                      <c:pt idx="17">
                        <c:v>Finland</c:v>
                      </c:pt>
                      <c:pt idx="18">
                        <c:v>Slovenia</c:v>
                      </c:pt>
                      <c:pt idx="19">
                        <c:v>Czech Rep.</c:v>
                      </c:pt>
                      <c:pt idx="20">
                        <c:v>Estonia</c:v>
                      </c:pt>
                      <c:pt idx="21">
                        <c:v>Hungary</c:v>
                      </c:pt>
                      <c:pt idx="22">
                        <c:v>Latvia</c:v>
                      </c:pt>
                      <c:pt idx="23">
                        <c:v>Ireland</c:v>
                      </c:pt>
                      <c:pt idx="24">
                        <c:v>Malta</c:v>
                      </c:pt>
                    </c:strCache>
                  </c:strRef>
                </c:cat>
                <c:val>
                  <c:numRef>
                    <c:extLst>
                      <c:ext uri="{02D57815-91ED-43cb-92C2-25804820EDAC}">
                        <c15:formulaRef>
                          <c15:sqref>Data4.15!$C$9:$C$33</c15:sqref>
                        </c15:formulaRef>
                      </c:ext>
                    </c:extLst>
                    <c:numCache>
                      <c:formatCode>General</c:formatCode>
                      <c:ptCount val="25"/>
                    </c:numCache>
                  </c:numRef>
                </c:val>
                <c:extLst>
                  <c:ext xmlns:c16="http://schemas.microsoft.com/office/drawing/2014/chart" uri="{C3380CC4-5D6E-409C-BE32-E72D297353CC}">
                    <c16:uniqueId val="{00000003-B381-4B49-ADEF-B36755C96857}"/>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Data4.15!$E$7:$E$8</c15:sqref>
                        </c15:formulaRef>
                      </c:ext>
                    </c:extLst>
                    <c:strCache>
                      <c:ptCount val="2"/>
                      <c:pt idx="1">
                        <c:v>2008</c:v>
                      </c:pt>
                    </c:strCache>
                  </c:strRef>
                </c:tx>
                <c:spPr>
                  <a:solidFill>
                    <a:schemeClr val="accent4">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sk-S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extLst xmlns:c15="http://schemas.microsoft.com/office/drawing/2012/chart">
                      <c:ext xmlns:c15="http://schemas.microsoft.com/office/drawing/2012/chart" uri="{02D57815-91ED-43cb-92C2-25804820EDAC}">
                        <c15:formulaRef>
                          <c15:sqref>Data4.15!$A$9:$A$33</c15:sqref>
                        </c15:formulaRef>
                      </c:ext>
                    </c:extLst>
                    <c:strCache>
                      <c:ptCount val="25"/>
                      <c:pt idx="0">
                        <c:v>Romania</c:v>
                      </c:pt>
                      <c:pt idx="1">
                        <c:v>Italy</c:v>
                      </c:pt>
                      <c:pt idx="2">
                        <c:v>Netherlands</c:v>
                      </c:pt>
                      <c:pt idx="3">
                        <c:v>Belgium</c:v>
                      </c:pt>
                      <c:pt idx="4">
                        <c:v>Sweden</c:v>
                      </c:pt>
                      <c:pt idx="5">
                        <c:v>Cyprus</c:v>
                      </c:pt>
                      <c:pt idx="6">
                        <c:v>Austria</c:v>
                      </c:pt>
                      <c:pt idx="7">
                        <c:v>Bulgaria</c:v>
                      </c:pt>
                      <c:pt idx="8">
                        <c:v>Denmark</c:v>
                      </c:pt>
                      <c:pt idx="9">
                        <c:v>France</c:v>
                      </c:pt>
                      <c:pt idx="10">
                        <c:v>EU24</c:v>
                      </c:pt>
                      <c:pt idx="11">
                        <c:v>Slovak Rep.</c:v>
                      </c:pt>
                      <c:pt idx="12">
                        <c:v>Portugal</c:v>
                      </c:pt>
                      <c:pt idx="13">
                        <c:v>Spain</c:v>
                      </c:pt>
                      <c:pt idx="14">
                        <c:v>Germany</c:v>
                      </c:pt>
                      <c:pt idx="15">
                        <c:v>Poland</c:v>
                      </c:pt>
                      <c:pt idx="16">
                        <c:v>Greece</c:v>
                      </c:pt>
                      <c:pt idx="17">
                        <c:v>Finland</c:v>
                      </c:pt>
                      <c:pt idx="18">
                        <c:v>Slovenia</c:v>
                      </c:pt>
                      <c:pt idx="19">
                        <c:v>Czech Rep.</c:v>
                      </c:pt>
                      <c:pt idx="20">
                        <c:v>Estonia</c:v>
                      </c:pt>
                      <c:pt idx="21">
                        <c:v>Hungary</c:v>
                      </c:pt>
                      <c:pt idx="22">
                        <c:v>Latvia</c:v>
                      </c:pt>
                      <c:pt idx="23">
                        <c:v>Ireland</c:v>
                      </c:pt>
                      <c:pt idx="24">
                        <c:v>Malta</c:v>
                      </c:pt>
                    </c:strCache>
                  </c:strRef>
                </c:cat>
                <c:val>
                  <c:numRef>
                    <c:extLst xmlns:c15="http://schemas.microsoft.com/office/drawing/2012/chart">
                      <c:ext xmlns:c15="http://schemas.microsoft.com/office/drawing/2012/chart" uri="{02D57815-91ED-43cb-92C2-25804820EDAC}">
                        <c15:formulaRef>
                          <c15:sqref>Data4.15!$E$9:$E$38</c15:sqref>
                        </c15:formulaRef>
                      </c:ext>
                    </c:extLst>
                    <c:numCache>
                      <c:formatCode>General</c:formatCode>
                      <c:ptCount val="30"/>
                    </c:numCache>
                  </c:numRef>
                </c:val>
                <c:extLst xmlns:c15="http://schemas.microsoft.com/office/drawing/2012/chart">
                  <c:ext xmlns:c16="http://schemas.microsoft.com/office/drawing/2014/chart" uri="{C3380CC4-5D6E-409C-BE32-E72D297353CC}">
                    <c16:uniqueId val="{00000004-B381-4B49-ADEF-B36755C96857}"/>
                  </c:ext>
                </c:extLst>
              </c15:ser>
            </c15:filteredBarSeries>
          </c:ext>
        </c:extLst>
      </c:barChart>
      <c:catAx>
        <c:axId val="-160374140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sk-SK"/>
          </a:p>
        </c:txPr>
        <c:crossAx val="-2144142800"/>
        <c:crosses val="autoZero"/>
        <c:auto val="1"/>
        <c:lblAlgn val="ctr"/>
        <c:lblOffset val="100"/>
        <c:noMultiLvlLbl val="0"/>
      </c:catAx>
      <c:valAx>
        <c:axId val="-214414280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 sourceLinked="0"/>
        <c:majorTickMark val="none"/>
        <c:minorTickMark val="none"/>
        <c:tickLblPos val="nextTo"/>
        <c:crossAx val="-1603741408"/>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sk-SK"/>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sk-SK"/>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sk-SK"/>
              <a:t>Overweight or obese population  % of population aged 15+</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sk-SK"/>
        </a:p>
      </c:txPr>
    </c:title>
    <c:autoTitleDeleted val="0"/>
    <c:plotArea>
      <c:layout/>
      <c:lineChart>
        <c:grouping val="standard"/>
        <c:varyColors val="0"/>
        <c:ser>
          <c:idx val="0"/>
          <c:order val="0"/>
          <c:tx>
            <c:strRef>
              <c:f>'/Users/martinavnukova/Downloads/[export-2024-11-24T15_24_55.662Z.csv]export-2024-11-24T15_24_55.662Z'!$B$2</c:f>
              <c:strCache>
                <c:ptCount val="1"/>
                <c:pt idx="0">
                  <c:v>Measured</c:v>
                </c:pt>
              </c:strCache>
            </c:strRef>
          </c:tx>
          <c:spPr>
            <a:ln w="25400" cap="rnd">
              <a:no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sk-S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'[13]export-2024-11-24T15_24_55.662Z'!$A$3:$A$28</c:f>
              <c:strCache>
                <c:ptCount val="26"/>
                <c:pt idx="0">
                  <c:v>United States</c:v>
                </c:pt>
                <c:pt idx="1">
                  <c:v>Iceland</c:v>
                </c:pt>
                <c:pt idx="2">
                  <c:v>Czechia</c:v>
                </c:pt>
                <c:pt idx="3">
                  <c:v>Hungary</c:v>
                </c:pt>
                <c:pt idx="4">
                  <c:v>Slovak Rep.</c:v>
                </c:pt>
                <c:pt idx="5">
                  <c:v>Greece</c:v>
                </c:pt>
                <c:pt idx="6">
                  <c:v>Finland</c:v>
                </c:pt>
                <c:pt idx="7">
                  <c:v>Poland</c:v>
                </c:pt>
                <c:pt idx="8">
                  <c:v>Slovenia</c:v>
                </c:pt>
                <c:pt idx="9">
                  <c:v>Türkiye</c:v>
                </c:pt>
                <c:pt idx="10">
                  <c:v>Ireland</c:v>
                </c:pt>
                <c:pt idx="11">
                  <c:v>Israel</c:v>
                </c:pt>
                <c:pt idx="12">
                  <c:v>Lithuania</c:v>
                </c:pt>
                <c:pt idx="13">
                  <c:v>Canada</c:v>
                </c:pt>
                <c:pt idx="14">
                  <c:v>Portugal</c:v>
                </c:pt>
                <c:pt idx="15">
                  <c:v>Austria</c:v>
                </c:pt>
                <c:pt idx="16">
                  <c:v>Sweden</c:v>
                </c:pt>
                <c:pt idx="17">
                  <c:v>Luxembourg</c:v>
                </c:pt>
                <c:pt idx="18">
                  <c:v>Netherlands</c:v>
                </c:pt>
                <c:pt idx="19">
                  <c:v>Norway</c:v>
                </c:pt>
                <c:pt idx="20">
                  <c:v>Italy</c:v>
                </c:pt>
                <c:pt idx="21">
                  <c:v>France</c:v>
                </c:pt>
                <c:pt idx="22">
                  <c:v>Japan</c:v>
                </c:pt>
                <c:pt idx="23">
                  <c:v>New Zealand</c:v>
                </c:pt>
                <c:pt idx="24">
                  <c:v>Korea</c:v>
                </c:pt>
                <c:pt idx="25">
                  <c:v>United Kingdom</c:v>
                </c:pt>
              </c:strCache>
            </c:strRef>
          </c:cat>
          <c:val>
            <c:numRef>
              <c:f>'[13]export-2024-11-24T15_24_55.662Z'!$B$3:$B$28</c:f>
              <c:numCache>
                <c:formatCode>General</c:formatCode>
                <c:ptCount val="26"/>
                <c:pt idx="3">
                  <c:v>67.599999999999994</c:v>
                </c:pt>
                <c:pt idx="10">
                  <c:v>61</c:v>
                </c:pt>
                <c:pt idx="13">
                  <c:v>59.8</c:v>
                </c:pt>
                <c:pt idx="22">
                  <c:v>27.2</c:v>
                </c:pt>
                <c:pt idx="23">
                  <c:v>65.5</c:v>
                </c:pt>
                <c:pt idx="24">
                  <c:v>33.700000000000003</c:v>
                </c:pt>
                <c:pt idx="25">
                  <c:v>64.2</c:v>
                </c:pt>
              </c:numCache>
            </c:numRef>
          </c:val>
          <c:smooth val="0"/>
          <c:extLst>
            <c:ext xmlns:c16="http://schemas.microsoft.com/office/drawing/2014/chart" uri="{C3380CC4-5D6E-409C-BE32-E72D297353CC}">
              <c16:uniqueId val="{00000000-16A7-8243-B5A4-64F4BBD8D534}"/>
            </c:ext>
          </c:extLst>
        </c:ser>
        <c:ser>
          <c:idx val="1"/>
          <c:order val="1"/>
          <c:tx>
            <c:strRef>
              <c:f>'/Users/martinavnukova/Downloads/[export-2024-11-24T15_24_55.662Z.csv]export-2024-11-24T15_24_55.662Z'!$C$2</c:f>
              <c:strCache>
                <c:ptCount val="1"/>
                <c:pt idx="0">
                  <c:v>Self-reported</c:v>
                </c:pt>
              </c:strCache>
            </c:strRef>
          </c:tx>
          <c:spPr>
            <a:ln w="25400" cap="rnd">
              <a:no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sk-S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'[13]export-2024-11-24T15_24_55.662Z'!$A$3:$A$28</c:f>
              <c:strCache>
                <c:ptCount val="26"/>
                <c:pt idx="0">
                  <c:v>United States</c:v>
                </c:pt>
                <c:pt idx="1">
                  <c:v>Iceland</c:v>
                </c:pt>
                <c:pt idx="2">
                  <c:v>Czechia</c:v>
                </c:pt>
                <c:pt idx="3">
                  <c:v>Hungary</c:v>
                </c:pt>
                <c:pt idx="4">
                  <c:v>Slovak Rep.</c:v>
                </c:pt>
                <c:pt idx="5">
                  <c:v>Greece</c:v>
                </c:pt>
                <c:pt idx="6">
                  <c:v>Finland</c:v>
                </c:pt>
                <c:pt idx="7">
                  <c:v>Poland</c:v>
                </c:pt>
                <c:pt idx="8">
                  <c:v>Slovenia</c:v>
                </c:pt>
                <c:pt idx="9">
                  <c:v>Türkiye</c:v>
                </c:pt>
                <c:pt idx="10">
                  <c:v>Ireland</c:v>
                </c:pt>
                <c:pt idx="11">
                  <c:v>Israel</c:v>
                </c:pt>
                <c:pt idx="12">
                  <c:v>Lithuania</c:v>
                </c:pt>
                <c:pt idx="13">
                  <c:v>Canada</c:v>
                </c:pt>
                <c:pt idx="14">
                  <c:v>Portugal</c:v>
                </c:pt>
                <c:pt idx="15">
                  <c:v>Austria</c:v>
                </c:pt>
                <c:pt idx="16">
                  <c:v>Sweden</c:v>
                </c:pt>
                <c:pt idx="17">
                  <c:v>Luxembourg</c:v>
                </c:pt>
                <c:pt idx="18">
                  <c:v>Netherlands</c:v>
                </c:pt>
                <c:pt idx="19">
                  <c:v>Norway</c:v>
                </c:pt>
                <c:pt idx="20">
                  <c:v>Italy</c:v>
                </c:pt>
                <c:pt idx="21">
                  <c:v>France</c:v>
                </c:pt>
                <c:pt idx="22">
                  <c:v>Japan</c:v>
                </c:pt>
                <c:pt idx="23">
                  <c:v>New Zealand</c:v>
                </c:pt>
                <c:pt idx="24">
                  <c:v>Korea</c:v>
                </c:pt>
                <c:pt idx="25">
                  <c:v>United Kingdom</c:v>
                </c:pt>
              </c:strCache>
            </c:strRef>
          </c:cat>
          <c:val>
            <c:numRef>
              <c:f>'[13]export-2024-11-24T15_24_55.662Z'!$C$3:$C$28</c:f>
              <c:numCache>
                <c:formatCode>General</c:formatCode>
                <c:ptCount val="26"/>
                <c:pt idx="0">
                  <c:v>66.599999999999994</c:v>
                </c:pt>
                <c:pt idx="1">
                  <c:v>58.5</c:v>
                </c:pt>
                <c:pt idx="2">
                  <c:v>58.4</c:v>
                </c:pt>
                <c:pt idx="3">
                  <c:v>58.2</c:v>
                </c:pt>
                <c:pt idx="4">
                  <c:v>57.7</c:v>
                </c:pt>
                <c:pt idx="5">
                  <c:v>57.2</c:v>
                </c:pt>
                <c:pt idx="6">
                  <c:v>57</c:v>
                </c:pt>
                <c:pt idx="7">
                  <c:v>56.6</c:v>
                </c:pt>
                <c:pt idx="8">
                  <c:v>56.5</c:v>
                </c:pt>
                <c:pt idx="9">
                  <c:v>56.1</c:v>
                </c:pt>
                <c:pt idx="10">
                  <c:v>56</c:v>
                </c:pt>
                <c:pt idx="11">
                  <c:v>56</c:v>
                </c:pt>
                <c:pt idx="12">
                  <c:v>55</c:v>
                </c:pt>
                <c:pt idx="13">
                  <c:v>54.2</c:v>
                </c:pt>
                <c:pt idx="14">
                  <c:v>53.5</c:v>
                </c:pt>
                <c:pt idx="15">
                  <c:v>51.1</c:v>
                </c:pt>
                <c:pt idx="16">
                  <c:v>49.1</c:v>
                </c:pt>
                <c:pt idx="17">
                  <c:v>48.4</c:v>
                </c:pt>
                <c:pt idx="18">
                  <c:v>48.4</c:v>
                </c:pt>
                <c:pt idx="19">
                  <c:v>48</c:v>
                </c:pt>
                <c:pt idx="20">
                  <c:v>46.4</c:v>
                </c:pt>
                <c:pt idx="21">
                  <c:v>45.3</c:v>
                </c:pt>
              </c:numCache>
            </c:numRef>
          </c:val>
          <c:smooth val="0"/>
          <c:extLst>
            <c:ext xmlns:c16="http://schemas.microsoft.com/office/drawing/2014/chart" uri="{C3380CC4-5D6E-409C-BE32-E72D297353CC}">
              <c16:uniqueId val="{00000001-16A7-8243-B5A4-64F4BBD8D534}"/>
            </c:ext>
          </c:extLst>
        </c:ser>
        <c:dLbls>
          <c:dLblPos val="ctr"/>
          <c:showLegendKey val="0"/>
          <c:showVal val="1"/>
          <c:showCatName val="0"/>
          <c:showSerName val="0"/>
          <c:showPercent val="0"/>
          <c:showBubbleSize val="0"/>
        </c:dLbls>
        <c:marker val="1"/>
        <c:smooth val="0"/>
        <c:axId val="757324720"/>
        <c:axId val="1547331375"/>
      </c:lineChart>
      <c:catAx>
        <c:axId val="7573247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00" b="1" i="0" u="none" strike="noStrike" kern="1200" cap="all" baseline="0">
                <a:solidFill>
                  <a:schemeClr val="tx1"/>
                </a:solidFill>
                <a:latin typeface="+mn-lt"/>
                <a:ea typeface="+mn-ea"/>
                <a:cs typeface="+mn-cs"/>
              </a:defRPr>
            </a:pPr>
            <a:endParaRPr lang="sk-SK"/>
          </a:p>
        </c:txPr>
        <c:crossAx val="1547331375"/>
        <c:crosses val="autoZero"/>
        <c:auto val="1"/>
        <c:lblAlgn val="ctr"/>
        <c:lblOffset val="100"/>
        <c:noMultiLvlLbl val="0"/>
      </c:catAx>
      <c:valAx>
        <c:axId val="1547331375"/>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757324720"/>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sk-S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sk-SK"/>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6733813995238502E-2"/>
          <c:y val="9.6003539256726E-2"/>
          <c:w val="0.93019375392764003"/>
          <c:h val="0.61717830116277395"/>
        </c:manualLayout>
      </c:layout>
      <c:barChart>
        <c:barDir val="col"/>
        <c:grouping val="clustered"/>
        <c:varyColors val="0"/>
        <c:ser>
          <c:idx val="1"/>
          <c:order val="0"/>
          <c:tx>
            <c:strRef>
              <c:f>Data4.25!$B$8</c:f>
              <c:strCache>
                <c:ptCount val="1"/>
                <c:pt idx="0">
                  <c:v>Lowest level of education</c:v>
                </c:pt>
              </c:strCache>
            </c:strRef>
          </c:tx>
          <c:spPr>
            <a:solidFill>
              <a:srgbClr val="4F81BD"/>
            </a:solidFill>
            <a:ln w="9525" cap="flat"/>
          </c:spPr>
          <c:invertIfNegative val="0"/>
          <c:dPt>
            <c:idx val="3"/>
            <c:invertIfNegative val="0"/>
            <c:bubble3D val="0"/>
            <c:extLst>
              <c:ext xmlns:c16="http://schemas.microsoft.com/office/drawing/2014/chart" uri="{C3380CC4-5D6E-409C-BE32-E72D297353CC}">
                <c16:uniqueId val="{00000000-206D-F044-9F5F-17BA764E5577}"/>
              </c:ext>
            </c:extLst>
          </c:dPt>
          <c:dPt>
            <c:idx val="11"/>
            <c:invertIfNegative val="0"/>
            <c:bubble3D val="0"/>
            <c:extLst>
              <c:ext xmlns:c16="http://schemas.microsoft.com/office/drawing/2014/chart" uri="{C3380CC4-5D6E-409C-BE32-E72D297353CC}">
                <c16:uniqueId val="{00000001-206D-F044-9F5F-17BA764E5577}"/>
              </c:ext>
            </c:extLst>
          </c:dPt>
          <c:dPt>
            <c:idx val="12"/>
            <c:invertIfNegative val="0"/>
            <c:bubble3D val="0"/>
            <c:spPr>
              <a:solidFill>
                <a:srgbClr val="C0504D">
                  <a:lumMod val="75000"/>
                </a:srgbClr>
              </a:solidFill>
              <a:ln w="9525" cap="flat"/>
            </c:spPr>
            <c:extLst>
              <c:ext xmlns:c16="http://schemas.microsoft.com/office/drawing/2014/chart" uri="{C3380CC4-5D6E-409C-BE32-E72D297353CC}">
                <c16:uniqueId val="{00000003-206D-F044-9F5F-17BA764E5577}"/>
              </c:ext>
            </c:extLst>
          </c:dPt>
          <c:dPt>
            <c:idx val="22"/>
            <c:invertIfNegative val="0"/>
            <c:bubble3D val="0"/>
            <c:extLst>
              <c:ext xmlns:c16="http://schemas.microsoft.com/office/drawing/2014/chart" uri="{C3380CC4-5D6E-409C-BE32-E72D297353CC}">
                <c16:uniqueId val="{00000004-206D-F044-9F5F-17BA764E5577}"/>
              </c:ext>
            </c:extLst>
          </c:dPt>
          <c:dPt>
            <c:idx val="23"/>
            <c:invertIfNegative val="0"/>
            <c:bubble3D val="0"/>
            <c:extLst>
              <c:ext xmlns:c16="http://schemas.microsoft.com/office/drawing/2014/chart" uri="{C3380CC4-5D6E-409C-BE32-E72D297353CC}">
                <c16:uniqueId val="{00000005-206D-F044-9F5F-17BA764E5577}"/>
              </c:ext>
            </c:extLst>
          </c:dPt>
          <c:dLbls>
            <c:dLbl>
              <c:idx val="12"/>
              <c:numFmt formatCode="#,##0" sourceLinked="0"/>
              <c:spPr/>
              <c:txPr>
                <a:bodyPr/>
                <a:lstStyle/>
                <a:p>
                  <a:pPr>
                    <a:defRPr sz="1000" b="1" i="0" u="none" strike="noStrike" baseline="0">
                      <a:solidFill>
                        <a:srgbClr val="000000"/>
                      </a:solidFill>
                      <a:latin typeface="Times New Roman" charset="0"/>
                      <a:ea typeface="Times New Roman" charset="0"/>
                      <a:cs typeface="Times New Roman" charset="0"/>
                    </a:defRPr>
                  </a:pPr>
                  <a:endParaRPr lang="sk-SK"/>
                </a:p>
              </c:txPr>
              <c:showLegendKey val="0"/>
              <c:showVal val="1"/>
              <c:showCatName val="0"/>
              <c:showSerName val="0"/>
              <c:showPercent val="0"/>
              <c:showBubbleSize val="0"/>
              <c:extLst>
                <c:ext xmlns:c16="http://schemas.microsoft.com/office/drawing/2014/chart" uri="{C3380CC4-5D6E-409C-BE32-E72D297353CC}">
                  <c16:uniqueId val="{00000003-206D-F044-9F5F-17BA764E5577}"/>
                </c:ext>
              </c:extLst>
            </c:dLbl>
            <c:numFmt formatCode="#,##0" sourceLinked="0"/>
            <c:spPr>
              <a:noFill/>
              <a:ln>
                <a:noFill/>
              </a:ln>
              <a:effectLst/>
            </c:spPr>
            <c:txPr>
              <a:bodyPr/>
              <a:lstStyle/>
              <a:p>
                <a:pPr>
                  <a:defRPr sz="1000" b="0" i="0" u="none" strike="noStrike" baseline="0">
                    <a:solidFill>
                      <a:srgbClr val="000000"/>
                    </a:solidFill>
                    <a:latin typeface="Times New Roman" charset="0"/>
                    <a:ea typeface="Times New Roman" charset="0"/>
                    <a:cs typeface="Times New Roman" charset="0"/>
                  </a:defRPr>
                </a:pPr>
                <a:endParaRPr lang="sk-SK"/>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Data4.25!$A$9:$A$33</c:f>
              <c:strCache>
                <c:ptCount val="25"/>
                <c:pt idx="0">
                  <c:v>Romania</c:v>
                </c:pt>
                <c:pt idx="1">
                  <c:v>Bulgaria</c:v>
                </c:pt>
                <c:pt idx="2">
                  <c:v>Spain</c:v>
                </c:pt>
                <c:pt idx="3">
                  <c:v>Poland</c:v>
                </c:pt>
                <c:pt idx="4">
                  <c:v>Portugal</c:v>
                </c:pt>
                <c:pt idx="5">
                  <c:v>Latvia</c:v>
                </c:pt>
                <c:pt idx="6">
                  <c:v>Malta</c:v>
                </c:pt>
                <c:pt idx="7">
                  <c:v>Estonia</c:v>
                </c:pt>
                <c:pt idx="8">
                  <c:v>Cyprus</c:v>
                </c:pt>
                <c:pt idx="9">
                  <c:v>Hungary</c:v>
                </c:pt>
                <c:pt idx="10">
                  <c:v>Luxembourg</c:v>
                </c:pt>
                <c:pt idx="11">
                  <c:v>Czech Rep.</c:v>
                </c:pt>
                <c:pt idx="12">
                  <c:v>EU24</c:v>
                </c:pt>
                <c:pt idx="13">
                  <c:v>Lithuania</c:v>
                </c:pt>
                <c:pt idx="14">
                  <c:v>France</c:v>
                </c:pt>
                <c:pt idx="15">
                  <c:v>Slovak Rep.</c:v>
                </c:pt>
                <c:pt idx="16">
                  <c:v>Croatia</c:v>
                </c:pt>
                <c:pt idx="17">
                  <c:v>United Kingdom</c:v>
                </c:pt>
                <c:pt idx="18">
                  <c:v>Germany</c:v>
                </c:pt>
                <c:pt idx="19">
                  <c:v>Greece</c:v>
                </c:pt>
                <c:pt idx="20">
                  <c:v>Finland</c:v>
                </c:pt>
                <c:pt idx="21">
                  <c:v>Slovenia</c:v>
                </c:pt>
                <c:pt idx="22">
                  <c:v>Austria</c:v>
                </c:pt>
                <c:pt idx="23">
                  <c:v>Denmark</c:v>
                </c:pt>
                <c:pt idx="24">
                  <c:v>Sweden</c:v>
                </c:pt>
              </c:strCache>
            </c:strRef>
          </c:cat>
          <c:val>
            <c:numRef>
              <c:f>Data4.25!$B$9:$B$33</c:f>
              <c:numCache>
                <c:formatCode>General</c:formatCode>
                <c:ptCount val="25"/>
                <c:pt idx="0">
                  <c:v>42.8</c:v>
                </c:pt>
                <c:pt idx="1">
                  <c:v>60.2</c:v>
                </c:pt>
                <c:pt idx="2">
                  <c:v>43.4</c:v>
                </c:pt>
                <c:pt idx="3">
                  <c:v>52.6</c:v>
                </c:pt>
                <c:pt idx="4">
                  <c:v>58.4</c:v>
                </c:pt>
                <c:pt idx="5">
                  <c:v>58</c:v>
                </c:pt>
                <c:pt idx="6">
                  <c:v>63.4</c:v>
                </c:pt>
                <c:pt idx="7">
                  <c:v>57.6</c:v>
                </c:pt>
                <c:pt idx="8">
                  <c:v>59.7</c:v>
                </c:pt>
                <c:pt idx="9">
                  <c:v>62.7</c:v>
                </c:pt>
                <c:pt idx="10">
                  <c:v>62.9</c:v>
                </c:pt>
                <c:pt idx="11">
                  <c:v>53.1</c:v>
                </c:pt>
                <c:pt idx="12" formatCode="0.0">
                  <c:v>61.592332766271298</c:v>
                </c:pt>
                <c:pt idx="13">
                  <c:v>62.4</c:v>
                </c:pt>
                <c:pt idx="14">
                  <c:v>72.400000000000006</c:v>
                </c:pt>
                <c:pt idx="15">
                  <c:v>55.9</c:v>
                </c:pt>
                <c:pt idx="16">
                  <c:v>65.2</c:v>
                </c:pt>
                <c:pt idx="17">
                  <c:v>62.6</c:v>
                </c:pt>
                <c:pt idx="18">
                  <c:v>68.099999999999994</c:v>
                </c:pt>
                <c:pt idx="19">
                  <c:v>61.2</c:v>
                </c:pt>
                <c:pt idx="20">
                  <c:v>63.1</c:v>
                </c:pt>
                <c:pt idx="21">
                  <c:v>71.400000000000006</c:v>
                </c:pt>
                <c:pt idx="22">
                  <c:v>70.3</c:v>
                </c:pt>
                <c:pt idx="23">
                  <c:v>79.900000000000006</c:v>
                </c:pt>
                <c:pt idx="24">
                  <c:v>82.1</c:v>
                </c:pt>
              </c:numCache>
            </c:numRef>
          </c:val>
          <c:extLst>
            <c:ext xmlns:c16="http://schemas.microsoft.com/office/drawing/2014/chart" uri="{C3380CC4-5D6E-409C-BE32-E72D297353CC}">
              <c16:uniqueId val="{00000006-206D-F044-9F5F-17BA764E5577}"/>
            </c:ext>
          </c:extLst>
        </c:ser>
        <c:ser>
          <c:idx val="0"/>
          <c:order val="1"/>
          <c:tx>
            <c:strRef>
              <c:f>Data4.25!$D$8</c:f>
              <c:strCache>
                <c:ptCount val="1"/>
                <c:pt idx="0">
                  <c:v>Highest level of education</c:v>
                </c:pt>
              </c:strCache>
            </c:strRef>
          </c:tx>
          <c:spPr>
            <a:solidFill>
              <a:srgbClr val="95B3D7"/>
            </a:solidFill>
            <a:ln w="0">
              <a:noFill/>
            </a:ln>
          </c:spPr>
          <c:invertIfNegative val="1"/>
          <c:dPt>
            <c:idx val="0"/>
            <c:invertIfNegative val="1"/>
            <c:bubble3D val="0"/>
            <c:spPr>
              <a:solidFill>
                <a:srgbClr val="4F81BD">
                  <a:lumMod val="60000"/>
                  <a:lumOff val="40000"/>
                </a:srgbClr>
              </a:solidFill>
              <a:ln w="0">
                <a:noFill/>
              </a:ln>
            </c:spPr>
            <c:extLst>
              <c:ext xmlns:c16="http://schemas.microsoft.com/office/drawing/2014/chart" uri="{C3380CC4-5D6E-409C-BE32-E72D297353CC}">
                <c16:uniqueId val="{00000008-206D-F044-9F5F-17BA764E5577}"/>
              </c:ext>
            </c:extLst>
          </c:dPt>
          <c:dPt>
            <c:idx val="2"/>
            <c:invertIfNegative val="1"/>
            <c:bubble3D val="0"/>
            <c:spPr>
              <a:solidFill>
                <a:srgbClr val="4F81BD">
                  <a:lumMod val="60000"/>
                  <a:lumOff val="40000"/>
                </a:srgbClr>
              </a:solidFill>
              <a:ln w="0">
                <a:noFill/>
              </a:ln>
            </c:spPr>
            <c:extLst>
              <c:ext xmlns:c16="http://schemas.microsoft.com/office/drawing/2014/chart" uri="{C3380CC4-5D6E-409C-BE32-E72D297353CC}">
                <c16:uniqueId val="{0000000A-206D-F044-9F5F-17BA764E5577}"/>
              </c:ext>
            </c:extLst>
          </c:dPt>
          <c:dPt>
            <c:idx val="3"/>
            <c:invertIfNegative val="1"/>
            <c:bubble3D val="0"/>
            <c:spPr>
              <a:solidFill>
                <a:srgbClr val="4F81BD">
                  <a:lumMod val="60000"/>
                  <a:lumOff val="40000"/>
                </a:srgbClr>
              </a:solidFill>
              <a:ln w="0">
                <a:noFill/>
              </a:ln>
            </c:spPr>
            <c:extLst>
              <c:ext xmlns:c16="http://schemas.microsoft.com/office/drawing/2014/chart" uri="{C3380CC4-5D6E-409C-BE32-E72D297353CC}">
                <c16:uniqueId val="{0000000C-206D-F044-9F5F-17BA764E5577}"/>
              </c:ext>
            </c:extLst>
          </c:dPt>
          <c:dPt>
            <c:idx val="11"/>
            <c:invertIfNegative val="1"/>
            <c:bubble3D val="0"/>
            <c:spPr>
              <a:solidFill>
                <a:srgbClr val="4F81BD">
                  <a:lumMod val="60000"/>
                  <a:lumOff val="40000"/>
                </a:srgbClr>
              </a:solidFill>
              <a:ln w="0">
                <a:noFill/>
              </a:ln>
            </c:spPr>
            <c:extLst>
              <c:ext xmlns:c16="http://schemas.microsoft.com/office/drawing/2014/chart" uri="{C3380CC4-5D6E-409C-BE32-E72D297353CC}">
                <c16:uniqueId val="{0000000E-206D-F044-9F5F-17BA764E5577}"/>
              </c:ext>
            </c:extLst>
          </c:dPt>
          <c:dPt>
            <c:idx val="12"/>
            <c:invertIfNegative val="1"/>
            <c:bubble3D val="0"/>
            <c:spPr>
              <a:solidFill>
                <a:srgbClr val="C0504D">
                  <a:lumMod val="60000"/>
                  <a:lumOff val="40000"/>
                </a:srgbClr>
              </a:solidFill>
              <a:ln w="0">
                <a:noFill/>
              </a:ln>
            </c:spPr>
            <c:extLst>
              <c:ext xmlns:c16="http://schemas.microsoft.com/office/drawing/2014/chart" uri="{C3380CC4-5D6E-409C-BE32-E72D297353CC}">
                <c16:uniqueId val="{00000010-206D-F044-9F5F-17BA764E5577}"/>
              </c:ext>
            </c:extLst>
          </c:dPt>
          <c:dPt>
            <c:idx val="15"/>
            <c:invertIfNegative val="1"/>
            <c:bubble3D val="0"/>
            <c:spPr>
              <a:solidFill>
                <a:srgbClr val="4F81BD">
                  <a:lumMod val="60000"/>
                  <a:lumOff val="40000"/>
                </a:srgbClr>
              </a:solidFill>
              <a:ln w="0">
                <a:noFill/>
              </a:ln>
            </c:spPr>
            <c:extLst>
              <c:ext xmlns:c16="http://schemas.microsoft.com/office/drawing/2014/chart" uri="{C3380CC4-5D6E-409C-BE32-E72D297353CC}">
                <c16:uniqueId val="{00000012-206D-F044-9F5F-17BA764E5577}"/>
              </c:ext>
            </c:extLst>
          </c:dPt>
          <c:dPt>
            <c:idx val="17"/>
            <c:invertIfNegative val="1"/>
            <c:bubble3D val="0"/>
            <c:spPr>
              <a:solidFill>
                <a:srgbClr val="4F81BD">
                  <a:lumMod val="60000"/>
                  <a:lumOff val="40000"/>
                </a:srgbClr>
              </a:solidFill>
              <a:ln w="0">
                <a:noFill/>
              </a:ln>
            </c:spPr>
            <c:extLst>
              <c:ext xmlns:c16="http://schemas.microsoft.com/office/drawing/2014/chart" uri="{C3380CC4-5D6E-409C-BE32-E72D297353CC}">
                <c16:uniqueId val="{00000014-206D-F044-9F5F-17BA764E5577}"/>
              </c:ext>
            </c:extLst>
          </c:dPt>
          <c:dPt>
            <c:idx val="19"/>
            <c:invertIfNegative val="1"/>
            <c:bubble3D val="0"/>
            <c:spPr>
              <a:solidFill>
                <a:srgbClr val="4F81BD">
                  <a:lumMod val="60000"/>
                  <a:lumOff val="40000"/>
                </a:srgbClr>
              </a:solidFill>
              <a:ln w="0">
                <a:noFill/>
              </a:ln>
            </c:spPr>
            <c:extLst>
              <c:ext xmlns:c16="http://schemas.microsoft.com/office/drawing/2014/chart" uri="{C3380CC4-5D6E-409C-BE32-E72D297353CC}">
                <c16:uniqueId val="{00000016-206D-F044-9F5F-17BA764E5577}"/>
              </c:ext>
            </c:extLst>
          </c:dPt>
          <c:dPt>
            <c:idx val="20"/>
            <c:invertIfNegative val="1"/>
            <c:bubble3D val="0"/>
            <c:spPr>
              <a:solidFill>
                <a:srgbClr val="4F81BD">
                  <a:lumMod val="60000"/>
                  <a:lumOff val="40000"/>
                </a:srgbClr>
              </a:solidFill>
              <a:ln w="0">
                <a:noFill/>
              </a:ln>
            </c:spPr>
            <c:extLst>
              <c:ext xmlns:c16="http://schemas.microsoft.com/office/drawing/2014/chart" uri="{C3380CC4-5D6E-409C-BE32-E72D297353CC}">
                <c16:uniqueId val="{00000018-206D-F044-9F5F-17BA764E5577}"/>
              </c:ext>
            </c:extLst>
          </c:dPt>
          <c:dPt>
            <c:idx val="22"/>
            <c:invertIfNegative val="1"/>
            <c:bubble3D val="0"/>
            <c:spPr>
              <a:solidFill>
                <a:srgbClr val="4F81BD">
                  <a:lumMod val="60000"/>
                  <a:lumOff val="40000"/>
                </a:srgbClr>
              </a:solidFill>
              <a:ln w="0">
                <a:noFill/>
              </a:ln>
            </c:spPr>
            <c:extLst>
              <c:ext xmlns:c16="http://schemas.microsoft.com/office/drawing/2014/chart" uri="{C3380CC4-5D6E-409C-BE32-E72D297353CC}">
                <c16:uniqueId val="{0000001A-206D-F044-9F5F-17BA764E5577}"/>
              </c:ext>
            </c:extLst>
          </c:dPt>
          <c:dPt>
            <c:idx val="23"/>
            <c:invertIfNegative val="1"/>
            <c:bubble3D val="0"/>
            <c:spPr>
              <a:solidFill>
                <a:srgbClr val="4F81BD">
                  <a:lumMod val="60000"/>
                  <a:lumOff val="40000"/>
                </a:srgbClr>
              </a:solidFill>
              <a:ln w="0">
                <a:noFill/>
              </a:ln>
            </c:spPr>
            <c:extLst>
              <c:ext xmlns:c16="http://schemas.microsoft.com/office/drawing/2014/chart" uri="{C3380CC4-5D6E-409C-BE32-E72D297353CC}">
                <c16:uniqueId val="{0000001C-206D-F044-9F5F-17BA764E5577}"/>
              </c:ext>
            </c:extLst>
          </c:dPt>
          <c:dLbls>
            <c:dLbl>
              <c:idx val="12"/>
              <c:numFmt formatCode="#,##0" sourceLinked="0"/>
              <c:spPr/>
              <c:txPr>
                <a:bodyPr/>
                <a:lstStyle/>
                <a:p>
                  <a:pPr>
                    <a:defRPr sz="900" b="1" i="0" u="none" strike="noStrike" baseline="0">
                      <a:solidFill>
                        <a:srgbClr val="000000"/>
                      </a:solidFill>
                      <a:latin typeface="Times New Roman" charset="0"/>
                      <a:ea typeface="Times New Roman" charset="0"/>
                      <a:cs typeface="Times New Roman" charset="0"/>
                    </a:defRPr>
                  </a:pPr>
                  <a:endParaRPr lang="sk-SK"/>
                </a:p>
              </c:txPr>
              <c:showLegendKey val="0"/>
              <c:showVal val="1"/>
              <c:showCatName val="0"/>
              <c:showSerName val="0"/>
              <c:showPercent val="0"/>
              <c:showBubbleSize val="0"/>
              <c:extLst>
                <c:ext xmlns:c16="http://schemas.microsoft.com/office/drawing/2014/chart" uri="{C3380CC4-5D6E-409C-BE32-E72D297353CC}">
                  <c16:uniqueId val="{00000010-206D-F044-9F5F-17BA764E5577}"/>
                </c:ext>
              </c:extLst>
            </c:dLbl>
            <c:numFmt formatCode="#,##0" sourceLinked="0"/>
            <c:spPr>
              <a:noFill/>
              <a:ln>
                <a:noFill/>
              </a:ln>
              <a:effectLst/>
            </c:spPr>
            <c:txPr>
              <a:bodyPr/>
              <a:lstStyle/>
              <a:p>
                <a:pPr>
                  <a:defRPr sz="900" b="0" i="0" u="none" strike="noStrike" baseline="0">
                    <a:solidFill>
                      <a:srgbClr val="000000"/>
                    </a:solidFill>
                    <a:latin typeface="Times New Roman" charset="0"/>
                    <a:ea typeface="Times New Roman" charset="0"/>
                    <a:cs typeface="Times New Roman" charset="0"/>
                  </a:defRPr>
                </a:pPr>
                <a:endParaRPr lang="sk-SK"/>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Data4.25!$A$9:$A$33</c:f>
              <c:strCache>
                <c:ptCount val="25"/>
                <c:pt idx="0">
                  <c:v>Romania</c:v>
                </c:pt>
                <c:pt idx="1">
                  <c:v>Bulgaria</c:v>
                </c:pt>
                <c:pt idx="2">
                  <c:v>Spain</c:v>
                </c:pt>
                <c:pt idx="3">
                  <c:v>Poland</c:v>
                </c:pt>
                <c:pt idx="4">
                  <c:v>Portugal</c:v>
                </c:pt>
                <c:pt idx="5">
                  <c:v>Latvia</c:v>
                </c:pt>
                <c:pt idx="6">
                  <c:v>Malta</c:v>
                </c:pt>
                <c:pt idx="7">
                  <c:v>Estonia</c:v>
                </c:pt>
                <c:pt idx="8">
                  <c:v>Cyprus</c:v>
                </c:pt>
                <c:pt idx="9">
                  <c:v>Hungary</c:v>
                </c:pt>
                <c:pt idx="10">
                  <c:v>Luxembourg</c:v>
                </c:pt>
                <c:pt idx="11">
                  <c:v>Czech Rep.</c:v>
                </c:pt>
                <c:pt idx="12">
                  <c:v>EU24</c:v>
                </c:pt>
                <c:pt idx="13">
                  <c:v>Lithuania</c:v>
                </c:pt>
                <c:pt idx="14">
                  <c:v>France</c:v>
                </c:pt>
                <c:pt idx="15">
                  <c:v>Slovak Rep.</c:v>
                </c:pt>
                <c:pt idx="16">
                  <c:v>Croatia</c:v>
                </c:pt>
                <c:pt idx="17">
                  <c:v>United Kingdom</c:v>
                </c:pt>
                <c:pt idx="18">
                  <c:v>Germany</c:v>
                </c:pt>
                <c:pt idx="19">
                  <c:v>Greece</c:v>
                </c:pt>
                <c:pt idx="20">
                  <c:v>Finland</c:v>
                </c:pt>
                <c:pt idx="21">
                  <c:v>Slovenia</c:v>
                </c:pt>
                <c:pt idx="22">
                  <c:v>Austria</c:v>
                </c:pt>
                <c:pt idx="23">
                  <c:v>Denmark</c:v>
                </c:pt>
                <c:pt idx="24">
                  <c:v>Sweden</c:v>
                </c:pt>
              </c:strCache>
            </c:strRef>
          </c:cat>
          <c:val>
            <c:numRef>
              <c:f>Data4.25!$D$9:$D$33</c:f>
              <c:numCache>
                <c:formatCode>General</c:formatCode>
                <c:ptCount val="25"/>
                <c:pt idx="0">
                  <c:v>21.8</c:v>
                </c:pt>
                <c:pt idx="1">
                  <c:v>47.2</c:v>
                </c:pt>
                <c:pt idx="2">
                  <c:v>49.1</c:v>
                </c:pt>
                <c:pt idx="3">
                  <c:v>50.5</c:v>
                </c:pt>
                <c:pt idx="4">
                  <c:v>50.9</c:v>
                </c:pt>
                <c:pt idx="5">
                  <c:v>53.6</c:v>
                </c:pt>
                <c:pt idx="6">
                  <c:v>55.5</c:v>
                </c:pt>
                <c:pt idx="7">
                  <c:v>55.8</c:v>
                </c:pt>
                <c:pt idx="8">
                  <c:v>56.2</c:v>
                </c:pt>
                <c:pt idx="9">
                  <c:v>57.8</c:v>
                </c:pt>
                <c:pt idx="10">
                  <c:v>58.4</c:v>
                </c:pt>
                <c:pt idx="11">
                  <c:v>58.8</c:v>
                </c:pt>
                <c:pt idx="12" formatCode="0.0">
                  <c:v>59.335163186650171</c:v>
                </c:pt>
                <c:pt idx="13">
                  <c:v>59.6</c:v>
                </c:pt>
                <c:pt idx="14">
                  <c:v>60.3</c:v>
                </c:pt>
                <c:pt idx="15">
                  <c:v>61.1</c:v>
                </c:pt>
                <c:pt idx="16">
                  <c:v>61.8</c:v>
                </c:pt>
                <c:pt idx="17">
                  <c:v>67.400000000000006</c:v>
                </c:pt>
                <c:pt idx="18">
                  <c:v>67.5</c:v>
                </c:pt>
                <c:pt idx="19">
                  <c:v>68</c:v>
                </c:pt>
                <c:pt idx="20">
                  <c:v>70.099999999999994</c:v>
                </c:pt>
                <c:pt idx="21">
                  <c:v>70.3</c:v>
                </c:pt>
                <c:pt idx="22">
                  <c:v>71.5</c:v>
                </c:pt>
                <c:pt idx="23">
                  <c:v>72.7</c:v>
                </c:pt>
                <c:pt idx="24">
                  <c:v>75.2</c:v>
                </c:pt>
              </c:numCache>
            </c:numRef>
          </c:val>
          <c:extLst>
            <c:ext xmlns:c14="http://schemas.microsoft.com/office/drawing/2007/8/2/chart" uri="{6F2FDCE9-48DA-4B69-8628-5D25D57E5C99}">
              <c14:invertSolidFillFmt>
                <c14:spPr xmlns:c14="http://schemas.microsoft.com/office/drawing/2007/8/2/chart">
                  <a:solidFill>
                    <a:srgbClr val="FFFFFF"/>
                  </a:solidFill>
                  <a:ln w="0">
                    <a:noFill/>
                  </a:ln>
                </c14:spPr>
              </c14:invertSolidFillFmt>
            </c:ext>
            <c:ext xmlns:c16="http://schemas.microsoft.com/office/drawing/2014/chart" uri="{C3380CC4-5D6E-409C-BE32-E72D297353CC}">
              <c16:uniqueId val="{0000001D-206D-F044-9F5F-17BA764E5577}"/>
            </c:ext>
          </c:extLst>
        </c:ser>
        <c:dLbls>
          <c:showLegendKey val="0"/>
          <c:showVal val="0"/>
          <c:showCatName val="0"/>
          <c:showSerName val="0"/>
          <c:showPercent val="0"/>
          <c:showBubbleSize val="0"/>
        </c:dLbls>
        <c:gapWidth val="91"/>
        <c:axId val="-1776087312"/>
        <c:axId val="-1776085536"/>
      </c:barChart>
      <c:catAx>
        <c:axId val="-1776087312"/>
        <c:scaling>
          <c:orientation val="minMax"/>
        </c:scaling>
        <c:delete val="0"/>
        <c:axPos val="b"/>
        <c:numFmt formatCode="General" sourceLinked="1"/>
        <c:majorTickMark val="out"/>
        <c:minorTickMark val="none"/>
        <c:tickLblPos val="nextTo"/>
        <c:txPr>
          <a:bodyPr rot="-4560000" vert="horz"/>
          <a:lstStyle/>
          <a:p>
            <a:pPr>
              <a:defRPr sz="1100" b="0" i="0" u="none" strike="noStrike" baseline="0">
                <a:solidFill>
                  <a:srgbClr val="000000"/>
                </a:solidFill>
                <a:latin typeface="Times New Roman" charset="0"/>
                <a:ea typeface="Times New Roman" charset="0"/>
                <a:cs typeface="Times New Roman" charset="0"/>
              </a:defRPr>
            </a:pPr>
            <a:endParaRPr lang="sk-SK"/>
          </a:p>
        </c:txPr>
        <c:crossAx val="-1776085536"/>
        <c:crosses val="autoZero"/>
        <c:auto val="1"/>
        <c:lblAlgn val="ctr"/>
        <c:lblOffset val="100"/>
        <c:noMultiLvlLbl val="0"/>
      </c:catAx>
      <c:valAx>
        <c:axId val="-1776085536"/>
        <c:scaling>
          <c:orientation val="minMax"/>
        </c:scaling>
        <c:delete val="0"/>
        <c:axPos val="l"/>
        <c:majorGridlines/>
        <c:numFmt formatCode="0" sourceLinked="0"/>
        <c:majorTickMark val="out"/>
        <c:minorTickMark val="none"/>
        <c:tickLblPos val="nextTo"/>
        <c:txPr>
          <a:bodyPr rot="0" vert="horz"/>
          <a:lstStyle/>
          <a:p>
            <a:pPr>
              <a:defRPr sz="1100" b="0" i="0" u="none" strike="noStrike" baseline="0">
                <a:solidFill>
                  <a:srgbClr val="000000"/>
                </a:solidFill>
                <a:latin typeface="Times New Roman" charset="0"/>
                <a:ea typeface="Times New Roman" charset="0"/>
                <a:cs typeface="Times New Roman" charset="0"/>
              </a:defRPr>
            </a:pPr>
            <a:endParaRPr lang="sk-SK"/>
          </a:p>
        </c:txPr>
        <c:crossAx val="-1776087312"/>
        <c:crosses val="autoZero"/>
        <c:crossBetween val="between"/>
      </c:valAx>
      <c:spPr>
        <a:ln w="6350" cap="sq"/>
      </c:spPr>
    </c:plotArea>
    <c:legend>
      <c:legendPos val="r"/>
      <c:layout>
        <c:manualLayout>
          <c:xMode val="edge"/>
          <c:yMode val="edge"/>
          <c:x val="0.43777800355600699"/>
          <c:y val="5.8502827991571502E-3"/>
          <c:w val="0.50480653627973904"/>
          <c:h val="9.82422830948948E-2"/>
        </c:manualLayout>
      </c:layout>
      <c:overlay val="0"/>
      <c:txPr>
        <a:bodyPr/>
        <a:lstStyle/>
        <a:p>
          <a:pPr>
            <a:defRPr sz="1400" b="0" i="0" u="none" strike="noStrike" baseline="0">
              <a:solidFill>
                <a:srgbClr val="000000"/>
              </a:solidFill>
              <a:latin typeface="Times New Roman" charset="0"/>
              <a:ea typeface="Times New Roman" charset="0"/>
              <a:cs typeface="Times New Roman" charset="0"/>
            </a:defRPr>
          </a:pPr>
          <a:endParaRPr lang="sk-SK"/>
        </a:p>
      </c:txPr>
    </c:legend>
    <c:plotVisOnly val="1"/>
    <c:dispBlanksAs val="gap"/>
    <c:showDLblsOverMax val="0"/>
  </c:chart>
  <c:spPr>
    <a:ln w="0">
      <a:noFill/>
    </a:ln>
  </c:spPr>
  <c:txPr>
    <a:bodyPr/>
    <a:lstStyle/>
    <a:p>
      <a:pPr>
        <a:defRPr sz="800" b="0" i="0" u="none" strike="noStrike" baseline="0">
          <a:solidFill>
            <a:srgbClr val="000000"/>
          </a:solidFill>
          <a:latin typeface="Arial"/>
          <a:ea typeface="Arial"/>
          <a:cs typeface="Arial"/>
        </a:defRPr>
      </a:pPr>
      <a:endParaRPr lang="sk-SK"/>
    </a:p>
  </c:txPr>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barChart>
        <c:barDir val="bar"/>
        <c:grouping val="clustered"/>
        <c:varyColors val="0"/>
        <c:ser>
          <c:idx val="0"/>
          <c:order val="0"/>
          <c:tx>
            <c:strRef>
              <c:f>'export-2024-11-24T15_24_50.018Z.csv'!$B$1:$B$3</c:f>
              <c:strCache>
                <c:ptCount val="3"/>
                <c:pt idx="0">
                  <c:v>Alcohol consumption</c:v>
                </c:pt>
                <c:pt idx="1">
                  <c:v>Litres/capita (aged 15 and over)</c:v>
                </c:pt>
                <c:pt idx="2">
                  <c:v>Litres per person</c:v>
                </c:pt>
              </c:strCache>
            </c:strRef>
          </c:tx>
          <c:spPr>
            <a:solidFill>
              <a:schemeClr val="accent1"/>
            </a:solidFill>
            <a:ln>
              <a:noFill/>
            </a:ln>
            <a:effectLst/>
          </c:spPr>
          <c:invertIfNegative val="0"/>
          <c:cat>
            <c:strRef>
              <c:f>'[7]export-2024-11-24T15_24_50.018Z'!$A$4:$A$30</c:f>
              <c:strCache>
                <c:ptCount val="27"/>
                <c:pt idx="0">
                  <c:v>Latvia</c:v>
                </c:pt>
                <c:pt idx="1">
                  <c:v>Lithuania</c:v>
                </c:pt>
                <c:pt idx="2">
                  <c:v>Czechia</c:v>
                </c:pt>
                <c:pt idx="3">
                  <c:v>Austria</c:v>
                </c:pt>
                <c:pt idx="4">
                  <c:v>Estonia</c:v>
                </c:pt>
                <c:pt idx="5">
                  <c:v>Poland</c:v>
                </c:pt>
                <c:pt idx="6">
                  <c:v>Slovenia</c:v>
                </c:pt>
                <c:pt idx="7">
                  <c:v>France</c:v>
                </c:pt>
                <c:pt idx="8">
                  <c:v>Hungary</c:v>
                </c:pt>
                <c:pt idx="9">
                  <c:v>Spain</c:v>
                </c:pt>
                <c:pt idx="10">
                  <c:v>Denmark</c:v>
                </c:pt>
                <c:pt idx="11">
                  <c:v>United Kingdom</c:v>
                </c:pt>
                <c:pt idx="12">
                  <c:v>Slovak Rep.</c:v>
                </c:pt>
                <c:pt idx="13">
                  <c:v>Ireland</c:v>
                </c:pt>
                <c:pt idx="14">
                  <c:v>United States</c:v>
                </c:pt>
                <c:pt idx="15">
                  <c:v>New Zealand</c:v>
                </c:pt>
                <c:pt idx="16">
                  <c:v>Switzerland</c:v>
                </c:pt>
                <c:pt idx="17">
                  <c:v>Canada</c:v>
                </c:pt>
                <c:pt idx="18">
                  <c:v>Netherlands</c:v>
                </c:pt>
                <c:pt idx="19">
                  <c:v>Finland</c:v>
                </c:pt>
                <c:pt idx="20">
                  <c:v>Korea</c:v>
                </c:pt>
                <c:pt idx="21">
                  <c:v>Sweden</c:v>
                </c:pt>
                <c:pt idx="22">
                  <c:v>Norway</c:v>
                </c:pt>
                <c:pt idx="23">
                  <c:v>Japan</c:v>
                </c:pt>
                <c:pt idx="24">
                  <c:v>Mexico</c:v>
                </c:pt>
                <c:pt idx="25">
                  <c:v>Costa Rica</c:v>
                </c:pt>
                <c:pt idx="26">
                  <c:v>Türkiye</c:v>
                </c:pt>
              </c:strCache>
            </c:strRef>
          </c:cat>
          <c:val>
            <c:numRef>
              <c:f>'[7]export-2024-11-24T15_24_50.018Z'!$B$4:$B$30</c:f>
              <c:numCache>
                <c:formatCode>General</c:formatCode>
                <c:ptCount val="27"/>
                <c:pt idx="0">
                  <c:v>12.2</c:v>
                </c:pt>
                <c:pt idx="1">
                  <c:v>12.1</c:v>
                </c:pt>
                <c:pt idx="2">
                  <c:v>11.6</c:v>
                </c:pt>
                <c:pt idx="3">
                  <c:v>11.1</c:v>
                </c:pt>
                <c:pt idx="4">
                  <c:v>11.1</c:v>
                </c:pt>
                <c:pt idx="5">
                  <c:v>11</c:v>
                </c:pt>
                <c:pt idx="6">
                  <c:v>10.6</c:v>
                </c:pt>
                <c:pt idx="7">
                  <c:v>10.6</c:v>
                </c:pt>
                <c:pt idx="8">
                  <c:v>10.5</c:v>
                </c:pt>
                <c:pt idx="9">
                  <c:v>10.4</c:v>
                </c:pt>
                <c:pt idx="10">
                  <c:v>10.4</c:v>
                </c:pt>
                <c:pt idx="11">
                  <c:v>10</c:v>
                </c:pt>
                <c:pt idx="12">
                  <c:v>9.6</c:v>
                </c:pt>
                <c:pt idx="13">
                  <c:v>9.5</c:v>
                </c:pt>
                <c:pt idx="14">
                  <c:v>9.5</c:v>
                </c:pt>
                <c:pt idx="15">
                  <c:v>8.8000000000000007</c:v>
                </c:pt>
                <c:pt idx="16">
                  <c:v>8.5</c:v>
                </c:pt>
                <c:pt idx="17">
                  <c:v>8.3000000000000007</c:v>
                </c:pt>
                <c:pt idx="18">
                  <c:v>8.1999999999999993</c:v>
                </c:pt>
                <c:pt idx="19">
                  <c:v>8.1</c:v>
                </c:pt>
                <c:pt idx="20">
                  <c:v>7.7</c:v>
                </c:pt>
                <c:pt idx="21">
                  <c:v>7.6</c:v>
                </c:pt>
                <c:pt idx="22">
                  <c:v>7.4</c:v>
                </c:pt>
                <c:pt idx="23">
                  <c:v>6.6</c:v>
                </c:pt>
                <c:pt idx="24">
                  <c:v>5.0999999999999996</c:v>
                </c:pt>
                <c:pt idx="25">
                  <c:v>3.6</c:v>
                </c:pt>
                <c:pt idx="26">
                  <c:v>1.4</c:v>
                </c:pt>
              </c:numCache>
            </c:numRef>
          </c:val>
          <c:extLst>
            <c:ext xmlns:c16="http://schemas.microsoft.com/office/drawing/2014/chart" uri="{C3380CC4-5D6E-409C-BE32-E72D297353CC}">
              <c16:uniqueId val="{00000000-7BC5-D647-843B-13011EFF6207}"/>
            </c:ext>
          </c:extLst>
        </c:ser>
        <c:dLbls>
          <c:showLegendKey val="0"/>
          <c:showVal val="0"/>
          <c:showCatName val="0"/>
          <c:showSerName val="0"/>
          <c:showPercent val="0"/>
          <c:showBubbleSize val="0"/>
        </c:dLbls>
        <c:gapWidth val="182"/>
        <c:axId val="273271312"/>
        <c:axId val="1018453263"/>
      </c:barChart>
      <c:catAx>
        <c:axId val="2732713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k-SK"/>
          </a:p>
        </c:txPr>
        <c:crossAx val="1018453263"/>
        <c:crosses val="autoZero"/>
        <c:auto val="1"/>
        <c:lblAlgn val="ctr"/>
        <c:lblOffset val="100"/>
        <c:noMultiLvlLbl val="0"/>
      </c:catAx>
      <c:valAx>
        <c:axId val="101845326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k-SK"/>
          </a:p>
        </c:txPr>
        <c:crossAx val="2732713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k-SK"/>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9386014567829399"/>
          <c:y val="3.0756080228523899E-2"/>
          <c:w val="0.65086313006915297"/>
          <c:h val="0.891788214409723"/>
        </c:manualLayout>
      </c:layout>
      <c:barChart>
        <c:barDir val="bar"/>
        <c:grouping val="clustered"/>
        <c:varyColors val="0"/>
        <c:ser>
          <c:idx val="0"/>
          <c:order val="0"/>
          <c:invertIfNegative val="0"/>
          <c:dPt>
            <c:idx val="13"/>
            <c:invertIfNegative val="0"/>
            <c:bubble3D val="0"/>
            <c:extLst>
              <c:ext xmlns:c16="http://schemas.microsoft.com/office/drawing/2014/chart" uri="{C3380CC4-5D6E-409C-BE32-E72D297353CC}">
                <c16:uniqueId val="{00000000-9B92-7D42-93E5-12347DBC224A}"/>
              </c:ext>
            </c:extLst>
          </c:dPt>
          <c:dPt>
            <c:idx val="16"/>
            <c:invertIfNegative val="0"/>
            <c:bubble3D val="0"/>
            <c:extLst>
              <c:ext xmlns:c16="http://schemas.microsoft.com/office/drawing/2014/chart" uri="{C3380CC4-5D6E-409C-BE32-E72D297353CC}">
                <c16:uniqueId val="{00000001-9B92-7D42-93E5-12347DBC224A}"/>
              </c:ext>
            </c:extLst>
          </c:dPt>
          <c:dPt>
            <c:idx val="18"/>
            <c:invertIfNegative val="0"/>
            <c:bubble3D val="0"/>
            <c:spPr>
              <a:solidFill>
                <a:schemeClr val="accent2"/>
              </a:solidFill>
            </c:spPr>
            <c:extLst>
              <c:ext xmlns:c16="http://schemas.microsoft.com/office/drawing/2014/chart" uri="{C3380CC4-5D6E-409C-BE32-E72D297353CC}">
                <c16:uniqueId val="{00000003-9B92-7D42-93E5-12347DBC224A}"/>
              </c:ext>
            </c:extLst>
          </c:dPt>
          <c:dPt>
            <c:idx val="20"/>
            <c:invertIfNegative val="0"/>
            <c:bubble3D val="0"/>
            <c:spPr>
              <a:solidFill>
                <a:schemeClr val="accent1"/>
              </a:solidFill>
            </c:spPr>
            <c:extLst>
              <c:ext xmlns:c16="http://schemas.microsoft.com/office/drawing/2014/chart" uri="{C3380CC4-5D6E-409C-BE32-E72D297353CC}">
                <c16:uniqueId val="{00000005-9B92-7D42-93E5-12347DBC224A}"/>
              </c:ext>
            </c:extLst>
          </c:dPt>
          <c:dPt>
            <c:idx val="21"/>
            <c:invertIfNegative val="0"/>
            <c:bubble3D val="0"/>
            <c:spPr>
              <a:solidFill>
                <a:schemeClr val="accent1"/>
              </a:solidFill>
            </c:spPr>
            <c:extLst>
              <c:ext xmlns:c16="http://schemas.microsoft.com/office/drawing/2014/chart" uri="{C3380CC4-5D6E-409C-BE32-E72D297353CC}">
                <c16:uniqueId val="{00000007-9B92-7D42-93E5-12347DBC224A}"/>
              </c:ext>
            </c:extLst>
          </c:dPt>
          <c:dLbls>
            <c:dLbl>
              <c:idx val="18"/>
              <c:spPr/>
              <c:txPr>
                <a:bodyPr/>
                <a:lstStyle/>
                <a:p>
                  <a:pPr>
                    <a:defRPr sz="1000" b="1" i="0" u="none" strike="noStrike" baseline="0">
                      <a:solidFill>
                        <a:srgbClr val="000000"/>
                      </a:solidFill>
                      <a:latin typeface="Times New Roman" charset="0"/>
                      <a:ea typeface="Times New Roman" charset="0"/>
                      <a:cs typeface="Times New Roman" charset="0"/>
                    </a:defRPr>
                  </a:pPr>
                  <a:endParaRPr lang="sk-SK"/>
                </a:p>
              </c:txPr>
              <c:dLblPos val="outEnd"/>
              <c:showLegendKey val="0"/>
              <c:showVal val="1"/>
              <c:showCatName val="0"/>
              <c:showSerName val="0"/>
              <c:showPercent val="0"/>
              <c:showBubbleSize val="0"/>
              <c:extLst>
                <c:ext xmlns:c16="http://schemas.microsoft.com/office/drawing/2014/chart" uri="{C3380CC4-5D6E-409C-BE32-E72D297353CC}">
                  <c16:uniqueId val="{00000003-9B92-7D42-93E5-12347DBC224A}"/>
                </c:ext>
              </c:extLst>
            </c:dLbl>
            <c:spPr>
              <a:noFill/>
              <a:ln>
                <a:noFill/>
              </a:ln>
              <a:effectLst/>
            </c:spPr>
            <c:txPr>
              <a:bodyPr/>
              <a:lstStyle/>
              <a:p>
                <a:pPr>
                  <a:defRPr sz="1000" b="0" i="0" u="none" strike="noStrike" baseline="0">
                    <a:solidFill>
                      <a:srgbClr val="000000"/>
                    </a:solidFill>
                    <a:latin typeface="Times New Roman" charset="0"/>
                    <a:ea typeface="Times New Roman" charset="0"/>
                    <a:cs typeface="Times New Roman" charset="0"/>
                  </a:defRPr>
                </a:pPr>
                <a:endParaRPr lang="sk-S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Data4.26!$A$9:$A$38</c:f>
              <c:strCache>
                <c:ptCount val="30"/>
                <c:pt idx="0">
                  <c:v>Greece</c:v>
                </c:pt>
                <c:pt idx="1">
                  <c:v>Romania</c:v>
                </c:pt>
                <c:pt idx="2">
                  <c:v>Cyprus</c:v>
                </c:pt>
                <c:pt idx="3">
                  <c:v>Lithuania</c:v>
                </c:pt>
                <c:pt idx="4">
                  <c:v>Portugal</c:v>
                </c:pt>
                <c:pt idx="5">
                  <c:v>Hungary</c:v>
                </c:pt>
                <c:pt idx="6">
                  <c:v>Sweden</c:v>
                </c:pt>
                <c:pt idx="7">
                  <c:v>Austria</c:v>
                </c:pt>
                <c:pt idx="8">
                  <c:v>Latvia</c:v>
                </c:pt>
                <c:pt idx="9">
                  <c:v>Slovak Rep.</c:v>
                </c:pt>
                <c:pt idx="10">
                  <c:v>Bulgaria</c:v>
                </c:pt>
                <c:pt idx="11">
                  <c:v>Poland</c:v>
                </c:pt>
                <c:pt idx="12">
                  <c:v>Belgium</c:v>
                </c:pt>
                <c:pt idx="13">
                  <c:v>Ireland</c:v>
                </c:pt>
                <c:pt idx="14">
                  <c:v>Slovenia</c:v>
                </c:pt>
                <c:pt idx="15">
                  <c:v>Croatia</c:v>
                </c:pt>
                <c:pt idx="16">
                  <c:v>Germany</c:v>
                </c:pt>
                <c:pt idx="17">
                  <c:v>United Kingdom</c:v>
                </c:pt>
                <c:pt idx="18">
                  <c:v>EU26</c:v>
                </c:pt>
                <c:pt idx="19">
                  <c:v>Finland</c:v>
                </c:pt>
                <c:pt idx="20">
                  <c:v>Estonia</c:v>
                </c:pt>
                <c:pt idx="21">
                  <c:v>Netherlands</c:v>
                </c:pt>
                <c:pt idx="22">
                  <c:v>Spain</c:v>
                </c:pt>
                <c:pt idx="23">
                  <c:v>Denmark</c:v>
                </c:pt>
                <c:pt idx="24">
                  <c:v>Italy</c:v>
                </c:pt>
                <c:pt idx="25">
                  <c:v>France</c:v>
                </c:pt>
                <c:pt idx="26">
                  <c:v>Czech Republic</c:v>
                </c:pt>
                <c:pt idx="28">
                  <c:v>Turkey</c:v>
                </c:pt>
                <c:pt idx="29">
                  <c:v>Norway</c:v>
                </c:pt>
              </c:strCache>
            </c:strRef>
          </c:cat>
          <c:val>
            <c:numRef>
              <c:f>Data4.26!$B$9:$B$38</c:f>
              <c:numCache>
                <c:formatCode>0.0</c:formatCode>
                <c:ptCount val="30"/>
                <c:pt idx="0">
                  <c:v>3.2</c:v>
                </c:pt>
                <c:pt idx="1">
                  <c:v>3.3</c:v>
                </c:pt>
                <c:pt idx="2">
                  <c:v>4.2</c:v>
                </c:pt>
                <c:pt idx="3">
                  <c:v>5.0999999999999996</c:v>
                </c:pt>
                <c:pt idx="4">
                  <c:v>5.0999999999999996</c:v>
                </c:pt>
                <c:pt idx="5">
                  <c:v>5.7</c:v>
                </c:pt>
                <c:pt idx="6">
                  <c:v>6.3</c:v>
                </c:pt>
                <c:pt idx="7">
                  <c:v>6.6</c:v>
                </c:pt>
                <c:pt idx="8">
                  <c:v>7.3</c:v>
                </c:pt>
                <c:pt idx="9">
                  <c:v>7.3199999999999976</c:v>
                </c:pt>
                <c:pt idx="10">
                  <c:v>8.3000000000000007</c:v>
                </c:pt>
                <c:pt idx="11">
                  <c:v>9.8000000000000007</c:v>
                </c:pt>
                <c:pt idx="12">
                  <c:v>10.1</c:v>
                </c:pt>
                <c:pt idx="13">
                  <c:v>10.3</c:v>
                </c:pt>
                <c:pt idx="14">
                  <c:v>10.3</c:v>
                </c:pt>
                <c:pt idx="15">
                  <c:v>10.5</c:v>
                </c:pt>
                <c:pt idx="16">
                  <c:v>11.1</c:v>
                </c:pt>
                <c:pt idx="17">
                  <c:v>11.7</c:v>
                </c:pt>
                <c:pt idx="18">
                  <c:v>13.3</c:v>
                </c:pt>
                <c:pt idx="19">
                  <c:v>13.5</c:v>
                </c:pt>
                <c:pt idx="20">
                  <c:v>13.6</c:v>
                </c:pt>
                <c:pt idx="21">
                  <c:v>15.6</c:v>
                </c:pt>
                <c:pt idx="22">
                  <c:v>17</c:v>
                </c:pt>
                <c:pt idx="23">
                  <c:v>17.600000000000001</c:v>
                </c:pt>
                <c:pt idx="24">
                  <c:v>19</c:v>
                </c:pt>
                <c:pt idx="25">
                  <c:v>22.1</c:v>
                </c:pt>
                <c:pt idx="26">
                  <c:v>23.9</c:v>
                </c:pt>
                <c:pt idx="28">
                  <c:v>0.4</c:v>
                </c:pt>
                <c:pt idx="29">
                  <c:v>8.6</c:v>
                </c:pt>
              </c:numCache>
            </c:numRef>
          </c:val>
          <c:extLst>
            <c:ext xmlns:c16="http://schemas.microsoft.com/office/drawing/2014/chart" uri="{C3380CC4-5D6E-409C-BE32-E72D297353CC}">
              <c16:uniqueId val="{00000008-9B92-7D42-93E5-12347DBC224A}"/>
            </c:ext>
          </c:extLst>
        </c:ser>
        <c:dLbls>
          <c:showLegendKey val="0"/>
          <c:showVal val="0"/>
          <c:showCatName val="0"/>
          <c:showSerName val="0"/>
          <c:showPercent val="0"/>
          <c:showBubbleSize val="0"/>
        </c:dLbls>
        <c:gapWidth val="69"/>
        <c:axId val="-1719005744"/>
        <c:axId val="-1719196976"/>
      </c:barChart>
      <c:catAx>
        <c:axId val="-1719005744"/>
        <c:scaling>
          <c:orientation val="maxMin"/>
        </c:scaling>
        <c:delete val="0"/>
        <c:axPos val="l"/>
        <c:numFmt formatCode="General" sourceLinked="1"/>
        <c:majorTickMark val="out"/>
        <c:minorTickMark val="none"/>
        <c:tickLblPos val="nextTo"/>
        <c:txPr>
          <a:bodyPr rot="0" vert="horz"/>
          <a:lstStyle/>
          <a:p>
            <a:pPr>
              <a:defRPr sz="1100" b="0" i="0" u="none" strike="noStrike" baseline="0">
                <a:solidFill>
                  <a:srgbClr val="000000"/>
                </a:solidFill>
                <a:latin typeface="Times New Roman" charset="0"/>
                <a:ea typeface="Times New Roman" charset="0"/>
                <a:cs typeface="Times New Roman" charset="0"/>
              </a:defRPr>
            </a:pPr>
            <a:endParaRPr lang="sk-SK"/>
          </a:p>
        </c:txPr>
        <c:crossAx val="-1719196976"/>
        <c:crosses val="autoZero"/>
        <c:auto val="1"/>
        <c:lblAlgn val="ctr"/>
        <c:lblOffset val="100"/>
        <c:noMultiLvlLbl val="0"/>
      </c:catAx>
      <c:valAx>
        <c:axId val="-1719196976"/>
        <c:scaling>
          <c:orientation val="minMax"/>
        </c:scaling>
        <c:delete val="0"/>
        <c:axPos val="t"/>
        <c:majorGridlines/>
        <c:title>
          <c:tx>
            <c:rich>
              <a:bodyPr/>
              <a:lstStyle/>
              <a:p>
                <a:pPr>
                  <a:defRPr sz="1000" b="0" i="0" u="none" strike="noStrike" baseline="0">
                    <a:solidFill>
                      <a:srgbClr val="000000"/>
                    </a:solidFill>
                    <a:latin typeface="Calibri"/>
                    <a:ea typeface="Calibri"/>
                    <a:cs typeface="Calibri"/>
                  </a:defRPr>
                </a:pPr>
                <a:r>
                  <a:rPr lang="en-GB"/>
                  <a:t>%</a:t>
                </a:r>
              </a:p>
            </c:rich>
          </c:tx>
          <c:layout>
            <c:manualLayout>
              <c:xMode val="edge"/>
              <c:yMode val="edge"/>
              <c:x val="0.91694020175188895"/>
              <c:y val="0.95858791581805802"/>
            </c:manualLayout>
          </c:layout>
          <c:overlay val="0"/>
        </c:title>
        <c:numFmt formatCode="0" sourceLinked="0"/>
        <c:majorTickMark val="out"/>
        <c:minorTickMark val="none"/>
        <c:tickLblPos val="high"/>
        <c:txPr>
          <a:bodyPr rot="0" vert="horz"/>
          <a:lstStyle/>
          <a:p>
            <a:pPr>
              <a:defRPr sz="800" b="0" i="0" u="none" strike="noStrike" baseline="0">
                <a:solidFill>
                  <a:srgbClr val="000000"/>
                </a:solidFill>
                <a:latin typeface="Times New Roman" charset="0"/>
                <a:ea typeface="Times New Roman" charset="0"/>
                <a:cs typeface="Times New Roman" charset="0"/>
              </a:defRPr>
            </a:pPr>
            <a:endParaRPr lang="sk-SK"/>
          </a:p>
        </c:txPr>
        <c:crossAx val="-1719005744"/>
        <c:crosses val="autoZero"/>
        <c:crossBetween val="between"/>
      </c:valAx>
    </c:plotArea>
    <c:plotVisOnly val="1"/>
    <c:dispBlanksAs val="gap"/>
    <c:showDLblsOverMax val="0"/>
  </c:chart>
  <c:spPr>
    <a:ln>
      <a:noFill/>
    </a:ln>
  </c:spPr>
  <c:txPr>
    <a:bodyPr/>
    <a:lstStyle/>
    <a:p>
      <a:pPr>
        <a:defRPr sz="1000" b="0" i="0" u="none" strike="noStrike" baseline="0">
          <a:solidFill>
            <a:srgbClr val="000000"/>
          </a:solidFill>
          <a:latin typeface="Calibri"/>
          <a:ea typeface="Calibri"/>
          <a:cs typeface="Calibri"/>
        </a:defRPr>
      </a:pPr>
      <a:endParaRPr lang="sk-SK"/>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386014567829399"/>
          <c:y val="3.0756080228523899E-2"/>
          <c:w val="0.65086313006915297"/>
          <c:h val="0.891788214409723"/>
        </c:manualLayout>
      </c:layout>
      <c:barChart>
        <c:barDir val="bar"/>
        <c:grouping val="clustered"/>
        <c:varyColors val="0"/>
        <c:ser>
          <c:idx val="0"/>
          <c:order val="0"/>
          <c:tx>
            <c:strRef>
              <c:f>Data4.27!$B$8</c:f>
              <c:strCache>
                <c:ptCount val="1"/>
                <c:pt idx="0">
                  <c:v>%</c:v>
                </c:pt>
              </c:strCache>
            </c:strRef>
          </c:tx>
          <c:spPr>
            <a:solidFill>
              <a:schemeClr val="accent1"/>
            </a:solidFill>
          </c:spPr>
          <c:invertIfNegative val="0"/>
          <c:dPt>
            <c:idx val="16"/>
            <c:invertIfNegative val="0"/>
            <c:bubble3D val="0"/>
            <c:extLst>
              <c:ext xmlns:c16="http://schemas.microsoft.com/office/drawing/2014/chart" uri="{C3380CC4-5D6E-409C-BE32-E72D297353CC}">
                <c16:uniqueId val="{00000000-8876-FC4D-B9E4-9616D01A67FF}"/>
              </c:ext>
            </c:extLst>
          </c:dPt>
          <c:dPt>
            <c:idx val="20"/>
            <c:invertIfNegative val="0"/>
            <c:bubble3D val="0"/>
            <c:spPr>
              <a:solidFill>
                <a:schemeClr val="accent2"/>
              </a:solidFill>
            </c:spPr>
            <c:extLst>
              <c:ext xmlns:c16="http://schemas.microsoft.com/office/drawing/2014/chart" uri="{C3380CC4-5D6E-409C-BE32-E72D297353CC}">
                <c16:uniqueId val="{00000002-8876-FC4D-B9E4-9616D01A67FF}"/>
              </c:ext>
            </c:extLst>
          </c:dPt>
          <c:dLbls>
            <c:dLbl>
              <c:idx val="20"/>
              <c:spPr/>
              <c:txPr>
                <a:bodyPr/>
                <a:lstStyle/>
                <a:p>
                  <a:pPr>
                    <a:defRPr sz="1050" b="1" i="0" u="none" strike="noStrike" baseline="0">
                      <a:solidFill>
                        <a:srgbClr val="000000"/>
                      </a:solidFill>
                      <a:latin typeface="Times New Roman" charset="0"/>
                      <a:ea typeface="Times New Roman" charset="0"/>
                      <a:cs typeface="Times New Roman" charset="0"/>
                    </a:defRPr>
                  </a:pPr>
                  <a:endParaRPr lang="sk-SK"/>
                </a:p>
              </c:txPr>
              <c:dLblPos val="outEnd"/>
              <c:showLegendKey val="0"/>
              <c:showVal val="1"/>
              <c:showCatName val="0"/>
              <c:showSerName val="0"/>
              <c:showPercent val="0"/>
              <c:showBubbleSize val="0"/>
              <c:extLst>
                <c:ext xmlns:c16="http://schemas.microsoft.com/office/drawing/2014/chart" uri="{C3380CC4-5D6E-409C-BE32-E72D297353CC}">
                  <c16:uniqueId val="{00000002-8876-FC4D-B9E4-9616D01A67FF}"/>
                </c:ext>
              </c:extLst>
            </c:dLbl>
            <c:spPr>
              <a:noFill/>
              <a:ln>
                <a:noFill/>
              </a:ln>
              <a:effectLst/>
            </c:spPr>
            <c:txPr>
              <a:bodyPr/>
              <a:lstStyle/>
              <a:p>
                <a:pPr>
                  <a:defRPr sz="1050" b="0" i="0" u="none" strike="noStrike" baseline="0">
                    <a:solidFill>
                      <a:srgbClr val="000000"/>
                    </a:solidFill>
                    <a:latin typeface="Times New Roman" charset="0"/>
                    <a:ea typeface="Times New Roman" charset="0"/>
                    <a:cs typeface="Times New Roman" charset="0"/>
                  </a:defRPr>
                </a:pPr>
                <a:endParaRPr lang="sk-S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Data4.27!$A$9:$A$37</c:f>
              <c:strCache>
                <c:ptCount val="29"/>
                <c:pt idx="0">
                  <c:v>Greece</c:v>
                </c:pt>
                <c:pt idx="1">
                  <c:v>Romania</c:v>
                </c:pt>
                <c:pt idx="2">
                  <c:v>Bulgaria</c:v>
                </c:pt>
                <c:pt idx="3">
                  <c:v>Latvia</c:v>
                </c:pt>
                <c:pt idx="4">
                  <c:v>Lithuania</c:v>
                </c:pt>
                <c:pt idx="5">
                  <c:v>Slovak Rep.</c:v>
                </c:pt>
                <c:pt idx="6">
                  <c:v>Hungary</c:v>
                </c:pt>
                <c:pt idx="7">
                  <c:v>Poland</c:v>
                </c:pt>
                <c:pt idx="8">
                  <c:v>Portugal</c:v>
                </c:pt>
                <c:pt idx="9">
                  <c:v>Cyprus</c:v>
                </c:pt>
                <c:pt idx="10">
                  <c:v>Czech Republic</c:v>
                </c:pt>
                <c:pt idx="11">
                  <c:v>Belgium</c:v>
                </c:pt>
                <c:pt idx="12">
                  <c:v>Croatia</c:v>
                </c:pt>
                <c:pt idx="13">
                  <c:v>Finland</c:v>
                </c:pt>
                <c:pt idx="14">
                  <c:v>Austria</c:v>
                </c:pt>
                <c:pt idx="15">
                  <c:v>Slovenia</c:v>
                </c:pt>
                <c:pt idx="16">
                  <c:v>Sweden</c:v>
                </c:pt>
                <c:pt idx="17">
                  <c:v>Estonia</c:v>
                </c:pt>
                <c:pt idx="18">
                  <c:v>Germany</c:v>
                </c:pt>
                <c:pt idx="19">
                  <c:v>Italy</c:v>
                </c:pt>
                <c:pt idx="20">
                  <c:v>EU26</c:v>
                </c:pt>
                <c:pt idx="21">
                  <c:v>Denmark</c:v>
                </c:pt>
                <c:pt idx="22">
                  <c:v>France</c:v>
                </c:pt>
                <c:pt idx="23">
                  <c:v>Ireland</c:v>
                </c:pt>
                <c:pt idx="24">
                  <c:v>Netherlands</c:v>
                </c:pt>
                <c:pt idx="25">
                  <c:v>Spain</c:v>
                </c:pt>
                <c:pt idx="26">
                  <c:v>United Kingdom</c:v>
                </c:pt>
                <c:pt idx="28">
                  <c:v>Norway</c:v>
                </c:pt>
              </c:strCache>
            </c:strRef>
          </c:cat>
          <c:val>
            <c:numRef>
              <c:f>Data4.27!$B$9:$B$37</c:f>
              <c:numCache>
                <c:formatCode>0.0</c:formatCode>
                <c:ptCount val="29"/>
                <c:pt idx="0">
                  <c:v>0.2</c:v>
                </c:pt>
                <c:pt idx="1">
                  <c:v>0.2</c:v>
                </c:pt>
                <c:pt idx="2">
                  <c:v>0.3</c:v>
                </c:pt>
                <c:pt idx="3">
                  <c:v>0.3</c:v>
                </c:pt>
                <c:pt idx="4">
                  <c:v>0.3</c:v>
                </c:pt>
                <c:pt idx="5">
                  <c:v>0.38</c:v>
                </c:pt>
                <c:pt idx="6">
                  <c:v>0.4</c:v>
                </c:pt>
                <c:pt idx="7">
                  <c:v>0.4</c:v>
                </c:pt>
                <c:pt idx="8">
                  <c:v>0.4</c:v>
                </c:pt>
                <c:pt idx="9">
                  <c:v>0.6</c:v>
                </c:pt>
                <c:pt idx="10">
                  <c:v>0.6</c:v>
                </c:pt>
                <c:pt idx="11">
                  <c:v>0.9</c:v>
                </c:pt>
                <c:pt idx="12">
                  <c:v>0.9</c:v>
                </c:pt>
                <c:pt idx="13">
                  <c:v>1</c:v>
                </c:pt>
                <c:pt idx="14">
                  <c:v>1.2</c:v>
                </c:pt>
                <c:pt idx="15">
                  <c:v>1.2</c:v>
                </c:pt>
                <c:pt idx="16">
                  <c:v>1.2</c:v>
                </c:pt>
                <c:pt idx="17">
                  <c:v>1.3</c:v>
                </c:pt>
                <c:pt idx="18">
                  <c:v>1.6</c:v>
                </c:pt>
                <c:pt idx="19">
                  <c:v>1.8</c:v>
                </c:pt>
                <c:pt idx="20">
                  <c:v>1.9</c:v>
                </c:pt>
                <c:pt idx="21">
                  <c:v>2.4</c:v>
                </c:pt>
                <c:pt idx="22">
                  <c:v>2.4</c:v>
                </c:pt>
                <c:pt idx="23">
                  <c:v>2.8</c:v>
                </c:pt>
                <c:pt idx="24">
                  <c:v>3</c:v>
                </c:pt>
                <c:pt idx="25">
                  <c:v>3.3</c:v>
                </c:pt>
                <c:pt idx="26">
                  <c:v>4.2</c:v>
                </c:pt>
                <c:pt idx="28">
                  <c:v>2.2999999999999998</c:v>
                </c:pt>
              </c:numCache>
            </c:numRef>
          </c:val>
          <c:extLst>
            <c:ext xmlns:c16="http://schemas.microsoft.com/office/drawing/2014/chart" uri="{C3380CC4-5D6E-409C-BE32-E72D297353CC}">
              <c16:uniqueId val="{00000003-8876-FC4D-B9E4-9616D01A67FF}"/>
            </c:ext>
          </c:extLst>
        </c:ser>
        <c:dLbls>
          <c:showLegendKey val="0"/>
          <c:showVal val="0"/>
          <c:showCatName val="0"/>
          <c:showSerName val="0"/>
          <c:showPercent val="0"/>
          <c:showBubbleSize val="0"/>
        </c:dLbls>
        <c:gapWidth val="69"/>
        <c:axId val="-2142318672"/>
        <c:axId val="2105796992"/>
      </c:barChart>
      <c:catAx>
        <c:axId val="-2142318672"/>
        <c:scaling>
          <c:orientation val="maxMin"/>
        </c:scaling>
        <c:delete val="0"/>
        <c:axPos val="l"/>
        <c:numFmt formatCode="General" sourceLinked="1"/>
        <c:majorTickMark val="out"/>
        <c:minorTickMark val="none"/>
        <c:tickLblPos val="nextTo"/>
        <c:txPr>
          <a:bodyPr rot="0" vert="horz"/>
          <a:lstStyle/>
          <a:p>
            <a:pPr>
              <a:defRPr sz="1100" b="0" i="0" u="none" strike="noStrike" baseline="0">
                <a:solidFill>
                  <a:srgbClr val="000000"/>
                </a:solidFill>
                <a:latin typeface="Times New Roman" charset="0"/>
                <a:ea typeface="Times New Roman" charset="0"/>
                <a:cs typeface="Times New Roman" charset="0"/>
              </a:defRPr>
            </a:pPr>
            <a:endParaRPr lang="sk-SK"/>
          </a:p>
        </c:txPr>
        <c:crossAx val="2105796992"/>
        <c:crosses val="autoZero"/>
        <c:auto val="1"/>
        <c:lblAlgn val="ctr"/>
        <c:lblOffset val="100"/>
        <c:noMultiLvlLbl val="0"/>
      </c:catAx>
      <c:valAx>
        <c:axId val="2105796992"/>
        <c:scaling>
          <c:orientation val="minMax"/>
        </c:scaling>
        <c:delete val="0"/>
        <c:axPos val="t"/>
        <c:majorGridlines/>
        <c:title>
          <c:tx>
            <c:rich>
              <a:bodyPr/>
              <a:lstStyle/>
              <a:p>
                <a:pPr>
                  <a:defRPr sz="800" b="0" i="0" u="none" strike="noStrike" baseline="0">
                    <a:solidFill>
                      <a:srgbClr val="000000"/>
                    </a:solidFill>
                    <a:latin typeface="Arial"/>
                    <a:ea typeface="Arial"/>
                    <a:cs typeface="Arial"/>
                  </a:defRPr>
                </a:pPr>
                <a:r>
                  <a:rPr lang="en-GB"/>
                  <a:t>%</a:t>
                </a:r>
              </a:p>
            </c:rich>
          </c:tx>
          <c:layout>
            <c:manualLayout>
              <c:xMode val="edge"/>
              <c:yMode val="edge"/>
              <c:x val="0.91657407854692996"/>
              <c:y val="0.96197314841817605"/>
            </c:manualLayout>
          </c:layout>
          <c:overlay val="0"/>
        </c:title>
        <c:numFmt formatCode="0" sourceLinked="0"/>
        <c:majorTickMark val="out"/>
        <c:minorTickMark val="none"/>
        <c:tickLblPos val="high"/>
        <c:txPr>
          <a:bodyPr rot="0" vert="horz"/>
          <a:lstStyle/>
          <a:p>
            <a:pPr>
              <a:defRPr sz="800" b="0" i="0" u="none" strike="noStrike" baseline="0">
                <a:solidFill>
                  <a:srgbClr val="000000"/>
                </a:solidFill>
                <a:latin typeface="Arial"/>
                <a:ea typeface="Arial"/>
                <a:cs typeface="Arial"/>
              </a:defRPr>
            </a:pPr>
            <a:endParaRPr lang="sk-SK"/>
          </a:p>
        </c:txPr>
        <c:crossAx val="-2142318672"/>
        <c:crosses val="autoZero"/>
        <c:crossBetween val="between"/>
      </c:valAx>
      <c:spPr>
        <a:ln>
          <a:solidFill>
            <a:schemeClr val="bg1">
              <a:lumMod val="65000"/>
            </a:schemeClr>
          </a:solidFill>
        </a:ln>
      </c:spPr>
    </c:plotArea>
    <c:plotVisOnly val="1"/>
    <c:dispBlanksAs val="gap"/>
    <c:showDLblsOverMax val="0"/>
  </c:chart>
  <c:spPr>
    <a:ln>
      <a:noFill/>
    </a:ln>
  </c:spPr>
  <c:txPr>
    <a:bodyPr/>
    <a:lstStyle/>
    <a:p>
      <a:pPr>
        <a:defRPr sz="800" b="0" i="0" u="none" strike="noStrike" baseline="0">
          <a:solidFill>
            <a:srgbClr val="000000"/>
          </a:solidFill>
          <a:latin typeface="Arial"/>
          <a:ea typeface="Arial"/>
          <a:cs typeface="Arial"/>
        </a:defRPr>
      </a:pPr>
      <a:endParaRPr lang="sk-SK"/>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60" b="1" i="0" u="none" strike="noStrike" kern="1200" spc="0" baseline="0">
                <a:solidFill>
                  <a:schemeClr val="tx1"/>
                </a:solidFill>
                <a:latin typeface="+mn-lt"/>
                <a:ea typeface="+mn-ea"/>
                <a:cs typeface="+mn-cs"/>
              </a:defRPr>
            </a:pPr>
            <a:r>
              <a:rPr lang="sk-SK" sz="1260" b="0" i="0" u="none" strike="noStrike" baseline="0" dirty="0">
                <a:effectLst/>
              </a:rPr>
              <a:t>Znáte pojem </a:t>
            </a:r>
            <a:r>
              <a:rPr lang="sk-SK" sz="1260" b="0" i="0" u="none" strike="noStrike" baseline="0" dirty="0" err="1">
                <a:effectLst/>
              </a:rPr>
              <a:t>syndrom</a:t>
            </a:r>
            <a:r>
              <a:rPr lang="sk-SK" sz="1260" b="0" i="0" u="none" strike="noStrike" baseline="0" dirty="0">
                <a:effectLst/>
              </a:rPr>
              <a:t> </a:t>
            </a:r>
            <a:r>
              <a:rPr lang="sk-SK" sz="1260" b="0" i="0" u="none" strike="noStrike" baseline="0" dirty="0" err="1">
                <a:effectLst/>
              </a:rPr>
              <a:t>vyhoření</a:t>
            </a:r>
            <a:r>
              <a:rPr lang="sk-SK" sz="1260" b="0" i="0" u="none" strike="noStrike" baseline="0" dirty="0">
                <a:effectLst/>
              </a:rPr>
              <a:t>?</a:t>
            </a:r>
            <a:r>
              <a:rPr lang="sk-SK" sz="1260" b="0" i="0" u="none" strike="noStrike" baseline="0" dirty="0"/>
              <a:t> </a:t>
            </a:r>
            <a:endParaRPr lang="sk-SK" b="0" i="0" dirty="0"/>
          </a:p>
        </c:rich>
      </c:tx>
      <c:layout>
        <c:manualLayout>
          <c:xMode val="edge"/>
          <c:yMode val="edge"/>
          <c:x val="3.8193350831146155E-3"/>
          <c:y val="0"/>
        </c:manualLayout>
      </c:layout>
      <c:overlay val="0"/>
      <c:spPr>
        <a:noFill/>
        <a:ln>
          <a:noFill/>
        </a:ln>
        <a:effectLst/>
      </c:spPr>
      <c:txPr>
        <a:bodyPr rot="0" spcFirstLastPara="1" vertOverflow="ellipsis" vert="horz" wrap="square" anchor="ctr" anchorCtr="1"/>
        <a:lstStyle/>
        <a:p>
          <a:pPr>
            <a:defRPr sz="1260" b="1" i="0" u="none" strike="noStrike" kern="1200" spc="0" baseline="0">
              <a:solidFill>
                <a:schemeClr val="tx1"/>
              </a:solidFill>
              <a:latin typeface="+mn-lt"/>
              <a:ea typeface="+mn-ea"/>
              <a:cs typeface="+mn-cs"/>
            </a:defRPr>
          </a:pPr>
          <a:endParaRPr lang="sk-SK"/>
        </a:p>
      </c:txPr>
    </c:title>
    <c:autoTitleDeleted val="0"/>
    <c:plotArea>
      <c:layout/>
      <c:barChart>
        <c:barDir val="col"/>
        <c:grouping val="clustered"/>
        <c:varyColors val="0"/>
        <c:ser>
          <c:idx val="0"/>
          <c:order val="0"/>
          <c:tx>
            <c:strRef>
              <c:f>Hárok3!$A$2</c:f>
              <c:strCache>
                <c:ptCount val="1"/>
                <c:pt idx="0">
                  <c:v>Ano</c:v>
                </c:pt>
              </c:strCache>
            </c:strRef>
          </c:tx>
          <c:spPr>
            <a:solidFill>
              <a:schemeClr val="accent1"/>
            </a:solidFill>
            <a:ln>
              <a:noFill/>
            </a:ln>
            <a:effectLst/>
          </c:spPr>
          <c:invertIfNegative val="0"/>
          <c:cat>
            <c:numRef>
              <c:f>Hárok3!$B$1:$D$1</c:f>
              <c:numCache>
                <c:formatCode>General</c:formatCode>
                <c:ptCount val="3"/>
                <c:pt idx="0">
                  <c:v>2014</c:v>
                </c:pt>
                <c:pt idx="1">
                  <c:v>2017</c:v>
                </c:pt>
                <c:pt idx="2">
                  <c:v>2020</c:v>
                </c:pt>
              </c:numCache>
            </c:numRef>
          </c:cat>
          <c:val>
            <c:numRef>
              <c:f>Hárok3!$B$2:$D$2</c:f>
              <c:numCache>
                <c:formatCode>General</c:formatCode>
                <c:ptCount val="3"/>
                <c:pt idx="0">
                  <c:v>78.290000000000006</c:v>
                </c:pt>
                <c:pt idx="1">
                  <c:v>82.62</c:v>
                </c:pt>
                <c:pt idx="2">
                  <c:v>86.2</c:v>
                </c:pt>
              </c:numCache>
            </c:numRef>
          </c:val>
          <c:extLst>
            <c:ext xmlns:c16="http://schemas.microsoft.com/office/drawing/2014/chart" uri="{C3380CC4-5D6E-409C-BE32-E72D297353CC}">
              <c16:uniqueId val="{00000000-574F-4143-8AEF-6D2D70B0BABA}"/>
            </c:ext>
          </c:extLst>
        </c:ser>
        <c:ser>
          <c:idx val="1"/>
          <c:order val="1"/>
          <c:tx>
            <c:strRef>
              <c:f>Hárok3!$A$3</c:f>
              <c:strCache>
                <c:ptCount val="1"/>
                <c:pt idx="0">
                  <c:v>Ne</c:v>
                </c:pt>
              </c:strCache>
            </c:strRef>
          </c:tx>
          <c:spPr>
            <a:solidFill>
              <a:schemeClr val="accent2"/>
            </a:solidFill>
            <a:ln>
              <a:noFill/>
            </a:ln>
            <a:effectLst/>
          </c:spPr>
          <c:invertIfNegative val="0"/>
          <c:cat>
            <c:numRef>
              <c:f>Hárok3!$B$1:$D$1</c:f>
              <c:numCache>
                <c:formatCode>General</c:formatCode>
                <c:ptCount val="3"/>
                <c:pt idx="0">
                  <c:v>2014</c:v>
                </c:pt>
                <c:pt idx="1">
                  <c:v>2017</c:v>
                </c:pt>
                <c:pt idx="2">
                  <c:v>2020</c:v>
                </c:pt>
              </c:numCache>
            </c:numRef>
          </c:cat>
          <c:val>
            <c:numRef>
              <c:f>Hárok3!$B$3:$D$3</c:f>
              <c:numCache>
                <c:formatCode>General</c:formatCode>
                <c:ptCount val="3"/>
                <c:pt idx="0">
                  <c:v>21.71</c:v>
                </c:pt>
                <c:pt idx="1">
                  <c:v>17.38</c:v>
                </c:pt>
                <c:pt idx="2">
                  <c:v>13.8</c:v>
                </c:pt>
              </c:numCache>
            </c:numRef>
          </c:val>
          <c:extLst>
            <c:ext xmlns:c16="http://schemas.microsoft.com/office/drawing/2014/chart" uri="{C3380CC4-5D6E-409C-BE32-E72D297353CC}">
              <c16:uniqueId val="{00000001-574F-4143-8AEF-6D2D70B0BABA}"/>
            </c:ext>
          </c:extLst>
        </c:ser>
        <c:dLbls>
          <c:showLegendKey val="0"/>
          <c:showVal val="0"/>
          <c:showCatName val="0"/>
          <c:showSerName val="0"/>
          <c:showPercent val="0"/>
          <c:showBubbleSize val="0"/>
        </c:dLbls>
        <c:gapWidth val="219"/>
        <c:overlap val="-27"/>
        <c:axId val="875226703"/>
        <c:axId val="874710623"/>
      </c:barChart>
      <c:catAx>
        <c:axId val="875226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sk-SK"/>
          </a:p>
        </c:txPr>
        <c:crossAx val="874710623"/>
        <c:crosses val="autoZero"/>
        <c:auto val="1"/>
        <c:lblAlgn val="ctr"/>
        <c:lblOffset val="100"/>
        <c:noMultiLvlLbl val="0"/>
      </c:catAx>
      <c:valAx>
        <c:axId val="8747106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sk-SK"/>
          </a:p>
        </c:txPr>
        <c:crossAx val="8752267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sk-S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b="1">
          <a:solidFill>
            <a:schemeClr val="tx1"/>
          </a:solidFill>
        </a:defRPr>
      </a:pPr>
      <a:endParaRPr lang="sk-SK"/>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BDI II</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lineChart>
        <c:grouping val="standard"/>
        <c:varyColors val="0"/>
        <c:ser>
          <c:idx val="0"/>
          <c:order val="0"/>
          <c:tx>
            <c:strRef>
              <c:f>Hárok1!$B$3</c:f>
              <c:strCache>
                <c:ptCount val="1"/>
                <c:pt idx="0">
                  <c:v>průměr</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sk-S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Hárok1!$A$4:$A$10</c:f>
              <c:strCache>
                <c:ptCount val="7"/>
                <c:pt idx="0">
                  <c:v>2014</c:v>
                </c:pt>
                <c:pt idx="1">
                  <c:v>2017</c:v>
                </c:pt>
                <c:pt idx="2">
                  <c:v>2020 březen</c:v>
                </c:pt>
                <c:pt idx="3">
                  <c:v>2020 prosinec</c:v>
                </c:pt>
                <c:pt idx="4">
                  <c:v>2021 květen</c:v>
                </c:pt>
                <c:pt idx="5">
                  <c:v>2021 prosinec</c:v>
                </c:pt>
                <c:pt idx="6">
                  <c:v>2023 květen</c:v>
                </c:pt>
              </c:strCache>
            </c:strRef>
          </c:cat>
          <c:val>
            <c:numRef>
              <c:f>Hárok1!$B$4:$B$10</c:f>
              <c:numCache>
                <c:formatCode>General</c:formatCode>
                <c:ptCount val="7"/>
                <c:pt idx="0">
                  <c:v>10.79</c:v>
                </c:pt>
                <c:pt idx="1">
                  <c:v>9.83</c:v>
                </c:pt>
                <c:pt idx="2">
                  <c:v>9.65</c:v>
                </c:pt>
                <c:pt idx="3">
                  <c:v>10.07</c:v>
                </c:pt>
                <c:pt idx="4">
                  <c:v>11.48</c:v>
                </c:pt>
                <c:pt idx="5">
                  <c:v>10.81</c:v>
                </c:pt>
                <c:pt idx="6">
                  <c:v>11.55</c:v>
                </c:pt>
              </c:numCache>
            </c:numRef>
          </c:val>
          <c:smooth val="0"/>
          <c:extLst>
            <c:ext xmlns:c16="http://schemas.microsoft.com/office/drawing/2014/chart" uri="{C3380CC4-5D6E-409C-BE32-E72D297353CC}">
              <c16:uniqueId val="{00000000-F0AF-1D4C-9016-1D821ADA421D}"/>
            </c:ext>
          </c:extLst>
        </c:ser>
        <c:dLbls>
          <c:dLblPos val="ctr"/>
          <c:showLegendKey val="0"/>
          <c:showVal val="1"/>
          <c:showCatName val="0"/>
          <c:showSerName val="0"/>
          <c:showPercent val="0"/>
          <c:showBubbleSize val="0"/>
        </c:dLbls>
        <c:smooth val="0"/>
        <c:axId val="1753852976"/>
        <c:axId val="1923337712"/>
      </c:lineChart>
      <c:catAx>
        <c:axId val="1753852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crossAx val="1923337712"/>
        <c:crosses val="autoZero"/>
        <c:auto val="1"/>
        <c:lblAlgn val="ctr"/>
        <c:lblOffset val="100"/>
        <c:noMultiLvlLbl val="0"/>
      </c:catAx>
      <c:valAx>
        <c:axId val="1923337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crossAx val="1753852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k-SK"/>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k-SK"/>
              <a:t>BDI</a:t>
            </a:r>
            <a:r>
              <a:rPr lang="sk-SK" baseline="0"/>
              <a:t> kategorie - %</a:t>
            </a:r>
            <a:endParaRPr lang="sk-SK"/>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barChart>
        <c:barDir val="col"/>
        <c:grouping val="clustered"/>
        <c:varyColors val="0"/>
        <c:ser>
          <c:idx val="0"/>
          <c:order val="0"/>
          <c:tx>
            <c:strRef>
              <c:f>Hárok3!$D$4</c:f>
              <c:strCache>
                <c:ptCount val="1"/>
                <c:pt idx="0">
                  <c:v>minimální nebo žádná deprese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sk-S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Hárok3!$E$3:$K$3</c:f>
              <c:strCache>
                <c:ptCount val="7"/>
                <c:pt idx="0">
                  <c:v>2014</c:v>
                </c:pt>
                <c:pt idx="1">
                  <c:v>2017</c:v>
                </c:pt>
                <c:pt idx="2">
                  <c:v>2020 - březen</c:v>
                </c:pt>
                <c:pt idx="3">
                  <c:v>2020 - prosinec</c:v>
                </c:pt>
                <c:pt idx="4">
                  <c:v>2021 - květen</c:v>
                </c:pt>
                <c:pt idx="5">
                  <c:v>2021 - prosinec</c:v>
                </c:pt>
                <c:pt idx="6">
                  <c:v>2023 - květen</c:v>
                </c:pt>
              </c:strCache>
            </c:strRef>
          </c:cat>
          <c:val>
            <c:numRef>
              <c:f>Hárok3!$E$4:$K$4</c:f>
              <c:numCache>
                <c:formatCode>0.00</c:formatCode>
                <c:ptCount val="7"/>
                <c:pt idx="0" formatCode="General">
                  <c:v>69.13</c:v>
                </c:pt>
                <c:pt idx="1">
                  <c:v>73.14</c:v>
                </c:pt>
                <c:pt idx="2" formatCode="General">
                  <c:v>75.400000000000006</c:v>
                </c:pt>
                <c:pt idx="3" formatCode="General">
                  <c:v>72.45</c:v>
                </c:pt>
                <c:pt idx="4" formatCode="General">
                  <c:v>68.680000000000007</c:v>
                </c:pt>
                <c:pt idx="5" formatCode="General">
                  <c:v>70.150000000000006</c:v>
                </c:pt>
                <c:pt idx="6" formatCode="General">
                  <c:v>66.900000000000006</c:v>
                </c:pt>
              </c:numCache>
            </c:numRef>
          </c:val>
          <c:extLst>
            <c:ext xmlns:c16="http://schemas.microsoft.com/office/drawing/2014/chart" uri="{C3380CC4-5D6E-409C-BE32-E72D297353CC}">
              <c16:uniqueId val="{00000000-EB6D-BC49-BB9C-B65168A0158B}"/>
            </c:ext>
          </c:extLst>
        </c:ser>
        <c:ser>
          <c:idx val="1"/>
          <c:order val="1"/>
          <c:tx>
            <c:strRef>
              <c:f>Hárok3!$D$5</c:f>
              <c:strCache>
                <c:ptCount val="1"/>
                <c:pt idx="0">
                  <c:v>mírná deprese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mn-lt"/>
                    <a:ea typeface="+mn-ea"/>
                    <a:cs typeface="+mn-cs"/>
                  </a:defRPr>
                </a:pPr>
                <a:endParaRPr lang="sk-S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Hárok3!$E$3:$K$3</c:f>
              <c:strCache>
                <c:ptCount val="7"/>
                <c:pt idx="0">
                  <c:v>2014</c:v>
                </c:pt>
                <c:pt idx="1">
                  <c:v>2017</c:v>
                </c:pt>
                <c:pt idx="2">
                  <c:v>2020 - březen</c:v>
                </c:pt>
                <c:pt idx="3">
                  <c:v>2020 - prosinec</c:v>
                </c:pt>
                <c:pt idx="4">
                  <c:v>2021 - květen</c:v>
                </c:pt>
                <c:pt idx="5">
                  <c:v>2021 - prosinec</c:v>
                </c:pt>
                <c:pt idx="6">
                  <c:v>2023 - květen</c:v>
                </c:pt>
              </c:strCache>
            </c:strRef>
          </c:cat>
          <c:val>
            <c:numRef>
              <c:f>Hárok3!$E$5:$K$5</c:f>
              <c:numCache>
                <c:formatCode>0.00</c:formatCode>
                <c:ptCount val="7"/>
                <c:pt idx="0">
                  <c:v>12.26</c:v>
                </c:pt>
                <c:pt idx="1">
                  <c:v>10.94</c:v>
                </c:pt>
                <c:pt idx="2" formatCode="General">
                  <c:v>11.6</c:v>
                </c:pt>
                <c:pt idx="3" formatCode="General">
                  <c:v>12.49</c:v>
                </c:pt>
                <c:pt idx="4" formatCode="General">
                  <c:v>11.87</c:v>
                </c:pt>
                <c:pt idx="5" formatCode="General">
                  <c:v>10.74</c:v>
                </c:pt>
                <c:pt idx="6" formatCode="General">
                  <c:v>13.16</c:v>
                </c:pt>
              </c:numCache>
            </c:numRef>
          </c:val>
          <c:extLst>
            <c:ext xmlns:c16="http://schemas.microsoft.com/office/drawing/2014/chart" uri="{C3380CC4-5D6E-409C-BE32-E72D297353CC}">
              <c16:uniqueId val="{00000001-EB6D-BC49-BB9C-B65168A0158B}"/>
            </c:ext>
          </c:extLst>
        </c:ser>
        <c:ser>
          <c:idx val="2"/>
          <c:order val="2"/>
          <c:tx>
            <c:strRef>
              <c:f>Hárok3!$D$6</c:f>
              <c:strCache>
                <c:ptCount val="1"/>
                <c:pt idx="0">
                  <c:v>střední deprese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mn-lt"/>
                    <a:ea typeface="+mn-ea"/>
                    <a:cs typeface="+mn-cs"/>
                  </a:defRPr>
                </a:pPr>
                <a:endParaRPr lang="sk-S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Hárok3!$E$3:$K$3</c:f>
              <c:strCache>
                <c:ptCount val="7"/>
                <c:pt idx="0">
                  <c:v>2014</c:v>
                </c:pt>
                <c:pt idx="1">
                  <c:v>2017</c:v>
                </c:pt>
                <c:pt idx="2">
                  <c:v>2020 - březen</c:v>
                </c:pt>
                <c:pt idx="3">
                  <c:v>2020 - prosinec</c:v>
                </c:pt>
                <c:pt idx="4">
                  <c:v>2021 - květen</c:v>
                </c:pt>
                <c:pt idx="5">
                  <c:v>2021 - prosinec</c:v>
                </c:pt>
                <c:pt idx="6">
                  <c:v>2023 - květen</c:v>
                </c:pt>
              </c:strCache>
            </c:strRef>
          </c:cat>
          <c:val>
            <c:numRef>
              <c:f>Hárok3!$E$6:$K$6</c:f>
              <c:numCache>
                <c:formatCode>0.00</c:formatCode>
                <c:ptCount val="7"/>
                <c:pt idx="0">
                  <c:v>11.39</c:v>
                </c:pt>
                <c:pt idx="1">
                  <c:v>10.55</c:v>
                </c:pt>
                <c:pt idx="2" formatCode="General">
                  <c:v>6.8</c:v>
                </c:pt>
                <c:pt idx="3" formatCode="General">
                  <c:v>9.32</c:v>
                </c:pt>
                <c:pt idx="4" formatCode="General">
                  <c:v>9.5299999999999994</c:v>
                </c:pt>
                <c:pt idx="5" formatCode="General">
                  <c:v>9.75</c:v>
                </c:pt>
                <c:pt idx="6" formatCode="General">
                  <c:v>11.47</c:v>
                </c:pt>
              </c:numCache>
            </c:numRef>
          </c:val>
          <c:extLst>
            <c:ext xmlns:c16="http://schemas.microsoft.com/office/drawing/2014/chart" uri="{C3380CC4-5D6E-409C-BE32-E72D297353CC}">
              <c16:uniqueId val="{00000002-EB6D-BC49-BB9C-B65168A0158B}"/>
            </c:ext>
          </c:extLst>
        </c:ser>
        <c:ser>
          <c:idx val="3"/>
          <c:order val="3"/>
          <c:tx>
            <c:strRef>
              <c:f>Hárok3!$D$7</c:f>
              <c:strCache>
                <c:ptCount val="1"/>
                <c:pt idx="0">
                  <c:v>těžká deprese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mn-lt"/>
                    <a:ea typeface="+mn-ea"/>
                    <a:cs typeface="+mn-cs"/>
                  </a:defRPr>
                </a:pPr>
                <a:endParaRPr lang="sk-S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Hárok3!$E$3:$K$3</c:f>
              <c:strCache>
                <c:ptCount val="7"/>
                <c:pt idx="0">
                  <c:v>2014</c:v>
                </c:pt>
                <c:pt idx="1">
                  <c:v>2017</c:v>
                </c:pt>
                <c:pt idx="2">
                  <c:v>2020 - březen</c:v>
                </c:pt>
                <c:pt idx="3">
                  <c:v>2020 - prosinec</c:v>
                </c:pt>
                <c:pt idx="4">
                  <c:v>2021 - květen</c:v>
                </c:pt>
                <c:pt idx="5">
                  <c:v>2021 - prosinec</c:v>
                </c:pt>
                <c:pt idx="6">
                  <c:v>2023 - květen</c:v>
                </c:pt>
              </c:strCache>
            </c:strRef>
          </c:cat>
          <c:val>
            <c:numRef>
              <c:f>Hárok3!$E$7:$K$7</c:f>
              <c:numCache>
                <c:formatCode>0.00</c:formatCode>
                <c:ptCount val="7"/>
                <c:pt idx="0">
                  <c:v>6.72</c:v>
                </c:pt>
                <c:pt idx="1">
                  <c:v>5.37</c:v>
                </c:pt>
                <c:pt idx="2" formatCode="General">
                  <c:v>6.2</c:v>
                </c:pt>
                <c:pt idx="3" formatCode="General">
                  <c:v>5.75</c:v>
                </c:pt>
                <c:pt idx="4" formatCode="General">
                  <c:v>9.92</c:v>
                </c:pt>
                <c:pt idx="5" formatCode="General">
                  <c:v>9.36</c:v>
                </c:pt>
                <c:pt idx="6" formatCode="General">
                  <c:v>8.4700000000000006</c:v>
                </c:pt>
              </c:numCache>
            </c:numRef>
          </c:val>
          <c:extLst>
            <c:ext xmlns:c16="http://schemas.microsoft.com/office/drawing/2014/chart" uri="{C3380CC4-5D6E-409C-BE32-E72D297353CC}">
              <c16:uniqueId val="{00000003-EB6D-BC49-BB9C-B65168A0158B}"/>
            </c:ext>
          </c:extLst>
        </c:ser>
        <c:dLbls>
          <c:dLblPos val="outEnd"/>
          <c:showLegendKey val="0"/>
          <c:showVal val="1"/>
          <c:showCatName val="0"/>
          <c:showSerName val="0"/>
          <c:showPercent val="0"/>
          <c:showBubbleSize val="0"/>
        </c:dLbls>
        <c:gapWidth val="219"/>
        <c:overlap val="-27"/>
        <c:axId val="1076865551"/>
        <c:axId val="1076023983"/>
      </c:barChart>
      <c:catAx>
        <c:axId val="1076865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crossAx val="1076023983"/>
        <c:crosses val="autoZero"/>
        <c:auto val="1"/>
        <c:lblAlgn val="ctr"/>
        <c:lblOffset val="100"/>
        <c:noMultiLvlLbl val="0"/>
      </c:catAx>
      <c:valAx>
        <c:axId val="10760239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crossAx val="10768655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legend>
    <c:plotVisOnly val="1"/>
    <c:dispBlanksAs val="gap"/>
    <c:showDLblsOverMax val="0"/>
  </c:chart>
  <c:spPr>
    <a:noFill/>
    <a:ln>
      <a:noFill/>
    </a:ln>
    <a:effectLst/>
  </c:spPr>
  <c:txPr>
    <a:bodyPr/>
    <a:lstStyle/>
    <a:p>
      <a:pPr>
        <a:defRPr/>
      </a:pPr>
      <a:endParaRPr lang="sk-SK"/>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303E-452F-857F-B2D389088611}"/>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303E-452F-857F-B2D389088611}"/>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303E-452F-857F-B2D389088611}"/>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303E-452F-857F-B2D389088611}"/>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sk-SK"/>
                </a:p>
              </c:txPr>
              <c:dLblPos val="outEnd"/>
              <c:showLegendKey val="0"/>
              <c:showVal val="0"/>
              <c:showCatName val="1"/>
              <c:showSerName val="0"/>
              <c:showPercent val="1"/>
              <c:showBubbleSize val="0"/>
              <c:extLst>
                <c:ext xmlns:c16="http://schemas.microsoft.com/office/drawing/2014/chart" uri="{C3380CC4-5D6E-409C-BE32-E72D297353CC}">
                  <c16:uniqueId val="{00000001-303E-452F-857F-B2D389088611}"/>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sk-SK"/>
                </a:p>
              </c:txPr>
              <c:dLblPos val="outEnd"/>
              <c:showLegendKey val="0"/>
              <c:showVal val="0"/>
              <c:showCatName val="1"/>
              <c:showSerName val="0"/>
              <c:showPercent val="1"/>
              <c:showBubbleSize val="0"/>
              <c:extLst>
                <c:ext xmlns:c16="http://schemas.microsoft.com/office/drawing/2014/chart" uri="{C3380CC4-5D6E-409C-BE32-E72D297353CC}">
                  <c16:uniqueId val="{00000003-303E-452F-857F-B2D389088611}"/>
                </c:ext>
              </c:extLst>
            </c:dLbl>
            <c:dLbl>
              <c:idx val="2"/>
              <c:layout>
                <c:manualLayout>
                  <c:x val="-5.0581689428426918E-2"/>
                  <c:y val="2.4096385542168683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sk-SK"/>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03E-452F-857F-B2D389088611}"/>
                </c:ext>
              </c:extLst>
            </c:dLbl>
            <c:dLbl>
              <c:idx val="3"/>
              <c:layout>
                <c:manualLayout>
                  <c:x val="-6.0698027314112293E-2"/>
                  <c:y val="0"/>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sk-SK"/>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03E-452F-857F-B2D389088611}"/>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'[BDI SMBM tabulky.xlsx]Sheet3'!$A$3:$A$6</c:f>
              <c:strCache>
                <c:ptCount val="4"/>
                <c:pt idx="0">
                  <c:v>0-13 – minimální projevy</c:v>
                </c:pt>
                <c:pt idx="1">
                  <c:v>14-19 – mírné projevy</c:v>
                </c:pt>
                <c:pt idx="2">
                  <c:v>20-28 – středně těžké projevy</c:v>
                </c:pt>
                <c:pt idx="3">
                  <c:v>29 – těžké projevy</c:v>
                </c:pt>
              </c:strCache>
            </c:strRef>
          </c:cat>
          <c:val>
            <c:numRef>
              <c:f>'[BDI SMBM tabulky.xlsx]Sheet3'!$B$3:$B$6</c:f>
              <c:numCache>
                <c:formatCode>###0</c:formatCode>
                <c:ptCount val="4"/>
                <c:pt idx="0">
                  <c:v>710</c:v>
                </c:pt>
                <c:pt idx="1">
                  <c:v>131</c:v>
                </c:pt>
                <c:pt idx="2">
                  <c:v>117</c:v>
                </c:pt>
                <c:pt idx="3">
                  <c:v>69</c:v>
                </c:pt>
              </c:numCache>
            </c:numRef>
          </c:val>
          <c:extLst>
            <c:ext xmlns:c16="http://schemas.microsoft.com/office/drawing/2014/chart" uri="{C3380CC4-5D6E-409C-BE32-E72D297353CC}">
              <c16:uniqueId val="{00000008-303E-452F-857F-B2D389088611}"/>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sk-SK"/>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6395663956639E-2"/>
          <c:y val="0.101877840491178"/>
          <c:w val="0.88641828308046899"/>
          <c:h val="0.63016158378432796"/>
        </c:manualLayout>
      </c:layout>
      <c:barChart>
        <c:barDir val="col"/>
        <c:grouping val="clustered"/>
        <c:varyColors val="0"/>
        <c:ser>
          <c:idx val="1"/>
          <c:order val="0"/>
          <c:tx>
            <c:v>Highest income</c:v>
          </c:tx>
          <c:spPr>
            <a:solidFill>
              <a:schemeClr val="accent1"/>
            </a:solidFill>
          </c:spPr>
          <c:invertIfNegative val="0"/>
          <c:dPt>
            <c:idx val="15"/>
            <c:invertIfNegative val="0"/>
            <c:bubble3D val="0"/>
            <c:spPr>
              <a:solidFill>
                <a:schemeClr val="accent2"/>
              </a:solidFill>
            </c:spPr>
            <c:extLst>
              <c:ext xmlns:c16="http://schemas.microsoft.com/office/drawing/2014/chart" uri="{C3380CC4-5D6E-409C-BE32-E72D297353CC}">
                <c16:uniqueId val="{00000001-3A64-A947-9990-41AD988FBDFC}"/>
              </c:ext>
            </c:extLst>
          </c:dPt>
          <c:dLbls>
            <c:dLbl>
              <c:idx val="15"/>
              <c:numFmt formatCode="#,##0" sourceLinked="0"/>
              <c:spPr/>
              <c:txPr>
                <a:bodyPr rot="-5400000" vert="horz"/>
                <a:lstStyle/>
                <a:p>
                  <a:pPr algn="ctr">
                    <a:defRPr/>
                  </a:pPr>
                  <a:endParaRPr lang="sk-SK"/>
                </a:p>
              </c:txPr>
              <c:dLblPos val="outEnd"/>
              <c:showLegendKey val="0"/>
              <c:showVal val="1"/>
              <c:showCatName val="0"/>
              <c:showSerName val="0"/>
              <c:showPercent val="0"/>
              <c:showBubbleSize val="0"/>
              <c:extLst>
                <c:ext xmlns:c16="http://schemas.microsoft.com/office/drawing/2014/chart" uri="{C3380CC4-5D6E-409C-BE32-E72D297353CC}">
                  <c16:uniqueId val="{00000001-3A64-A947-9990-41AD988FBDFC}"/>
                </c:ext>
              </c:extLst>
            </c:dLbl>
            <c:numFmt formatCode="#,##0" sourceLinked="0"/>
            <c:spPr>
              <a:noFill/>
              <a:ln>
                <a:noFill/>
              </a:ln>
              <a:effectLst/>
            </c:spPr>
            <c:txPr>
              <a:bodyPr rot="-5400000" vert="horz"/>
              <a:lstStyle/>
              <a:p>
                <a:pPr algn="ctr">
                  <a:defRPr/>
                </a:pPr>
                <a:endParaRPr lang="sk-S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Data3.23!$A$9:$A$45</c:f>
              <c:strCache>
                <c:ptCount val="37"/>
                <c:pt idx="0">
                  <c:v>Ireland</c:v>
                </c:pt>
                <c:pt idx="1">
                  <c:v>Sweden</c:v>
                </c:pt>
                <c:pt idx="2">
                  <c:v>Malta</c:v>
                </c:pt>
                <c:pt idx="3">
                  <c:v>Cyprus</c:v>
                </c:pt>
                <c:pt idx="4">
                  <c:v>Belgium</c:v>
                </c:pt>
                <c:pt idx="5">
                  <c:v>Netherlands</c:v>
                </c:pt>
                <c:pt idx="6">
                  <c:v>United Kingdom</c:v>
                </c:pt>
                <c:pt idx="7">
                  <c:v>Greece</c:v>
                </c:pt>
                <c:pt idx="8">
                  <c:v>Denmark</c:v>
                </c:pt>
                <c:pt idx="9">
                  <c:v>Spain</c:v>
                </c:pt>
                <c:pt idx="10">
                  <c:v>Finland</c:v>
                </c:pt>
                <c:pt idx="11">
                  <c:v>Luxembourg</c:v>
                </c:pt>
                <c:pt idx="12">
                  <c:v>Austria</c:v>
                </c:pt>
                <c:pt idx="13">
                  <c:v>Czech Rep.</c:v>
                </c:pt>
                <c:pt idx="14">
                  <c:v>Germany</c:v>
                </c:pt>
                <c:pt idx="15">
                  <c:v>EU28</c:v>
                </c:pt>
                <c:pt idx="16">
                  <c:v>Estonia</c:v>
                </c:pt>
                <c:pt idx="17">
                  <c:v>Bulgaria</c:v>
                </c:pt>
                <c:pt idx="18">
                  <c:v>Romania</c:v>
                </c:pt>
                <c:pt idx="19">
                  <c:v>Slovak Rep.</c:v>
                </c:pt>
                <c:pt idx="20">
                  <c:v>Italy</c:v>
                </c:pt>
                <c:pt idx="21">
                  <c:v>Slovenia</c:v>
                </c:pt>
                <c:pt idx="22">
                  <c:v>France</c:v>
                </c:pt>
                <c:pt idx="23">
                  <c:v>Croatia</c:v>
                </c:pt>
                <c:pt idx="24">
                  <c:v>Poland</c:v>
                </c:pt>
                <c:pt idx="25">
                  <c:v>Hungary</c:v>
                </c:pt>
                <c:pt idx="26">
                  <c:v>Latvia</c:v>
                </c:pt>
                <c:pt idx="27">
                  <c:v>Lithuania</c:v>
                </c:pt>
                <c:pt idx="28">
                  <c:v>Portugal</c:v>
                </c:pt>
                <c:pt idx="30">
                  <c:v>Switzerland</c:v>
                </c:pt>
                <c:pt idx="31">
                  <c:v>Norway</c:v>
                </c:pt>
                <c:pt idx="32">
                  <c:v>FYR of Macedonia</c:v>
                </c:pt>
                <c:pt idx="33">
                  <c:v>Iceland</c:v>
                </c:pt>
                <c:pt idx="34">
                  <c:v>Turkey</c:v>
                </c:pt>
                <c:pt idx="35">
                  <c:v>Montenegro</c:v>
                </c:pt>
                <c:pt idx="36">
                  <c:v>Serbia</c:v>
                </c:pt>
              </c:strCache>
            </c:strRef>
          </c:cat>
          <c:val>
            <c:numRef>
              <c:f>Data3.23!$D$9:$D$45</c:f>
              <c:numCache>
                <c:formatCode>0.0</c:formatCode>
                <c:ptCount val="37"/>
                <c:pt idx="0">
                  <c:v>92.3</c:v>
                </c:pt>
                <c:pt idx="1">
                  <c:v>89</c:v>
                </c:pt>
                <c:pt idx="2">
                  <c:v>88.3</c:v>
                </c:pt>
                <c:pt idx="3">
                  <c:v>87.7</c:v>
                </c:pt>
                <c:pt idx="4">
                  <c:v>87.6</c:v>
                </c:pt>
                <c:pt idx="5">
                  <c:v>86.7</c:v>
                </c:pt>
                <c:pt idx="6">
                  <c:v>83.9</c:v>
                </c:pt>
                <c:pt idx="7">
                  <c:v>83.3</c:v>
                </c:pt>
                <c:pt idx="8">
                  <c:v>82.7</c:v>
                </c:pt>
                <c:pt idx="9">
                  <c:v>82.3</c:v>
                </c:pt>
                <c:pt idx="10">
                  <c:v>81.5</c:v>
                </c:pt>
                <c:pt idx="11">
                  <c:v>79.599999999999994</c:v>
                </c:pt>
                <c:pt idx="12">
                  <c:v>79.5</c:v>
                </c:pt>
                <c:pt idx="13">
                  <c:v>78.3</c:v>
                </c:pt>
                <c:pt idx="14">
                  <c:v>78.2</c:v>
                </c:pt>
                <c:pt idx="15">
                  <c:v>78</c:v>
                </c:pt>
                <c:pt idx="16">
                  <c:v>77.5</c:v>
                </c:pt>
                <c:pt idx="17">
                  <c:v>76.7</c:v>
                </c:pt>
                <c:pt idx="18">
                  <c:v>76.400000000000006</c:v>
                </c:pt>
                <c:pt idx="19">
                  <c:v>76.2</c:v>
                </c:pt>
                <c:pt idx="20">
                  <c:v>76</c:v>
                </c:pt>
                <c:pt idx="21">
                  <c:v>76</c:v>
                </c:pt>
                <c:pt idx="22">
                  <c:v>73.599999999999994</c:v>
                </c:pt>
                <c:pt idx="23">
                  <c:v>72.2</c:v>
                </c:pt>
                <c:pt idx="24">
                  <c:v>71.5</c:v>
                </c:pt>
                <c:pt idx="25">
                  <c:v>68.2</c:v>
                </c:pt>
                <c:pt idx="26">
                  <c:v>64.2</c:v>
                </c:pt>
                <c:pt idx="27">
                  <c:v>61.7</c:v>
                </c:pt>
                <c:pt idx="28">
                  <c:v>61</c:v>
                </c:pt>
                <c:pt idx="30">
                  <c:v>87.9</c:v>
                </c:pt>
                <c:pt idx="31">
                  <c:v>87.4</c:v>
                </c:pt>
                <c:pt idx="32">
                  <c:v>82.6</c:v>
                </c:pt>
                <c:pt idx="33">
                  <c:v>82.3</c:v>
                </c:pt>
                <c:pt idx="34">
                  <c:v>77.400000000000006</c:v>
                </c:pt>
                <c:pt idx="35">
                  <c:v>77.2</c:v>
                </c:pt>
                <c:pt idx="36">
                  <c:v>59.3</c:v>
                </c:pt>
              </c:numCache>
            </c:numRef>
          </c:val>
          <c:extLst>
            <c:ext xmlns:c16="http://schemas.microsoft.com/office/drawing/2014/chart" uri="{C3380CC4-5D6E-409C-BE32-E72D297353CC}">
              <c16:uniqueId val="{00000002-3A64-A947-9990-41AD988FBDFC}"/>
            </c:ext>
          </c:extLst>
        </c:ser>
        <c:ser>
          <c:idx val="0"/>
          <c:order val="1"/>
          <c:tx>
            <c:v>Lowest income</c:v>
          </c:tx>
          <c:spPr>
            <a:solidFill>
              <a:schemeClr val="accent1">
                <a:lumMod val="40000"/>
                <a:lumOff val="60000"/>
              </a:schemeClr>
            </a:solidFill>
          </c:spPr>
          <c:invertIfNegative val="0"/>
          <c:dPt>
            <c:idx val="14"/>
            <c:invertIfNegative val="0"/>
            <c:bubble3D val="0"/>
            <c:extLst>
              <c:ext xmlns:c16="http://schemas.microsoft.com/office/drawing/2014/chart" uri="{C3380CC4-5D6E-409C-BE32-E72D297353CC}">
                <c16:uniqueId val="{00000003-3A64-A947-9990-41AD988FBDFC}"/>
              </c:ext>
            </c:extLst>
          </c:dPt>
          <c:dPt>
            <c:idx val="15"/>
            <c:invertIfNegative val="0"/>
            <c:bubble3D val="0"/>
            <c:spPr>
              <a:solidFill>
                <a:schemeClr val="accent2">
                  <a:lumMod val="40000"/>
                  <a:lumOff val="60000"/>
                </a:schemeClr>
              </a:solidFill>
            </c:spPr>
            <c:extLst>
              <c:ext xmlns:c16="http://schemas.microsoft.com/office/drawing/2014/chart" uri="{C3380CC4-5D6E-409C-BE32-E72D297353CC}">
                <c16:uniqueId val="{00000005-3A64-A947-9990-41AD988FBDFC}"/>
              </c:ext>
            </c:extLst>
          </c:dPt>
          <c:dPt>
            <c:idx val="16"/>
            <c:invertIfNegative val="0"/>
            <c:bubble3D val="0"/>
            <c:extLst>
              <c:ext xmlns:c16="http://schemas.microsoft.com/office/drawing/2014/chart" uri="{C3380CC4-5D6E-409C-BE32-E72D297353CC}">
                <c16:uniqueId val="{00000006-3A64-A947-9990-41AD988FBDFC}"/>
              </c:ext>
            </c:extLst>
          </c:dPt>
          <c:dPt>
            <c:idx val="17"/>
            <c:invertIfNegative val="0"/>
            <c:bubble3D val="0"/>
            <c:extLst>
              <c:ext xmlns:c16="http://schemas.microsoft.com/office/drawing/2014/chart" uri="{C3380CC4-5D6E-409C-BE32-E72D297353CC}">
                <c16:uniqueId val="{00000007-3A64-A947-9990-41AD988FBDFC}"/>
              </c:ext>
            </c:extLst>
          </c:dPt>
          <c:dPt>
            <c:idx val="18"/>
            <c:invertIfNegative val="0"/>
            <c:bubble3D val="0"/>
            <c:extLst>
              <c:ext xmlns:c16="http://schemas.microsoft.com/office/drawing/2014/chart" uri="{C3380CC4-5D6E-409C-BE32-E72D297353CC}">
                <c16:uniqueId val="{00000008-3A64-A947-9990-41AD988FBDFC}"/>
              </c:ext>
            </c:extLst>
          </c:dPt>
          <c:dPt>
            <c:idx val="19"/>
            <c:invertIfNegative val="0"/>
            <c:bubble3D val="0"/>
            <c:extLst>
              <c:ext xmlns:c16="http://schemas.microsoft.com/office/drawing/2014/chart" uri="{C3380CC4-5D6E-409C-BE32-E72D297353CC}">
                <c16:uniqueId val="{00000009-3A64-A947-9990-41AD988FBDFC}"/>
              </c:ext>
            </c:extLst>
          </c:dPt>
          <c:dLbls>
            <c:dLbl>
              <c:idx val="15"/>
              <c:numFmt formatCode="#,##0" sourceLinked="0"/>
              <c:spPr/>
              <c:txPr>
                <a:bodyPr rot="-5400000" vert="horz"/>
                <a:lstStyle/>
                <a:p>
                  <a:pPr algn="ctr">
                    <a:defRPr/>
                  </a:pPr>
                  <a:endParaRPr lang="sk-SK"/>
                </a:p>
              </c:txPr>
              <c:dLblPos val="outEnd"/>
              <c:showLegendKey val="0"/>
              <c:showVal val="1"/>
              <c:showCatName val="0"/>
              <c:showSerName val="0"/>
              <c:showPercent val="0"/>
              <c:showBubbleSize val="0"/>
              <c:extLst>
                <c:ext xmlns:c16="http://schemas.microsoft.com/office/drawing/2014/chart" uri="{C3380CC4-5D6E-409C-BE32-E72D297353CC}">
                  <c16:uniqueId val="{00000005-3A64-A947-9990-41AD988FBDFC}"/>
                </c:ext>
              </c:extLst>
            </c:dLbl>
            <c:numFmt formatCode="#,##0" sourceLinked="0"/>
            <c:spPr>
              <a:noFill/>
              <a:ln>
                <a:noFill/>
              </a:ln>
              <a:effectLst/>
            </c:spPr>
            <c:txPr>
              <a:bodyPr rot="-5400000" vert="horz"/>
              <a:lstStyle/>
              <a:p>
                <a:pPr algn="ctr">
                  <a:defRPr/>
                </a:pPr>
                <a:endParaRPr lang="sk-S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Data3.23!$A$9:$A$45</c:f>
              <c:strCache>
                <c:ptCount val="37"/>
                <c:pt idx="0">
                  <c:v>Ireland</c:v>
                </c:pt>
                <c:pt idx="1">
                  <c:v>Sweden</c:v>
                </c:pt>
                <c:pt idx="2">
                  <c:v>Malta</c:v>
                </c:pt>
                <c:pt idx="3">
                  <c:v>Cyprus</c:v>
                </c:pt>
                <c:pt idx="4">
                  <c:v>Belgium</c:v>
                </c:pt>
                <c:pt idx="5">
                  <c:v>Netherlands</c:v>
                </c:pt>
                <c:pt idx="6">
                  <c:v>United Kingdom</c:v>
                </c:pt>
                <c:pt idx="7">
                  <c:v>Greece</c:v>
                </c:pt>
                <c:pt idx="8">
                  <c:v>Denmark</c:v>
                </c:pt>
                <c:pt idx="9">
                  <c:v>Spain</c:v>
                </c:pt>
                <c:pt idx="10">
                  <c:v>Finland</c:v>
                </c:pt>
                <c:pt idx="11">
                  <c:v>Luxembourg</c:v>
                </c:pt>
                <c:pt idx="12">
                  <c:v>Austria</c:v>
                </c:pt>
                <c:pt idx="13">
                  <c:v>Czech Rep.</c:v>
                </c:pt>
                <c:pt idx="14">
                  <c:v>Germany</c:v>
                </c:pt>
                <c:pt idx="15">
                  <c:v>EU28</c:v>
                </c:pt>
                <c:pt idx="16">
                  <c:v>Estonia</c:v>
                </c:pt>
                <c:pt idx="17">
                  <c:v>Bulgaria</c:v>
                </c:pt>
                <c:pt idx="18">
                  <c:v>Romania</c:v>
                </c:pt>
                <c:pt idx="19">
                  <c:v>Slovak Rep.</c:v>
                </c:pt>
                <c:pt idx="20">
                  <c:v>Italy</c:v>
                </c:pt>
                <c:pt idx="21">
                  <c:v>Slovenia</c:v>
                </c:pt>
                <c:pt idx="22">
                  <c:v>France</c:v>
                </c:pt>
                <c:pt idx="23">
                  <c:v>Croatia</c:v>
                </c:pt>
                <c:pt idx="24">
                  <c:v>Poland</c:v>
                </c:pt>
                <c:pt idx="25">
                  <c:v>Hungary</c:v>
                </c:pt>
                <c:pt idx="26">
                  <c:v>Latvia</c:v>
                </c:pt>
                <c:pt idx="27">
                  <c:v>Lithuania</c:v>
                </c:pt>
                <c:pt idx="28">
                  <c:v>Portugal</c:v>
                </c:pt>
                <c:pt idx="30">
                  <c:v>Switzerland</c:v>
                </c:pt>
                <c:pt idx="31">
                  <c:v>Norway</c:v>
                </c:pt>
                <c:pt idx="32">
                  <c:v>FYR of Macedonia</c:v>
                </c:pt>
                <c:pt idx="33">
                  <c:v>Iceland</c:v>
                </c:pt>
                <c:pt idx="34">
                  <c:v>Turkey</c:v>
                </c:pt>
                <c:pt idx="35">
                  <c:v>Montenegro</c:v>
                </c:pt>
                <c:pt idx="36">
                  <c:v>Serbia</c:v>
                </c:pt>
              </c:strCache>
            </c:strRef>
          </c:cat>
          <c:val>
            <c:numRef>
              <c:f>Data3.23!$C$9:$C$45</c:f>
              <c:numCache>
                <c:formatCode>0.0</c:formatCode>
                <c:ptCount val="37"/>
                <c:pt idx="0">
                  <c:v>76</c:v>
                </c:pt>
                <c:pt idx="1">
                  <c:v>70.400000000000006</c:v>
                </c:pt>
                <c:pt idx="2">
                  <c:v>62.7</c:v>
                </c:pt>
                <c:pt idx="3">
                  <c:v>64.400000000000006</c:v>
                </c:pt>
                <c:pt idx="4">
                  <c:v>59.8</c:v>
                </c:pt>
                <c:pt idx="5">
                  <c:v>66.2</c:v>
                </c:pt>
                <c:pt idx="6">
                  <c:v>61.5</c:v>
                </c:pt>
                <c:pt idx="7">
                  <c:v>75.099999999999994</c:v>
                </c:pt>
                <c:pt idx="8">
                  <c:v>68.7</c:v>
                </c:pt>
                <c:pt idx="9">
                  <c:v>71.900000000000006</c:v>
                </c:pt>
                <c:pt idx="10">
                  <c:v>55.4</c:v>
                </c:pt>
                <c:pt idx="11">
                  <c:v>67.3</c:v>
                </c:pt>
                <c:pt idx="12">
                  <c:v>58.7</c:v>
                </c:pt>
                <c:pt idx="13">
                  <c:v>47.4</c:v>
                </c:pt>
                <c:pt idx="14">
                  <c:v>51.6</c:v>
                </c:pt>
                <c:pt idx="15">
                  <c:v>60.5</c:v>
                </c:pt>
                <c:pt idx="16">
                  <c:v>36</c:v>
                </c:pt>
                <c:pt idx="17">
                  <c:v>60.3</c:v>
                </c:pt>
                <c:pt idx="18">
                  <c:v>74.8</c:v>
                </c:pt>
                <c:pt idx="19">
                  <c:v>60.8</c:v>
                </c:pt>
                <c:pt idx="20">
                  <c:v>64.8</c:v>
                </c:pt>
                <c:pt idx="21">
                  <c:v>53.9</c:v>
                </c:pt>
                <c:pt idx="22">
                  <c:v>60.7</c:v>
                </c:pt>
                <c:pt idx="23">
                  <c:v>46.5</c:v>
                </c:pt>
                <c:pt idx="24">
                  <c:v>53.5</c:v>
                </c:pt>
                <c:pt idx="25">
                  <c:v>53.9</c:v>
                </c:pt>
                <c:pt idx="26">
                  <c:v>31</c:v>
                </c:pt>
                <c:pt idx="27">
                  <c:v>36</c:v>
                </c:pt>
                <c:pt idx="28">
                  <c:v>38.9</c:v>
                </c:pt>
                <c:pt idx="30">
                  <c:v>66.8</c:v>
                </c:pt>
                <c:pt idx="31">
                  <c:v>70.400000000000006</c:v>
                </c:pt>
                <c:pt idx="32">
                  <c:v>73.599999999999994</c:v>
                </c:pt>
                <c:pt idx="33">
                  <c:v>69.099999999999994</c:v>
                </c:pt>
                <c:pt idx="34">
                  <c:v>60.8</c:v>
                </c:pt>
                <c:pt idx="35">
                  <c:v>67.599999999999994</c:v>
                </c:pt>
                <c:pt idx="36">
                  <c:v>45.2</c:v>
                </c:pt>
              </c:numCache>
            </c:numRef>
          </c:val>
          <c:extLst>
            <c:ext xmlns:c16="http://schemas.microsoft.com/office/drawing/2014/chart" uri="{C3380CC4-5D6E-409C-BE32-E72D297353CC}">
              <c16:uniqueId val="{0000000A-3A64-A947-9990-41AD988FBDFC}"/>
            </c:ext>
          </c:extLst>
        </c:ser>
        <c:dLbls>
          <c:showLegendKey val="0"/>
          <c:showVal val="0"/>
          <c:showCatName val="0"/>
          <c:showSerName val="0"/>
          <c:showPercent val="0"/>
          <c:showBubbleSize val="0"/>
        </c:dLbls>
        <c:gapWidth val="36"/>
        <c:axId val="-1719366784"/>
        <c:axId val="-1718895904"/>
      </c:barChart>
      <c:catAx>
        <c:axId val="-1719366784"/>
        <c:scaling>
          <c:orientation val="minMax"/>
        </c:scaling>
        <c:delete val="0"/>
        <c:axPos val="b"/>
        <c:numFmt formatCode="General" sourceLinked="1"/>
        <c:majorTickMark val="out"/>
        <c:minorTickMark val="none"/>
        <c:tickLblPos val="low"/>
        <c:txPr>
          <a:bodyPr rot="-3420000" vert="horz"/>
          <a:lstStyle/>
          <a:p>
            <a:pPr>
              <a:defRPr/>
            </a:pPr>
            <a:endParaRPr lang="sk-SK"/>
          </a:p>
        </c:txPr>
        <c:crossAx val="-1718895904"/>
        <c:crosses val="autoZero"/>
        <c:auto val="1"/>
        <c:lblAlgn val="ctr"/>
        <c:lblOffset val="100"/>
        <c:noMultiLvlLbl val="0"/>
      </c:catAx>
      <c:valAx>
        <c:axId val="-1718895904"/>
        <c:scaling>
          <c:orientation val="minMax"/>
          <c:min val="10"/>
        </c:scaling>
        <c:delete val="0"/>
        <c:axPos val="r"/>
        <c:majorGridlines/>
        <c:numFmt formatCode="0" sourceLinked="0"/>
        <c:majorTickMark val="out"/>
        <c:minorTickMark val="none"/>
        <c:tickLblPos val="low"/>
        <c:txPr>
          <a:bodyPr rot="0" vert="horz"/>
          <a:lstStyle/>
          <a:p>
            <a:pPr>
              <a:defRPr/>
            </a:pPr>
            <a:endParaRPr lang="sk-SK"/>
          </a:p>
        </c:txPr>
        <c:crossAx val="-1719366784"/>
        <c:crosses val="max"/>
        <c:crossBetween val="between"/>
      </c:valAx>
      <c:spPr>
        <a:ln>
          <a:solidFill>
            <a:sysClr val="window" lastClr="FFFFFF">
              <a:lumMod val="50000"/>
            </a:sysClr>
          </a:solidFill>
        </a:ln>
      </c:spPr>
    </c:plotArea>
    <c:legend>
      <c:legendPos val="t"/>
      <c:layout>
        <c:manualLayout>
          <c:xMode val="edge"/>
          <c:yMode val="edge"/>
          <c:x val="0.70089292409877302"/>
          <c:y val="3.5398230088495602E-2"/>
          <c:w val="0.29910707590122698"/>
          <c:h val="5.8389736681144902E-2"/>
        </c:manualLayout>
      </c:layout>
      <c:overlay val="0"/>
    </c:legend>
    <c:plotVisOnly val="1"/>
    <c:dispBlanksAs val="gap"/>
    <c:showDLblsOverMax val="0"/>
  </c:chart>
  <c:spPr>
    <a:ln>
      <a:noFill/>
    </a:ln>
  </c:spPr>
  <c:txPr>
    <a:bodyPr/>
    <a:lstStyle/>
    <a:p>
      <a:pPr>
        <a:defRPr sz="1200" b="0" i="0" u="none" strike="noStrike" baseline="0">
          <a:solidFill>
            <a:srgbClr val="000000"/>
          </a:solidFill>
          <a:latin typeface="Times New Roman" charset="0"/>
          <a:ea typeface="Times New Roman" charset="0"/>
          <a:cs typeface="Times New Roman" charset="0"/>
        </a:defRPr>
      </a:pPr>
      <a:endParaRPr lang="sk-SK"/>
    </a:p>
  </c:tx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vyhoření - celkové </a:t>
            </a:r>
          </a:p>
        </c:rich>
      </c:tx>
      <c:layout>
        <c:manualLayout>
          <c:xMode val="edge"/>
          <c:yMode val="edge"/>
          <c:x val="0.35166666666666668"/>
          <c:y val="4.166666666666666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lineChart>
        <c:grouping val="standard"/>
        <c:varyColors val="0"/>
        <c:ser>
          <c:idx val="0"/>
          <c:order val="0"/>
          <c:tx>
            <c:strRef>
              <c:f>Hárok1!$B$15</c:f>
              <c:strCache>
                <c:ptCount val="1"/>
                <c:pt idx="0">
                  <c:v>průměr</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k-S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Hárok1!$A$16:$A$20</c:f>
              <c:strCache>
                <c:ptCount val="5"/>
                <c:pt idx="0">
                  <c:v>2014</c:v>
                </c:pt>
                <c:pt idx="1">
                  <c:v>2017</c:v>
                </c:pt>
                <c:pt idx="2">
                  <c:v>2020-březen</c:v>
                </c:pt>
                <c:pt idx="3">
                  <c:v>2020-prosinec</c:v>
                </c:pt>
                <c:pt idx="4">
                  <c:v>2023 květen</c:v>
                </c:pt>
              </c:strCache>
            </c:strRef>
          </c:cat>
          <c:val>
            <c:numRef>
              <c:f>Hárok1!$B$16:$B$20</c:f>
              <c:numCache>
                <c:formatCode>General</c:formatCode>
                <c:ptCount val="5"/>
                <c:pt idx="0">
                  <c:v>42.24</c:v>
                </c:pt>
                <c:pt idx="1">
                  <c:v>40.19</c:v>
                </c:pt>
                <c:pt idx="2">
                  <c:v>39.119999999999997</c:v>
                </c:pt>
                <c:pt idx="3">
                  <c:v>39.93</c:v>
                </c:pt>
                <c:pt idx="4">
                  <c:v>42.66</c:v>
                </c:pt>
              </c:numCache>
            </c:numRef>
          </c:val>
          <c:smooth val="0"/>
          <c:extLst>
            <c:ext xmlns:c16="http://schemas.microsoft.com/office/drawing/2014/chart" uri="{C3380CC4-5D6E-409C-BE32-E72D297353CC}">
              <c16:uniqueId val="{00000000-9A94-864D-8718-BD314564B516}"/>
            </c:ext>
          </c:extLst>
        </c:ser>
        <c:dLbls>
          <c:dLblPos val="ctr"/>
          <c:showLegendKey val="0"/>
          <c:showVal val="1"/>
          <c:showCatName val="0"/>
          <c:showSerName val="0"/>
          <c:showPercent val="0"/>
          <c:showBubbleSize val="0"/>
        </c:dLbls>
        <c:smooth val="0"/>
        <c:axId val="896444719"/>
        <c:axId val="1743985904"/>
      </c:lineChart>
      <c:catAx>
        <c:axId val="8964447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crossAx val="1743985904"/>
        <c:crosses val="autoZero"/>
        <c:auto val="1"/>
        <c:lblAlgn val="ctr"/>
        <c:lblOffset val="100"/>
        <c:noMultiLvlLbl val="0"/>
      </c:catAx>
      <c:valAx>
        <c:axId val="1743985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crossAx val="8964447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k-SK"/>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k-SK" dirty="0"/>
              <a:t>Intenzita </a:t>
            </a:r>
            <a:r>
              <a:rPr lang="sk-SK" dirty="0" err="1"/>
              <a:t>vyhoření</a:t>
            </a:r>
            <a:r>
              <a:rPr lang="sk-SK" dirty="0"/>
              <a:t> - %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barChart>
        <c:barDir val="col"/>
        <c:grouping val="clustered"/>
        <c:varyColors val="0"/>
        <c:ser>
          <c:idx val="0"/>
          <c:order val="0"/>
          <c:tx>
            <c:strRef>
              <c:f>Hárok1!$A$82</c:f>
              <c:strCache>
                <c:ptCount val="1"/>
                <c:pt idx="0">
                  <c:v>bez projevů/velmi mírné projevy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sk-S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Hárok1!$B$81:$F$81</c:f>
              <c:strCache>
                <c:ptCount val="5"/>
                <c:pt idx="0">
                  <c:v>2014</c:v>
                </c:pt>
                <c:pt idx="1">
                  <c:v>2017</c:v>
                </c:pt>
                <c:pt idx="2">
                  <c:v>2020-březen</c:v>
                </c:pt>
                <c:pt idx="3">
                  <c:v>2020-prosinec</c:v>
                </c:pt>
                <c:pt idx="4">
                  <c:v>2023 květen</c:v>
                </c:pt>
              </c:strCache>
            </c:strRef>
          </c:cat>
          <c:val>
            <c:numRef>
              <c:f>Hárok1!$B$82:$F$82</c:f>
              <c:numCache>
                <c:formatCode>General</c:formatCode>
                <c:ptCount val="5"/>
                <c:pt idx="0">
                  <c:v>4.87</c:v>
                </c:pt>
                <c:pt idx="1">
                  <c:v>4.59</c:v>
                </c:pt>
                <c:pt idx="2">
                  <c:v>7.3</c:v>
                </c:pt>
                <c:pt idx="3">
                  <c:v>8.1300000000000008</c:v>
                </c:pt>
                <c:pt idx="4">
                  <c:v>4.59</c:v>
                </c:pt>
              </c:numCache>
            </c:numRef>
          </c:val>
          <c:extLst>
            <c:ext xmlns:c16="http://schemas.microsoft.com/office/drawing/2014/chart" uri="{C3380CC4-5D6E-409C-BE32-E72D297353CC}">
              <c16:uniqueId val="{00000000-EA97-B64D-A79A-6CB419CB4AED}"/>
            </c:ext>
          </c:extLst>
        </c:ser>
        <c:ser>
          <c:idx val="1"/>
          <c:order val="1"/>
          <c:tx>
            <c:strRef>
              <c:f>Hárok1!$A$83</c:f>
              <c:strCache>
                <c:ptCount val="1"/>
                <c:pt idx="0">
                  <c:v>mírné projevy přítomné</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sk-S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Hárok1!$B$81:$F$81</c:f>
              <c:strCache>
                <c:ptCount val="5"/>
                <c:pt idx="0">
                  <c:v>2014</c:v>
                </c:pt>
                <c:pt idx="1">
                  <c:v>2017</c:v>
                </c:pt>
                <c:pt idx="2">
                  <c:v>2020-březen</c:v>
                </c:pt>
                <c:pt idx="3">
                  <c:v>2020-prosinec</c:v>
                </c:pt>
                <c:pt idx="4">
                  <c:v>2023 květen</c:v>
                </c:pt>
              </c:strCache>
            </c:strRef>
          </c:cat>
          <c:val>
            <c:numRef>
              <c:f>Hárok1!$B$83:$F$83</c:f>
              <c:numCache>
                <c:formatCode>General</c:formatCode>
                <c:ptCount val="5"/>
                <c:pt idx="0">
                  <c:v>19.670000000000002</c:v>
                </c:pt>
                <c:pt idx="1">
                  <c:v>24.32</c:v>
                </c:pt>
                <c:pt idx="2">
                  <c:v>23.3</c:v>
                </c:pt>
                <c:pt idx="3">
                  <c:v>23.59</c:v>
                </c:pt>
                <c:pt idx="4">
                  <c:v>20.14</c:v>
                </c:pt>
              </c:numCache>
            </c:numRef>
          </c:val>
          <c:extLst>
            <c:ext xmlns:c16="http://schemas.microsoft.com/office/drawing/2014/chart" uri="{C3380CC4-5D6E-409C-BE32-E72D297353CC}">
              <c16:uniqueId val="{00000001-EA97-B64D-A79A-6CB419CB4AED}"/>
            </c:ext>
          </c:extLst>
        </c:ser>
        <c:ser>
          <c:idx val="2"/>
          <c:order val="2"/>
          <c:tx>
            <c:strRef>
              <c:f>Hárok1!$A$84</c:f>
              <c:strCache>
                <c:ptCount val="1"/>
                <c:pt idx="0">
                  <c:v>norma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sk-S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Hárok1!$B$81:$F$81</c:f>
              <c:strCache>
                <c:ptCount val="5"/>
                <c:pt idx="0">
                  <c:v>2014</c:v>
                </c:pt>
                <c:pt idx="1">
                  <c:v>2017</c:v>
                </c:pt>
                <c:pt idx="2">
                  <c:v>2020-březen</c:v>
                </c:pt>
                <c:pt idx="3">
                  <c:v>2020-prosinec</c:v>
                </c:pt>
                <c:pt idx="4">
                  <c:v>2023 květen</c:v>
                </c:pt>
              </c:strCache>
            </c:strRef>
          </c:cat>
          <c:val>
            <c:numRef>
              <c:f>Hárok1!$B$84:$F$84</c:f>
              <c:numCache>
                <c:formatCode>General</c:formatCode>
                <c:ptCount val="5"/>
                <c:pt idx="0">
                  <c:v>48</c:v>
                </c:pt>
                <c:pt idx="1">
                  <c:v>50.49</c:v>
                </c:pt>
                <c:pt idx="2">
                  <c:v>50.2</c:v>
                </c:pt>
                <c:pt idx="3">
                  <c:v>44.8</c:v>
                </c:pt>
                <c:pt idx="4">
                  <c:v>49.85</c:v>
                </c:pt>
              </c:numCache>
            </c:numRef>
          </c:val>
          <c:extLst>
            <c:ext xmlns:c16="http://schemas.microsoft.com/office/drawing/2014/chart" uri="{C3380CC4-5D6E-409C-BE32-E72D297353CC}">
              <c16:uniqueId val="{00000002-EA97-B64D-A79A-6CB419CB4AED}"/>
            </c:ext>
          </c:extLst>
        </c:ser>
        <c:ser>
          <c:idx val="3"/>
          <c:order val="3"/>
          <c:tx>
            <c:strRef>
              <c:f>Hárok1!$A$85</c:f>
              <c:strCache>
                <c:ptCount val="1"/>
                <c:pt idx="0">
                  <c:v>výrazné projevy</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sk-S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Hárok1!$B$81:$F$81</c:f>
              <c:strCache>
                <c:ptCount val="5"/>
                <c:pt idx="0">
                  <c:v>2014</c:v>
                </c:pt>
                <c:pt idx="1">
                  <c:v>2017</c:v>
                </c:pt>
                <c:pt idx="2">
                  <c:v>2020-březen</c:v>
                </c:pt>
                <c:pt idx="3">
                  <c:v>2020-prosinec</c:v>
                </c:pt>
                <c:pt idx="4">
                  <c:v>2023 květen</c:v>
                </c:pt>
              </c:strCache>
            </c:strRef>
          </c:cat>
          <c:val>
            <c:numRef>
              <c:f>Hárok1!$B$85:$F$85</c:f>
              <c:numCache>
                <c:formatCode>General</c:formatCode>
                <c:ptCount val="5"/>
                <c:pt idx="0">
                  <c:v>22.98</c:v>
                </c:pt>
                <c:pt idx="1">
                  <c:v>17.09</c:v>
                </c:pt>
                <c:pt idx="2">
                  <c:v>16.3</c:v>
                </c:pt>
                <c:pt idx="3">
                  <c:v>18.14</c:v>
                </c:pt>
                <c:pt idx="4">
                  <c:v>18.84</c:v>
                </c:pt>
              </c:numCache>
            </c:numRef>
          </c:val>
          <c:extLst>
            <c:ext xmlns:c16="http://schemas.microsoft.com/office/drawing/2014/chart" uri="{C3380CC4-5D6E-409C-BE32-E72D297353CC}">
              <c16:uniqueId val="{00000003-EA97-B64D-A79A-6CB419CB4AED}"/>
            </c:ext>
          </c:extLst>
        </c:ser>
        <c:ser>
          <c:idx val="4"/>
          <c:order val="4"/>
          <c:tx>
            <c:strRef>
              <c:f>Hárok1!$A$86</c:f>
              <c:strCache>
                <c:ptCount val="1"/>
                <c:pt idx="0">
                  <c:v>velmi závažné projevy</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sk-S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Hárok1!$B$81:$F$81</c:f>
              <c:strCache>
                <c:ptCount val="5"/>
                <c:pt idx="0">
                  <c:v>2014</c:v>
                </c:pt>
                <c:pt idx="1">
                  <c:v>2017</c:v>
                </c:pt>
                <c:pt idx="2">
                  <c:v>2020-březen</c:v>
                </c:pt>
                <c:pt idx="3">
                  <c:v>2020-prosinec</c:v>
                </c:pt>
                <c:pt idx="4">
                  <c:v>2023 květen</c:v>
                </c:pt>
              </c:strCache>
            </c:strRef>
          </c:cat>
          <c:val>
            <c:numRef>
              <c:f>Hárok1!$B$86:$F$86</c:f>
              <c:numCache>
                <c:formatCode>General</c:formatCode>
                <c:ptCount val="5"/>
                <c:pt idx="0">
                  <c:v>4.4800000000000004</c:v>
                </c:pt>
                <c:pt idx="1">
                  <c:v>3.52</c:v>
                </c:pt>
                <c:pt idx="2">
                  <c:v>2.9</c:v>
                </c:pt>
                <c:pt idx="3">
                  <c:v>5.35</c:v>
                </c:pt>
                <c:pt idx="4">
                  <c:v>6.58</c:v>
                </c:pt>
              </c:numCache>
            </c:numRef>
          </c:val>
          <c:extLst>
            <c:ext xmlns:c16="http://schemas.microsoft.com/office/drawing/2014/chart" uri="{C3380CC4-5D6E-409C-BE32-E72D297353CC}">
              <c16:uniqueId val="{00000004-EA97-B64D-A79A-6CB419CB4AED}"/>
            </c:ext>
          </c:extLst>
        </c:ser>
        <c:dLbls>
          <c:dLblPos val="inEnd"/>
          <c:showLegendKey val="0"/>
          <c:showVal val="1"/>
          <c:showCatName val="0"/>
          <c:showSerName val="0"/>
          <c:showPercent val="0"/>
          <c:showBubbleSize val="0"/>
        </c:dLbls>
        <c:gapWidth val="219"/>
        <c:overlap val="-27"/>
        <c:axId val="1695420159"/>
        <c:axId val="1695421887"/>
      </c:barChart>
      <c:catAx>
        <c:axId val="1695420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crossAx val="1695421887"/>
        <c:crosses val="autoZero"/>
        <c:auto val="1"/>
        <c:lblAlgn val="ctr"/>
        <c:lblOffset val="100"/>
        <c:noMultiLvlLbl val="0"/>
      </c:catAx>
      <c:valAx>
        <c:axId val="16954218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crossAx val="16954201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legend>
    <c:plotVisOnly val="1"/>
    <c:dispBlanksAs val="gap"/>
    <c:showDLblsOverMax val="0"/>
  </c:chart>
  <c:spPr>
    <a:noFill/>
    <a:ln>
      <a:noFill/>
    </a:ln>
    <a:effectLst/>
  </c:spPr>
  <c:txPr>
    <a:bodyPr/>
    <a:lstStyle/>
    <a:p>
      <a:pPr>
        <a:defRPr/>
      </a:pPr>
      <a:endParaRPr lang="sk-SK"/>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BDI II</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lineChart>
        <c:grouping val="standard"/>
        <c:varyColors val="0"/>
        <c:ser>
          <c:idx val="0"/>
          <c:order val="0"/>
          <c:tx>
            <c:strRef>
              <c:f>Hárok1!$B$3</c:f>
              <c:strCache>
                <c:ptCount val="1"/>
                <c:pt idx="0">
                  <c:v>průměr</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sk-S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Hárok1!$A$4:$A$10</c:f>
              <c:strCache>
                <c:ptCount val="7"/>
                <c:pt idx="0">
                  <c:v>2014</c:v>
                </c:pt>
                <c:pt idx="1">
                  <c:v>2017</c:v>
                </c:pt>
                <c:pt idx="2">
                  <c:v>2020 březen</c:v>
                </c:pt>
                <c:pt idx="3">
                  <c:v>2020 prosinec</c:v>
                </c:pt>
                <c:pt idx="4">
                  <c:v>2021 květen</c:v>
                </c:pt>
                <c:pt idx="5">
                  <c:v>2021 prosinec</c:v>
                </c:pt>
                <c:pt idx="6">
                  <c:v>2023 květen</c:v>
                </c:pt>
              </c:strCache>
            </c:strRef>
          </c:cat>
          <c:val>
            <c:numRef>
              <c:f>Hárok1!$B$4:$B$10</c:f>
              <c:numCache>
                <c:formatCode>General</c:formatCode>
                <c:ptCount val="7"/>
                <c:pt idx="0">
                  <c:v>10.79</c:v>
                </c:pt>
                <c:pt idx="1">
                  <c:v>9.83</c:v>
                </c:pt>
                <c:pt idx="2">
                  <c:v>9.65</c:v>
                </c:pt>
                <c:pt idx="3">
                  <c:v>10.07</c:v>
                </c:pt>
                <c:pt idx="4">
                  <c:v>11.48</c:v>
                </c:pt>
                <c:pt idx="5">
                  <c:v>10.81</c:v>
                </c:pt>
                <c:pt idx="6">
                  <c:v>11.55</c:v>
                </c:pt>
              </c:numCache>
            </c:numRef>
          </c:val>
          <c:smooth val="0"/>
          <c:extLst>
            <c:ext xmlns:c16="http://schemas.microsoft.com/office/drawing/2014/chart" uri="{C3380CC4-5D6E-409C-BE32-E72D297353CC}">
              <c16:uniqueId val="{00000000-F0AF-1D4C-9016-1D821ADA421D}"/>
            </c:ext>
          </c:extLst>
        </c:ser>
        <c:dLbls>
          <c:dLblPos val="ctr"/>
          <c:showLegendKey val="0"/>
          <c:showVal val="1"/>
          <c:showCatName val="0"/>
          <c:showSerName val="0"/>
          <c:showPercent val="0"/>
          <c:showBubbleSize val="0"/>
        </c:dLbls>
        <c:smooth val="0"/>
        <c:axId val="1753852976"/>
        <c:axId val="1923337712"/>
      </c:lineChart>
      <c:catAx>
        <c:axId val="1753852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crossAx val="1923337712"/>
        <c:crosses val="autoZero"/>
        <c:auto val="1"/>
        <c:lblAlgn val="ctr"/>
        <c:lblOffset val="100"/>
        <c:noMultiLvlLbl val="0"/>
      </c:catAx>
      <c:valAx>
        <c:axId val="1923337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crossAx val="1753852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k-S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Times New Roman" charset="0"/>
                <a:ea typeface="Times New Roman" charset="0"/>
                <a:cs typeface="Times New Roman" charset="0"/>
              </a:defRPr>
            </a:pPr>
            <a:r>
              <a:rPr lang="sk-SK" dirty="0" err="1">
                <a:solidFill>
                  <a:schemeClr val="tx1">
                    <a:lumMod val="85000"/>
                    <a:lumOff val="15000"/>
                  </a:schemeClr>
                </a:solidFill>
              </a:rPr>
              <a:t>Life</a:t>
            </a:r>
            <a:r>
              <a:rPr lang="sk-SK" dirty="0">
                <a:solidFill>
                  <a:schemeClr val="tx1">
                    <a:lumMod val="85000"/>
                    <a:lumOff val="15000"/>
                  </a:schemeClr>
                </a:solidFill>
              </a:rPr>
              <a:t> </a:t>
            </a:r>
            <a:r>
              <a:rPr lang="sk-SK" dirty="0" err="1">
                <a:solidFill>
                  <a:schemeClr val="tx1">
                    <a:lumMod val="85000"/>
                    <a:lumOff val="15000"/>
                  </a:schemeClr>
                </a:solidFill>
              </a:rPr>
              <a:t>expectancy</a:t>
            </a:r>
            <a:r>
              <a:rPr lang="sk-SK" dirty="0">
                <a:solidFill>
                  <a:schemeClr val="tx1">
                    <a:lumMod val="85000"/>
                    <a:lumOff val="15000"/>
                  </a:schemeClr>
                </a:solidFill>
              </a:rPr>
              <a:t> and </a:t>
            </a:r>
            <a:r>
              <a:rPr lang="sk-SK" dirty="0" err="1">
                <a:solidFill>
                  <a:schemeClr val="tx1">
                    <a:lumMod val="85000"/>
                    <a:lumOff val="15000"/>
                  </a:schemeClr>
                </a:solidFill>
              </a:rPr>
              <a:t>healthy</a:t>
            </a:r>
            <a:r>
              <a:rPr lang="sk-SK" dirty="0">
                <a:solidFill>
                  <a:schemeClr val="tx1">
                    <a:lumMod val="85000"/>
                    <a:lumOff val="15000"/>
                  </a:schemeClr>
                </a:solidFill>
              </a:rPr>
              <a:t> </a:t>
            </a:r>
            <a:r>
              <a:rPr lang="sk-SK" dirty="0" err="1">
                <a:solidFill>
                  <a:schemeClr val="tx1">
                    <a:lumMod val="85000"/>
                    <a:lumOff val="15000"/>
                  </a:schemeClr>
                </a:solidFill>
              </a:rPr>
              <a:t>life</a:t>
            </a:r>
            <a:r>
              <a:rPr lang="sk-SK" dirty="0">
                <a:solidFill>
                  <a:schemeClr val="tx1">
                    <a:lumMod val="85000"/>
                    <a:lumOff val="15000"/>
                  </a:schemeClr>
                </a:solidFill>
              </a:rPr>
              <a:t> </a:t>
            </a:r>
            <a:r>
              <a:rPr lang="sk-SK" dirty="0" err="1">
                <a:solidFill>
                  <a:schemeClr val="tx1">
                    <a:lumMod val="85000"/>
                    <a:lumOff val="15000"/>
                  </a:schemeClr>
                </a:solidFill>
              </a:rPr>
              <a:t>years</a:t>
            </a:r>
            <a:r>
              <a:rPr lang="sk-SK" dirty="0">
                <a:solidFill>
                  <a:schemeClr val="tx1">
                    <a:lumMod val="85000"/>
                    <a:lumOff val="15000"/>
                  </a:schemeClr>
                </a:solidFill>
              </a:rPr>
              <a:t> (HLY) at </a:t>
            </a:r>
            <a:r>
              <a:rPr lang="sk-SK" dirty="0" err="1">
                <a:solidFill>
                  <a:schemeClr val="tx1">
                    <a:lumMod val="85000"/>
                    <a:lumOff val="15000"/>
                  </a:schemeClr>
                </a:solidFill>
              </a:rPr>
              <a:t>birth</a:t>
            </a:r>
            <a:r>
              <a:rPr lang="sk-SK" dirty="0">
                <a:solidFill>
                  <a:schemeClr val="tx1">
                    <a:lumMod val="85000"/>
                    <a:lumOff val="15000"/>
                  </a:schemeClr>
                </a:solidFill>
              </a:rPr>
              <a:t>, </a:t>
            </a:r>
            <a:r>
              <a:rPr lang="sk-SK" dirty="0" err="1">
                <a:solidFill>
                  <a:schemeClr val="tx1">
                    <a:lumMod val="85000"/>
                    <a:lumOff val="15000"/>
                  </a:schemeClr>
                </a:solidFill>
              </a:rPr>
              <a:t>males</a:t>
            </a:r>
            <a:r>
              <a:rPr lang="sk-SK" baseline="0" dirty="0">
                <a:solidFill>
                  <a:schemeClr val="tx1">
                    <a:lumMod val="85000"/>
                    <a:lumOff val="15000"/>
                  </a:schemeClr>
                </a:solidFill>
              </a:rPr>
              <a:t> ,</a:t>
            </a:r>
            <a:r>
              <a:rPr lang="sk-SK" dirty="0">
                <a:solidFill>
                  <a:schemeClr val="tx1">
                    <a:lumMod val="85000"/>
                    <a:lumOff val="15000"/>
                  </a:schemeClr>
                </a:solidFill>
              </a:rPr>
              <a:t> 2008-10 </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Times New Roman" charset="0"/>
              <a:ea typeface="Times New Roman" charset="0"/>
              <a:cs typeface="Times New Roman" charset="0"/>
            </a:defRPr>
          </a:pPr>
          <a:endParaRPr lang="sk-SK"/>
        </a:p>
      </c:txPr>
    </c:title>
    <c:autoTitleDeleted val="0"/>
    <c:plotArea>
      <c:layout/>
      <c:barChart>
        <c:barDir val="col"/>
        <c:grouping val="clustered"/>
        <c:varyColors val="0"/>
        <c:ser>
          <c:idx val="0"/>
          <c:order val="0"/>
          <c:tx>
            <c:strRef>
              <c:f>Data1.1.1!$G$6:$G$7</c:f>
              <c:strCache>
                <c:ptCount val="2"/>
                <c:pt idx="0">
                  <c:v>Males</c:v>
                </c:pt>
                <c:pt idx="1">
                  <c:v>LE</c:v>
                </c:pt>
              </c:strCache>
            </c:strRef>
          </c:tx>
          <c:spPr>
            <a:solidFill>
              <a:schemeClr val="accent1"/>
            </a:solidFill>
            <a:ln>
              <a:noFill/>
            </a:ln>
            <a:effectLst/>
          </c:spPr>
          <c:invertIfNegative val="0"/>
          <c:cat>
            <c:strRef>
              <c:f>Data1.1.1!$F$8:$F$31</c:f>
              <c:strCache>
                <c:ptCount val="24"/>
                <c:pt idx="0">
                  <c:v>France</c:v>
                </c:pt>
                <c:pt idx="1">
                  <c:v>Spain</c:v>
                </c:pt>
                <c:pt idx="2">
                  <c:v>Italy</c:v>
                </c:pt>
                <c:pt idx="3">
                  <c:v>Sweden</c:v>
                </c:pt>
                <c:pt idx="4">
                  <c:v>Finland</c:v>
                </c:pt>
                <c:pt idx="5">
                  <c:v>Austria</c:v>
                </c:pt>
                <c:pt idx="6">
                  <c:v>Luxembourg</c:v>
                </c:pt>
                <c:pt idx="7">
                  <c:v>Malta</c:v>
                </c:pt>
                <c:pt idx="8">
                  <c:v>Germany </c:v>
                </c:pt>
                <c:pt idx="9">
                  <c:v>Netherlands</c:v>
                </c:pt>
                <c:pt idx="10">
                  <c:v>Belgium</c:v>
                </c:pt>
                <c:pt idx="11">
                  <c:v>Portugal</c:v>
                </c:pt>
                <c:pt idx="12">
                  <c:v>United Kingdom</c:v>
                </c:pt>
                <c:pt idx="13">
                  <c:v>EU-27</c:v>
                </c:pt>
                <c:pt idx="14">
                  <c:v>Denmark</c:v>
                </c:pt>
                <c:pt idx="15">
                  <c:v>Czech Republic</c:v>
                </c:pt>
                <c:pt idx="16">
                  <c:v>Poland</c:v>
                </c:pt>
                <c:pt idx="17">
                  <c:v>Estonia</c:v>
                </c:pt>
                <c:pt idx="18">
                  <c:v>Slovak Republic</c:v>
                </c:pt>
                <c:pt idx="19">
                  <c:v>Hungary</c:v>
                </c:pt>
                <c:pt idx="20">
                  <c:v>Lithuania</c:v>
                </c:pt>
                <c:pt idx="21">
                  <c:v>Latvia</c:v>
                </c:pt>
                <c:pt idx="22">
                  <c:v>Romania</c:v>
                </c:pt>
                <c:pt idx="23">
                  <c:v>Bulgaria</c:v>
                </c:pt>
              </c:strCache>
            </c:strRef>
          </c:cat>
          <c:val>
            <c:numRef>
              <c:f>Data1.1.1!$G$8:$G$31</c:f>
              <c:numCache>
                <c:formatCode>0.0</c:formatCode>
                <c:ptCount val="24"/>
                <c:pt idx="0">
                  <c:v>78.033333333333346</c:v>
                </c:pt>
                <c:pt idx="1">
                  <c:v>78.666666666666671</c:v>
                </c:pt>
                <c:pt idx="2">
                  <c:v>79.25</c:v>
                </c:pt>
                <c:pt idx="3">
                  <c:v>79.400000000000006</c:v>
                </c:pt>
                <c:pt idx="4">
                  <c:v>76.666666666666671</c:v>
                </c:pt>
                <c:pt idx="5">
                  <c:v>77.766666666666666</c:v>
                </c:pt>
                <c:pt idx="6">
                  <c:v>78.033333333333289</c:v>
                </c:pt>
                <c:pt idx="7">
                  <c:v>78.066666666666663</c:v>
                </c:pt>
                <c:pt idx="8">
                  <c:v>77.8</c:v>
                </c:pt>
                <c:pt idx="9">
                  <c:v>78.666666666666671</c:v>
                </c:pt>
                <c:pt idx="10">
                  <c:v>77.3</c:v>
                </c:pt>
                <c:pt idx="11">
                  <c:v>76.466666666666654</c:v>
                </c:pt>
                <c:pt idx="12">
                  <c:v>78.2</c:v>
                </c:pt>
                <c:pt idx="13">
                  <c:v>75.3</c:v>
                </c:pt>
                <c:pt idx="14">
                  <c:v>76.866666666666674</c:v>
                </c:pt>
                <c:pt idx="15">
                  <c:v>74.266666666666666</c:v>
                </c:pt>
                <c:pt idx="16">
                  <c:v>71.633333333333297</c:v>
                </c:pt>
                <c:pt idx="17">
                  <c:v>69.7</c:v>
                </c:pt>
                <c:pt idx="18">
                  <c:v>71.3</c:v>
                </c:pt>
                <c:pt idx="19">
                  <c:v>70.333333333333286</c:v>
                </c:pt>
                <c:pt idx="20">
                  <c:v>67.266666666666666</c:v>
                </c:pt>
                <c:pt idx="21">
                  <c:v>67.900000000000006</c:v>
                </c:pt>
                <c:pt idx="22">
                  <c:v>69.75</c:v>
                </c:pt>
                <c:pt idx="23">
                  <c:v>70.066666666666663</c:v>
                </c:pt>
              </c:numCache>
            </c:numRef>
          </c:val>
          <c:extLst>
            <c:ext xmlns:c16="http://schemas.microsoft.com/office/drawing/2014/chart" uri="{C3380CC4-5D6E-409C-BE32-E72D297353CC}">
              <c16:uniqueId val="{00000000-471F-1B4E-8647-0DA79825158E}"/>
            </c:ext>
          </c:extLst>
        </c:ser>
        <c:ser>
          <c:idx val="1"/>
          <c:order val="1"/>
          <c:tx>
            <c:strRef>
              <c:f>Data1.1.1!$H$6:$H$7</c:f>
              <c:strCache>
                <c:ptCount val="2"/>
                <c:pt idx="0">
                  <c:v>Males</c:v>
                </c:pt>
                <c:pt idx="1">
                  <c:v>HLY </c:v>
                </c:pt>
              </c:strCache>
            </c:strRef>
          </c:tx>
          <c:spPr>
            <a:solidFill>
              <a:schemeClr val="accent2"/>
            </a:solidFill>
            <a:ln>
              <a:noFill/>
            </a:ln>
            <a:effectLst/>
          </c:spPr>
          <c:invertIfNegative val="0"/>
          <c:cat>
            <c:strRef>
              <c:f>Data1.1.1!$F$8:$F$31</c:f>
              <c:strCache>
                <c:ptCount val="24"/>
                <c:pt idx="0">
                  <c:v>France</c:v>
                </c:pt>
                <c:pt idx="1">
                  <c:v>Spain</c:v>
                </c:pt>
                <c:pt idx="2">
                  <c:v>Italy</c:v>
                </c:pt>
                <c:pt idx="3">
                  <c:v>Sweden</c:v>
                </c:pt>
                <c:pt idx="4">
                  <c:v>Finland</c:v>
                </c:pt>
                <c:pt idx="5">
                  <c:v>Austria</c:v>
                </c:pt>
                <c:pt idx="6">
                  <c:v>Luxembourg</c:v>
                </c:pt>
                <c:pt idx="7">
                  <c:v>Malta</c:v>
                </c:pt>
                <c:pt idx="8">
                  <c:v>Germany </c:v>
                </c:pt>
                <c:pt idx="9">
                  <c:v>Netherlands</c:v>
                </c:pt>
                <c:pt idx="10">
                  <c:v>Belgium</c:v>
                </c:pt>
                <c:pt idx="11">
                  <c:v>Portugal</c:v>
                </c:pt>
                <c:pt idx="12">
                  <c:v>United Kingdom</c:v>
                </c:pt>
                <c:pt idx="13">
                  <c:v>EU-27</c:v>
                </c:pt>
                <c:pt idx="14">
                  <c:v>Denmark</c:v>
                </c:pt>
                <c:pt idx="15">
                  <c:v>Czech Republic</c:v>
                </c:pt>
                <c:pt idx="16">
                  <c:v>Poland</c:v>
                </c:pt>
                <c:pt idx="17">
                  <c:v>Estonia</c:v>
                </c:pt>
                <c:pt idx="18">
                  <c:v>Slovak Republic</c:v>
                </c:pt>
                <c:pt idx="19">
                  <c:v>Hungary</c:v>
                </c:pt>
                <c:pt idx="20">
                  <c:v>Lithuania</c:v>
                </c:pt>
                <c:pt idx="21">
                  <c:v>Latvia</c:v>
                </c:pt>
                <c:pt idx="22">
                  <c:v>Romania</c:v>
                </c:pt>
                <c:pt idx="23">
                  <c:v>Bulgaria</c:v>
                </c:pt>
              </c:strCache>
            </c:strRef>
          </c:cat>
          <c:val>
            <c:numRef>
              <c:f>Data1.1.1!$H$8:$H$31</c:f>
              <c:numCache>
                <c:formatCode>0.0</c:formatCode>
                <c:ptCount val="24"/>
                <c:pt idx="0">
                  <c:v>62.433333333333337</c:v>
                </c:pt>
                <c:pt idx="1">
                  <c:v>63.73333333333332</c:v>
                </c:pt>
                <c:pt idx="2">
                  <c:v>63.2</c:v>
                </c:pt>
                <c:pt idx="3">
                  <c:v>70.600000000000009</c:v>
                </c:pt>
                <c:pt idx="4">
                  <c:v>58.4</c:v>
                </c:pt>
                <c:pt idx="5">
                  <c:v>59.033333333333331</c:v>
                </c:pt>
                <c:pt idx="6">
                  <c:v>64.933333333333337</c:v>
                </c:pt>
                <c:pt idx="7">
                  <c:v>69.600000000000009</c:v>
                </c:pt>
                <c:pt idx="8">
                  <c:v>57.1</c:v>
                </c:pt>
                <c:pt idx="9">
                  <c:v>61.73333333333332</c:v>
                </c:pt>
                <c:pt idx="10">
                  <c:v>63.77</c:v>
                </c:pt>
                <c:pt idx="11">
                  <c:v>58.833333333333343</c:v>
                </c:pt>
                <c:pt idx="12">
                  <c:v>65</c:v>
                </c:pt>
                <c:pt idx="13">
                  <c:v>61</c:v>
                </c:pt>
                <c:pt idx="14">
                  <c:v>61.9</c:v>
                </c:pt>
                <c:pt idx="15">
                  <c:v>61.5</c:v>
                </c:pt>
                <c:pt idx="16">
                  <c:v>58.433333333333337</c:v>
                </c:pt>
                <c:pt idx="17">
                  <c:v>54.066666666666613</c:v>
                </c:pt>
                <c:pt idx="18">
                  <c:v>52.26666666666663</c:v>
                </c:pt>
                <c:pt idx="19">
                  <c:v>55.666666666666607</c:v>
                </c:pt>
                <c:pt idx="20">
                  <c:v>56.6</c:v>
                </c:pt>
                <c:pt idx="21">
                  <c:v>52.7</c:v>
                </c:pt>
                <c:pt idx="22">
                  <c:v>60</c:v>
                </c:pt>
                <c:pt idx="23">
                  <c:v>62.4</c:v>
                </c:pt>
              </c:numCache>
            </c:numRef>
          </c:val>
          <c:extLst>
            <c:ext xmlns:c16="http://schemas.microsoft.com/office/drawing/2014/chart" uri="{C3380CC4-5D6E-409C-BE32-E72D297353CC}">
              <c16:uniqueId val="{00000001-471F-1B4E-8647-0DA79825158E}"/>
            </c:ext>
          </c:extLst>
        </c:ser>
        <c:dLbls>
          <c:showLegendKey val="0"/>
          <c:showVal val="0"/>
          <c:showCatName val="0"/>
          <c:showSerName val="0"/>
          <c:showPercent val="0"/>
          <c:showBubbleSize val="0"/>
        </c:dLbls>
        <c:gapWidth val="219"/>
        <c:overlap val="-27"/>
        <c:axId val="-2142511984"/>
        <c:axId val="-2142553856"/>
      </c:barChart>
      <c:catAx>
        <c:axId val="-2142511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charset="0"/>
                <a:ea typeface="Times New Roman" charset="0"/>
                <a:cs typeface="Times New Roman" charset="0"/>
              </a:defRPr>
            </a:pPr>
            <a:endParaRPr lang="sk-SK"/>
          </a:p>
        </c:txPr>
        <c:crossAx val="-2142553856"/>
        <c:crosses val="autoZero"/>
        <c:auto val="1"/>
        <c:lblAlgn val="ctr"/>
        <c:lblOffset val="100"/>
        <c:noMultiLvlLbl val="0"/>
      </c:catAx>
      <c:valAx>
        <c:axId val="-214255385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charset="0"/>
                <a:ea typeface="Times New Roman" charset="0"/>
                <a:cs typeface="Times New Roman" charset="0"/>
              </a:defRPr>
            </a:pPr>
            <a:endParaRPr lang="sk-SK"/>
          </a:p>
        </c:txPr>
        <c:crossAx val="-2142511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imes New Roman" charset="0"/>
              <a:ea typeface="Times New Roman" charset="0"/>
              <a:cs typeface="Times New Roman" charset="0"/>
            </a:defRPr>
          </a:pPr>
          <a:endParaRPr lang="sk-SK"/>
        </a:p>
      </c:txPr>
    </c:legend>
    <c:plotVisOnly val="1"/>
    <c:dispBlanksAs val="gap"/>
    <c:showDLblsOverMax val="0"/>
  </c:chart>
  <c:spPr>
    <a:noFill/>
    <a:ln>
      <a:noFill/>
    </a:ln>
    <a:effectLst/>
  </c:spPr>
  <c:txPr>
    <a:bodyPr/>
    <a:lstStyle/>
    <a:p>
      <a:pPr>
        <a:defRPr sz="1600">
          <a:solidFill>
            <a:schemeClr val="tx1">
              <a:lumMod val="65000"/>
              <a:lumOff val="35000"/>
            </a:schemeClr>
          </a:solidFill>
          <a:latin typeface="Times New Roman" charset="0"/>
          <a:ea typeface="Times New Roman" charset="0"/>
          <a:cs typeface="Times New Roman" charset="0"/>
        </a:defRPr>
      </a:pPr>
      <a:endParaRPr lang="sk-S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Times New Roman" charset="0"/>
                <a:ea typeface="Times New Roman" charset="0"/>
                <a:cs typeface="Times New Roman" charset="0"/>
              </a:defRPr>
            </a:pPr>
            <a:r>
              <a:rPr lang="sk-SK" dirty="0" err="1">
                <a:solidFill>
                  <a:schemeClr val="tx1">
                    <a:lumMod val="75000"/>
                    <a:lumOff val="25000"/>
                  </a:schemeClr>
                </a:solidFill>
              </a:rPr>
              <a:t>Life</a:t>
            </a:r>
            <a:r>
              <a:rPr lang="sk-SK" dirty="0">
                <a:solidFill>
                  <a:schemeClr val="tx1">
                    <a:lumMod val="75000"/>
                    <a:lumOff val="25000"/>
                  </a:schemeClr>
                </a:solidFill>
              </a:rPr>
              <a:t> </a:t>
            </a:r>
            <a:r>
              <a:rPr lang="sk-SK" dirty="0" err="1">
                <a:solidFill>
                  <a:schemeClr val="tx1">
                    <a:lumMod val="75000"/>
                    <a:lumOff val="25000"/>
                  </a:schemeClr>
                </a:solidFill>
              </a:rPr>
              <a:t>expectancy</a:t>
            </a:r>
            <a:r>
              <a:rPr lang="sk-SK" dirty="0">
                <a:solidFill>
                  <a:schemeClr val="tx1">
                    <a:lumMod val="75000"/>
                    <a:lumOff val="25000"/>
                  </a:schemeClr>
                </a:solidFill>
              </a:rPr>
              <a:t> and </a:t>
            </a:r>
            <a:r>
              <a:rPr lang="sk-SK" dirty="0" err="1">
                <a:solidFill>
                  <a:schemeClr val="tx1">
                    <a:lumMod val="75000"/>
                    <a:lumOff val="25000"/>
                  </a:schemeClr>
                </a:solidFill>
              </a:rPr>
              <a:t>healthy</a:t>
            </a:r>
            <a:r>
              <a:rPr lang="sk-SK" dirty="0">
                <a:solidFill>
                  <a:schemeClr val="tx1">
                    <a:lumMod val="75000"/>
                    <a:lumOff val="25000"/>
                  </a:schemeClr>
                </a:solidFill>
              </a:rPr>
              <a:t> </a:t>
            </a:r>
            <a:r>
              <a:rPr lang="sk-SK" dirty="0" err="1">
                <a:solidFill>
                  <a:schemeClr val="tx1">
                    <a:lumMod val="75000"/>
                    <a:lumOff val="25000"/>
                  </a:schemeClr>
                </a:solidFill>
              </a:rPr>
              <a:t>life</a:t>
            </a:r>
            <a:r>
              <a:rPr lang="sk-SK" dirty="0">
                <a:solidFill>
                  <a:schemeClr val="tx1">
                    <a:lumMod val="75000"/>
                    <a:lumOff val="25000"/>
                  </a:schemeClr>
                </a:solidFill>
              </a:rPr>
              <a:t> </a:t>
            </a:r>
            <a:r>
              <a:rPr lang="sk-SK" dirty="0" err="1">
                <a:solidFill>
                  <a:schemeClr val="tx1">
                    <a:lumMod val="75000"/>
                    <a:lumOff val="25000"/>
                  </a:schemeClr>
                </a:solidFill>
              </a:rPr>
              <a:t>years</a:t>
            </a:r>
            <a:r>
              <a:rPr lang="sk-SK" dirty="0">
                <a:solidFill>
                  <a:schemeClr val="tx1">
                    <a:lumMod val="75000"/>
                    <a:lumOff val="25000"/>
                  </a:schemeClr>
                </a:solidFill>
              </a:rPr>
              <a:t> (HLY) at </a:t>
            </a:r>
            <a:r>
              <a:rPr lang="sk-SK" dirty="0" err="1">
                <a:solidFill>
                  <a:schemeClr val="tx1">
                    <a:lumMod val="75000"/>
                    <a:lumOff val="25000"/>
                  </a:schemeClr>
                </a:solidFill>
              </a:rPr>
              <a:t>birth</a:t>
            </a:r>
            <a:r>
              <a:rPr lang="sk-SK" dirty="0">
                <a:solidFill>
                  <a:schemeClr val="tx1">
                    <a:lumMod val="75000"/>
                    <a:lumOff val="25000"/>
                  </a:schemeClr>
                </a:solidFill>
              </a:rPr>
              <a:t>, </a:t>
            </a:r>
            <a:r>
              <a:rPr lang="sk-SK" dirty="0" err="1">
                <a:solidFill>
                  <a:schemeClr val="tx1">
                    <a:lumMod val="75000"/>
                    <a:lumOff val="25000"/>
                  </a:schemeClr>
                </a:solidFill>
              </a:rPr>
              <a:t>females</a:t>
            </a:r>
            <a:r>
              <a:rPr lang="sk-SK" baseline="0" dirty="0">
                <a:solidFill>
                  <a:schemeClr val="tx1">
                    <a:lumMod val="75000"/>
                    <a:lumOff val="25000"/>
                  </a:schemeClr>
                </a:solidFill>
              </a:rPr>
              <a:t> </a:t>
            </a:r>
            <a:r>
              <a:rPr lang="sk-SK" dirty="0">
                <a:solidFill>
                  <a:schemeClr val="tx1">
                    <a:lumMod val="75000"/>
                    <a:lumOff val="25000"/>
                  </a:schemeClr>
                </a:solidFill>
              </a:rPr>
              <a:t>, 2008-10 </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Times New Roman" charset="0"/>
              <a:ea typeface="Times New Roman" charset="0"/>
              <a:cs typeface="Times New Roman" charset="0"/>
            </a:defRPr>
          </a:pPr>
          <a:endParaRPr lang="sk-SK"/>
        </a:p>
      </c:txPr>
    </c:title>
    <c:autoTitleDeleted val="0"/>
    <c:plotArea>
      <c:layout/>
      <c:barChart>
        <c:barDir val="col"/>
        <c:grouping val="clustered"/>
        <c:varyColors val="0"/>
        <c:ser>
          <c:idx val="0"/>
          <c:order val="0"/>
          <c:tx>
            <c:strRef>
              <c:f>Data1.1.1!$B$6:$B$7</c:f>
              <c:strCache>
                <c:ptCount val="2"/>
                <c:pt idx="0">
                  <c:v>Females</c:v>
                </c:pt>
                <c:pt idx="1">
                  <c:v>LE</c:v>
                </c:pt>
              </c:strCache>
            </c:strRef>
          </c:tx>
          <c:spPr>
            <a:solidFill>
              <a:schemeClr val="accent1"/>
            </a:solidFill>
            <a:ln>
              <a:noFill/>
            </a:ln>
            <a:effectLst/>
          </c:spPr>
          <c:invertIfNegative val="0"/>
          <c:cat>
            <c:strRef>
              <c:f>Data1.1.1!$A$8:$A$31</c:f>
              <c:strCache>
                <c:ptCount val="24"/>
                <c:pt idx="0">
                  <c:v>France</c:v>
                </c:pt>
                <c:pt idx="1">
                  <c:v>Spain</c:v>
                </c:pt>
                <c:pt idx="2">
                  <c:v>Italy</c:v>
                </c:pt>
                <c:pt idx="3">
                  <c:v>Sweden</c:v>
                </c:pt>
                <c:pt idx="4">
                  <c:v>Finland</c:v>
                </c:pt>
                <c:pt idx="5">
                  <c:v>Austria</c:v>
                </c:pt>
                <c:pt idx="6">
                  <c:v>Luxembourg</c:v>
                </c:pt>
                <c:pt idx="7">
                  <c:v>Malta</c:v>
                </c:pt>
                <c:pt idx="8">
                  <c:v>Germany </c:v>
                </c:pt>
                <c:pt idx="9">
                  <c:v>Netherlands</c:v>
                </c:pt>
                <c:pt idx="10">
                  <c:v>Belgium</c:v>
                </c:pt>
                <c:pt idx="11">
                  <c:v>Portugal</c:v>
                </c:pt>
                <c:pt idx="12">
                  <c:v>United Kingdom</c:v>
                </c:pt>
                <c:pt idx="13">
                  <c:v>EU-27</c:v>
                </c:pt>
                <c:pt idx="14">
                  <c:v>Denmark</c:v>
                </c:pt>
                <c:pt idx="15">
                  <c:v>Czech Republic</c:v>
                </c:pt>
                <c:pt idx="16">
                  <c:v>Poland</c:v>
                </c:pt>
                <c:pt idx="17">
                  <c:v>Estonia</c:v>
                </c:pt>
                <c:pt idx="18">
                  <c:v>Slovak Republic</c:v>
                </c:pt>
                <c:pt idx="19">
                  <c:v>Hungary</c:v>
                </c:pt>
                <c:pt idx="20">
                  <c:v>Lithuania</c:v>
                </c:pt>
                <c:pt idx="21">
                  <c:v>Latvia</c:v>
                </c:pt>
                <c:pt idx="22">
                  <c:v>Romania</c:v>
                </c:pt>
                <c:pt idx="23">
                  <c:v>Bulgaria</c:v>
                </c:pt>
              </c:strCache>
            </c:strRef>
          </c:cat>
          <c:val>
            <c:numRef>
              <c:f>Data1.1.1!$B$8:$B$31</c:f>
              <c:numCache>
                <c:formatCode>0.0</c:formatCode>
                <c:ptCount val="24"/>
                <c:pt idx="0">
                  <c:v>85.033333333333346</c:v>
                </c:pt>
                <c:pt idx="1">
                  <c:v>84.9</c:v>
                </c:pt>
                <c:pt idx="2">
                  <c:v>84.55</c:v>
                </c:pt>
                <c:pt idx="3">
                  <c:v>83.466666666666654</c:v>
                </c:pt>
                <c:pt idx="4">
                  <c:v>83.433333333333337</c:v>
                </c:pt>
                <c:pt idx="5">
                  <c:v>83.333333333333286</c:v>
                </c:pt>
                <c:pt idx="6">
                  <c:v>83.3</c:v>
                </c:pt>
                <c:pt idx="7">
                  <c:v>82.866666666666646</c:v>
                </c:pt>
                <c:pt idx="8">
                  <c:v>82.833333333333286</c:v>
                </c:pt>
                <c:pt idx="9">
                  <c:v>82.8</c:v>
                </c:pt>
                <c:pt idx="10">
                  <c:v>82.8</c:v>
                </c:pt>
                <c:pt idx="11">
                  <c:v>82.600000000000009</c:v>
                </c:pt>
                <c:pt idx="12">
                  <c:v>82.3</c:v>
                </c:pt>
                <c:pt idx="13">
                  <c:v>81.7</c:v>
                </c:pt>
                <c:pt idx="14">
                  <c:v>81.166666666666671</c:v>
                </c:pt>
                <c:pt idx="15">
                  <c:v>80.633333333333297</c:v>
                </c:pt>
                <c:pt idx="16">
                  <c:v>80.266666666666666</c:v>
                </c:pt>
                <c:pt idx="17">
                  <c:v>80.166666666666671</c:v>
                </c:pt>
                <c:pt idx="18">
                  <c:v>79.133333333333283</c:v>
                </c:pt>
                <c:pt idx="19">
                  <c:v>78.433333333333309</c:v>
                </c:pt>
                <c:pt idx="20">
                  <c:v>78.400000000000006</c:v>
                </c:pt>
                <c:pt idx="21">
                  <c:v>78.066666666666677</c:v>
                </c:pt>
                <c:pt idx="22">
                  <c:v>77.300000000000011</c:v>
                </c:pt>
                <c:pt idx="23">
                  <c:v>77.266666666666666</c:v>
                </c:pt>
              </c:numCache>
            </c:numRef>
          </c:val>
          <c:extLst>
            <c:ext xmlns:c16="http://schemas.microsoft.com/office/drawing/2014/chart" uri="{C3380CC4-5D6E-409C-BE32-E72D297353CC}">
              <c16:uniqueId val="{00000000-B38E-334B-8E00-A7B84D01D093}"/>
            </c:ext>
          </c:extLst>
        </c:ser>
        <c:ser>
          <c:idx val="1"/>
          <c:order val="1"/>
          <c:tx>
            <c:strRef>
              <c:f>Data1.1.1!$C$6:$C$7</c:f>
              <c:strCache>
                <c:ptCount val="2"/>
                <c:pt idx="0">
                  <c:v>Females</c:v>
                </c:pt>
                <c:pt idx="1">
                  <c:v>HLY </c:v>
                </c:pt>
              </c:strCache>
            </c:strRef>
          </c:tx>
          <c:spPr>
            <a:solidFill>
              <a:schemeClr val="accent2"/>
            </a:solidFill>
            <a:ln>
              <a:noFill/>
            </a:ln>
            <a:effectLst/>
          </c:spPr>
          <c:invertIfNegative val="0"/>
          <c:cat>
            <c:strRef>
              <c:f>Data1.1.1!$A$8:$A$31</c:f>
              <c:strCache>
                <c:ptCount val="24"/>
                <c:pt idx="0">
                  <c:v>France</c:v>
                </c:pt>
                <c:pt idx="1">
                  <c:v>Spain</c:v>
                </c:pt>
                <c:pt idx="2">
                  <c:v>Italy</c:v>
                </c:pt>
                <c:pt idx="3">
                  <c:v>Sweden</c:v>
                </c:pt>
                <c:pt idx="4">
                  <c:v>Finland</c:v>
                </c:pt>
                <c:pt idx="5">
                  <c:v>Austria</c:v>
                </c:pt>
                <c:pt idx="6">
                  <c:v>Luxembourg</c:v>
                </c:pt>
                <c:pt idx="7">
                  <c:v>Malta</c:v>
                </c:pt>
                <c:pt idx="8">
                  <c:v>Germany </c:v>
                </c:pt>
                <c:pt idx="9">
                  <c:v>Netherlands</c:v>
                </c:pt>
                <c:pt idx="10">
                  <c:v>Belgium</c:v>
                </c:pt>
                <c:pt idx="11">
                  <c:v>Portugal</c:v>
                </c:pt>
                <c:pt idx="12">
                  <c:v>United Kingdom</c:v>
                </c:pt>
                <c:pt idx="13">
                  <c:v>EU-27</c:v>
                </c:pt>
                <c:pt idx="14">
                  <c:v>Denmark</c:v>
                </c:pt>
                <c:pt idx="15">
                  <c:v>Czech Republic</c:v>
                </c:pt>
                <c:pt idx="16">
                  <c:v>Poland</c:v>
                </c:pt>
                <c:pt idx="17">
                  <c:v>Estonia</c:v>
                </c:pt>
                <c:pt idx="18">
                  <c:v>Slovak Republic</c:v>
                </c:pt>
                <c:pt idx="19">
                  <c:v>Hungary</c:v>
                </c:pt>
                <c:pt idx="20">
                  <c:v>Lithuania</c:v>
                </c:pt>
                <c:pt idx="21">
                  <c:v>Latvia</c:v>
                </c:pt>
                <c:pt idx="22">
                  <c:v>Romania</c:v>
                </c:pt>
                <c:pt idx="23">
                  <c:v>Bulgaria</c:v>
                </c:pt>
              </c:strCache>
            </c:strRef>
          </c:cat>
          <c:val>
            <c:numRef>
              <c:f>Data1.1.1!$C$8:$C$31</c:f>
              <c:numCache>
                <c:formatCode>0.0</c:formatCode>
                <c:ptCount val="24"/>
                <c:pt idx="0">
                  <c:v>63.799999999999983</c:v>
                </c:pt>
                <c:pt idx="1">
                  <c:v>63.20000000000001</c:v>
                </c:pt>
                <c:pt idx="2">
                  <c:v>62.2</c:v>
                </c:pt>
                <c:pt idx="3">
                  <c:v>69.866666666666646</c:v>
                </c:pt>
                <c:pt idx="4">
                  <c:v>58.533333333333331</c:v>
                </c:pt>
                <c:pt idx="5">
                  <c:v>60.4</c:v>
                </c:pt>
                <c:pt idx="6">
                  <c:v>65.533333333333346</c:v>
                </c:pt>
                <c:pt idx="7">
                  <c:v>71.633333333333297</c:v>
                </c:pt>
                <c:pt idx="8">
                  <c:v>58.1</c:v>
                </c:pt>
                <c:pt idx="9">
                  <c:v>60.033333333333339</c:v>
                </c:pt>
                <c:pt idx="10">
                  <c:v>63.5</c:v>
                </c:pt>
                <c:pt idx="11">
                  <c:v>56.8</c:v>
                </c:pt>
                <c:pt idx="12">
                  <c:v>66</c:v>
                </c:pt>
                <c:pt idx="13">
                  <c:v>62.2</c:v>
                </c:pt>
                <c:pt idx="14">
                  <c:v>61.066666666666613</c:v>
                </c:pt>
                <c:pt idx="15">
                  <c:v>63.566666666666613</c:v>
                </c:pt>
                <c:pt idx="16">
                  <c:v>62.566666666666613</c:v>
                </c:pt>
                <c:pt idx="17">
                  <c:v>58.26666666666663</c:v>
                </c:pt>
                <c:pt idx="18">
                  <c:v>52.433333333333337</c:v>
                </c:pt>
                <c:pt idx="19">
                  <c:v>58.4</c:v>
                </c:pt>
                <c:pt idx="20">
                  <c:v>61.1</c:v>
                </c:pt>
                <c:pt idx="21">
                  <c:v>55.73333333333332</c:v>
                </c:pt>
                <c:pt idx="22">
                  <c:v>62.25</c:v>
                </c:pt>
                <c:pt idx="23">
                  <c:v>66.266666666666666</c:v>
                </c:pt>
              </c:numCache>
            </c:numRef>
          </c:val>
          <c:extLst>
            <c:ext xmlns:c16="http://schemas.microsoft.com/office/drawing/2014/chart" uri="{C3380CC4-5D6E-409C-BE32-E72D297353CC}">
              <c16:uniqueId val="{00000001-B38E-334B-8E00-A7B84D01D093}"/>
            </c:ext>
          </c:extLst>
        </c:ser>
        <c:dLbls>
          <c:showLegendKey val="0"/>
          <c:showVal val="0"/>
          <c:showCatName val="0"/>
          <c:showSerName val="0"/>
          <c:showPercent val="0"/>
          <c:showBubbleSize val="0"/>
        </c:dLbls>
        <c:gapWidth val="219"/>
        <c:overlap val="-27"/>
        <c:axId val="2105681472"/>
        <c:axId val="2106408496"/>
      </c:barChart>
      <c:catAx>
        <c:axId val="2105681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charset="0"/>
                <a:ea typeface="Times New Roman" charset="0"/>
                <a:cs typeface="Times New Roman" charset="0"/>
              </a:defRPr>
            </a:pPr>
            <a:endParaRPr lang="sk-SK"/>
          </a:p>
        </c:txPr>
        <c:crossAx val="2106408496"/>
        <c:crosses val="autoZero"/>
        <c:auto val="1"/>
        <c:lblAlgn val="ctr"/>
        <c:lblOffset val="100"/>
        <c:noMultiLvlLbl val="0"/>
      </c:catAx>
      <c:valAx>
        <c:axId val="210640849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charset="0"/>
                <a:ea typeface="Times New Roman" charset="0"/>
                <a:cs typeface="Times New Roman" charset="0"/>
              </a:defRPr>
            </a:pPr>
            <a:endParaRPr lang="sk-SK"/>
          </a:p>
        </c:txPr>
        <c:crossAx val="2105681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imes New Roman" charset="0"/>
              <a:ea typeface="Times New Roman" charset="0"/>
              <a:cs typeface="Times New Roman" charset="0"/>
            </a:defRPr>
          </a:pPr>
          <a:endParaRPr lang="sk-SK"/>
        </a:p>
      </c:txPr>
    </c:legend>
    <c:plotVisOnly val="1"/>
    <c:dispBlanksAs val="gap"/>
    <c:showDLblsOverMax val="0"/>
  </c:chart>
  <c:spPr>
    <a:noFill/>
    <a:ln>
      <a:noFill/>
    </a:ln>
    <a:effectLst/>
  </c:spPr>
  <c:txPr>
    <a:bodyPr/>
    <a:lstStyle/>
    <a:p>
      <a:pPr>
        <a:defRPr sz="1600">
          <a:latin typeface="Times New Roman" charset="0"/>
          <a:ea typeface="Times New Roman" charset="0"/>
          <a:cs typeface="Times New Roman" charset="0"/>
        </a:defRPr>
      </a:pPr>
      <a:endParaRPr lang="sk-SK"/>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3602193956524698E-2"/>
          <c:y val="0.19142247981465699"/>
          <c:w val="0.82852210781344604"/>
          <c:h val="0.75806128339529399"/>
        </c:manualLayout>
      </c:layout>
      <c:pieChart>
        <c:varyColors val="1"/>
        <c:ser>
          <c:idx val="0"/>
          <c:order val="0"/>
          <c:explosion val="10"/>
          <c:dPt>
            <c:idx val="0"/>
            <c:bubble3D val="0"/>
            <c:spPr>
              <a:solidFill>
                <a:schemeClr val="tx2"/>
              </a:solidFill>
            </c:spPr>
            <c:extLst>
              <c:ext xmlns:c16="http://schemas.microsoft.com/office/drawing/2014/chart" uri="{C3380CC4-5D6E-409C-BE32-E72D297353CC}">
                <c16:uniqueId val="{00000001-87C5-8640-A542-B0F55D29E70A}"/>
              </c:ext>
            </c:extLst>
          </c:dPt>
          <c:dPt>
            <c:idx val="1"/>
            <c:bubble3D val="0"/>
            <c:spPr>
              <a:solidFill>
                <a:schemeClr val="accent1"/>
              </a:solidFill>
            </c:spPr>
            <c:extLst>
              <c:ext xmlns:c16="http://schemas.microsoft.com/office/drawing/2014/chart" uri="{C3380CC4-5D6E-409C-BE32-E72D297353CC}">
                <c16:uniqueId val="{00000003-87C5-8640-A542-B0F55D29E70A}"/>
              </c:ext>
            </c:extLst>
          </c:dPt>
          <c:dPt>
            <c:idx val="2"/>
            <c:bubble3D val="0"/>
            <c:spPr>
              <a:solidFill>
                <a:schemeClr val="tx2">
                  <a:lumMod val="40000"/>
                  <a:lumOff val="60000"/>
                </a:schemeClr>
              </a:solidFill>
            </c:spPr>
            <c:extLst>
              <c:ext xmlns:c16="http://schemas.microsoft.com/office/drawing/2014/chart" uri="{C3380CC4-5D6E-409C-BE32-E72D297353CC}">
                <c16:uniqueId val="{00000005-87C5-8640-A542-B0F55D29E70A}"/>
              </c:ext>
            </c:extLst>
          </c:dPt>
          <c:dPt>
            <c:idx val="3"/>
            <c:bubble3D val="0"/>
            <c:spPr>
              <a:solidFill>
                <a:schemeClr val="accent1">
                  <a:lumMod val="40000"/>
                  <a:lumOff val="60000"/>
                </a:schemeClr>
              </a:solidFill>
            </c:spPr>
            <c:extLst>
              <c:ext xmlns:c16="http://schemas.microsoft.com/office/drawing/2014/chart" uri="{C3380CC4-5D6E-409C-BE32-E72D297353CC}">
                <c16:uniqueId val="{00000007-87C5-8640-A542-B0F55D29E70A}"/>
              </c:ext>
            </c:extLst>
          </c:dPt>
          <c:dPt>
            <c:idx val="4"/>
            <c:bubble3D val="0"/>
            <c:spPr>
              <a:solidFill>
                <a:schemeClr val="accent1">
                  <a:lumMod val="20000"/>
                  <a:lumOff val="80000"/>
                </a:schemeClr>
              </a:solidFill>
            </c:spPr>
            <c:extLst>
              <c:ext xmlns:c16="http://schemas.microsoft.com/office/drawing/2014/chart" uri="{C3380CC4-5D6E-409C-BE32-E72D297353CC}">
                <c16:uniqueId val="{00000009-87C5-8640-A542-B0F55D29E70A}"/>
              </c:ext>
            </c:extLst>
          </c:dPt>
          <c:dLbls>
            <c:spPr>
              <a:noFill/>
              <a:ln>
                <a:noFill/>
              </a:ln>
              <a:effectLst/>
            </c:spPr>
            <c:txPr>
              <a:bodyPr/>
              <a:lstStyle/>
              <a:p>
                <a:pPr>
                  <a:defRPr sz="1600" b="1" i="0" u="none" strike="noStrike" baseline="0">
                    <a:solidFill>
                      <a:srgbClr val="000000"/>
                    </a:solidFill>
                    <a:latin typeface="Arial"/>
                    <a:ea typeface="Arial"/>
                    <a:cs typeface="Arial"/>
                  </a:defRPr>
                </a:pPr>
                <a:endParaRPr lang="sk-SK"/>
              </a:p>
            </c:txPr>
            <c:showLegendKey val="0"/>
            <c:showVal val="0"/>
            <c:showCatName val="0"/>
            <c:showSerName val="0"/>
            <c:showPercent val="1"/>
            <c:showBubbleSize val="0"/>
            <c:showLeaderLines val="1"/>
            <c:extLst>
              <c:ext xmlns:c15="http://schemas.microsoft.com/office/drawing/2012/chart" uri="{CE6537A1-D6FC-4f65-9D91-7224C49458BB}"/>
            </c:extLst>
          </c:dLbls>
          <c:cat>
            <c:strRef>
              <c:f>Data3.6!$A$10:$A$14</c:f>
              <c:strCache>
                <c:ptCount val="5"/>
                <c:pt idx="0">
                  <c:v>Circulatory diseases</c:v>
                </c:pt>
                <c:pt idx="1">
                  <c:v>Cancer</c:v>
                </c:pt>
                <c:pt idx="2">
                  <c:v>Respiratory diseases</c:v>
                </c:pt>
                <c:pt idx="3">
                  <c:v>External causes</c:v>
                </c:pt>
                <c:pt idx="4">
                  <c:v>Other causes</c:v>
                </c:pt>
              </c:strCache>
            </c:strRef>
          </c:cat>
          <c:val>
            <c:numRef>
              <c:f>Data3.6!$B$10:$B$14</c:f>
              <c:numCache>
                <c:formatCode>General</c:formatCode>
                <c:ptCount val="5"/>
                <c:pt idx="0">
                  <c:v>852470</c:v>
                </c:pt>
                <c:pt idx="1">
                  <c:v>747899</c:v>
                </c:pt>
                <c:pt idx="2">
                  <c:v>212036</c:v>
                </c:pt>
                <c:pt idx="3">
                  <c:v>148443</c:v>
                </c:pt>
                <c:pt idx="4">
                  <c:v>519007</c:v>
                </c:pt>
              </c:numCache>
            </c:numRef>
          </c:val>
          <c:extLst>
            <c:ext xmlns:c16="http://schemas.microsoft.com/office/drawing/2014/chart" uri="{C3380CC4-5D6E-409C-BE32-E72D297353CC}">
              <c16:uniqueId val="{0000000A-87C5-8640-A542-B0F55D29E70A}"/>
            </c:ext>
          </c:extLst>
        </c:ser>
        <c:dLbls>
          <c:showLegendKey val="0"/>
          <c:showVal val="0"/>
          <c:showCatName val="0"/>
          <c:showSerName val="0"/>
          <c:showPercent val="0"/>
          <c:showBubbleSize val="0"/>
          <c:showLeaderLines val="1"/>
        </c:dLbls>
        <c:firstSliceAng val="0"/>
      </c:pieChart>
      <c:spPr>
        <a:noFill/>
        <a:ln w="25400">
          <a:noFill/>
        </a:ln>
      </c:spPr>
    </c:plotArea>
    <c:legend>
      <c:legendPos val="t"/>
      <c:layout>
        <c:manualLayout>
          <c:xMode val="edge"/>
          <c:yMode val="edge"/>
          <c:x val="8.54700854700855E-2"/>
          <c:y val="3.1687834686298898E-2"/>
          <c:w val="0.83760683760683796"/>
          <c:h val="0.119566400949107"/>
        </c:manualLayout>
      </c:layout>
      <c:overlay val="0"/>
      <c:txPr>
        <a:bodyPr/>
        <a:lstStyle/>
        <a:p>
          <a:pPr>
            <a:defRPr sz="1400" b="0" i="0" u="none" strike="noStrike" baseline="0">
              <a:solidFill>
                <a:srgbClr val="000000"/>
              </a:solidFill>
              <a:latin typeface="Times New Roman" charset="0"/>
              <a:ea typeface="Times New Roman" charset="0"/>
              <a:cs typeface="Times New Roman" charset="0"/>
            </a:defRPr>
          </a:pPr>
          <a:endParaRPr lang="sk-SK"/>
        </a:p>
      </c:txPr>
    </c:legend>
    <c:plotVisOnly val="1"/>
    <c:dispBlanksAs val="gap"/>
    <c:showDLblsOverMax val="0"/>
  </c:chart>
  <c:spPr>
    <a:ln>
      <a:noFill/>
    </a:ln>
  </c:spPr>
  <c:txPr>
    <a:bodyPr/>
    <a:lstStyle/>
    <a:p>
      <a:pPr>
        <a:defRPr sz="800" b="0" i="0" u="none" strike="noStrike" baseline="0">
          <a:solidFill>
            <a:srgbClr val="000000"/>
          </a:solidFill>
          <a:latin typeface="Arial"/>
          <a:ea typeface="Arial"/>
          <a:cs typeface="Arial"/>
        </a:defRPr>
      </a:pPr>
      <a:endParaRPr lang="sk-SK"/>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3602193956524698E-2"/>
          <c:y val="0.19142247981465699"/>
          <c:w val="0.82852210781344604"/>
          <c:h val="0.75806128339529399"/>
        </c:manualLayout>
      </c:layout>
      <c:pieChart>
        <c:varyColors val="1"/>
        <c:ser>
          <c:idx val="0"/>
          <c:order val="0"/>
          <c:explosion val="10"/>
          <c:dPt>
            <c:idx val="0"/>
            <c:bubble3D val="0"/>
            <c:spPr>
              <a:solidFill>
                <a:schemeClr val="tx2"/>
              </a:solidFill>
            </c:spPr>
            <c:extLst>
              <c:ext xmlns:c16="http://schemas.microsoft.com/office/drawing/2014/chart" uri="{C3380CC4-5D6E-409C-BE32-E72D297353CC}">
                <c16:uniqueId val="{00000001-3E9D-8448-8304-E35F61DE3384}"/>
              </c:ext>
            </c:extLst>
          </c:dPt>
          <c:dPt>
            <c:idx val="1"/>
            <c:bubble3D val="0"/>
            <c:spPr>
              <a:solidFill>
                <a:schemeClr val="accent1"/>
              </a:solidFill>
            </c:spPr>
            <c:extLst>
              <c:ext xmlns:c16="http://schemas.microsoft.com/office/drawing/2014/chart" uri="{C3380CC4-5D6E-409C-BE32-E72D297353CC}">
                <c16:uniqueId val="{00000003-3E9D-8448-8304-E35F61DE3384}"/>
              </c:ext>
            </c:extLst>
          </c:dPt>
          <c:dPt>
            <c:idx val="2"/>
            <c:bubble3D val="0"/>
            <c:spPr>
              <a:solidFill>
                <a:schemeClr val="tx2">
                  <a:lumMod val="40000"/>
                  <a:lumOff val="60000"/>
                </a:schemeClr>
              </a:solidFill>
            </c:spPr>
            <c:extLst>
              <c:ext xmlns:c16="http://schemas.microsoft.com/office/drawing/2014/chart" uri="{C3380CC4-5D6E-409C-BE32-E72D297353CC}">
                <c16:uniqueId val="{00000005-3E9D-8448-8304-E35F61DE3384}"/>
              </c:ext>
            </c:extLst>
          </c:dPt>
          <c:dPt>
            <c:idx val="3"/>
            <c:bubble3D val="0"/>
            <c:spPr>
              <a:solidFill>
                <a:schemeClr val="accent1">
                  <a:lumMod val="40000"/>
                  <a:lumOff val="60000"/>
                </a:schemeClr>
              </a:solidFill>
            </c:spPr>
            <c:extLst>
              <c:ext xmlns:c16="http://schemas.microsoft.com/office/drawing/2014/chart" uri="{C3380CC4-5D6E-409C-BE32-E72D297353CC}">
                <c16:uniqueId val="{00000007-3E9D-8448-8304-E35F61DE3384}"/>
              </c:ext>
            </c:extLst>
          </c:dPt>
          <c:dPt>
            <c:idx val="4"/>
            <c:bubble3D val="0"/>
            <c:spPr>
              <a:solidFill>
                <a:schemeClr val="accent1">
                  <a:lumMod val="20000"/>
                  <a:lumOff val="80000"/>
                </a:schemeClr>
              </a:solidFill>
            </c:spPr>
            <c:extLst>
              <c:ext xmlns:c16="http://schemas.microsoft.com/office/drawing/2014/chart" uri="{C3380CC4-5D6E-409C-BE32-E72D297353CC}">
                <c16:uniqueId val="{00000009-3E9D-8448-8304-E35F61DE3384}"/>
              </c:ext>
            </c:extLst>
          </c:dPt>
          <c:dLbls>
            <c:spPr>
              <a:noFill/>
              <a:ln>
                <a:noFill/>
              </a:ln>
              <a:effectLst/>
            </c:spPr>
            <c:txPr>
              <a:bodyPr/>
              <a:lstStyle/>
              <a:p>
                <a:pPr>
                  <a:defRPr sz="1400" b="1" i="0" u="none" strike="noStrike" baseline="0">
                    <a:solidFill>
                      <a:srgbClr val="000000"/>
                    </a:solidFill>
                    <a:latin typeface="Arial"/>
                    <a:ea typeface="Arial"/>
                    <a:cs typeface="Arial"/>
                  </a:defRPr>
                </a:pPr>
                <a:endParaRPr lang="sk-SK"/>
              </a:p>
            </c:txPr>
            <c:showLegendKey val="0"/>
            <c:showVal val="0"/>
            <c:showCatName val="0"/>
            <c:showSerName val="0"/>
            <c:showPercent val="1"/>
            <c:showBubbleSize val="0"/>
            <c:showLeaderLines val="1"/>
            <c:extLst>
              <c:ext xmlns:c15="http://schemas.microsoft.com/office/drawing/2012/chart" uri="{CE6537A1-D6FC-4f65-9D91-7224C49458BB}"/>
            </c:extLst>
          </c:dLbls>
          <c:cat>
            <c:strRef>
              <c:f>Data3.6!$A$10:$A$14</c:f>
              <c:strCache>
                <c:ptCount val="5"/>
                <c:pt idx="0">
                  <c:v>Circulatory diseases</c:v>
                </c:pt>
                <c:pt idx="1">
                  <c:v>Cancer</c:v>
                </c:pt>
                <c:pt idx="2">
                  <c:v>Respiratory diseases</c:v>
                </c:pt>
                <c:pt idx="3">
                  <c:v>External causes</c:v>
                </c:pt>
                <c:pt idx="4">
                  <c:v>Other causes</c:v>
                </c:pt>
              </c:strCache>
            </c:strRef>
          </c:cat>
          <c:val>
            <c:numRef>
              <c:f>Data3.6!$C$10:$C$14</c:f>
              <c:numCache>
                <c:formatCode>General</c:formatCode>
                <c:ptCount val="5"/>
                <c:pt idx="0">
                  <c:v>1018386</c:v>
                </c:pt>
                <c:pt idx="1">
                  <c:v>591055</c:v>
                </c:pt>
                <c:pt idx="2">
                  <c:v>189754</c:v>
                </c:pt>
                <c:pt idx="3">
                  <c:v>82582</c:v>
                </c:pt>
                <c:pt idx="4">
                  <c:v>633115</c:v>
                </c:pt>
              </c:numCache>
            </c:numRef>
          </c:val>
          <c:extLst>
            <c:ext xmlns:c16="http://schemas.microsoft.com/office/drawing/2014/chart" uri="{C3380CC4-5D6E-409C-BE32-E72D297353CC}">
              <c16:uniqueId val="{0000000A-3E9D-8448-8304-E35F61DE3384}"/>
            </c:ext>
          </c:extLst>
        </c:ser>
        <c:dLbls>
          <c:showLegendKey val="0"/>
          <c:showVal val="0"/>
          <c:showCatName val="0"/>
          <c:showSerName val="0"/>
          <c:showPercent val="0"/>
          <c:showBubbleSize val="0"/>
          <c:showLeaderLines val="1"/>
        </c:dLbls>
        <c:firstSliceAng val="0"/>
      </c:pieChart>
      <c:spPr>
        <a:noFill/>
        <a:ln w="25400">
          <a:noFill/>
        </a:ln>
      </c:spPr>
    </c:plotArea>
    <c:legend>
      <c:legendPos val="t"/>
      <c:layout>
        <c:manualLayout>
          <c:xMode val="edge"/>
          <c:yMode val="edge"/>
          <c:x val="7.3118279569892503E-2"/>
          <c:y val="3.1687778158165002E-2"/>
          <c:w val="0.83442248751164205"/>
          <c:h val="0.119630589654554"/>
        </c:manualLayout>
      </c:layout>
      <c:overlay val="0"/>
      <c:txPr>
        <a:bodyPr/>
        <a:lstStyle/>
        <a:p>
          <a:pPr>
            <a:defRPr sz="1200" b="0" i="0" u="none" strike="noStrike" baseline="0">
              <a:solidFill>
                <a:srgbClr val="000000"/>
              </a:solidFill>
              <a:latin typeface="Arial"/>
              <a:ea typeface="Arial"/>
              <a:cs typeface="Arial"/>
            </a:defRPr>
          </a:pPr>
          <a:endParaRPr lang="sk-SK"/>
        </a:p>
      </c:txPr>
    </c:legend>
    <c:plotVisOnly val="1"/>
    <c:dispBlanksAs val="gap"/>
    <c:showDLblsOverMax val="0"/>
  </c:chart>
  <c:spPr>
    <a:ln>
      <a:noFill/>
    </a:ln>
  </c:spPr>
  <c:txPr>
    <a:bodyPr/>
    <a:lstStyle/>
    <a:p>
      <a:pPr>
        <a:defRPr sz="800" b="0" i="0" u="none" strike="noStrike" baseline="0">
          <a:solidFill>
            <a:srgbClr val="000000"/>
          </a:solidFill>
          <a:latin typeface="Arial"/>
          <a:ea typeface="Arial"/>
          <a:cs typeface="Arial"/>
        </a:defRPr>
      </a:pPr>
      <a:endParaRPr lang="sk-SK"/>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9386024239133102"/>
          <c:y val="3.2714592217555002E-2"/>
          <c:w val="0.63226322415027303"/>
          <c:h val="0.87732826500135697"/>
        </c:manualLayout>
      </c:layout>
      <c:barChart>
        <c:barDir val="bar"/>
        <c:grouping val="clustered"/>
        <c:varyColors val="0"/>
        <c:ser>
          <c:idx val="0"/>
          <c:order val="0"/>
          <c:spPr>
            <a:solidFill>
              <a:schemeClr val="accent2"/>
            </a:solidFill>
          </c:spPr>
          <c:invertIfNegative val="0"/>
          <c:dPt>
            <c:idx val="14"/>
            <c:invertIfNegative val="0"/>
            <c:bubble3D val="0"/>
            <c:spPr>
              <a:solidFill>
                <a:srgbClr val="CC0000"/>
              </a:solidFill>
            </c:spPr>
            <c:extLst>
              <c:ext xmlns:c16="http://schemas.microsoft.com/office/drawing/2014/chart" uri="{C3380CC4-5D6E-409C-BE32-E72D297353CC}">
                <c16:uniqueId val="{00000001-B780-CA4C-A7E3-3933F65BF7EF}"/>
              </c:ext>
            </c:extLst>
          </c:dPt>
          <c:dPt>
            <c:idx val="17"/>
            <c:invertIfNegative val="0"/>
            <c:bubble3D val="0"/>
            <c:extLst>
              <c:ext xmlns:c16="http://schemas.microsoft.com/office/drawing/2014/chart" uri="{C3380CC4-5D6E-409C-BE32-E72D297353CC}">
                <c16:uniqueId val="{00000002-B780-CA4C-A7E3-3933F65BF7EF}"/>
              </c:ext>
            </c:extLst>
          </c:dPt>
          <c:dLbls>
            <c:dLbl>
              <c:idx val="14"/>
              <c:spPr/>
              <c:txPr>
                <a:bodyPr/>
                <a:lstStyle/>
                <a:p>
                  <a:pPr>
                    <a:defRPr sz="800" b="1" i="0" u="none" strike="noStrike" baseline="0">
                      <a:solidFill>
                        <a:srgbClr val="000000"/>
                      </a:solidFill>
                      <a:latin typeface="Arial"/>
                      <a:ea typeface="Arial"/>
                      <a:cs typeface="Arial"/>
                    </a:defRPr>
                  </a:pPr>
                  <a:endParaRPr lang="sk-SK"/>
                </a:p>
              </c:txPr>
              <c:dLblPos val="outEnd"/>
              <c:showLegendKey val="0"/>
              <c:showVal val="1"/>
              <c:showCatName val="0"/>
              <c:showSerName val="0"/>
              <c:showPercent val="0"/>
              <c:showBubbleSize val="0"/>
              <c:extLst>
                <c:ext xmlns:c16="http://schemas.microsoft.com/office/drawing/2014/chart" uri="{C3380CC4-5D6E-409C-BE32-E72D297353CC}">
                  <c16:uniqueId val="{00000001-B780-CA4C-A7E3-3933F65BF7EF}"/>
                </c:ext>
              </c:extLst>
            </c:dLbl>
            <c:spPr>
              <a:noFill/>
              <a:ln>
                <a:noFill/>
              </a:ln>
              <a:effectLst/>
            </c:spPr>
            <c:txPr>
              <a:bodyPr/>
              <a:lstStyle/>
              <a:p>
                <a:pPr>
                  <a:defRPr sz="800" b="0" i="0" u="none" strike="noStrike" baseline="0">
                    <a:solidFill>
                      <a:srgbClr val="000000"/>
                    </a:solidFill>
                    <a:latin typeface="Arial"/>
                    <a:ea typeface="Arial"/>
                    <a:cs typeface="Arial"/>
                  </a:defRPr>
                </a:pPr>
                <a:endParaRPr lang="sk-S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Data6.2!$A$9:$A$42</c:f>
              <c:strCache>
                <c:ptCount val="34"/>
                <c:pt idx="0">
                  <c:v>Italy</c:v>
                </c:pt>
                <c:pt idx="1">
                  <c:v>Cyprus</c:v>
                </c:pt>
                <c:pt idx="2">
                  <c:v>Spain</c:v>
                </c:pt>
                <c:pt idx="3">
                  <c:v>Greece</c:v>
                </c:pt>
                <c:pt idx="4">
                  <c:v>Sweden</c:v>
                </c:pt>
                <c:pt idx="5">
                  <c:v>Portugal</c:v>
                </c:pt>
                <c:pt idx="6">
                  <c:v>Malta</c:v>
                </c:pt>
                <c:pt idx="7">
                  <c:v>France </c:v>
                </c:pt>
                <c:pt idx="8">
                  <c:v>Netherlands</c:v>
                </c:pt>
                <c:pt idx="9">
                  <c:v>Ireland</c:v>
                </c:pt>
                <c:pt idx="10">
                  <c:v>United Kingdom</c:v>
                </c:pt>
                <c:pt idx="11">
                  <c:v>Luxembourg</c:v>
                </c:pt>
                <c:pt idx="12">
                  <c:v>Germany</c:v>
                </c:pt>
                <c:pt idx="13">
                  <c:v>Denmark</c:v>
                </c:pt>
                <c:pt idx="14">
                  <c:v>EU28</c:v>
                </c:pt>
                <c:pt idx="15">
                  <c:v>Austria</c:v>
                </c:pt>
                <c:pt idx="16">
                  <c:v>Belgium</c:v>
                </c:pt>
                <c:pt idx="17">
                  <c:v>Finland</c:v>
                </c:pt>
                <c:pt idx="18">
                  <c:v>Bulgaria</c:v>
                </c:pt>
                <c:pt idx="19">
                  <c:v>Slovenia</c:v>
                </c:pt>
                <c:pt idx="20">
                  <c:v>Poland</c:v>
                </c:pt>
                <c:pt idx="21">
                  <c:v>Czech Rep.</c:v>
                </c:pt>
                <c:pt idx="22">
                  <c:v>Croatia</c:v>
                </c:pt>
                <c:pt idx="23">
                  <c:v>Estonia</c:v>
                </c:pt>
                <c:pt idx="24">
                  <c:v>Romania</c:v>
                </c:pt>
                <c:pt idx="25">
                  <c:v>Slovak Rep.</c:v>
                </c:pt>
                <c:pt idx="26">
                  <c:v>Hungary</c:v>
                </c:pt>
                <c:pt idx="27">
                  <c:v>Latvia</c:v>
                </c:pt>
                <c:pt idx="28">
                  <c:v>Lithuania</c:v>
                </c:pt>
                <c:pt idx="30">
                  <c:v>Switzerland</c:v>
                </c:pt>
                <c:pt idx="31">
                  <c:v>Norway</c:v>
                </c:pt>
                <c:pt idx="32">
                  <c:v>Turkey</c:v>
                </c:pt>
                <c:pt idx="33">
                  <c:v>Serbia</c:v>
                </c:pt>
              </c:strCache>
            </c:strRef>
          </c:cat>
          <c:val>
            <c:numRef>
              <c:f>Data6.2!$C$9:$C$42</c:f>
              <c:numCache>
                <c:formatCode>0</c:formatCode>
                <c:ptCount val="34"/>
                <c:pt idx="0">
                  <c:v>143.47999999999999</c:v>
                </c:pt>
                <c:pt idx="1">
                  <c:v>147.785</c:v>
                </c:pt>
                <c:pt idx="2">
                  <c:v>151.30000000000001</c:v>
                </c:pt>
                <c:pt idx="3">
                  <c:v>162.97</c:v>
                </c:pt>
                <c:pt idx="4">
                  <c:v>167.17</c:v>
                </c:pt>
                <c:pt idx="5">
                  <c:v>168.18</c:v>
                </c:pt>
                <c:pt idx="6">
                  <c:v>171.95</c:v>
                </c:pt>
                <c:pt idx="7">
                  <c:v>174.14</c:v>
                </c:pt>
                <c:pt idx="8">
                  <c:v>174.49</c:v>
                </c:pt>
                <c:pt idx="9">
                  <c:v>189.06</c:v>
                </c:pt>
                <c:pt idx="10">
                  <c:v>195.43</c:v>
                </c:pt>
                <c:pt idx="11">
                  <c:v>199.2</c:v>
                </c:pt>
                <c:pt idx="12">
                  <c:v>199.21</c:v>
                </c:pt>
                <c:pt idx="13">
                  <c:v>201.56</c:v>
                </c:pt>
                <c:pt idx="14">
                  <c:v>204.14</c:v>
                </c:pt>
                <c:pt idx="15">
                  <c:v>205.87</c:v>
                </c:pt>
                <c:pt idx="16">
                  <c:v>211.44</c:v>
                </c:pt>
                <c:pt idx="17">
                  <c:v>217.37</c:v>
                </c:pt>
                <c:pt idx="18">
                  <c:v>245.63</c:v>
                </c:pt>
                <c:pt idx="19">
                  <c:v>252.7</c:v>
                </c:pt>
                <c:pt idx="20">
                  <c:v>270.07</c:v>
                </c:pt>
                <c:pt idx="21">
                  <c:v>276.87</c:v>
                </c:pt>
                <c:pt idx="22">
                  <c:v>295.20999999999998</c:v>
                </c:pt>
                <c:pt idx="23">
                  <c:v>301.69</c:v>
                </c:pt>
                <c:pt idx="24">
                  <c:v>331.62</c:v>
                </c:pt>
                <c:pt idx="25">
                  <c:v>339.46</c:v>
                </c:pt>
                <c:pt idx="26">
                  <c:v>384.91</c:v>
                </c:pt>
                <c:pt idx="27">
                  <c:v>407.14</c:v>
                </c:pt>
                <c:pt idx="28">
                  <c:v>431.31</c:v>
                </c:pt>
                <c:pt idx="30">
                  <c:v>159.21</c:v>
                </c:pt>
                <c:pt idx="31">
                  <c:v>182.06</c:v>
                </c:pt>
                <c:pt idx="32">
                  <c:v>209.6</c:v>
                </c:pt>
                <c:pt idx="33">
                  <c:v>255.02</c:v>
                </c:pt>
              </c:numCache>
            </c:numRef>
          </c:val>
          <c:extLst>
            <c:ext xmlns:c16="http://schemas.microsoft.com/office/drawing/2014/chart" uri="{C3380CC4-5D6E-409C-BE32-E72D297353CC}">
              <c16:uniqueId val="{00000003-B780-CA4C-A7E3-3933F65BF7EF}"/>
            </c:ext>
          </c:extLst>
        </c:ser>
        <c:dLbls>
          <c:showLegendKey val="0"/>
          <c:showVal val="0"/>
          <c:showCatName val="0"/>
          <c:showSerName val="0"/>
          <c:showPercent val="0"/>
          <c:showBubbleSize val="0"/>
        </c:dLbls>
        <c:gapWidth val="80"/>
        <c:axId val="-1603367152"/>
        <c:axId val="-1604069904"/>
      </c:barChart>
      <c:catAx>
        <c:axId val="-1603367152"/>
        <c:scaling>
          <c:orientation val="maxMin"/>
        </c:scaling>
        <c:delete val="0"/>
        <c:axPos val="l"/>
        <c:numFmt formatCode="General" sourceLinked="1"/>
        <c:majorTickMark val="out"/>
        <c:minorTickMark val="none"/>
        <c:tickLblPos val="nextTo"/>
        <c:txPr>
          <a:bodyPr rot="0" vert="horz"/>
          <a:lstStyle/>
          <a:p>
            <a:pPr>
              <a:defRPr sz="1050" b="0" i="0" u="none" strike="noStrike" baseline="0">
                <a:solidFill>
                  <a:srgbClr val="000000"/>
                </a:solidFill>
                <a:latin typeface="Times New Roman" charset="0"/>
                <a:ea typeface="Times New Roman" charset="0"/>
                <a:cs typeface="Times New Roman" charset="0"/>
              </a:defRPr>
            </a:pPr>
            <a:endParaRPr lang="sk-SK"/>
          </a:p>
        </c:txPr>
        <c:crossAx val="-1604069904"/>
        <c:crosses val="autoZero"/>
        <c:auto val="1"/>
        <c:lblAlgn val="ctr"/>
        <c:lblOffset val="100"/>
        <c:noMultiLvlLbl val="0"/>
      </c:catAx>
      <c:valAx>
        <c:axId val="-1604069904"/>
        <c:scaling>
          <c:orientation val="minMax"/>
          <c:max val="500"/>
          <c:min val="0"/>
        </c:scaling>
        <c:delete val="0"/>
        <c:axPos val="t"/>
        <c:majorGridlines/>
        <c:title>
          <c:tx>
            <c:rich>
              <a:bodyPr/>
              <a:lstStyle/>
              <a:p>
                <a:pPr>
                  <a:defRPr sz="800" b="0" i="0" u="none" strike="noStrike" baseline="0">
                    <a:solidFill>
                      <a:srgbClr val="000000"/>
                    </a:solidFill>
                    <a:latin typeface="Arial"/>
                    <a:ea typeface="Arial"/>
                    <a:cs typeface="Arial"/>
                  </a:defRPr>
                </a:pPr>
                <a:r>
                  <a:rPr lang="en-GB"/>
                  <a:t>Age-sex standardised rates per 100 000 population</a:t>
                </a:r>
              </a:p>
            </c:rich>
          </c:tx>
          <c:layout>
            <c:manualLayout>
              <c:xMode val="edge"/>
              <c:yMode val="edge"/>
              <c:x val="0.28776813154765901"/>
              <c:y val="0.95740365111561898"/>
            </c:manualLayout>
          </c:layout>
          <c:overlay val="0"/>
        </c:title>
        <c:numFmt formatCode="0" sourceLinked="0"/>
        <c:majorTickMark val="out"/>
        <c:minorTickMark val="none"/>
        <c:tickLblPos val="high"/>
        <c:txPr>
          <a:bodyPr rot="0" vert="horz"/>
          <a:lstStyle/>
          <a:p>
            <a:pPr>
              <a:defRPr sz="800" b="0" i="0" u="none" strike="noStrike" baseline="0">
                <a:solidFill>
                  <a:srgbClr val="000000"/>
                </a:solidFill>
                <a:latin typeface="Arial"/>
                <a:ea typeface="Arial"/>
                <a:cs typeface="Arial"/>
              </a:defRPr>
            </a:pPr>
            <a:endParaRPr lang="sk-SK"/>
          </a:p>
        </c:txPr>
        <c:crossAx val="-1603367152"/>
        <c:crosses val="autoZero"/>
        <c:crossBetween val="between"/>
        <c:majorUnit val="100"/>
      </c:valAx>
      <c:spPr>
        <a:ln>
          <a:solidFill>
            <a:schemeClr val="bg1">
              <a:lumMod val="65000"/>
            </a:schemeClr>
          </a:solidFill>
        </a:ln>
      </c:spPr>
    </c:plotArea>
    <c:plotVisOnly val="1"/>
    <c:dispBlanksAs val="gap"/>
    <c:showDLblsOverMax val="0"/>
  </c:chart>
  <c:spPr>
    <a:ln>
      <a:noFill/>
    </a:ln>
  </c:spPr>
  <c:txPr>
    <a:bodyPr/>
    <a:lstStyle/>
    <a:p>
      <a:pPr>
        <a:defRPr sz="800" b="0" i="0" u="none" strike="noStrike" baseline="0">
          <a:solidFill>
            <a:srgbClr val="000000"/>
          </a:solidFill>
          <a:latin typeface="Arial"/>
          <a:ea typeface="Arial"/>
          <a:cs typeface="Arial"/>
        </a:defRPr>
      </a:pPr>
      <a:endParaRPr lang="sk-SK"/>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4.5355584283307902E-2"/>
          <c:y val="2.7115985501812299E-2"/>
          <c:w val="0.95219676860505698"/>
          <c:h val="0.996405136857893"/>
        </c:manualLayout>
      </c:layout>
      <c:pieChart>
        <c:varyColors val="1"/>
        <c:ser>
          <c:idx val="0"/>
          <c:order val="0"/>
          <c:explosion val="18"/>
          <c:dPt>
            <c:idx val="0"/>
            <c:bubble3D val="0"/>
            <c:extLst>
              <c:ext xmlns:c16="http://schemas.microsoft.com/office/drawing/2014/chart" uri="{C3380CC4-5D6E-409C-BE32-E72D297353CC}">
                <c16:uniqueId val="{00000000-EFD7-694F-9619-17BE1E917134}"/>
              </c:ext>
            </c:extLst>
          </c:dPt>
          <c:dPt>
            <c:idx val="1"/>
            <c:bubble3D val="0"/>
            <c:extLst>
              <c:ext xmlns:c16="http://schemas.microsoft.com/office/drawing/2014/chart" uri="{C3380CC4-5D6E-409C-BE32-E72D297353CC}">
                <c16:uniqueId val="{00000001-EFD7-694F-9619-17BE1E917134}"/>
              </c:ext>
            </c:extLst>
          </c:dPt>
          <c:dPt>
            <c:idx val="2"/>
            <c:bubble3D val="0"/>
            <c:extLst>
              <c:ext xmlns:c16="http://schemas.microsoft.com/office/drawing/2014/chart" uri="{C3380CC4-5D6E-409C-BE32-E72D297353CC}">
                <c16:uniqueId val="{00000002-EFD7-694F-9619-17BE1E917134}"/>
              </c:ext>
            </c:extLst>
          </c:dPt>
          <c:dPt>
            <c:idx val="3"/>
            <c:bubble3D val="0"/>
            <c:extLst>
              <c:ext xmlns:c16="http://schemas.microsoft.com/office/drawing/2014/chart" uri="{C3380CC4-5D6E-409C-BE32-E72D297353CC}">
                <c16:uniqueId val="{00000003-EFD7-694F-9619-17BE1E917134}"/>
              </c:ext>
            </c:extLst>
          </c:dPt>
          <c:dPt>
            <c:idx val="4"/>
            <c:bubble3D val="0"/>
            <c:extLst>
              <c:ext xmlns:c16="http://schemas.microsoft.com/office/drawing/2014/chart" uri="{C3380CC4-5D6E-409C-BE32-E72D297353CC}">
                <c16:uniqueId val="{00000004-EFD7-694F-9619-17BE1E917134}"/>
              </c:ext>
            </c:extLst>
          </c:dPt>
          <c:dPt>
            <c:idx val="5"/>
            <c:bubble3D val="0"/>
            <c:extLst>
              <c:ext xmlns:c16="http://schemas.microsoft.com/office/drawing/2014/chart" uri="{C3380CC4-5D6E-409C-BE32-E72D297353CC}">
                <c16:uniqueId val="{00000005-EFD7-694F-9619-17BE1E917134}"/>
              </c:ext>
            </c:extLst>
          </c:dPt>
          <c:dPt>
            <c:idx val="6"/>
            <c:bubble3D val="0"/>
            <c:extLst>
              <c:ext xmlns:c16="http://schemas.microsoft.com/office/drawing/2014/chart" uri="{C3380CC4-5D6E-409C-BE32-E72D297353CC}">
                <c16:uniqueId val="{00000006-EFD7-694F-9619-17BE1E917134}"/>
              </c:ext>
            </c:extLst>
          </c:dPt>
          <c:dPt>
            <c:idx val="7"/>
            <c:bubble3D val="0"/>
            <c:extLst>
              <c:ext xmlns:c16="http://schemas.microsoft.com/office/drawing/2014/chart" uri="{C3380CC4-5D6E-409C-BE32-E72D297353CC}">
                <c16:uniqueId val="{00000007-EFD7-694F-9619-17BE1E917134}"/>
              </c:ext>
            </c:extLst>
          </c:dPt>
          <c:dLbls>
            <c:dLbl>
              <c:idx val="0"/>
              <c:layout>
                <c:manualLayout>
                  <c:x val="-0.160789037347669"/>
                  <c:y val="0.13985689288838901"/>
                </c:manualLayout>
              </c:layout>
              <c:tx>
                <c:rich>
                  <a:bodyPr/>
                  <a:lstStyle/>
                  <a:p>
                    <a:r>
                      <a:rPr lang="en-US" sz="1400" b="1" i="0" u="none" strike="noStrike" baseline="0">
                        <a:solidFill>
                          <a:schemeClr val="tx1">
                            <a:lumMod val="75000"/>
                            <a:lumOff val="25000"/>
                          </a:schemeClr>
                        </a:solidFill>
                        <a:latin typeface="Times New Roman" charset="0"/>
                        <a:ea typeface="Times New Roman" charset="0"/>
                        <a:cs typeface="Times New Roman" charset="0"/>
                      </a:rPr>
                      <a:t>Ischemic heart disease</a:t>
                    </a:r>
                  </a:p>
                  <a:p>
                    <a:r>
                      <a:rPr lang="en-US" sz="1400" b="1" i="0" u="none" strike="noStrike" baseline="0">
                        <a:solidFill>
                          <a:schemeClr val="tx1">
                            <a:lumMod val="75000"/>
                            <a:lumOff val="25000"/>
                          </a:schemeClr>
                        </a:solidFill>
                        <a:latin typeface="Times New Roman" charset="0"/>
                        <a:ea typeface="Times New Roman" charset="0"/>
                        <a:cs typeface="Times New Roman" charset="0"/>
                      </a:rPr>
                      <a:t> 19%</a:t>
                    </a:r>
                  </a:p>
                </c:rich>
              </c:tx>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FD7-694F-9619-17BE1E917134}"/>
                </c:ext>
              </c:extLst>
            </c:dLbl>
            <c:dLbl>
              <c:idx val="1"/>
              <c:layout>
                <c:manualLayout>
                  <c:x val="-7.8158714579941002E-2"/>
                  <c:y val="-2.4983752030995999E-2"/>
                </c:manualLayout>
              </c:layout>
              <c:tx>
                <c:rich>
                  <a:bodyPr/>
                  <a:lstStyle/>
                  <a:p>
                    <a:r>
                      <a:rPr lang="en-US"/>
                      <a:t>Lung cancer 17%</a:t>
                    </a:r>
                  </a:p>
                </c:rich>
              </c:tx>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FD7-694F-9619-17BE1E917134}"/>
                </c:ext>
              </c:extLst>
            </c:dLbl>
            <c:dLbl>
              <c:idx val="2"/>
              <c:layout>
                <c:manualLayout>
                  <c:x val="-0.14956391782471901"/>
                  <c:y val="-0.118492063492064"/>
                </c:manualLayout>
              </c:layout>
              <c:tx>
                <c:rich>
                  <a:bodyPr/>
                  <a:lstStyle/>
                  <a:p>
                    <a:r>
                      <a:rPr lang="en-US" sz="1400" b="1" i="0" u="none" strike="noStrike" baseline="0">
                        <a:solidFill>
                          <a:schemeClr val="tx1">
                            <a:lumMod val="75000"/>
                            <a:lumOff val="25000"/>
                          </a:schemeClr>
                        </a:solidFill>
                        <a:latin typeface="Times New Roman" charset="0"/>
                        <a:ea typeface="Times New Roman" charset="0"/>
                        <a:cs typeface="Times New Roman" charset="0"/>
                      </a:rPr>
                      <a:t>Accidents</a:t>
                    </a:r>
                  </a:p>
                  <a:p>
                    <a:r>
                      <a:rPr lang="en-US" sz="1400" b="1" i="0" u="none" strike="noStrike" baseline="0">
                        <a:solidFill>
                          <a:schemeClr val="tx1">
                            <a:lumMod val="75000"/>
                            <a:lumOff val="25000"/>
                          </a:schemeClr>
                        </a:solidFill>
                        <a:latin typeface="Times New Roman" charset="0"/>
                        <a:ea typeface="Times New Roman" charset="0"/>
                        <a:cs typeface="Times New Roman" charset="0"/>
                      </a:rPr>
                      <a:t>12%</a:t>
                    </a:r>
                  </a:p>
                </c:rich>
              </c:tx>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FD7-694F-9619-17BE1E917134}"/>
                </c:ext>
              </c:extLst>
            </c:dLbl>
            <c:dLbl>
              <c:idx val="3"/>
              <c:layout>
                <c:manualLayout>
                  <c:x val="1.4884938249574301E-2"/>
                  <c:y val="-3.8134920634920598E-2"/>
                </c:manualLayout>
              </c:layout>
              <c:tx>
                <c:rich>
                  <a:bodyPr/>
                  <a:lstStyle/>
                  <a:p>
                    <a:r>
                      <a:rPr lang="en-US" sz="1400" b="1" i="0" u="none" strike="noStrike" baseline="0">
                        <a:solidFill>
                          <a:schemeClr val="tx1">
                            <a:lumMod val="75000"/>
                            <a:lumOff val="25000"/>
                          </a:schemeClr>
                        </a:solidFill>
                        <a:latin typeface="Times New Roman" charset="0"/>
                        <a:ea typeface="Times New Roman" charset="0"/>
                        <a:cs typeface="Times New Roman" charset="0"/>
                      </a:rPr>
                      <a:t>Alcohol </a:t>
                    </a:r>
                  </a:p>
                  <a:p>
                    <a:r>
                      <a:rPr lang="en-US" sz="1400" b="1" i="0" u="none" strike="noStrike" baseline="0">
                        <a:solidFill>
                          <a:schemeClr val="tx1">
                            <a:lumMod val="75000"/>
                            <a:lumOff val="25000"/>
                          </a:schemeClr>
                        </a:solidFill>
                        <a:latin typeface="Times New Roman" charset="0"/>
                        <a:ea typeface="Times New Roman" charset="0"/>
                        <a:cs typeface="Times New Roman" charset="0"/>
                      </a:rPr>
                      <a:t>7%</a:t>
                    </a:r>
                  </a:p>
                </c:rich>
              </c:tx>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EFD7-694F-9619-17BE1E917134}"/>
                </c:ext>
              </c:extLst>
            </c:dLbl>
            <c:dLbl>
              <c:idx val="4"/>
              <c:layout>
                <c:manualLayout>
                  <c:x val="0.10621430111604301"/>
                  <c:y val="-8.7738095238095198E-2"/>
                </c:manualLayout>
              </c:layout>
              <c:tx>
                <c:rich>
                  <a:bodyPr/>
                  <a:lstStyle/>
                  <a:p>
                    <a:r>
                      <a:rPr lang="en-US" sz="1400" b="1" i="0" u="none" strike="noStrike" baseline="0">
                        <a:solidFill>
                          <a:schemeClr val="tx1">
                            <a:lumMod val="75000"/>
                            <a:lumOff val="25000"/>
                          </a:schemeClr>
                        </a:solidFill>
                        <a:latin typeface="Times New Roman" charset="0"/>
                        <a:ea typeface="Times New Roman" charset="0"/>
                        <a:cs typeface="Times New Roman" charset="0"/>
                      </a:rPr>
                      <a:t>Suicide </a:t>
                    </a:r>
                  </a:p>
                  <a:p>
                    <a:r>
                      <a:rPr lang="en-US" sz="1400" b="1" i="0" u="none" strike="noStrike" baseline="0">
                        <a:solidFill>
                          <a:schemeClr val="tx1">
                            <a:lumMod val="75000"/>
                            <a:lumOff val="25000"/>
                          </a:schemeClr>
                        </a:solidFill>
                        <a:latin typeface="Times New Roman" charset="0"/>
                        <a:ea typeface="Times New Roman" charset="0"/>
                        <a:cs typeface="Times New Roman" charset="0"/>
                      </a:rPr>
                      <a:t>7%</a:t>
                    </a:r>
                  </a:p>
                </c:rich>
              </c:tx>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EFD7-694F-9619-17BE1E917134}"/>
                </c:ext>
              </c:extLst>
            </c:dLbl>
            <c:dLbl>
              <c:idx val="5"/>
              <c:layout>
                <c:manualLayout>
                  <c:x val="0.107869703255932"/>
                  <c:y val="-9.8466441694788104E-2"/>
                </c:manualLayout>
              </c:layout>
              <c:tx>
                <c:rich>
                  <a:bodyPr/>
                  <a:lstStyle/>
                  <a:p>
                    <a:r>
                      <a:rPr lang="en-US" sz="1400">
                        <a:solidFill>
                          <a:schemeClr val="tx1">
                            <a:lumMod val="75000"/>
                            <a:lumOff val="25000"/>
                          </a:schemeClr>
                        </a:solidFill>
                        <a:latin typeface="Times New Roman" charset="0"/>
                        <a:ea typeface="Times New Roman" charset="0"/>
                        <a:cs typeface="Times New Roman" charset="0"/>
                      </a:rPr>
                      <a:t>Colorectal cancer 7%</a:t>
                    </a:r>
                  </a:p>
                </c:rich>
              </c:tx>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EFD7-694F-9619-17BE1E917134}"/>
                </c:ext>
              </c:extLst>
            </c:dLbl>
            <c:dLbl>
              <c:idx val="6"/>
              <c:layout>
                <c:manualLayout>
                  <c:x val="5.1907534221111898E-2"/>
                  <c:y val="-4.3752343457067903E-2"/>
                </c:manualLayout>
              </c:layout>
              <c:tx>
                <c:rich>
                  <a:bodyPr/>
                  <a:lstStyle/>
                  <a:p>
                    <a:r>
                      <a:rPr lang="en-US" sz="1400">
                        <a:solidFill>
                          <a:schemeClr val="tx1">
                            <a:lumMod val="75000"/>
                            <a:lumOff val="25000"/>
                          </a:schemeClr>
                        </a:solidFill>
                        <a:latin typeface="Times New Roman" charset="0"/>
                        <a:ea typeface="Times New Roman" charset="0"/>
                        <a:cs typeface="Times New Roman" charset="0"/>
                      </a:rPr>
                      <a:t>Breast cancer 5%</a:t>
                    </a:r>
                  </a:p>
                </c:rich>
              </c:tx>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EFD7-694F-9619-17BE1E917134}"/>
                </c:ext>
              </c:extLst>
            </c:dLbl>
            <c:dLbl>
              <c:idx val="7"/>
              <c:layout>
                <c:manualLayout>
                  <c:x val="0.16942829738350701"/>
                  <c:y val="0.13377109111361099"/>
                </c:manualLayout>
              </c:layout>
              <c:tx>
                <c:rich>
                  <a:bodyPr/>
                  <a:lstStyle/>
                  <a:p>
                    <a:r>
                      <a:rPr lang="en-US" sz="1400" b="1" i="0" u="none" strike="noStrike" baseline="0">
                        <a:solidFill>
                          <a:schemeClr val="tx1">
                            <a:lumMod val="75000"/>
                            <a:lumOff val="25000"/>
                          </a:schemeClr>
                        </a:solidFill>
                        <a:latin typeface="Times New Roman" charset="0"/>
                        <a:ea typeface="Times New Roman" charset="0"/>
                        <a:cs typeface="Times New Roman" charset="0"/>
                      </a:rPr>
                      <a:t>Others </a:t>
                    </a:r>
                  </a:p>
                  <a:p>
                    <a:r>
                      <a:rPr lang="en-US" sz="1400" b="1" i="0" u="none" strike="noStrike" baseline="0">
                        <a:solidFill>
                          <a:schemeClr val="tx1">
                            <a:lumMod val="75000"/>
                            <a:lumOff val="25000"/>
                          </a:schemeClr>
                        </a:solidFill>
                        <a:latin typeface="Times New Roman" charset="0"/>
                        <a:ea typeface="Times New Roman" charset="0"/>
                        <a:cs typeface="Times New Roman" charset="0"/>
                      </a:rPr>
                      <a:t>27%</a:t>
                    </a:r>
                  </a:p>
                </c:rich>
              </c:tx>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EFD7-694F-9619-17BE1E917134}"/>
                </c:ext>
              </c:extLst>
            </c:dLbl>
            <c:spPr>
              <a:noFill/>
            </c:spPr>
            <c:txPr>
              <a:bodyPr/>
              <a:lstStyle/>
              <a:p>
                <a:pPr>
                  <a:defRPr sz="1400" b="1" i="0" u="none" strike="noStrike" baseline="0">
                    <a:solidFill>
                      <a:schemeClr val="tx1"/>
                    </a:solidFill>
                    <a:latin typeface="Times New Roman" charset="0"/>
                    <a:ea typeface="Times New Roman" charset="0"/>
                    <a:cs typeface="Times New Roman" charset="0"/>
                  </a:defRPr>
                </a:pPr>
                <a:endParaRPr lang="sk-SK"/>
              </a:p>
            </c:txPr>
            <c:showLegendKey val="0"/>
            <c:showVal val="1"/>
            <c:showCatName val="0"/>
            <c:showSerName val="0"/>
            <c:showPercent val="0"/>
            <c:showBubbleSize val="0"/>
            <c:showLeaderLines val="1"/>
            <c:extLst>
              <c:ext xmlns:c15="http://schemas.microsoft.com/office/drawing/2012/chart" uri="{CE6537A1-D6FC-4f65-9D91-7224C49458BB}"/>
            </c:extLst>
          </c:dLbls>
          <c:cat>
            <c:strRef>
              <c:f>Data6.3!$A$19:$A$26</c:f>
              <c:strCache>
                <c:ptCount val="8"/>
                <c:pt idx="0">
                  <c:v>Ischaemic heart diseases (19%)</c:v>
                </c:pt>
                <c:pt idx="1">
                  <c:v>Lung cancer (17%)</c:v>
                </c:pt>
                <c:pt idx="2">
                  <c:v>Other accidental injury (12%)</c:v>
                </c:pt>
                <c:pt idx="3">
                  <c:v>Alcohol related diseases (7%)</c:v>
                </c:pt>
                <c:pt idx="4">
                  <c:v>Suicide (7%)</c:v>
                </c:pt>
                <c:pt idx="5">
                  <c:v>Colorectal cancer (7%)</c:v>
                </c:pt>
                <c:pt idx="6">
                  <c:v>Breast cancer (5%)</c:v>
                </c:pt>
                <c:pt idx="7">
                  <c:v>Other causes (27%)</c:v>
                </c:pt>
              </c:strCache>
            </c:strRef>
          </c:cat>
          <c:val>
            <c:numRef>
              <c:f>Data6.3!$B$19:$B$26</c:f>
              <c:numCache>
                <c:formatCode>0.0</c:formatCode>
                <c:ptCount val="8"/>
                <c:pt idx="0">
                  <c:v>18.541516796044519</c:v>
                </c:pt>
                <c:pt idx="1">
                  <c:v>16.789823947795359</c:v>
                </c:pt>
                <c:pt idx="2">
                  <c:v>11.899752481456179</c:v>
                </c:pt>
                <c:pt idx="3">
                  <c:v>7.3960587663402846</c:v>
                </c:pt>
                <c:pt idx="4">
                  <c:v>6.8881792086429794</c:v>
                </c:pt>
                <c:pt idx="5">
                  <c:v>6.720524775432354</c:v>
                </c:pt>
                <c:pt idx="6">
                  <c:v>5.1005675769770598</c:v>
                </c:pt>
                <c:pt idx="7">
                  <c:v>26.663576447311261</c:v>
                </c:pt>
              </c:numCache>
            </c:numRef>
          </c:val>
          <c:extLst>
            <c:ext xmlns:c16="http://schemas.microsoft.com/office/drawing/2014/chart" uri="{C3380CC4-5D6E-409C-BE32-E72D297353CC}">
              <c16:uniqueId val="{00000008-EFD7-694F-9619-17BE1E917134}"/>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ln>
      <a:noFill/>
    </a:ln>
  </c:spPr>
  <c:txPr>
    <a:bodyPr/>
    <a:lstStyle/>
    <a:p>
      <a:pPr>
        <a:defRPr sz="800" b="0" i="0" u="none" strike="noStrike" baseline="0">
          <a:solidFill>
            <a:srgbClr val="000000"/>
          </a:solidFill>
          <a:latin typeface="Arial"/>
          <a:ea typeface="Arial"/>
          <a:cs typeface="Arial"/>
        </a:defRPr>
      </a:pPr>
      <a:endParaRPr lang="sk-SK"/>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sk-SK"/>
        </a:p>
      </c:txPr>
    </c:title>
    <c:autoTitleDeleted val="0"/>
    <c:plotArea>
      <c:layout/>
      <c:barChart>
        <c:barDir val="bar"/>
        <c:grouping val="clustered"/>
        <c:varyColors val="0"/>
        <c:ser>
          <c:idx val="0"/>
          <c:order val="0"/>
          <c:tx>
            <c:strRef>
              <c:f>'export-2024-11-24T15_24_44.766Z.csv'!$B$1:$B$3</c:f>
              <c:strCache>
                <c:ptCount val="3"/>
                <c:pt idx="0">
                  <c:v>Daily smokers</c:v>
                </c:pt>
                <c:pt idx="1">
                  <c:v>% of population aged 15+, 2021</c:v>
                </c:pt>
                <c:pt idx="2">
                  <c:v>Total</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sk-S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'[10]export-2024-11-24T15_24_44.766Z'!$A$4:$A$21</c:f>
              <c:strCache>
                <c:ptCount val="18"/>
                <c:pt idx="0">
                  <c:v>France</c:v>
                </c:pt>
                <c:pt idx="1">
                  <c:v>Luxembourg</c:v>
                </c:pt>
                <c:pt idx="2">
                  <c:v>Italy</c:v>
                </c:pt>
                <c:pt idx="3">
                  <c:v>Czechia</c:v>
                </c:pt>
                <c:pt idx="4">
                  <c:v>Ireland</c:v>
                </c:pt>
                <c:pt idx="5">
                  <c:v>Korea</c:v>
                </c:pt>
                <c:pt idx="6">
                  <c:v>Netherlands</c:v>
                </c:pt>
                <c:pt idx="7">
                  <c:v>Germany</c:v>
                </c:pt>
                <c:pt idx="8">
                  <c:v>Denmark</c:v>
                </c:pt>
                <c:pt idx="9">
                  <c:v>United Kingdom</c:v>
                </c:pt>
                <c:pt idx="10">
                  <c:v>Sweden</c:v>
                </c:pt>
                <c:pt idx="11">
                  <c:v>New Zealand</c:v>
                </c:pt>
                <c:pt idx="12">
                  <c:v>United States</c:v>
                </c:pt>
                <c:pt idx="13">
                  <c:v>Canada</c:v>
                </c:pt>
                <c:pt idx="14">
                  <c:v>Mexico</c:v>
                </c:pt>
                <c:pt idx="15">
                  <c:v>Norway</c:v>
                </c:pt>
                <c:pt idx="16">
                  <c:v>Costa Rica</c:v>
                </c:pt>
                <c:pt idx="17">
                  <c:v>Iceland</c:v>
                </c:pt>
              </c:strCache>
            </c:strRef>
          </c:cat>
          <c:val>
            <c:numRef>
              <c:f>'[10]export-2024-11-24T15_24_44.766Z'!$B$4:$B$21</c:f>
              <c:numCache>
                <c:formatCode>General</c:formatCode>
                <c:ptCount val="18"/>
                <c:pt idx="0">
                  <c:v>25.3</c:v>
                </c:pt>
                <c:pt idx="1">
                  <c:v>19.2</c:v>
                </c:pt>
                <c:pt idx="2">
                  <c:v>19.100000000000001</c:v>
                </c:pt>
                <c:pt idx="3">
                  <c:v>17.600000000000001</c:v>
                </c:pt>
                <c:pt idx="4">
                  <c:v>16</c:v>
                </c:pt>
                <c:pt idx="5">
                  <c:v>15.4</c:v>
                </c:pt>
                <c:pt idx="6">
                  <c:v>14.7</c:v>
                </c:pt>
                <c:pt idx="7">
                  <c:v>14.6</c:v>
                </c:pt>
                <c:pt idx="8">
                  <c:v>13.9</c:v>
                </c:pt>
                <c:pt idx="9">
                  <c:v>12.7</c:v>
                </c:pt>
                <c:pt idx="10">
                  <c:v>9.6999999999999993</c:v>
                </c:pt>
                <c:pt idx="11">
                  <c:v>9.4</c:v>
                </c:pt>
                <c:pt idx="12">
                  <c:v>8.8000000000000007</c:v>
                </c:pt>
                <c:pt idx="13">
                  <c:v>8.6999999999999993</c:v>
                </c:pt>
                <c:pt idx="14">
                  <c:v>8.6</c:v>
                </c:pt>
                <c:pt idx="15">
                  <c:v>8</c:v>
                </c:pt>
                <c:pt idx="16">
                  <c:v>7.8</c:v>
                </c:pt>
                <c:pt idx="17">
                  <c:v>7.2</c:v>
                </c:pt>
              </c:numCache>
            </c:numRef>
          </c:val>
          <c:extLst>
            <c:ext xmlns:c16="http://schemas.microsoft.com/office/drawing/2014/chart" uri="{C3380CC4-5D6E-409C-BE32-E72D297353CC}">
              <c16:uniqueId val="{00000000-34BD-FD4B-9B1A-71CEABD861CF}"/>
            </c:ext>
          </c:extLst>
        </c:ser>
        <c:dLbls>
          <c:dLblPos val="inEnd"/>
          <c:showLegendKey val="0"/>
          <c:showVal val="1"/>
          <c:showCatName val="0"/>
          <c:showSerName val="0"/>
          <c:showPercent val="0"/>
          <c:showBubbleSize val="0"/>
        </c:dLbls>
        <c:gapWidth val="65"/>
        <c:axId val="1067701520"/>
        <c:axId val="1124872432"/>
      </c:barChart>
      <c:catAx>
        <c:axId val="1067701520"/>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sk-SK"/>
          </a:p>
        </c:txPr>
        <c:crossAx val="1124872432"/>
        <c:crosses val="autoZero"/>
        <c:auto val="1"/>
        <c:lblAlgn val="ctr"/>
        <c:lblOffset val="100"/>
        <c:noMultiLvlLbl val="0"/>
      </c:catAx>
      <c:valAx>
        <c:axId val="1124872432"/>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sk-SK"/>
          </a:p>
        </c:txPr>
        <c:crossAx val="1067701520"/>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sk-S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sk-S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DA8A9A-A908-6849-B53B-80AAD773DAB5}" type="doc">
      <dgm:prSet loTypeId="urn:microsoft.com/office/officeart/2005/8/layout/venn1" loCatId="" qsTypeId="urn:microsoft.com/office/officeart/2005/8/quickstyle/simple4" qsCatId="simple" csTypeId="urn:microsoft.com/office/officeart/2005/8/colors/accent1_2" csCatId="accent1" phldr="1"/>
      <dgm:spPr/>
    </dgm:pt>
    <dgm:pt modelId="{1A05859F-A635-2D4B-BB53-A2B49B59B578}">
      <dgm:prSet phldrT="[Text]" custT="1"/>
      <dgm:spPr>
        <a:solidFill>
          <a:schemeClr val="accent3">
            <a:lumMod val="60000"/>
            <a:lumOff val="40000"/>
          </a:schemeClr>
        </a:solidFill>
        <a:ln>
          <a:solidFill>
            <a:schemeClr val="bg1">
              <a:lumMod val="85000"/>
            </a:schemeClr>
          </a:solidFill>
        </a:ln>
      </dgm:spPr>
      <dgm:t>
        <a:bodyPr/>
        <a:lstStyle/>
        <a:p>
          <a:r>
            <a:rPr lang="en-GB" sz="1600" noProof="0" dirty="0" err="1">
              <a:solidFill>
                <a:schemeClr val="tx1"/>
              </a:solidFill>
              <a:latin typeface="Times New Roman" charset="0"/>
              <a:ea typeface="Times New Roman" charset="0"/>
              <a:cs typeface="Times New Roman" charset="0"/>
            </a:rPr>
            <a:t>sociální</a:t>
          </a:r>
          <a:r>
            <a:rPr lang="en-GB" sz="1600" noProof="0" dirty="0">
              <a:solidFill>
                <a:schemeClr val="tx1"/>
              </a:solidFill>
              <a:latin typeface="Times New Roman" charset="0"/>
              <a:ea typeface="Times New Roman" charset="0"/>
              <a:cs typeface="Times New Roman" charset="0"/>
            </a:rPr>
            <a:t> / </a:t>
          </a:r>
          <a:r>
            <a:rPr lang="en-GB" sz="1600" noProof="0" dirty="0" err="1">
              <a:solidFill>
                <a:schemeClr val="tx1"/>
              </a:solidFill>
              <a:latin typeface="Times New Roman" charset="0"/>
              <a:ea typeface="Times New Roman" charset="0"/>
              <a:cs typeface="Times New Roman" charset="0"/>
            </a:rPr>
            <a:t>politické</a:t>
          </a:r>
          <a:r>
            <a:rPr lang="en-GB" sz="1600" noProof="0" dirty="0">
              <a:solidFill>
                <a:schemeClr val="tx1"/>
              </a:solidFill>
              <a:latin typeface="Times New Roman" charset="0"/>
              <a:ea typeface="Times New Roman" charset="0"/>
              <a:cs typeface="Times New Roman" charset="0"/>
            </a:rPr>
            <a:t> </a:t>
          </a:r>
          <a:r>
            <a:rPr lang="en-GB" sz="1600" noProof="0" dirty="0" err="1">
              <a:solidFill>
                <a:schemeClr val="tx1"/>
              </a:solidFill>
              <a:latin typeface="Times New Roman" charset="0"/>
              <a:ea typeface="Times New Roman" charset="0"/>
              <a:cs typeface="Times New Roman" charset="0"/>
            </a:rPr>
            <a:t>faktory</a:t>
          </a:r>
          <a:r>
            <a:rPr lang="en-GB" sz="1600" noProof="0" dirty="0">
              <a:solidFill>
                <a:schemeClr val="tx1"/>
              </a:solidFill>
              <a:latin typeface="Times New Roman" charset="0"/>
              <a:ea typeface="Times New Roman" charset="0"/>
              <a:cs typeface="Times New Roman" charset="0"/>
            </a:rPr>
            <a:t> </a:t>
          </a:r>
        </a:p>
      </dgm:t>
    </dgm:pt>
    <dgm:pt modelId="{518F70C8-6518-2F4C-95B1-A4BD6BB2D9CF}" type="parTrans" cxnId="{735E9060-3948-3F41-B85F-3B0CBA4F729E}">
      <dgm:prSet/>
      <dgm:spPr/>
      <dgm:t>
        <a:bodyPr/>
        <a:lstStyle/>
        <a:p>
          <a:endParaRPr lang="en-GB"/>
        </a:p>
      </dgm:t>
    </dgm:pt>
    <dgm:pt modelId="{A0643C8A-EA84-BC40-A298-2E39301F522C}" type="sibTrans" cxnId="{735E9060-3948-3F41-B85F-3B0CBA4F729E}">
      <dgm:prSet/>
      <dgm:spPr/>
      <dgm:t>
        <a:bodyPr/>
        <a:lstStyle/>
        <a:p>
          <a:endParaRPr lang="en-GB"/>
        </a:p>
      </dgm:t>
    </dgm:pt>
    <dgm:pt modelId="{4ADE41D1-EEA3-C04E-9CAB-04E49D0BC0D0}">
      <dgm:prSet phldrT="[Text]" custT="1"/>
      <dgm:spPr>
        <a:solidFill>
          <a:schemeClr val="accent6">
            <a:lumMod val="60000"/>
            <a:lumOff val="40000"/>
          </a:schemeClr>
        </a:solidFill>
      </dgm:spPr>
      <dgm:t>
        <a:bodyPr/>
        <a:lstStyle/>
        <a:p>
          <a:r>
            <a:rPr lang="en-GB" sz="1800" noProof="0" dirty="0" err="1">
              <a:solidFill>
                <a:schemeClr val="tx1"/>
              </a:solidFill>
              <a:latin typeface="Times New Roman" charset="0"/>
              <a:ea typeface="Times New Roman" charset="0"/>
              <a:cs typeface="Times New Roman" charset="0"/>
            </a:rPr>
            <a:t>kvalita</a:t>
          </a:r>
          <a:r>
            <a:rPr lang="en-GB" sz="1800" noProof="0" dirty="0">
              <a:solidFill>
                <a:schemeClr val="tx1"/>
              </a:solidFill>
              <a:latin typeface="Times New Roman" charset="0"/>
              <a:ea typeface="Times New Roman" charset="0"/>
              <a:cs typeface="Times New Roman" charset="0"/>
            </a:rPr>
            <a:t> </a:t>
          </a:r>
          <a:r>
            <a:rPr lang="en-GB" sz="1800" noProof="0" dirty="0" err="1">
              <a:solidFill>
                <a:schemeClr val="tx1"/>
              </a:solidFill>
              <a:latin typeface="Times New Roman" charset="0"/>
              <a:ea typeface="Times New Roman" charset="0"/>
              <a:cs typeface="Times New Roman" charset="0"/>
            </a:rPr>
            <a:t>zdravotní</a:t>
          </a:r>
          <a:r>
            <a:rPr lang="en-GB" sz="1800" noProof="0" dirty="0">
              <a:solidFill>
                <a:schemeClr val="tx1"/>
              </a:solidFill>
              <a:latin typeface="Times New Roman" charset="0"/>
              <a:ea typeface="Times New Roman" charset="0"/>
              <a:cs typeface="Times New Roman" charset="0"/>
            </a:rPr>
            <a:t> </a:t>
          </a:r>
          <a:r>
            <a:rPr lang="en-GB" sz="1800" noProof="0" dirty="0" err="1">
              <a:solidFill>
                <a:schemeClr val="tx1"/>
              </a:solidFill>
              <a:latin typeface="Times New Roman" charset="0"/>
              <a:ea typeface="Times New Roman" charset="0"/>
              <a:cs typeface="Times New Roman" charset="0"/>
            </a:rPr>
            <a:t>péče</a:t>
          </a:r>
          <a:endParaRPr lang="en-GB" sz="1800" noProof="0" dirty="0">
            <a:solidFill>
              <a:schemeClr val="tx1"/>
            </a:solidFill>
            <a:latin typeface="Times New Roman" charset="0"/>
            <a:ea typeface="Times New Roman" charset="0"/>
            <a:cs typeface="Times New Roman" charset="0"/>
          </a:endParaRPr>
        </a:p>
      </dgm:t>
    </dgm:pt>
    <dgm:pt modelId="{8A9227F2-11B8-8442-865E-D03C744152AF}" type="parTrans" cxnId="{93716625-9C1A-2344-ACB9-B063A64C92F4}">
      <dgm:prSet/>
      <dgm:spPr/>
      <dgm:t>
        <a:bodyPr/>
        <a:lstStyle/>
        <a:p>
          <a:endParaRPr lang="en-GB"/>
        </a:p>
      </dgm:t>
    </dgm:pt>
    <dgm:pt modelId="{C2BFEECA-5F50-B248-A2BB-5BA40C6FEB2E}" type="sibTrans" cxnId="{93716625-9C1A-2344-ACB9-B063A64C92F4}">
      <dgm:prSet/>
      <dgm:spPr/>
      <dgm:t>
        <a:bodyPr/>
        <a:lstStyle/>
        <a:p>
          <a:endParaRPr lang="en-GB"/>
        </a:p>
      </dgm:t>
    </dgm:pt>
    <dgm:pt modelId="{6194A964-1C8A-EA4B-A325-DFAF0E8F4FB7}">
      <dgm:prSet phldrT="[Text]" custT="1"/>
      <dgm:spPr>
        <a:solidFill>
          <a:schemeClr val="accent5">
            <a:lumMod val="60000"/>
            <a:lumOff val="40000"/>
          </a:schemeClr>
        </a:solidFill>
      </dgm:spPr>
      <dgm:t>
        <a:bodyPr/>
        <a:lstStyle/>
        <a:p>
          <a:r>
            <a:rPr lang="en-GB" sz="1600" noProof="0" dirty="0" err="1">
              <a:solidFill>
                <a:schemeClr val="tx1"/>
              </a:solidFill>
              <a:latin typeface="Times New Roman" charset="0"/>
              <a:ea typeface="Times New Roman" charset="0"/>
              <a:cs typeface="Times New Roman" charset="0"/>
            </a:rPr>
            <a:t>individuální</a:t>
          </a:r>
          <a:r>
            <a:rPr lang="en-GB" sz="1600" noProof="0" dirty="0">
              <a:solidFill>
                <a:schemeClr val="tx1"/>
              </a:solidFill>
              <a:latin typeface="Times New Roman" charset="0"/>
              <a:ea typeface="Times New Roman" charset="0"/>
              <a:cs typeface="Times New Roman" charset="0"/>
            </a:rPr>
            <a:t> / </a:t>
          </a:r>
          <a:r>
            <a:rPr lang="en-GB" sz="1600" noProof="0" dirty="0" err="1">
              <a:solidFill>
                <a:schemeClr val="tx1"/>
              </a:solidFill>
              <a:latin typeface="Times New Roman" charset="0"/>
              <a:ea typeface="Times New Roman" charset="0"/>
              <a:cs typeface="Times New Roman" charset="0"/>
            </a:rPr>
            <a:t>lifestyové</a:t>
          </a:r>
          <a:r>
            <a:rPr lang="en-GB" sz="1600" noProof="0" dirty="0">
              <a:solidFill>
                <a:schemeClr val="tx1"/>
              </a:solidFill>
              <a:latin typeface="Times New Roman" charset="0"/>
              <a:ea typeface="Times New Roman" charset="0"/>
              <a:cs typeface="Times New Roman" charset="0"/>
            </a:rPr>
            <a:t> </a:t>
          </a:r>
          <a:r>
            <a:rPr lang="en-GB" sz="1600" noProof="0" dirty="0" err="1">
              <a:solidFill>
                <a:schemeClr val="tx1"/>
              </a:solidFill>
              <a:latin typeface="Times New Roman" charset="0"/>
              <a:ea typeface="Times New Roman" charset="0"/>
              <a:cs typeface="Times New Roman" charset="0"/>
            </a:rPr>
            <a:t>faktory</a:t>
          </a:r>
          <a:endParaRPr lang="en-GB" sz="1600" noProof="0" dirty="0">
            <a:solidFill>
              <a:schemeClr val="tx1"/>
            </a:solidFill>
            <a:latin typeface="Times New Roman" charset="0"/>
            <a:ea typeface="Times New Roman" charset="0"/>
            <a:cs typeface="Times New Roman" charset="0"/>
          </a:endParaRPr>
        </a:p>
      </dgm:t>
    </dgm:pt>
    <dgm:pt modelId="{09CCEC7B-D5F7-B54A-9209-10C47C143903}" type="parTrans" cxnId="{3DAFDC4C-0F87-454B-AC3C-A020F7B1BB3F}">
      <dgm:prSet/>
      <dgm:spPr/>
      <dgm:t>
        <a:bodyPr/>
        <a:lstStyle/>
        <a:p>
          <a:endParaRPr lang="en-GB"/>
        </a:p>
      </dgm:t>
    </dgm:pt>
    <dgm:pt modelId="{97D98AE2-973C-8042-8525-95581D8B7DF2}" type="sibTrans" cxnId="{3DAFDC4C-0F87-454B-AC3C-A020F7B1BB3F}">
      <dgm:prSet/>
      <dgm:spPr/>
      <dgm:t>
        <a:bodyPr/>
        <a:lstStyle/>
        <a:p>
          <a:endParaRPr lang="en-GB"/>
        </a:p>
      </dgm:t>
    </dgm:pt>
    <dgm:pt modelId="{B82B3E05-6E3E-8540-847F-64B76DE83D40}">
      <dgm:prSet custT="1"/>
      <dgm:spPr/>
      <dgm:t>
        <a:bodyPr/>
        <a:lstStyle/>
        <a:p>
          <a:r>
            <a:rPr lang="en-GB" sz="1600" noProof="0" dirty="0" err="1">
              <a:solidFill>
                <a:schemeClr val="tx1"/>
              </a:solidFill>
              <a:latin typeface="Times New Roman" charset="0"/>
              <a:ea typeface="Times New Roman" charset="0"/>
              <a:cs typeface="Times New Roman" charset="0"/>
            </a:rPr>
            <a:t>biologické</a:t>
          </a:r>
          <a:r>
            <a:rPr lang="en-GB" sz="1600" noProof="0" dirty="0">
              <a:solidFill>
                <a:schemeClr val="tx1"/>
              </a:solidFill>
              <a:latin typeface="Times New Roman" charset="0"/>
              <a:ea typeface="Times New Roman" charset="0"/>
              <a:cs typeface="Times New Roman" charset="0"/>
            </a:rPr>
            <a:t> a </a:t>
          </a:r>
          <a:r>
            <a:rPr lang="en-GB" sz="1600" noProof="0" dirty="0" err="1">
              <a:solidFill>
                <a:schemeClr val="tx1"/>
              </a:solidFill>
              <a:latin typeface="Times New Roman" charset="0"/>
              <a:ea typeface="Times New Roman" charset="0"/>
              <a:cs typeface="Times New Roman" charset="0"/>
            </a:rPr>
            <a:t>genetické</a:t>
          </a:r>
          <a:r>
            <a:rPr lang="en-GB" sz="1600" noProof="0" dirty="0">
              <a:solidFill>
                <a:schemeClr val="tx1"/>
              </a:solidFill>
              <a:latin typeface="Times New Roman" charset="0"/>
              <a:ea typeface="Times New Roman" charset="0"/>
              <a:cs typeface="Times New Roman" charset="0"/>
            </a:rPr>
            <a:t> </a:t>
          </a:r>
          <a:r>
            <a:rPr lang="en-GB" sz="1600" noProof="0" dirty="0" err="1">
              <a:solidFill>
                <a:schemeClr val="tx1"/>
              </a:solidFill>
              <a:latin typeface="Times New Roman" charset="0"/>
              <a:ea typeface="Times New Roman" charset="0"/>
              <a:cs typeface="Times New Roman" charset="0"/>
            </a:rPr>
            <a:t>faktory</a:t>
          </a:r>
          <a:endParaRPr lang="en-GB" sz="1600" noProof="0" dirty="0">
            <a:solidFill>
              <a:schemeClr val="tx1"/>
            </a:solidFill>
            <a:latin typeface="Times New Roman" charset="0"/>
            <a:ea typeface="Times New Roman" charset="0"/>
            <a:cs typeface="Times New Roman" charset="0"/>
          </a:endParaRPr>
        </a:p>
      </dgm:t>
    </dgm:pt>
    <dgm:pt modelId="{A8CFB4AF-FA1B-3E4C-94FE-585EDE422550}" type="parTrans" cxnId="{58C64489-D8B0-A74C-AD29-F5196151B2E4}">
      <dgm:prSet/>
      <dgm:spPr/>
      <dgm:t>
        <a:bodyPr/>
        <a:lstStyle/>
        <a:p>
          <a:endParaRPr lang="en-GB"/>
        </a:p>
      </dgm:t>
    </dgm:pt>
    <dgm:pt modelId="{55E30193-7BCB-624D-AF26-8C8CE2746C94}" type="sibTrans" cxnId="{58C64489-D8B0-A74C-AD29-F5196151B2E4}">
      <dgm:prSet/>
      <dgm:spPr/>
      <dgm:t>
        <a:bodyPr/>
        <a:lstStyle/>
        <a:p>
          <a:endParaRPr lang="en-GB"/>
        </a:p>
      </dgm:t>
    </dgm:pt>
    <dgm:pt modelId="{2944C74B-950C-1844-93FB-41AA3AABEB65}" type="pres">
      <dgm:prSet presAssocID="{5BDA8A9A-A908-6849-B53B-80AAD773DAB5}" presName="compositeShape" presStyleCnt="0">
        <dgm:presLayoutVars>
          <dgm:chMax val="7"/>
          <dgm:dir/>
          <dgm:resizeHandles val="exact"/>
        </dgm:presLayoutVars>
      </dgm:prSet>
      <dgm:spPr/>
    </dgm:pt>
    <dgm:pt modelId="{CBC9B0EC-0231-6243-8B8D-995DC9CB4C96}" type="pres">
      <dgm:prSet presAssocID="{1A05859F-A635-2D4B-BB53-A2B49B59B578}" presName="circ1" presStyleLbl="vennNode1" presStyleIdx="0" presStyleCnt="4"/>
      <dgm:spPr/>
    </dgm:pt>
    <dgm:pt modelId="{96EF1469-24A4-434B-9B9F-0AAF0F75A6E1}" type="pres">
      <dgm:prSet presAssocID="{1A05859F-A635-2D4B-BB53-A2B49B59B578}" presName="circ1Tx" presStyleLbl="revTx" presStyleIdx="0" presStyleCnt="0">
        <dgm:presLayoutVars>
          <dgm:chMax val="0"/>
          <dgm:chPref val="0"/>
          <dgm:bulletEnabled val="1"/>
        </dgm:presLayoutVars>
      </dgm:prSet>
      <dgm:spPr/>
    </dgm:pt>
    <dgm:pt modelId="{4AA73D70-8476-304A-A5C2-8F175E558516}" type="pres">
      <dgm:prSet presAssocID="{4ADE41D1-EEA3-C04E-9CAB-04E49D0BC0D0}" presName="circ2" presStyleLbl="vennNode1" presStyleIdx="1" presStyleCnt="4" custScaleX="103398"/>
      <dgm:spPr/>
    </dgm:pt>
    <dgm:pt modelId="{88D444F2-673A-C049-8AE1-20FEEFEFFAC4}" type="pres">
      <dgm:prSet presAssocID="{4ADE41D1-EEA3-C04E-9CAB-04E49D0BC0D0}" presName="circ2Tx" presStyleLbl="revTx" presStyleIdx="0" presStyleCnt="0">
        <dgm:presLayoutVars>
          <dgm:chMax val="0"/>
          <dgm:chPref val="0"/>
          <dgm:bulletEnabled val="1"/>
        </dgm:presLayoutVars>
      </dgm:prSet>
      <dgm:spPr/>
    </dgm:pt>
    <dgm:pt modelId="{2D6B7C40-71D1-EC46-9EF5-5525976063A4}" type="pres">
      <dgm:prSet presAssocID="{B82B3E05-6E3E-8540-847F-64B76DE83D40}" presName="circ3" presStyleLbl="vennNode1" presStyleIdx="2" presStyleCnt="4"/>
      <dgm:spPr/>
    </dgm:pt>
    <dgm:pt modelId="{1A53BD1D-8496-9644-B177-84FA800754A7}" type="pres">
      <dgm:prSet presAssocID="{B82B3E05-6E3E-8540-847F-64B76DE83D40}" presName="circ3Tx" presStyleLbl="revTx" presStyleIdx="0" presStyleCnt="0">
        <dgm:presLayoutVars>
          <dgm:chMax val="0"/>
          <dgm:chPref val="0"/>
          <dgm:bulletEnabled val="1"/>
        </dgm:presLayoutVars>
      </dgm:prSet>
      <dgm:spPr/>
    </dgm:pt>
    <dgm:pt modelId="{99B970EF-7A41-C642-BDA7-9C3563518767}" type="pres">
      <dgm:prSet presAssocID="{6194A964-1C8A-EA4B-A325-DFAF0E8F4FB7}" presName="circ4" presStyleLbl="vennNode1" presStyleIdx="3" presStyleCnt="4" custScaleX="95053"/>
      <dgm:spPr/>
    </dgm:pt>
    <dgm:pt modelId="{394A9B07-7130-B341-B7AD-493AC9B3A014}" type="pres">
      <dgm:prSet presAssocID="{6194A964-1C8A-EA4B-A325-DFAF0E8F4FB7}" presName="circ4Tx" presStyleLbl="revTx" presStyleIdx="0" presStyleCnt="0">
        <dgm:presLayoutVars>
          <dgm:chMax val="0"/>
          <dgm:chPref val="0"/>
          <dgm:bulletEnabled val="1"/>
        </dgm:presLayoutVars>
      </dgm:prSet>
      <dgm:spPr/>
    </dgm:pt>
  </dgm:ptLst>
  <dgm:cxnLst>
    <dgm:cxn modelId="{9495BC17-7169-AC46-8F8E-0F5C13E82393}" type="presOf" srcId="{1A05859F-A635-2D4B-BB53-A2B49B59B578}" destId="{CBC9B0EC-0231-6243-8B8D-995DC9CB4C96}" srcOrd="0" destOrd="0" presId="urn:microsoft.com/office/officeart/2005/8/layout/venn1"/>
    <dgm:cxn modelId="{93716625-9C1A-2344-ACB9-B063A64C92F4}" srcId="{5BDA8A9A-A908-6849-B53B-80AAD773DAB5}" destId="{4ADE41D1-EEA3-C04E-9CAB-04E49D0BC0D0}" srcOrd="1" destOrd="0" parTransId="{8A9227F2-11B8-8442-865E-D03C744152AF}" sibTransId="{C2BFEECA-5F50-B248-A2BB-5BA40C6FEB2E}"/>
    <dgm:cxn modelId="{F6BD152C-71BE-FD46-99BA-83F824428580}" type="presOf" srcId="{4ADE41D1-EEA3-C04E-9CAB-04E49D0BC0D0}" destId="{88D444F2-673A-C049-8AE1-20FEEFEFFAC4}" srcOrd="1" destOrd="0" presId="urn:microsoft.com/office/officeart/2005/8/layout/venn1"/>
    <dgm:cxn modelId="{23838A31-1BED-1647-9AFD-5C383ABCF46E}" type="presOf" srcId="{6194A964-1C8A-EA4B-A325-DFAF0E8F4FB7}" destId="{394A9B07-7130-B341-B7AD-493AC9B3A014}" srcOrd="1" destOrd="0" presId="urn:microsoft.com/office/officeart/2005/8/layout/venn1"/>
    <dgm:cxn modelId="{D3CF9A37-00BE-A140-87E6-7536B250610B}" type="presOf" srcId="{1A05859F-A635-2D4B-BB53-A2B49B59B578}" destId="{96EF1469-24A4-434B-9B9F-0AAF0F75A6E1}" srcOrd="1" destOrd="0" presId="urn:microsoft.com/office/officeart/2005/8/layout/venn1"/>
    <dgm:cxn modelId="{7BAB6238-B2F3-D74E-9D10-DF12C430E547}" type="presOf" srcId="{B82B3E05-6E3E-8540-847F-64B76DE83D40}" destId="{1A53BD1D-8496-9644-B177-84FA800754A7}" srcOrd="1" destOrd="0" presId="urn:microsoft.com/office/officeart/2005/8/layout/venn1"/>
    <dgm:cxn modelId="{0A4D0A3F-1F84-0D43-B3B9-94F88A53EC12}" type="presOf" srcId="{5BDA8A9A-A908-6849-B53B-80AAD773DAB5}" destId="{2944C74B-950C-1844-93FB-41AA3AABEB65}" srcOrd="0" destOrd="0" presId="urn:microsoft.com/office/officeart/2005/8/layout/venn1"/>
    <dgm:cxn modelId="{3DAFDC4C-0F87-454B-AC3C-A020F7B1BB3F}" srcId="{5BDA8A9A-A908-6849-B53B-80AAD773DAB5}" destId="{6194A964-1C8A-EA4B-A325-DFAF0E8F4FB7}" srcOrd="3" destOrd="0" parTransId="{09CCEC7B-D5F7-B54A-9209-10C47C143903}" sibTransId="{97D98AE2-973C-8042-8525-95581D8B7DF2}"/>
    <dgm:cxn modelId="{735E9060-3948-3F41-B85F-3B0CBA4F729E}" srcId="{5BDA8A9A-A908-6849-B53B-80AAD773DAB5}" destId="{1A05859F-A635-2D4B-BB53-A2B49B59B578}" srcOrd="0" destOrd="0" parTransId="{518F70C8-6518-2F4C-95B1-A4BD6BB2D9CF}" sibTransId="{A0643C8A-EA84-BC40-A298-2E39301F522C}"/>
    <dgm:cxn modelId="{97E1A881-D3C3-4741-89B0-770BB51AB1B7}" type="presOf" srcId="{6194A964-1C8A-EA4B-A325-DFAF0E8F4FB7}" destId="{99B970EF-7A41-C642-BDA7-9C3563518767}" srcOrd="0" destOrd="0" presId="urn:microsoft.com/office/officeart/2005/8/layout/venn1"/>
    <dgm:cxn modelId="{58C64489-D8B0-A74C-AD29-F5196151B2E4}" srcId="{5BDA8A9A-A908-6849-B53B-80AAD773DAB5}" destId="{B82B3E05-6E3E-8540-847F-64B76DE83D40}" srcOrd="2" destOrd="0" parTransId="{A8CFB4AF-FA1B-3E4C-94FE-585EDE422550}" sibTransId="{55E30193-7BCB-624D-AF26-8C8CE2746C94}"/>
    <dgm:cxn modelId="{C7335B8A-4627-E94D-A6C6-141FB3F945B5}" type="presOf" srcId="{4ADE41D1-EEA3-C04E-9CAB-04E49D0BC0D0}" destId="{4AA73D70-8476-304A-A5C2-8F175E558516}" srcOrd="0" destOrd="0" presId="urn:microsoft.com/office/officeart/2005/8/layout/venn1"/>
    <dgm:cxn modelId="{6E9934B2-B247-7B48-9A3A-F2E1B4EE0797}" type="presOf" srcId="{B82B3E05-6E3E-8540-847F-64B76DE83D40}" destId="{2D6B7C40-71D1-EC46-9EF5-5525976063A4}" srcOrd="0" destOrd="0" presId="urn:microsoft.com/office/officeart/2005/8/layout/venn1"/>
    <dgm:cxn modelId="{2825D07D-E2E3-F04A-9029-2139C0E7EC76}" type="presParOf" srcId="{2944C74B-950C-1844-93FB-41AA3AABEB65}" destId="{CBC9B0EC-0231-6243-8B8D-995DC9CB4C96}" srcOrd="0" destOrd="0" presId="urn:microsoft.com/office/officeart/2005/8/layout/venn1"/>
    <dgm:cxn modelId="{80CE4E1E-8558-154A-9E52-D1AA91940070}" type="presParOf" srcId="{2944C74B-950C-1844-93FB-41AA3AABEB65}" destId="{96EF1469-24A4-434B-9B9F-0AAF0F75A6E1}" srcOrd="1" destOrd="0" presId="urn:microsoft.com/office/officeart/2005/8/layout/venn1"/>
    <dgm:cxn modelId="{33E5B9A1-EB2C-8F4C-85A9-162B78F6DD9C}" type="presParOf" srcId="{2944C74B-950C-1844-93FB-41AA3AABEB65}" destId="{4AA73D70-8476-304A-A5C2-8F175E558516}" srcOrd="2" destOrd="0" presId="urn:microsoft.com/office/officeart/2005/8/layout/venn1"/>
    <dgm:cxn modelId="{E540CC42-858A-0849-9860-4BB4D7559EE3}" type="presParOf" srcId="{2944C74B-950C-1844-93FB-41AA3AABEB65}" destId="{88D444F2-673A-C049-8AE1-20FEEFEFFAC4}" srcOrd="3" destOrd="0" presId="urn:microsoft.com/office/officeart/2005/8/layout/venn1"/>
    <dgm:cxn modelId="{D089F6D1-6F80-6C45-B649-936466E208E2}" type="presParOf" srcId="{2944C74B-950C-1844-93FB-41AA3AABEB65}" destId="{2D6B7C40-71D1-EC46-9EF5-5525976063A4}" srcOrd="4" destOrd="0" presId="urn:microsoft.com/office/officeart/2005/8/layout/venn1"/>
    <dgm:cxn modelId="{5183EDF3-B045-0545-9AEE-51342E99C421}" type="presParOf" srcId="{2944C74B-950C-1844-93FB-41AA3AABEB65}" destId="{1A53BD1D-8496-9644-B177-84FA800754A7}" srcOrd="5" destOrd="0" presId="urn:microsoft.com/office/officeart/2005/8/layout/venn1"/>
    <dgm:cxn modelId="{4704220A-6211-4548-BE0C-EA8F5B1A1363}" type="presParOf" srcId="{2944C74B-950C-1844-93FB-41AA3AABEB65}" destId="{99B970EF-7A41-C642-BDA7-9C3563518767}" srcOrd="6" destOrd="0" presId="urn:microsoft.com/office/officeart/2005/8/layout/venn1"/>
    <dgm:cxn modelId="{A2B7C048-2EED-EB45-BB34-466F9B0BA01F}" type="presParOf" srcId="{2944C74B-950C-1844-93FB-41AA3AABEB65}" destId="{394A9B07-7130-B341-B7AD-493AC9B3A014}"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848BFD-FED9-44BF-8427-F14BB2C5D63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7C25B2B-D82D-4577-94A8-6CD078B8AD4E}">
      <dgm:prSet/>
      <dgm:spPr/>
      <dgm:t>
        <a:bodyPr/>
        <a:lstStyle/>
        <a:p>
          <a:r>
            <a:rPr lang="sk-SK" b="0" i="0" dirty="0" err="1"/>
            <a:t>Jaká</a:t>
          </a:r>
          <a:r>
            <a:rPr lang="sk-SK" b="0" i="0" dirty="0"/>
            <a:t> zdravotní </a:t>
          </a:r>
          <a:r>
            <a:rPr lang="sk-SK" b="0" i="0" dirty="0" err="1"/>
            <a:t>přesvědčení</a:t>
          </a:r>
          <a:r>
            <a:rPr lang="sk-SK" b="0" i="0"/>
            <a:t> ovlivňují</a:t>
          </a:r>
          <a:r>
            <a:rPr lang="sk-SK" b="0" i="0" dirty="0"/>
            <a:t> vaše </a:t>
          </a:r>
          <a:r>
            <a:rPr lang="sk-SK" b="0" i="1" dirty="0" err="1"/>
            <a:t>health</a:t>
          </a:r>
          <a:r>
            <a:rPr lang="sk-SK" b="0" i="1" dirty="0"/>
            <a:t> </a:t>
          </a:r>
          <a:r>
            <a:rPr lang="sk-SK" b="0" i="1" dirty="0" err="1"/>
            <a:t>pathogens</a:t>
          </a:r>
          <a:r>
            <a:rPr lang="sk-SK" b="0" i="0" dirty="0"/>
            <a:t> a </a:t>
          </a:r>
          <a:r>
            <a:rPr lang="sk-SK" b="0" i="1" dirty="0" err="1"/>
            <a:t>immunogens</a:t>
          </a:r>
          <a:r>
            <a:rPr lang="sk-SK" b="0" i="0" dirty="0"/>
            <a:t>? </a:t>
          </a:r>
          <a:r>
            <a:rPr lang="sk-SK" b="0" i="0" dirty="0" err="1"/>
            <a:t>Např</a:t>
          </a:r>
          <a:r>
            <a:rPr lang="sk-SK" b="0" i="0" dirty="0"/>
            <a:t>. „</a:t>
          </a:r>
          <a:r>
            <a:rPr lang="sk-SK" b="0" i="0" dirty="0" err="1"/>
            <a:t>Cítím</a:t>
          </a:r>
          <a:r>
            <a:rPr lang="sk-SK" b="0" i="0" dirty="0"/>
            <a:t>, že nemám čas na cvičení“, nebo „Je </a:t>
          </a:r>
          <a:r>
            <a:rPr lang="sk-SK" b="0" i="0" dirty="0" err="1"/>
            <a:t>důležité</a:t>
          </a:r>
          <a:r>
            <a:rPr lang="sk-SK" b="0" i="0" dirty="0"/>
            <a:t> </a:t>
          </a:r>
          <a:r>
            <a:rPr lang="sk-SK" b="0" i="0" dirty="0" err="1"/>
            <a:t>jíst</a:t>
          </a:r>
          <a:r>
            <a:rPr lang="sk-SK" b="0" i="0" dirty="0"/>
            <a:t> </a:t>
          </a:r>
          <a:r>
            <a:rPr lang="sk-SK" b="0" i="0" dirty="0" err="1"/>
            <a:t>ovoce</a:t>
          </a:r>
          <a:r>
            <a:rPr lang="sk-SK" b="0" i="0" dirty="0"/>
            <a:t> každý </a:t>
          </a:r>
          <a:r>
            <a:rPr lang="sk-SK" b="0" i="0" dirty="0" err="1"/>
            <a:t>den</a:t>
          </a:r>
          <a:r>
            <a:rPr lang="sk-SK" b="0" i="0" dirty="0"/>
            <a:t>“.</a:t>
          </a:r>
          <a:endParaRPr lang="en-US" dirty="0"/>
        </a:p>
      </dgm:t>
    </dgm:pt>
    <dgm:pt modelId="{3F72DCC3-6144-4D1B-8A6B-89C1C3ECF95F}" type="parTrans" cxnId="{B8AE8122-4D5C-405A-A5A3-20FC723A5648}">
      <dgm:prSet/>
      <dgm:spPr/>
      <dgm:t>
        <a:bodyPr/>
        <a:lstStyle/>
        <a:p>
          <a:endParaRPr lang="en-US"/>
        </a:p>
      </dgm:t>
    </dgm:pt>
    <dgm:pt modelId="{8636A4A2-A159-4DA3-91AF-14C731B4F01C}" type="sibTrans" cxnId="{B8AE8122-4D5C-405A-A5A3-20FC723A5648}">
      <dgm:prSet/>
      <dgm:spPr/>
      <dgm:t>
        <a:bodyPr/>
        <a:lstStyle/>
        <a:p>
          <a:endParaRPr lang="en-US"/>
        </a:p>
      </dgm:t>
    </dgm:pt>
    <dgm:pt modelId="{4A9C589C-BCB5-40E1-B827-0F07D00E6337}">
      <dgm:prSet/>
      <dgm:spPr/>
      <dgm:t>
        <a:bodyPr/>
        <a:lstStyle/>
        <a:p>
          <a:r>
            <a:rPr lang="sk-SK" b="0" i="0"/>
            <a:t>Myslíte si, že vaše zdravotní chování více ovlivňuje rodina, přátelé, nebo vaše vlastní rozhodnutí? Jak byste to vysvětlili?</a:t>
          </a:r>
          <a:endParaRPr lang="en-US"/>
        </a:p>
      </dgm:t>
    </dgm:pt>
    <dgm:pt modelId="{14F03FD1-5956-44DF-A9A8-A7CC5E65C5A8}" type="parTrans" cxnId="{9DC10B6F-AA42-4593-9C1C-09E3AEAFA285}">
      <dgm:prSet/>
      <dgm:spPr/>
      <dgm:t>
        <a:bodyPr/>
        <a:lstStyle/>
        <a:p>
          <a:endParaRPr lang="en-US"/>
        </a:p>
      </dgm:t>
    </dgm:pt>
    <dgm:pt modelId="{64F00C8F-D67D-4AF0-80D7-4F6011071C3B}" type="sibTrans" cxnId="{9DC10B6F-AA42-4593-9C1C-09E3AEAFA285}">
      <dgm:prSet/>
      <dgm:spPr/>
      <dgm:t>
        <a:bodyPr/>
        <a:lstStyle/>
        <a:p>
          <a:endParaRPr lang="en-US"/>
        </a:p>
      </dgm:t>
    </dgm:pt>
    <dgm:pt modelId="{B3F1B0D1-472B-4FAE-8E10-1A3B8D86BDA7}">
      <dgm:prSet/>
      <dgm:spPr/>
      <dgm:t>
        <a:bodyPr/>
        <a:lstStyle/>
        <a:p>
          <a:r>
            <a:rPr lang="sk-SK" b="0" i="0"/>
            <a:t>Co by vás přimělo eliminovat jeden z vašich </a:t>
          </a:r>
          <a:r>
            <a:rPr lang="sk-SK" b="0" i="1"/>
            <a:t>health pathogens</a:t>
          </a:r>
          <a:r>
            <a:rPr lang="sk-SK" b="0" i="0"/>
            <a:t>? Jaké kroky byste podnikli?</a:t>
          </a:r>
          <a:endParaRPr lang="en-US"/>
        </a:p>
      </dgm:t>
    </dgm:pt>
    <dgm:pt modelId="{E55E3EED-EA09-4E12-840A-BC1AE0597768}" type="parTrans" cxnId="{5977D594-96AE-4BBC-A4F1-41629FEDD10B}">
      <dgm:prSet/>
      <dgm:spPr/>
      <dgm:t>
        <a:bodyPr/>
        <a:lstStyle/>
        <a:p>
          <a:endParaRPr lang="en-US"/>
        </a:p>
      </dgm:t>
    </dgm:pt>
    <dgm:pt modelId="{7278761E-8BB2-4BE8-BC85-4AE06A31978D}" type="sibTrans" cxnId="{5977D594-96AE-4BBC-A4F1-41629FEDD10B}">
      <dgm:prSet/>
      <dgm:spPr/>
      <dgm:t>
        <a:bodyPr/>
        <a:lstStyle/>
        <a:p>
          <a:endParaRPr lang="en-US"/>
        </a:p>
      </dgm:t>
    </dgm:pt>
    <dgm:pt modelId="{67247672-ECCA-473F-AC13-A1571788EB2A}">
      <dgm:prSet/>
      <dgm:spPr/>
      <dgm:t>
        <a:bodyPr/>
        <a:lstStyle/>
        <a:p>
          <a:r>
            <a:rPr lang="sk-SK" b="0" i="0"/>
            <a:t>Jak byste mohli posílit své </a:t>
          </a:r>
          <a:r>
            <a:rPr lang="sk-SK" b="0" i="1"/>
            <a:t>health immunogens</a:t>
          </a:r>
          <a:r>
            <a:rPr lang="sk-SK" b="0" i="0"/>
            <a:t>? Můžete si vybrat jeden konkrétní a naplánovat kroky.</a:t>
          </a:r>
          <a:endParaRPr lang="en-US"/>
        </a:p>
      </dgm:t>
    </dgm:pt>
    <dgm:pt modelId="{CC4D2D51-30F1-4501-9D40-809DAB541B8D}" type="parTrans" cxnId="{9CE133AB-27AA-4FF9-A1C2-B803F494A2FE}">
      <dgm:prSet/>
      <dgm:spPr/>
      <dgm:t>
        <a:bodyPr/>
        <a:lstStyle/>
        <a:p>
          <a:endParaRPr lang="en-US"/>
        </a:p>
      </dgm:t>
    </dgm:pt>
    <dgm:pt modelId="{D88F8894-45A5-4E21-9878-765B21A2996B}" type="sibTrans" cxnId="{9CE133AB-27AA-4FF9-A1C2-B803F494A2FE}">
      <dgm:prSet/>
      <dgm:spPr/>
      <dgm:t>
        <a:bodyPr/>
        <a:lstStyle/>
        <a:p>
          <a:endParaRPr lang="en-US"/>
        </a:p>
      </dgm:t>
    </dgm:pt>
    <dgm:pt modelId="{8EAA8144-B114-1C4F-BEA6-1A7C9CD0803B}" type="pres">
      <dgm:prSet presAssocID="{FA848BFD-FED9-44BF-8427-F14BB2C5D63A}" presName="linear" presStyleCnt="0">
        <dgm:presLayoutVars>
          <dgm:animLvl val="lvl"/>
          <dgm:resizeHandles val="exact"/>
        </dgm:presLayoutVars>
      </dgm:prSet>
      <dgm:spPr/>
    </dgm:pt>
    <dgm:pt modelId="{5C89A7CA-0D51-E44B-924F-9B533475281D}" type="pres">
      <dgm:prSet presAssocID="{97C25B2B-D82D-4577-94A8-6CD078B8AD4E}" presName="parentText" presStyleLbl="node1" presStyleIdx="0" presStyleCnt="4">
        <dgm:presLayoutVars>
          <dgm:chMax val="0"/>
          <dgm:bulletEnabled val="1"/>
        </dgm:presLayoutVars>
      </dgm:prSet>
      <dgm:spPr/>
    </dgm:pt>
    <dgm:pt modelId="{B4F402CC-B1C8-524F-8ABB-C7DC0333E863}" type="pres">
      <dgm:prSet presAssocID="{8636A4A2-A159-4DA3-91AF-14C731B4F01C}" presName="spacer" presStyleCnt="0"/>
      <dgm:spPr/>
    </dgm:pt>
    <dgm:pt modelId="{AEE2326F-5A70-B14B-95E0-43A320C1BB03}" type="pres">
      <dgm:prSet presAssocID="{4A9C589C-BCB5-40E1-B827-0F07D00E6337}" presName="parentText" presStyleLbl="node1" presStyleIdx="1" presStyleCnt="4">
        <dgm:presLayoutVars>
          <dgm:chMax val="0"/>
          <dgm:bulletEnabled val="1"/>
        </dgm:presLayoutVars>
      </dgm:prSet>
      <dgm:spPr/>
    </dgm:pt>
    <dgm:pt modelId="{6E3658F9-54C3-544A-B09B-B896266A58B6}" type="pres">
      <dgm:prSet presAssocID="{64F00C8F-D67D-4AF0-80D7-4F6011071C3B}" presName="spacer" presStyleCnt="0"/>
      <dgm:spPr/>
    </dgm:pt>
    <dgm:pt modelId="{6880EEDD-06F3-634F-92DA-D41ECFB40F58}" type="pres">
      <dgm:prSet presAssocID="{B3F1B0D1-472B-4FAE-8E10-1A3B8D86BDA7}" presName="parentText" presStyleLbl="node1" presStyleIdx="2" presStyleCnt="4">
        <dgm:presLayoutVars>
          <dgm:chMax val="0"/>
          <dgm:bulletEnabled val="1"/>
        </dgm:presLayoutVars>
      </dgm:prSet>
      <dgm:spPr/>
    </dgm:pt>
    <dgm:pt modelId="{76A32A19-BAC9-3B4C-8973-E46A721D5F3C}" type="pres">
      <dgm:prSet presAssocID="{7278761E-8BB2-4BE8-BC85-4AE06A31978D}" presName="spacer" presStyleCnt="0"/>
      <dgm:spPr/>
    </dgm:pt>
    <dgm:pt modelId="{205CBCD3-39D5-2D41-8BE5-9121BCE97649}" type="pres">
      <dgm:prSet presAssocID="{67247672-ECCA-473F-AC13-A1571788EB2A}" presName="parentText" presStyleLbl="node1" presStyleIdx="3" presStyleCnt="4">
        <dgm:presLayoutVars>
          <dgm:chMax val="0"/>
          <dgm:bulletEnabled val="1"/>
        </dgm:presLayoutVars>
      </dgm:prSet>
      <dgm:spPr/>
    </dgm:pt>
  </dgm:ptLst>
  <dgm:cxnLst>
    <dgm:cxn modelId="{B8AE8122-4D5C-405A-A5A3-20FC723A5648}" srcId="{FA848BFD-FED9-44BF-8427-F14BB2C5D63A}" destId="{97C25B2B-D82D-4577-94A8-6CD078B8AD4E}" srcOrd="0" destOrd="0" parTransId="{3F72DCC3-6144-4D1B-8A6B-89C1C3ECF95F}" sibTransId="{8636A4A2-A159-4DA3-91AF-14C731B4F01C}"/>
    <dgm:cxn modelId="{621C5323-92B2-E245-823C-399032182CEA}" type="presOf" srcId="{FA848BFD-FED9-44BF-8427-F14BB2C5D63A}" destId="{8EAA8144-B114-1C4F-BEA6-1A7C9CD0803B}" srcOrd="0" destOrd="0" presId="urn:microsoft.com/office/officeart/2005/8/layout/vList2"/>
    <dgm:cxn modelId="{22DFF869-F7AE-254F-BE2A-57FA216287EA}" type="presOf" srcId="{67247672-ECCA-473F-AC13-A1571788EB2A}" destId="{205CBCD3-39D5-2D41-8BE5-9121BCE97649}" srcOrd="0" destOrd="0" presId="urn:microsoft.com/office/officeart/2005/8/layout/vList2"/>
    <dgm:cxn modelId="{9DC10B6F-AA42-4593-9C1C-09E3AEAFA285}" srcId="{FA848BFD-FED9-44BF-8427-F14BB2C5D63A}" destId="{4A9C589C-BCB5-40E1-B827-0F07D00E6337}" srcOrd="1" destOrd="0" parTransId="{14F03FD1-5956-44DF-A9A8-A7CC5E65C5A8}" sibTransId="{64F00C8F-D67D-4AF0-80D7-4F6011071C3B}"/>
    <dgm:cxn modelId="{5977D594-96AE-4BBC-A4F1-41629FEDD10B}" srcId="{FA848BFD-FED9-44BF-8427-F14BB2C5D63A}" destId="{B3F1B0D1-472B-4FAE-8E10-1A3B8D86BDA7}" srcOrd="2" destOrd="0" parTransId="{E55E3EED-EA09-4E12-840A-BC1AE0597768}" sibTransId="{7278761E-8BB2-4BE8-BC85-4AE06A31978D}"/>
    <dgm:cxn modelId="{9CE133AB-27AA-4FF9-A1C2-B803F494A2FE}" srcId="{FA848BFD-FED9-44BF-8427-F14BB2C5D63A}" destId="{67247672-ECCA-473F-AC13-A1571788EB2A}" srcOrd="3" destOrd="0" parTransId="{CC4D2D51-30F1-4501-9D40-809DAB541B8D}" sibTransId="{D88F8894-45A5-4E21-9878-765B21A2996B}"/>
    <dgm:cxn modelId="{7BC59ABB-945A-B64E-B0A0-45705EB70AC3}" type="presOf" srcId="{97C25B2B-D82D-4577-94A8-6CD078B8AD4E}" destId="{5C89A7CA-0D51-E44B-924F-9B533475281D}" srcOrd="0" destOrd="0" presId="urn:microsoft.com/office/officeart/2005/8/layout/vList2"/>
    <dgm:cxn modelId="{CB8239BC-38DA-F342-A669-AB8188E674D0}" type="presOf" srcId="{4A9C589C-BCB5-40E1-B827-0F07D00E6337}" destId="{AEE2326F-5A70-B14B-95E0-43A320C1BB03}" srcOrd="0" destOrd="0" presId="urn:microsoft.com/office/officeart/2005/8/layout/vList2"/>
    <dgm:cxn modelId="{274B63EC-02C1-1747-8B94-3E5179FA4F43}" type="presOf" srcId="{B3F1B0D1-472B-4FAE-8E10-1A3B8D86BDA7}" destId="{6880EEDD-06F3-634F-92DA-D41ECFB40F58}" srcOrd="0" destOrd="0" presId="urn:microsoft.com/office/officeart/2005/8/layout/vList2"/>
    <dgm:cxn modelId="{EB337DF1-62D7-1F45-8B46-0D7C897883E9}" type="presParOf" srcId="{8EAA8144-B114-1C4F-BEA6-1A7C9CD0803B}" destId="{5C89A7CA-0D51-E44B-924F-9B533475281D}" srcOrd="0" destOrd="0" presId="urn:microsoft.com/office/officeart/2005/8/layout/vList2"/>
    <dgm:cxn modelId="{DA8A8055-BCB3-2547-9B5A-FD4263E95AEC}" type="presParOf" srcId="{8EAA8144-B114-1C4F-BEA6-1A7C9CD0803B}" destId="{B4F402CC-B1C8-524F-8ABB-C7DC0333E863}" srcOrd="1" destOrd="0" presId="urn:microsoft.com/office/officeart/2005/8/layout/vList2"/>
    <dgm:cxn modelId="{5781615A-E336-7E4D-B348-E53C8F13641F}" type="presParOf" srcId="{8EAA8144-B114-1C4F-BEA6-1A7C9CD0803B}" destId="{AEE2326F-5A70-B14B-95E0-43A320C1BB03}" srcOrd="2" destOrd="0" presId="urn:microsoft.com/office/officeart/2005/8/layout/vList2"/>
    <dgm:cxn modelId="{E3970934-DF58-244B-A439-AD2FDD697DDD}" type="presParOf" srcId="{8EAA8144-B114-1C4F-BEA6-1A7C9CD0803B}" destId="{6E3658F9-54C3-544A-B09B-B896266A58B6}" srcOrd="3" destOrd="0" presId="urn:microsoft.com/office/officeart/2005/8/layout/vList2"/>
    <dgm:cxn modelId="{04E80051-F297-0F46-9FF3-35EDE785A995}" type="presParOf" srcId="{8EAA8144-B114-1C4F-BEA6-1A7C9CD0803B}" destId="{6880EEDD-06F3-634F-92DA-D41ECFB40F58}" srcOrd="4" destOrd="0" presId="urn:microsoft.com/office/officeart/2005/8/layout/vList2"/>
    <dgm:cxn modelId="{9976E0F6-B8F3-F84B-9753-545603988A58}" type="presParOf" srcId="{8EAA8144-B114-1C4F-BEA6-1A7C9CD0803B}" destId="{76A32A19-BAC9-3B4C-8973-E46A721D5F3C}" srcOrd="5" destOrd="0" presId="urn:microsoft.com/office/officeart/2005/8/layout/vList2"/>
    <dgm:cxn modelId="{5708D1CC-11F7-0C4E-8E74-3844D8F0DFE6}" type="presParOf" srcId="{8EAA8144-B114-1C4F-BEA6-1A7C9CD0803B}" destId="{205CBCD3-39D5-2D41-8BE5-9121BCE9764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9B0EC-0231-6243-8B8D-995DC9CB4C96}">
      <dsp:nvSpPr>
        <dsp:cNvPr id="0" name=""/>
        <dsp:cNvSpPr/>
      </dsp:nvSpPr>
      <dsp:spPr>
        <a:xfrm>
          <a:off x="3912358" y="46861"/>
          <a:ext cx="2436807" cy="2436807"/>
        </a:xfrm>
        <a:prstGeom prst="ellipse">
          <a:avLst/>
        </a:prstGeom>
        <a:solidFill>
          <a:schemeClr val="accent3">
            <a:lumMod val="60000"/>
            <a:lumOff val="40000"/>
          </a:schemeClr>
        </a:solidFill>
        <a:ln>
          <a:solidFill>
            <a:schemeClr val="bg1">
              <a:lumMod val="85000"/>
            </a:schemeClr>
          </a:solid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kern="1200" noProof="0" dirty="0" err="1">
              <a:solidFill>
                <a:schemeClr val="tx1"/>
              </a:solidFill>
              <a:latin typeface="Times New Roman" charset="0"/>
              <a:ea typeface="Times New Roman" charset="0"/>
              <a:cs typeface="Times New Roman" charset="0"/>
            </a:rPr>
            <a:t>sociální</a:t>
          </a:r>
          <a:r>
            <a:rPr lang="en-GB" sz="1600" kern="1200" noProof="0" dirty="0">
              <a:solidFill>
                <a:schemeClr val="tx1"/>
              </a:solidFill>
              <a:latin typeface="Times New Roman" charset="0"/>
              <a:ea typeface="Times New Roman" charset="0"/>
              <a:cs typeface="Times New Roman" charset="0"/>
            </a:rPr>
            <a:t> / </a:t>
          </a:r>
          <a:r>
            <a:rPr lang="en-GB" sz="1600" kern="1200" noProof="0" dirty="0" err="1">
              <a:solidFill>
                <a:schemeClr val="tx1"/>
              </a:solidFill>
              <a:latin typeface="Times New Roman" charset="0"/>
              <a:ea typeface="Times New Roman" charset="0"/>
              <a:cs typeface="Times New Roman" charset="0"/>
            </a:rPr>
            <a:t>politické</a:t>
          </a:r>
          <a:r>
            <a:rPr lang="en-GB" sz="1600" kern="1200" noProof="0" dirty="0">
              <a:solidFill>
                <a:schemeClr val="tx1"/>
              </a:solidFill>
              <a:latin typeface="Times New Roman" charset="0"/>
              <a:ea typeface="Times New Roman" charset="0"/>
              <a:cs typeface="Times New Roman" charset="0"/>
            </a:rPr>
            <a:t> </a:t>
          </a:r>
          <a:r>
            <a:rPr lang="en-GB" sz="1600" kern="1200" noProof="0" dirty="0" err="1">
              <a:solidFill>
                <a:schemeClr val="tx1"/>
              </a:solidFill>
              <a:latin typeface="Times New Roman" charset="0"/>
              <a:ea typeface="Times New Roman" charset="0"/>
              <a:cs typeface="Times New Roman" charset="0"/>
            </a:rPr>
            <a:t>faktory</a:t>
          </a:r>
          <a:r>
            <a:rPr lang="en-GB" sz="1600" kern="1200" noProof="0" dirty="0">
              <a:solidFill>
                <a:schemeClr val="tx1"/>
              </a:solidFill>
              <a:latin typeface="Times New Roman" charset="0"/>
              <a:ea typeface="Times New Roman" charset="0"/>
              <a:cs typeface="Times New Roman" charset="0"/>
            </a:rPr>
            <a:t> </a:t>
          </a:r>
        </a:p>
      </dsp:txBody>
      <dsp:txXfrm>
        <a:off x="4193528" y="374893"/>
        <a:ext cx="1874467" cy="773217"/>
      </dsp:txXfrm>
    </dsp:sp>
    <dsp:sp modelId="{4AA73D70-8476-304A-A5C2-8F175E558516}">
      <dsp:nvSpPr>
        <dsp:cNvPr id="0" name=""/>
        <dsp:cNvSpPr/>
      </dsp:nvSpPr>
      <dsp:spPr>
        <a:xfrm>
          <a:off x="4948775" y="1124680"/>
          <a:ext cx="2519610" cy="2436807"/>
        </a:xfrm>
        <a:prstGeom prst="ellipse">
          <a:avLst/>
        </a:prstGeom>
        <a:solidFill>
          <a:schemeClr val="accent6">
            <a:lumMod val="60000"/>
            <a:lumOff val="4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kern="1200" noProof="0" dirty="0" err="1">
              <a:solidFill>
                <a:schemeClr val="tx1"/>
              </a:solidFill>
              <a:latin typeface="Times New Roman" charset="0"/>
              <a:ea typeface="Times New Roman" charset="0"/>
              <a:cs typeface="Times New Roman" charset="0"/>
            </a:rPr>
            <a:t>kvalita</a:t>
          </a:r>
          <a:r>
            <a:rPr lang="en-GB" sz="1800" kern="1200" noProof="0" dirty="0">
              <a:solidFill>
                <a:schemeClr val="tx1"/>
              </a:solidFill>
              <a:latin typeface="Times New Roman" charset="0"/>
              <a:ea typeface="Times New Roman" charset="0"/>
              <a:cs typeface="Times New Roman" charset="0"/>
            </a:rPr>
            <a:t> </a:t>
          </a:r>
          <a:r>
            <a:rPr lang="en-GB" sz="1800" kern="1200" noProof="0" dirty="0" err="1">
              <a:solidFill>
                <a:schemeClr val="tx1"/>
              </a:solidFill>
              <a:latin typeface="Times New Roman" charset="0"/>
              <a:ea typeface="Times New Roman" charset="0"/>
              <a:cs typeface="Times New Roman" charset="0"/>
            </a:rPr>
            <a:t>zdravotní</a:t>
          </a:r>
          <a:r>
            <a:rPr lang="en-GB" sz="1800" kern="1200" noProof="0" dirty="0">
              <a:solidFill>
                <a:schemeClr val="tx1"/>
              </a:solidFill>
              <a:latin typeface="Times New Roman" charset="0"/>
              <a:ea typeface="Times New Roman" charset="0"/>
              <a:cs typeface="Times New Roman" charset="0"/>
            </a:rPr>
            <a:t> </a:t>
          </a:r>
          <a:r>
            <a:rPr lang="en-GB" sz="1800" kern="1200" noProof="0" dirty="0" err="1">
              <a:solidFill>
                <a:schemeClr val="tx1"/>
              </a:solidFill>
              <a:latin typeface="Times New Roman" charset="0"/>
              <a:ea typeface="Times New Roman" charset="0"/>
              <a:cs typeface="Times New Roman" charset="0"/>
            </a:rPr>
            <a:t>péče</a:t>
          </a:r>
          <a:endParaRPr lang="en-GB" sz="1800" kern="1200" noProof="0" dirty="0">
            <a:solidFill>
              <a:schemeClr val="tx1"/>
            </a:solidFill>
            <a:latin typeface="Times New Roman" charset="0"/>
            <a:ea typeface="Times New Roman" charset="0"/>
            <a:cs typeface="Times New Roman" charset="0"/>
          </a:endParaRPr>
        </a:p>
      </dsp:txBody>
      <dsp:txXfrm>
        <a:off x="6305489" y="1405850"/>
        <a:ext cx="969081" cy="1874467"/>
      </dsp:txXfrm>
    </dsp:sp>
    <dsp:sp modelId="{2D6B7C40-71D1-EC46-9EF5-5525976063A4}">
      <dsp:nvSpPr>
        <dsp:cNvPr id="0" name=""/>
        <dsp:cNvSpPr/>
      </dsp:nvSpPr>
      <dsp:spPr>
        <a:xfrm>
          <a:off x="3912358" y="2202499"/>
          <a:ext cx="2436807" cy="2436807"/>
        </a:xfrm>
        <a:prstGeom prst="ellipse">
          <a:avLst/>
        </a:prstGeom>
        <a:gradFill rotWithShape="0">
          <a:gsLst>
            <a:gs pos="0">
              <a:schemeClr val="accent1">
                <a:alpha val="50000"/>
                <a:hueOff val="0"/>
                <a:satOff val="0"/>
                <a:lumOff val="0"/>
                <a:alphaOff val="0"/>
                <a:tint val="94000"/>
                <a:satMod val="100000"/>
                <a:lumMod val="108000"/>
              </a:schemeClr>
            </a:gs>
            <a:gs pos="50000">
              <a:schemeClr val="accent1">
                <a:alpha val="50000"/>
                <a:hueOff val="0"/>
                <a:satOff val="0"/>
                <a:lumOff val="0"/>
                <a:alphaOff val="0"/>
                <a:tint val="98000"/>
                <a:shade val="100000"/>
                <a:satMod val="100000"/>
                <a:lumMod val="100000"/>
              </a:schemeClr>
            </a:gs>
            <a:gs pos="100000">
              <a:schemeClr val="accent1">
                <a:alpha val="50000"/>
                <a:hueOff val="0"/>
                <a:satOff val="0"/>
                <a:lumOff val="0"/>
                <a:alphaOff val="0"/>
                <a:shade val="72000"/>
                <a:satMod val="120000"/>
                <a:lumMod val="100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kern="1200" noProof="0" dirty="0" err="1">
              <a:solidFill>
                <a:schemeClr val="tx1"/>
              </a:solidFill>
              <a:latin typeface="Times New Roman" charset="0"/>
              <a:ea typeface="Times New Roman" charset="0"/>
              <a:cs typeface="Times New Roman" charset="0"/>
            </a:rPr>
            <a:t>biologické</a:t>
          </a:r>
          <a:r>
            <a:rPr lang="en-GB" sz="1600" kern="1200" noProof="0" dirty="0">
              <a:solidFill>
                <a:schemeClr val="tx1"/>
              </a:solidFill>
              <a:latin typeface="Times New Roman" charset="0"/>
              <a:ea typeface="Times New Roman" charset="0"/>
              <a:cs typeface="Times New Roman" charset="0"/>
            </a:rPr>
            <a:t> a </a:t>
          </a:r>
          <a:r>
            <a:rPr lang="en-GB" sz="1600" kern="1200" noProof="0" dirty="0" err="1">
              <a:solidFill>
                <a:schemeClr val="tx1"/>
              </a:solidFill>
              <a:latin typeface="Times New Roman" charset="0"/>
              <a:ea typeface="Times New Roman" charset="0"/>
              <a:cs typeface="Times New Roman" charset="0"/>
            </a:rPr>
            <a:t>genetické</a:t>
          </a:r>
          <a:r>
            <a:rPr lang="en-GB" sz="1600" kern="1200" noProof="0" dirty="0">
              <a:solidFill>
                <a:schemeClr val="tx1"/>
              </a:solidFill>
              <a:latin typeface="Times New Roman" charset="0"/>
              <a:ea typeface="Times New Roman" charset="0"/>
              <a:cs typeface="Times New Roman" charset="0"/>
            </a:rPr>
            <a:t> </a:t>
          </a:r>
          <a:r>
            <a:rPr lang="en-GB" sz="1600" kern="1200" noProof="0" dirty="0" err="1">
              <a:solidFill>
                <a:schemeClr val="tx1"/>
              </a:solidFill>
              <a:latin typeface="Times New Roman" charset="0"/>
              <a:ea typeface="Times New Roman" charset="0"/>
              <a:cs typeface="Times New Roman" charset="0"/>
            </a:rPr>
            <a:t>faktory</a:t>
          </a:r>
          <a:endParaRPr lang="en-GB" sz="1600" kern="1200" noProof="0" dirty="0">
            <a:solidFill>
              <a:schemeClr val="tx1"/>
            </a:solidFill>
            <a:latin typeface="Times New Roman" charset="0"/>
            <a:ea typeface="Times New Roman" charset="0"/>
            <a:cs typeface="Times New Roman" charset="0"/>
          </a:endParaRPr>
        </a:p>
      </dsp:txBody>
      <dsp:txXfrm>
        <a:off x="4193528" y="3538057"/>
        <a:ext cx="1874467" cy="773217"/>
      </dsp:txXfrm>
    </dsp:sp>
    <dsp:sp modelId="{99B970EF-7A41-C642-BDA7-9C3563518767}">
      <dsp:nvSpPr>
        <dsp:cNvPr id="0" name=""/>
        <dsp:cNvSpPr/>
      </dsp:nvSpPr>
      <dsp:spPr>
        <a:xfrm>
          <a:off x="2894813" y="1124680"/>
          <a:ext cx="2316258" cy="2436807"/>
        </a:xfrm>
        <a:prstGeom prst="ellipse">
          <a:avLst/>
        </a:prstGeom>
        <a:solidFill>
          <a:schemeClr val="accent5">
            <a:lumMod val="60000"/>
            <a:lumOff val="4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kern="1200" noProof="0" dirty="0" err="1">
              <a:solidFill>
                <a:schemeClr val="tx1"/>
              </a:solidFill>
              <a:latin typeface="Times New Roman" charset="0"/>
              <a:ea typeface="Times New Roman" charset="0"/>
              <a:cs typeface="Times New Roman" charset="0"/>
            </a:rPr>
            <a:t>individuální</a:t>
          </a:r>
          <a:r>
            <a:rPr lang="en-GB" sz="1600" kern="1200" noProof="0" dirty="0">
              <a:solidFill>
                <a:schemeClr val="tx1"/>
              </a:solidFill>
              <a:latin typeface="Times New Roman" charset="0"/>
              <a:ea typeface="Times New Roman" charset="0"/>
              <a:cs typeface="Times New Roman" charset="0"/>
            </a:rPr>
            <a:t> / </a:t>
          </a:r>
          <a:r>
            <a:rPr lang="en-GB" sz="1600" kern="1200" noProof="0" dirty="0" err="1">
              <a:solidFill>
                <a:schemeClr val="tx1"/>
              </a:solidFill>
              <a:latin typeface="Times New Roman" charset="0"/>
              <a:ea typeface="Times New Roman" charset="0"/>
              <a:cs typeface="Times New Roman" charset="0"/>
            </a:rPr>
            <a:t>lifestyové</a:t>
          </a:r>
          <a:r>
            <a:rPr lang="en-GB" sz="1600" kern="1200" noProof="0" dirty="0">
              <a:solidFill>
                <a:schemeClr val="tx1"/>
              </a:solidFill>
              <a:latin typeface="Times New Roman" charset="0"/>
              <a:ea typeface="Times New Roman" charset="0"/>
              <a:cs typeface="Times New Roman" charset="0"/>
            </a:rPr>
            <a:t> </a:t>
          </a:r>
          <a:r>
            <a:rPr lang="en-GB" sz="1600" kern="1200" noProof="0" dirty="0" err="1">
              <a:solidFill>
                <a:schemeClr val="tx1"/>
              </a:solidFill>
              <a:latin typeface="Times New Roman" charset="0"/>
              <a:ea typeface="Times New Roman" charset="0"/>
              <a:cs typeface="Times New Roman" charset="0"/>
            </a:rPr>
            <a:t>faktory</a:t>
          </a:r>
          <a:endParaRPr lang="en-GB" sz="1600" kern="1200" noProof="0" dirty="0">
            <a:solidFill>
              <a:schemeClr val="tx1"/>
            </a:solidFill>
            <a:latin typeface="Times New Roman" charset="0"/>
            <a:ea typeface="Times New Roman" charset="0"/>
            <a:cs typeface="Times New Roman" charset="0"/>
          </a:endParaRPr>
        </a:p>
      </dsp:txBody>
      <dsp:txXfrm>
        <a:off x="3072987" y="1405850"/>
        <a:ext cx="890868" cy="18744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89A7CA-0D51-E44B-924F-9B533475281D}">
      <dsp:nvSpPr>
        <dsp:cNvPr id="0" name=""/>
        <dsp:cNvSpPr/>
      </dsp:nvSpPr>
      <dsp:spPr>
        <a:xfrm>
          <a:off x="0" y="706494"/>
          <a:ext cx="10363200" cy="8704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sk-SK" sz="2400" b="0" i="0" kern="1200" dirty="0" err="1"/>
            <a:t>Jaká</a:t>
          </a:r>
          <a:r>
            <a:rPr lang="sk-SK" sz="2400" b="0" i="0" kern="1200" dirty="0"/>
            <a:t> zdravotní </a:t>
          </a:r>
          <a:r>
            <a:rPr lang="sk-SK" sz="2400" b="0" i="0" kern="1200" dirty="0" err="1"/>
            <a:t>přesvědčení</a:t>
          </a:r>
          <a:r>
            <a:rPr lang="sk-SK" sz="2400" b="0" i="0" kern="1200"/>
            <a:t> ovlivňují</a:t>
          </a:r>
          <a:r>
            <a:rPr lang="sk-SK" sz="2400" b="0" i="0" kern="1200" dirty="0"/>
            <a:t> vaše </a:t>
          </a:r>
          <a:r>
            <a:rPr lang="sk-SK" sz="2400" b="0" i="1" kern="1200" dirty="0" err="1"/>
            <a:t>health</a:t>
          </a:r>
          <a:r>
            <a:rPr lang="sk-SK" sz="2400" b="0" i="1" kern="1200" dirty="0"/>
            <a:t> </a:t>
          </a:r>
          <a:r>
            <a:rPr lang="sk-SK" sz="2400" b="0" i="1" kern="1200" dirty="0" err="1"/>
            <a:t>pathogens</a:t>
          </a:r>
          <a:r>
            <a:rPr lang="sk-SK" sz="2400" b="0" i="0" kern="1200" dirty="0"/>
            <a:t> a </a:t>
          </a:r>
          <a:r>
            <a:rPr lang="sk-SK" sz="2400" b="0" i="1" kern="1200" dirty="0" err="1"/>
            <a:t>immunogens</a:t>
          </a:r>
          <a:r>
            <a:rPr lang="sk-SK" sz="2400" b="0" i="0" kern="1200" dirty="0"/>
            <a:t>? </a:t>
          </a:r>
          <a:r>
            <a:rPr lang="sk-SK" sz="2400" b="0" i="0" kern="1200" dirty="0" err="1"/>
            <a:t>Např</a:t>
          </a:r>
          <a:r>
            <a:rPr lang="sk-SK" sz="2400" b="0" i="0" kern="1200" dirty="0"/>
            <a:t>. „</a:t>
          </a:r>
          <a:r>
            <a:rPr lang="sk-SK" sz="2400" b="0" i="0" kern="1200" dirty="0" err="1"/>
            <a:t>Cítím</a:t>
          </a:r>
          <a:r>
            <a:rPr lang="sk-SK" sz="2400" b="0" i="0" kern="1200" dirty="0"/>
            <a:t>, že nemám čas na cvičení“, nebo „Je </a:t>
          </a:r>
          <a:r>
            <a:rPr lang="sk-SK" sz="2400" b="0" i="0" kern="1200" dirty="0" err="1"/>
            <a:t>důležité</a:t>
          </a:r>
          <a:r>
            <a:rPr lang="sk-SK" sz="2400" b="0" i="0" kern="1200" dirty="0"/>
            <a:t> </a:t>
          </a:r>
          <a:r>
            <a:rPr lang="sk-SK" sz="2400" b="0" i="0" kern="1200" dirty="0" err="1"/>
            <a:t>jíst</a:t>
          </a:r>
          <a:r>
            <a:rPr lang="sk-SK" sz="2400" b="0" i="0" kern="1200" dirty="0"/>
            <a:t> </a:t>
          </a:r>
          <a:r>
            <a:rPr lang="sk-SK" sz="2400" b="0" i="0" kern="1200" dirty="0" err="1"/>
            <a:t>ovoce</a:t>
          </a:r>
          <a:r>
            <a:rPr lang="sk-SK" sz="2400" b="0" i="0" kern="1200" dirty="0"/>
            <a:t> každý </a:t>
          </a:r>
          <a:r>
            <a:rPr lang="sk-SK" sz="2400" b="0" i="0" kern="1200" dirty="0" err="1"/>
            <a:t>den</a:t>
          </a:r>
          <a:r>
            <a:rPr lang="sk-SK" sz="2400" b="0" i="0" kern="1200" dirty="0"/>
            <a:t>“.</a:t>
          </a:r>
          <a:endParaRPr lang="en-US" sz="2400" kern="1200" dirty="0"/>
        </a:p>
      </dsp:txBody>
      <dsp:txXfrm>
        <a:off x="42493" y="748987"/>
        <a:ext cx="10278214" cy="785494"/>
      </dsp:txXfrm>
    </dsp:sp>
    <dsp:sp modelId="{AEE2326F-5A70-B14B-95E0-43A320C1BB03}">
      <dsp:nvSpPr>
        <dsp:cNvPr id="0" name=""/>
        <dsp:cNvSpPr/>
      </dsp:nvSpPr>
      <dsp:spPr>
        <a:xfrm>
          <a:off x="0" y="1646094"/>
          <a:ext cx="10363200" cy="8704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sk-SK" sz="2400" b="0" i="0" kern="1200"/>
            <a:t>Myslíte si, že vaše zdravotní chování více ovlivňuje rodina, přátelé, nebo vaše vlastní rozhodnutí? Jak byste to vysvětlili?</a:t>
          </a:r>
          <a:endParaRPr lang="en-US" sz="2400" kern="1200"/>
        </a:p>
      </dsp:txBody>
      <dsp:txXfrm>
        <a:off x="42493" y="1688587"/>
        <a:ext cx="10278214" cy="785494"/>
      </dsp:txXfrm>
    </dsp:sp>
    <dsp:sp modelId="{6880EEDD-06F3-634F-92DA-D41ECFB40F58}">
      <dsp:nvSpPr>
        <dsp:cNvPr id="0" name=""/>
        <dsp:cNvSpPr/>
      </dsp:nvSpPr>
      <dsp:spPr>
        <a:xfrm>
          <a:off x="0" y="2585694"/>
          <a:ext cx="10363200" cy="8704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sk-SK" sz="2400" b="0" i="0" kern="1200"/>
            <a:t>Co by vás přimělo eliminovat jeden z vašich </a:t>
          </a:r>
          <a:r>
            <a:rPr lang="sk-SK" sz="2400" b="0" i="1" kern="1200"/>
            <a:t>health pathogens</a:t>
          </a:r>
          <a:r>
            <a:rPr lang="sk-SK" sz="2400" b="0" i="0" kern="1200"/>
            <a:t>? Jaké kroky byste podnikli?</a:t>
          </a:r>
          <a:endParaRPr lang="en-US" sz="2400" kern="1200"/>
        </a:p>
      </dsp:txBody>
      <dsp:txXfrm>
        <a:off x="42493" y="2628187"/>
        <a:ext cx="10278214" cy="785494"/>
      </dsp:txXfrm>
    </dsp:sp>
    <dsp:sp modelId="{205CBCD3-39D5-2D41-8BE5-9121BCE97649}">
      <dsp:nvSpPr>
        <dsp:cNvPr id="0" name=""/>
        <dsp:cNvSpPr/>
      </dsp:nvSpPr>
      <dsp:spPr>
        <a:xfrm>
          <a:off x="0" y="3525294"/>
          <a:ext cx="10363200" cy="8704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sk-SK" sz="2400" b="0" i="0" kern="1200"/>
            <a:t>Jak byste mohli posílit své </a:t>
          </a:r>
          <a:r>
            <a:rPr lang="sk-SK" sz="2400" b="0" i="1" kern="1200"/>
            <a:t>health immunogens</a:t>
          </a:r>
          <a:r>
            <a:rPr lang="sk-SK" sz="2400" b="0" i="0" kern="1200"/>
            <a:t>? Můžete si vybrat jeden konkrétní a naplánovat kroky.</a:t>
          </a:r>
          <a:endParaRPr lang="en-US" sz="2400" kern="1200"/>
        </a:p>
      </dsp:txBody>
      <dsp:txXfrm>
        <a:off x="42493" y="3567787"/>
        <a:ext cx="10278214" cy="78549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4.xml.rels><?xml version="1.0" encoding="UTF-8" standalone="yes"?>
<Relationships xmlns="http://schemas.openxmlformats.org/package/2006/relationships"><Relationship Id="rId1" Type="http://schemas.openxmlformats.org/officeDocument/2006/relationships/image" Target="../media/image31.png"/></Relationships>
</file>

<file path=ppt/drawings/drawing1.xml><?xml version="1.0" encoding="utf-8"?>
<c:userShapes xmlns:c="http://schemas.openxmlformats.org/drawingml/2006/chart">
  <cdr:relSizeAnchor xmlns:cdr="http://schemas.openxmlformats.org/drawingml/2006/chartDrawing">
    <cdr:from>
      <cdr:x>0.01188</cdr:x>
      <cdr:y>0.00962</cdr:y>
    </cdr:from>
    <cdr:to>
      <cdr:x>0.34805</cdr:x>
      <cdr:y>0.04615</cdr:y>
    </cdr:to>
    <cdr:sp macro="" textlink="">
      <cdr:nvSpPr>
        <cdr:cNvPr id="2" name="TextBox 1"/>
        <cdr:cNvSpPr txBox="1"/>
      </cdr:nvSpPr>
      <cdr:spPr>
        <a:xfrm xmlns:a="http://schemas.openxmlformats.org/drawingml/2006/main">
          <a:off x="66676" y="47625"/>
          <a:ext cx="1885950" cy="180975"/>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a:r>
            <a:rPr lang="en-US" sz="1400" dirty="0">
              <a:latin typeface="Times New Roman" charset="0"/>
              <a:ea typeface="Times New Roman" charset="0"/>
              <a:cs typeface="Times New Roman" charset="0"/>
            </a:rPr>
            <a:t>% of population</a:t>
          </a:r>
          <a:r>
            <a:rPr lang="en-US" sz="1400" baseline="0" dirty="0">
              <a:latin typeface="Times New Roman" charset="0"/>
              <a:ea typeface="Times New Roman" charset="0"/>
              <a:cs typeface="Times New Roman" charset="0"/>
            </a:rPr>
            <a:t> aged 16 years and over</a:t>
          </a:r>
          <a:endParaRPr lang="en-US" sz="1400" dirty="0">
            <a:latin typeface="Times New Roman" charset="0"/>
            <a:ea typeface="Times New Roman" charset="0"/>
            <a:cs typeface="Times New Roman"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0.18435</cdr:x>
      <cdr:y>0.0118</cdr:y>
    </cdr:from>
    <cdr:to>
      <cdr:x>0.4915</cdr:x>
      <cdr:y>0.07055</cdr:y>
    </cdr:to>
    <cdr:sp macro="" textlink="">
      <cdr:nvSpPr>
        <cdr:cNvPr id="2" name="TextBox 1"/>
        <cdr:cNvSpPr txBox="1"/>
      </cdr:nvSpPr>
      <cdr:spPr>
        <a:xfrm xmlns:a="http://schemas.openxmlformats.org/drawingml/2006/main">
          <a:off x="1032462" y="38100"/>
          <a:ext cx="1720255" cy="189702"/>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a:r>
            <a:rPr lang="en-US" dirty="0">
              <a:latin typeface="Times New Roman" charset="0"/>
              <a:ea typeface="Times New Roman" charset="0"/>
              <a:cs typeface="Times New Roman" charset="0"/>
            </a:rPr>
            <a:t>% of the population</a:t>
          </a:r>
          <a:r>
            <a:rPr lang="en-US" baseline="0" dirty="0">
              <a:latin typeface="Times New Roman" charset="0"/>
              <a:ea typeface="Times New Roman" charset="0"/>
              <a:cs typeface="Times New Roman" charset="0"/>
            </a:rPr>
            <a:t> aged 16 years and over reporting good or very good health</a:t>
          </a:r>
          <a:endParaRPr lang="en-US" dirty="0">
            <a:latin typeface="Times New Roman" charset="0"/>
            <a:ea typeface="Times New Roman" charset="0"/>
            <a:cs typeface="Times New Roman"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0.87719</cdr:x>
      <cdr:y>0.95399</cdr:y>
    </cdr:from>
    <cdr:to>
      <cdr:x>1</cdr:x>
      <cdr:y>1</cdr:y>
    </cdr:to>
    <cdr:sp macro="" textlink="">
      <cdr:nvSpPr>
        <cdr:cNvPr id="2" name="Obdĺžnik 1"/>
        <cdr:cNvSpPr/>
      </cdr:nvSpPr>
      <cdr:spPr>
        <a:xfrm xmlns:a="http://schemas.openxmlformats.org/drawingml/2006/main">
          <a:off x="9791917" y="5743791"/>
          <a:ext cx="1370888" cy="276999"/>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is-IS" sz="1200" b="0" i="0" dirty="0">
              <a:solidFill>
                <a:srgbClr val="4B4B4B"/>
              </a:solidFill>
              <a:effectLst/>
              <a:latin typeface="arial" charset="0"/>
            </a:rPr>
            <a:t>OECD/EU (2016)</a:t>
          </a:r>
          <a:endParaRPr lang="en-GB" sz="1200" dirty="0"/>
        </a:p>
      </cdr:txBody>
    </cdr:sp>
  </cdr:relSizeAnchor>
</c:userShapes>
</file>

<file path=ppt/drawings/drawing4.xml><?xml version="1.0" encoding="utf-8"?>
<c:userShapes xmlns:c="http://schemas.openxmlformats.org/drawingml/2006/chart">
  <cdr:relSizeAnchor xmlns:cdr="http://schemas.openxmlformats.org/drawingml/2006/chartDrawing">
    <cdr:from>
      <cdr:x>0.01144</cdr:x>
      <cdr:y>0.0032</cdr:y>
    </cdr:from>
    <cdr:to>
      <cdr:x>0.15109</cdr:x>
      <cdr:y>0.05864</cdr:y>
    </cdr:to>
    <cdr:sp macro="" textlink="">
      <cdr:nvSpPr>
        <cdr:cNvPr id="2" name="TextBox 1"/>
        <cdr:cNvSpPr txBox="1"/>
      </cdr:nvSpPr>
      <cdr:spPr>
        <a:xfrm xmlns:a="http://schemas.openxmlformats.org/drawingml/2006/main">
          <a:off x="64328" y="9937"/>
          <a:ext cx="811972" cy="171038"/>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050" dirty="0">
              <a:latin typeface="Times New Roman" charset="0"/>
              <a:ea typeface="Times New Roman" charset="0"/>
              <a:cs typeface="Times New Roman" charset="0"/>
            </a:rPr>
            <a:t>% of population aged 15 years and over</a:t>
          </a:r>
        </a:p>
      </cdr:txBody>
    </cdr:sp>
  </cdr:relSizeAnchor>
  <cdr:relSizeAnchor xmlns:cdr="http://schemas.openxmlformats.org/drawingml/2006/chartDrawing">
    <cdr:from>
      <cdr:x>0</cdr:x>
      <cdr:y>0</cdr:y>
    </cdr:from>
    <cdr:to>
      <cdr:x>0.00533</cdr:x>
      <cdr:y>0.0089</cdr:y>
    </cdr:to>
    <cdr:pic>
      <cdr:nvPicPr>
        <cdr:cNvPr id="3" name="chart">
          <a:extLst xmlns:a="http://schemas.openxmlformats.org/drawingml/2006/main">
            <a:ext uri="{FF2B5EF4-FFF2-40B4-BE49-F238E27FC236}">
              <a16:creationId xmlns:a16="http://schemas.microsoft.com/office/drawing/2014/main" id="{6F4C4C9F-8238-304A-B378-FED79D3D471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cdr:x>
      <cdr:y>0</cdr:y>
    </cdr:from>
    <cdr:to>
      <cdr:x>0</cdr:x>
      <cdr:y>0</cdr:y>
    </cdr:to>
    <cdr:sp macro="" textlink="">
      <cdr:nvSpPr>
        <cdr:cNvPr id="4" name="TextBox 1"/>
        <cdr:cNvSpPr txBox="1"/>
      </cdr:nvSpPr>
      <cdr:spPr>
        <a:xfrm xmlns:a="http://schemas.openxmlformats.org/drawingml/2006/main">
          <a:off x="0" y="32466"/>
          <a:ext cx="2288538" cy="16465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800">
              <a:latin typeface="Arial" pitchFamily="34" charset="0"/>
              <a:cs typeface="Arial" pitchFamily="34" charset="0"/>
            </a:rPr>
            <a:t>% of population aged 15 years and over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E8B86-26AB-5446-BF05-9362D77410C5}" type="datetimeFigureOut">
              <a:rPr lang="cs-CZ" smtClean="0"/>
              <a:t>25.02.2025</a:t>
            </a:fld>
            <a:endParaRPr lang="cs-CZ"/>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5A99B-B677-8040-8EA7-B254FCAAAEEA}" type="slidenum">
              <a:rPr lang="cs-CZ" smtClean="0"/>
              <a:t>‹#›</a:t>
            </a:fld>
            <a:endParaRPr lang="cs-CZ"/>
          </a:p>
        </p:txBody>
      </p:sp>
    </p:spTree>
    <p:extLst>
      <p:ext uri="{BB962C8B-B14F-4D97-AF65-F5344CB8AC3E}">
        <p14:creationId xmlns:p14="http://schemas.microsoft.com/office/powerpoint/2010/main" val="2362913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b="0" i="0" u="none" strike="noStrike" dirty="0">
                <a:solidFill>
                  <a:srgbClr val="0F0F0F"/>
                </a:solidFill>
                <a:effectLst/>
                <a:latin typeface="Söhne"/>
              </a:rPr>
              <a:t>Jak </a:t>
            </a:r>
            <a:r>
              <a:rPr lang="sk-SK" b="0" i="0" u="none" strike="noStrike" dirty="0" err="1">
                <a:solidFill>
                  <a:srgbClr val="0F0F0F"/>
                </a:solidFill>
                <a:effectLst/>
                <a:latin typeface="Söhne"/>
              </a:rPr>
              <a:t>se</a:t>
            </a:r>
            <a:r>
              <a:rPr lang="sk-SK" b="0" i="0" u="none" strike="noStrike" dirty="0">
                <a:solidFill>
                  <a:srgbClr val="0F0F0F"/>
                </a:solidFill>
                <a:effectLst/>
                <a:latin typeface="Söhne"/>
              </a:rPr>
              <a:t> </a:t>
            </a:r>
            <a:r>
              <a:rPr lang="sk-SK" b="0" i="0" u="none" strike="noStrike" dirty="0" err="1">
                <a:solidFill>
                  <a:srgbClr val="0F0F0F"/>
                </a:solidFill>
                <a:effectLst/>
                <a:latin typeface="Söhne"/>
              </a:rPr>
              <a:t>cítíte</a:t>
            </a:r>
            <a:r>
              <a:rPr lang="sk-SK" b="0" i="0" u="none" strike="noStrike" dirty="0">
                <a:solidFill>
                  <a:srgbClr val="0F0F0F"/>
                </a:solidFill>
                <a:effectLst/>
                <a:latin typeface="Söhne"/>
              </a:rPr>
              <a:t>? </a:t>
            </a:r>
            <a:r>
              <a:rPr lang="sk-SK" b="0" i="0" u="none" strike="noStrike" dirty="0" err="1">
                <a:solidFill>
                  <a:srgbClr val="0F0F0F"/>
                </a:solidFill>
                <a:effectLst/>
                <a:latin typeface="Söhne"/>
              </a:rPr>
              <a:t>Kolik</a:t>
            </a:r>
            <a:r>
              <a:rPr lang="sk-SK" b="0" i="0" u="none" strike="noStrike" dirty="0">
                <a:solidFill>
                  <a:srgbClr val="0F0F0F"/>
                </a:solidFill>
                <a:effectLst/>
                <a:latin typeface="Söhne"/>
              </a:rPr>
              <a:t> z vás by </a:t>
            </a:r>
            <a:r>
              <a:rPr lang="sk-SK" b="0" i="0" u="none" strike="noStrike" dirty="0" err="1">
                <a:solidFill>
                  <a:srgbClr val="0F0F0F"/>
                </a:solidFill>
                <a:effectLst/>
                <a:latin typeface="Söhne"/>
              </a:rPr>
              <a:t>řeklo</a:t>
            </a:r>
            <a:r>
              <a:rPr lang="sk-SK" b="0" i="0" u="none" strike="noStrike" dirty="0">
                <a:solidFill>
                  <a:srgbClr val="0F0F0F"/>
                </a:solidFill>
                <a:effectLst/>
                <a:latin typeface="Söhne"/>
              </a:rPr>
              <a:t>, že </a:t>
            </a:r>
            <a:r>
              <a:rPr lang="sk-SK" b="0" i="0" u="none" strike="noStrike" dirty="0" err="1">
                <a:solidFill>
                  <a:srgbClr val="0F0F0F"/>
                </a:solidFill>
                <a:effectLst/>
                <a:latin typeface="Söhne"/>
              </a:rPr>
              <a:t>se</a:t>
            </a:r>
            <a:r>
              <a:rPr lang="sk-SK" b="0" i="0" u="none" strike="noStrike" dirty="0">
                <a:solidFill>
                  <a:srgbClr val="0F0F0F"/>
                </a:solidFill>
                <a:effectLst/>
                <a:latin typeface="Söhne"/>
              </a:rPr>
              <a:t> </a:t>
            </a:r>
            <a:r>
              <a:rPr lang="sk-SK" b="0" i="0" u="none" strike="noStrike" dirty="0" err="1">
                <a:solidFill>
                  <a:srgbClr val="0F0F0F"/>
                </a:solidFill>
                <a:effectLst/>
                <a:latin typeface="Söhne"/>
              </a:rPr>
              <a:t>cítí</a:t>
            </a:r>
            <a:r>
              <a:rPr lang="sk-SK" b="0" i="0" u="none" strike="noStrike" dirty="0">
                <a:solidFill>
                  <a:srgbClr val="0F0F0F"/>
                </a:solidFill>
                <a:effectLst/>
                <a:latin typeface="Söhne"/>
              </a:rPr>
              <a:t> </a:t>
            </a:r>
            <a:r>
              <a:rPr lang="sk-SK" b="0" i="0" u="none" strike="noStrike" dirty="0" err="1">
                <a:solidFill>
                  <a:srgbClr val="0F0F0F"/>
                </a:solidFill>
                <a:effectLst/>
                <a:latin typeface="Söhne"/>
              </a:rPr>
              <a:t>velmi</a:t>
            </a:r>
            <a:r>
              <a:rPr lang="sk-SK" b="0" i="0" u="none" strike="noStrike" dirty="0">
                <a:solidFill>
                  <a:srgbClr val="0F0F0F"/>
                </a:solidFill>
                <a:effectLst/>
                <a:latin typeface="Söhne"/>
              </a:rPr>
              <a:t> </a:t>
            </a:r>
            <a:r>
              <a:rPr lang="sk-SK" b="0" i="0" u="none" strike="noStrike" dirty="0" err="1">
                <a:solidFill>
                  <a:srgbClr val="0F0F0F"/>
                </a:solidFill>
                <a:effectLst/>
                <a:latin typeface="Söhne"/>
              </a:rPr>
              <a:t>dobře</a:t>
            </a:r>
            <a:r>
              <a:rPr lang="sk-SK" b="0" i="0" u="none" strike="noStrike" dirty="0">
                <a:solidFill>
                  <a:srgbClr val="0F0F0F"/>
                </a:solidFill>
                <a:effectLst/>
                <a:latin typeface="Söhne"/>
              </a:rPr>
              <a:t> nebo </a:t>
            </a:r>
            <a:r>
              <a:rPr lang="sk-SK" b="0" i="0" u="none" strike="noStrike" dirty="0" err="1">
                <a:solidFill>
                  <a:srgbClr val="0F0F0F"/>
                </a:solidFill>
                <a:effectLst/>
                <a:latin typeface="Söhne"/>
              </a:rPr>
              <a:t>dobře</a:t>
            </a:r>
            <a:r>
              <a:rPr lang="sk-SK" b="0" i="0" u="none" strike="noStrike" dirty="0">
                <a:solidFill>
                  <a:srgbClr val="0F0F0F"/>
                </a:solidFill>
                <a:effectLst/>
                <a:latin typeface="Söhne"/>
              </a:rPr>
              <a:t>? </a:t>
            </a:r>
            <a:r>
              <a:rPr lang="sk-SK" b="0" i="0" u="none" strike="noStrike" dirty="0" err="1">
                <a:solidFill>
                  <a:srgbClr val="0F0F0F"/>
                </a:solidFill>
                <a:effectLst/>
                <a:latin typeface="Söhne"/>
              </a:rPr>
              <a:t>Data</a:t>
            </a:r>
            <a:r>
              <a:rPr lang="sk-SK" b="0" i="0" u="none" strike="noStrike" dirty="0">
                <a:solidFill>
                  <a:srgbClr val="0F0F0F"/>
                </a:solidFill>
                <a:effectLst/>
                <a:latin typeface="Söhne"/>
              </a:rPr>
              <a:t> z roku 2015 z </a:t>
            </a:r>
            <a:r>
              <a:rPr lang="sk-SK" b="0" i="0" u="none" strike="noStrike" dirty="0" err="1">
                <a:solidFill>
                  <a:srgbClr val="0F0F0F"/>
                </a:solidFill>
                <a:effectLst/>
                <a:latin typeface="Söhne"/>
              </a:rPr>
              <a:t>evropských</a:t>
            </a:r>
            <a:r>
              <a:rPr lang="sk-SK" b="0" i="0" u="none" strike="noStrike" dirty="0">
                <a:solidFill>
                  <a:srgbClr val="0F0F0F"/>
                </a:solidFill>
                <a:effectLst/>
                <a:latin typeface="Söhne"/>
              </a:rPr>
              <a:t> zemí </a:t>
            </a:r>
            <a:r>
              <a:rPr lang="sk-SK" b="0" i="0" u="none" strike="noStrike" dirty="0" err="1">
                <a:solidFill>
                  <a:srgbClr val="0F0F0F"/>
                </a:solidFill>
                <a:effectLst/>
                <a:latin typeface="Söhne"/>
              </a:rPr>
              <a:t>ukazují</a:t>
            </a:r>
            <a:r>
              <a:rPr lang="sk-SK" b="0" i="0" u="none" strike="noStrike" dirty="0">
                <a:solidFill>
                  <a:srgbClr val="0F0F0F"/>
                </a:solidFill>
                <a:effectLst/>
                <a:latin typeface="Söhne"/>
              </a:rPr>
              <a:t>, že Česká republika je </a:t>
            </a:r>
            <a:r>
              <a:rPr lang="sk-SK" b="0" i="0" u="none" strike="noStrike" dirty="0" err="1">
                <a:solidFill>
                  <a:srgbClr val="0F0F0F"/>
                </a:solidFill>
                <a:effectLst/>
                <a:latin typeface="Söhne"/>
              </a:rPr>
              <a:t>mírně</a:t>
            </a:r>
            <a:r>
              <a:rPr lang="sk-SK" b="0" i="0" u="none" strike="noStrike" dirty="0">
                <a:solidFill>
                  <a:srgbClr val="0F0F0F"/>
                </a:solidFill>
                <a:effectLst/>
                <a:latin typeface="Söhne"/>
              </a:rPr>
              <a:t> pod </a:t>
            </a:r>
            <a:r>
              <a:rPr lang="sk-SK" b="0" i="0" u="none" strike="noStrike" dirty="0" err="1">
                <a:solidFill>
                  <a:srgbClr val="0F0F0F"/>
                </a:solidFill>
                <a:effectLst/>
                <a:latin typeface="Söhne"/>
              </a:rPr>
              <a:t>průměrem</a:t>
            </a:r>
            <a:endParaRPr lang="en-GB" dirty="0"/>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3</a:t>
            </a:fld>
            <a:endParaRPr lang="en-GB"/>
          </a:p>
        </p:txBody>
      </p:sp>
    </p:spTree>
    <p:extLst>
      <p:ext uri="{BB962C8B-B14F-4D97-AF65-F5344CB8AC3E}">
        <p14:creationId xmlns:p14="http://schemas.microsoft.com/office/powerpoint/2010/main" val="767137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en-GB"/>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14</a:t>
            </a:fld>
            <a:endParaRPr lang="en-GB"/>
          </a:p>
        </p:txBody>
      </p:sp>
    </p:spTree>
    <p:extLst>
      <p:ext uri="{BB962C8B-B14F-4D97-AF65-F5344CB8AC3E}">
        <p14:creationId xmlns:p14="http://schemas.microsoft.com/office/powerpoint/2010/main" val="2090226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en-GB"/>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15</a:t>
            </a:fld>
            <a:endParaRPr lang="en-GB"/>
          </a:p>
        </p:txBody>
      </p:sp>
    </p:spTree>
    <p:extLst>
      <p:ext uri="{BB962C8B-B14F-4D97-AF65-F5344CB8AC3E}">
        <p14:creationId xmlns:p14="http://schemas.microsoft.com/office/powerpoint/2010/main" val="562910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sz="1200" b="1" i="0" kern="1200" dirty="0">
                <a:solidFill>
                  <a:schemeClr val="tx1"/>
                </a:solidFill>
                <a:effectLst/>
                <a:latin typeface="+mn-lt"/>
                <a:ea typeface="+mn-ea"/>
                <a:cs typeface="+mn-cs"/>
              </a:rPr>
              <a:t>Zdraví a </a:t>
            </a:r>
            <a:r>
              <a:rPr lang="sk-SK" sz="1200" b="1" i="0" kern="1200" dirty="0" err="1">
                <a:solidFill>
                  <a:schemeClr val="tx1"/>
                </a:solidFill>
                <a:effectLst/>
                <a:latin typeface="+mn-lt"/>
                <a:ea typeface="+mn-ea"/>
                <a:cs typeface="+mn-cs"/>
              </a:rPr>
              <a:t>bohatství</a:t>
            </a:r>
            <a:r>
              <a:rPr lang="sk-SK" sz="1200" b="1" i="0" kern="1200" dirty="0">
                <a:solidFill>
                  <a:schemeClr val="tx1"/>
                </a:solidFill>
                <a:effectLst/>
                <a:latin typeface="+mn-lt"/>
                <a:ea typeface="+mn-ea"/>
                <a:cs typeface="+mn-cs"/>
              </a:rPr>
              <a:t> spolu vždy </a:t>
            </a:r>
            <a:r>
              <a:rPr lang="sk-SK" sz="1200" b="1" i="0" kern="1200" dirty="0" err="1">
                <a:solidFill>
                  <a:schemeClr val="tx1"/>
                </a:solidFill>
                <a:effectLst/>
                <a:latin typeface="+mn-lt"/>
                <a:ea typeface="+mn-ea"/>
                <a:cs typeface="+mn-cs"/>
              </a:rPr>
              <a:t>úzce</a:t>
            </a:r>
            <a:r>
              <a:rPr lang="sk-SK" sz="1200" b="1" i="0" kern="1200" dirty="0">
                <a:solidFill>
                  <a:schemeClr val="tx1"/>
                </a:solidFill>
                <a:effectLst/>
                <a:latin typeface="+mn-lt"/>
                <a:ea typeface="+mn-ea"/>
                <a:cs typeface="+mn-cs"/>
              </a:rPr>
              <a:t> </a:t>
            </a:r>
            <a:r>
              <a:rPr lang="sk-SK" sz="1200" b="1" i="0" kern="1200" dirty="0" err="1">
                <a:solidFill>
                  <a:schemeClr val="tx1"/>
                </a:solidFill>
                <a:effectLst/>
                <a:latin typeface="+mn-lt"/>
                <a:ea typeface="+mn-ea"/>
                <a:cs typeface="+mn-cs"/>
              </a:rPr>
              <a:t>souvisely</a:t>
            </a:r>
            <a:endParaRPr lang="sk-SK" sz="1200" b="1" i="0" kern="1200" dirty="0">
              <a:solidFill>
                <a:schemeClr val="tx1"/>
              </a:solidFill>
              <a:effectLst/>
              <a:latin typeface="+mn-lt"/>
              <a:ea typeface="+mn-ea"/>
              <a:cs typeface="+mn-cs"/>
            </a:endParaRPr>
          </a:p>
          <a:p>
            <a:endParaRPr lang="sk-SK" sz="1200" b="1" i="0" kern="1200" dirty="0">
              <a:solidFill>
                <a:schemeClr val="tx1"/>
              </a:solidFill>
              <a:effectLst/>
              <a:latin typeface="+mn-lt"/>
              <a:ea typeface="+mn-ea"/>
              <a:cs typeface="+mn-cs"/>
            </a:endParaRPr>
          </a:p>
          <a:p>
            <a:r>
              <a:rPr lang="sk-SK" sz="1200" b="1" i="0" kern="1200" dirty="0" err="1">
                <a:solidFill>
                  <a:schemeClr val="tx1"/>
                </a:solidFill>
                <a:effectLst/>
                <a:latin typeface="+mn-lt"/>
                <a:ea typeface="+mn-ea"/>
                <a:cs typeface="+mn-cs"/>
              </a:rPr>
              <a:t>Díky</a:t>
            </a:r>
            <a:r>
              <a:rPr lang="sk-SK" sz="1200" b="1" i="0" kern="1200" dirty="0">
                <a:solidFill>
                  <a:schemeClr val="tx1"/>
                </a:solidFill>
                <a:effectLst/>
                <a:latin typeface="+mn-lt"/>
                <a:ea typeface="+mn-ea"/>
                <a:cs typeface="+mn-cs"/>
              </a:rPr>
              <a:t> internetu a </a:t>
            </a:r>
            <a:r>
              <a:rPr lang="sk-SK" sz="1200" b="1" i="0" kern="1200" dirty="0" err="1">
                <a:solidFill>
                  <a:schemeClr val="tx1"/>
                </a:solidFill>
                <a:effectLst/>
                <a:latin typeface="+mn-lt"/>
                <a:ea typeface="+mn-ea"/>
                <a:cs typeface="+mn-cs"/>
              </a:rPr>
              <a:t>organizacím</a:t>
            </a:r>
            <a:r>
              <a:rPr lang="sk-SK" sz="1200" b="1" i="0" kern="1200" dirty="0">
                <a:solidFill>
                  <a:schemeClr val="tx1"/>
                </a:solidFill>
                <a:effectLst/>
                <a:latin typeface="+mn-lt"/>
                <a:ea typeface="+mn-ea"/>
                <a:cs typeface="+mn-cs"/>
              </a:rPr>
              <a:t> </a:t>
            </a:r>
            <a:r>
              <a:rPr lang="sk-SK" sz="1200" b="1" i="0" kern="1200" dirty="0" err="1">
                <a:solidFill>
                  <a:schemeClr val="tx1"/>
                </a:solidFill>
                <a:effectLst/>
                <a:latin typeface="+mn-lt"/>
                <a:ea typeface="+mn-ea"/>
                <a:cs typeface="+mn-cs"/>
              </a:rPr>
              <a:t>jako</a:t>
            </a:r>
            <a:r>
              <a:rPr lang="sk-SK" sz="1200" b="1" i="0" kern="1200" dirty="0">
                <a:solidFill>
                  <a:schemeClr val="tx1"/>
                </a:solidFill>
                <a:effectLst/>
                <a:latin typeface="+mn-lt"/>
                <a:ea typeface="+mn-ea"/>
                <a:cs typeface="+mn-cs"/>
              </a:rPr>
              <a:t> </a:t>
            </a:r>
            <a:r>
              <a:rPr lang="sk-SK" sz="1200" b="1" i="0" kern="1200" dirty="0" err="1">
                <a:solidFill>
                  <a:schemeClr val="tx1"/>
                </a:solidFill>
                <a:effectLst/>
                <a:latin typeface="+mn-lt"/>
                <a:ea typeface="+mn-ea"/>
                <a:cs typeface="+mn-cs"/>
              </a:rPr>
              <a:t>who</a:t>
            </a:r>
            <a:r>
              <a:rPr lang="sk-SK" sz="1200" b="1" i="0" kern="1200" dirty="0">
                <a:solidFill>
                  <a:schemeClr val="tx1"/>
                </a:solidFill>
                <a:effectLst/>
                <a:latin typeface="+mn-lt"/>
                <a:ea typeface="+mn-ea"/>
                <a:cs typeface="+mn-cs"/>
              </a:rPr>
              <a:t>, nebo </a:t>
            </a:r>
            <a:r>
              <a:rPr lang="sk-SK" sz="1200" b="1" i="0" kern="1200" dirty="0" err="1">
                <a:solidFill>
                  <a:schemeClr val="tx1"/>
                </a:solidFill>
                <a:effectLst/>
                <a:latin typeface="+mn-lt"/>
                <a:ea typeface="+mn-ea"/>
                <a:cs typeface="+mn-cs"/>
              </a:rPr>
              <a:t>unicef</a:t>
            </a:r>
            <a:r>
              <a:rPr lang="sk-SK" sz="1200" b="1" i="0" kern="1200" dirty="0">
                <a:solidFill>
                  <a:schemeClr val="tx1"/>
                </a:solidFill>
                <a:effectLst/>
                <a:latin typeface="+mn-lt"/>
                <a:ea typeface="+mn-ea"/>
                <a:cs typeface="+mn-cs"/>
              </a:rPr>
              <a:t> máme </a:t>
            </a:r>
            <a:r>
              <a:rPr lang="sk-SK" sz="1200" b="1" i="0" kern="1200" dirty="0" err="1">
                <a:solidFill>
                  <a:schemeClr val="tx1"/>
                </a:solidFill>
                <a:effectLst/>
                <a:latin typeface="+mn-lt"/>
                <a:ea typeface="+mn-ea"/>
                <a:cs typeface="+mn-cs"/>
              </a:rPr>
              <a:t>nyní</a:t>
            </a:r>
            <a:r>
              <a:rPr lang="sk-SK" sz="1200" b="1" i="0" kern="1200" dirty="0">
                <a:solidFill>
                  <a:schemeClr val="tx1"/>
                </a:solidFill>
                <a:effectLst/>
                <a:latin typeface="+mn-lt"/>
                <a:ea typeface="+mn-ea"/>
                <a:cs typeface="+mn-cs"/>
              </a:rPr>
              <a:t> k </a:t>
            </a:r>
            <a:r>
              <a:rPr lang="sk-SK" sz="1200" b="1" i="0" kern="1200" dirty="0" err="1">
                <a:solidFill>
                  <a:schemeClr val="tx1"/>
                </a:solidFill>
                <a:effectLst/>
                <a:latin typeface="+mn-lt"/>
                <a:ea typeface="+mn-ea"/>
                <a:cs typeface="+mn-cs"/>
              </a:rPr>
              <a:t>dispozici</a:t>
            </a:r>
            <a:r>
              <a:rPr lang="sk-SK" sz="1200" b="1" i="0" kern="1200" dirty="0">
                <a:solidFill>
                  <a:schemeClr val="tx1"/>
                </a:solidFill>
                <a:effectLst/>
                <a:latin typeface="+mn-lt"/>
                <a:ea typeface="+mn-ea"/>
                <a:cs typeface="+mn-cs"/>
              </a:rPr>
              <a:t> obrovské </a:t>
            </a:r>
            <a:r>
              <a:rPr lang="sk-SK" sz="1200" b="1" i="0" kern="1200" dirty="0" err="1">
                <a:solidFill>
                  <a:schemeClr val="tx1"/>
                </a:solidFill>
                <a:effectLst/>
                <a:latin typeface="+mn-lt"/>
                <a:ea typeface="+mn-ea"/>
                <a:cs typeface="+mn-cs"/>
              </a:rPr>
              <a:t>množství</a:t>
            </a:r>
            <a:r>
              <a:rPr lang="sk-SK" sz="1200" b="1" i="0" kern="1200" dirty="0">
                <a:solidFill>
                  <a:schemeClr val="tx1"/>
                </a:solidFill>
                <a:effectLst/>
                <a:latin typeface="+mn-lt"/>
                <a:ea typeface="+mn-ea"/>
                <a:cs typeface="+mn-cs"/>
              </a:rPr>
              <a:t> </a:t>
            </a:r>
            <a:r>
              <a:rPr lang="sk-SK" sz="1200" b="1" i="0" kern="1200" dirty="0" err="1">
                <a:solidFill>
                  <a:schemeClr val="tx1"/>
                </a:solidFill>
                <a:effectLst/>
                <a:latin typeface="+mn-lt"/>
                <a:ea typeface="+mn-ea"/>
                <a:cs typeface="+mn-cs"/>
              </a:rPr>
              <a:t>dat</a:t>
            </a:r>
            <a:endParaRPr lang="sk-SK" sz="1200" b="1" i="0" kern="1200" dirty="0">
              <a:solidFill>
                <a:schemeClr val="tx1"/>
              </a:solidFill>
              <a:effectLst/>
              <a:latin typeface="+mn-lt"/>
              <a:ea typeface="+mn-ea"/>
              <a:cs typeface="+mn-cs"/>
            </a:endParaRPr>
          </a:p>
          <a:p>
            <a:r>
              <a:rPr lang="sk-SK" sz="1200" b="1" i="0" kern="1200" dirty="0" err="1">
                <a:solidFill>
                  <a:schemeClr val="tx1"/>
                </a:solidFill>
                <a:effectLst/>
                <a:latin typeface="+mn-lt"/>
                <a:ea typeface="+mn-ea"/>
                <a:cs typeface="+mn-cs"/>
              </a:rPr>
              <a:t>Tyto</a:t>
            </a:r>
            <a:r>
              <a:rPr lang="sk-SK" sz="1200" b="1" i="0" kern="1200" dirty="0">
                <a:solidFill>
                  <a:schemeClr val="tx1"/>
                </a:solidFill>
                <a:effectLst/>
                <a:latin typeface="+mn-lt"/>
                <a:ea typeface="+mn-ea"/>
                <a:cs typeface="+mn-cs"/>
              </a:rPr>
              <a:t> údaje </a:t>
            </a:r>
            <a:r>
              <a:rPr lang="sk-SK" sz="1200" b="1" i="0" kern="1200" dirty="0" err="1">
                <a:solidFill>
                  <a:schemeClr val="tx1"/>
                </a:solidFill>
                <a:effectLst/>
                <a:latin typeface="+mn-lt"/>
                <a:ea typeface="+mn-ea"/>
                <a:cs typeface="+mn-cs"/>
              </a:rPr>
              <a:t>poskytují</a:t>
            </a:r>
            <a:r>
              <a:rPr lang="sk-SK" sz="1200" b="1" i="0" kern="1200" dirty="0">
                <a:solidFill>
                  <a:schemeClr val="tx1"/>
                </a:solidFill>
                <a:effectLst/>
                <a:latin typeface="+mn-lt"/>
                <a:ea typeface="+mn-ea"/>
                <a:cs typeface="+mn-cs"/>
              </a:rPr>
              <a:t> </a:t>
            </a:r>
            <a:r>
              <a:rPr lang="sk-SK" sz="1200" b="1" i="0" kern="1200" dirty="0" err="1">
                <a:solidFill>
                  <a:schemeClr val="tx1"/>
                </a:solidFill>
                <a:effectLst/>
                <a:latin typeface="+mn-lt"/>
                <a:ea typeface="+mn-ea"/>
                <a:cs typeface="+mn-cs"/>
              </a:rPr>
              <a:t>náhled</a:t>
            </a:r>
            <a:r>
              <a:rPr lang="sk-SK" sz="1200" b="1" i="0" kern="1200" dirty="0">
                <a:solidFill>
                  <a:schemeClr val="tx1"/>
                </a:solidFill>
                <a:effectLst/>
                <a:latin typeface="+mn-lt"/>
                <a:ea typeface="+mn-ea"/>
                <a:cs typeface="+mn-cs"/>
              </a:rPr>
              <a:t> na zdraví a celkovou </a:t>
            </a:r>
            <a:r>
              <a:rPr lang="sk-SK" sz="1200" b="1" i="0" kern="1200" dirty="0" err="1">
                <a:solidFill>
                  <a:schemeClr val="tx1"/>
                </a:solidFill>
                <a:effectLst/>
                <a:latin typeface="+mn-lt"/>
                <a:ea typeface="+mn-ea"/>
                <a:cs typeface="+mn-cs"/>
              </a:rPr>
              <a:t>situaci</a:t>
            </a:r>
            <a:endParaRPr lang="en-GB" dirty="0"/>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16</a:t>
            </a:fld>
            <a:endParaRPr lang="en-GB"/>
          </a:p>
        </p:txBody>
      </p:sp>
    </p:spTree>
    <p:extLst>
      <p:ext uri="{BB962C8B-B14F-4D97-AF65-F5344CB8AC3E}">
        <p14:creationId xmlns:p14="http://schemas.microsoft.com/office/powerpoint/2010/main" val="1462234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GB" dirty="0"/>
              <a:t>Prevalence </a:t>
            </a:r>
            <a:r>
              <a:rPr lang="en-GB" dirty="0" err="1"/>
              <a:t>nemocí</a:t>
            </a:r>
            <a:r>
              <a:rPr lang="en-GB" dirty="0"/>
              <a:t> a </a:t>
            </a:r>
            <a:r>
              <a:rPr lang="en-GB" dirty="0" err="1"/>
              <a:t>míra</a:t>
            </a:r>
            <a:r>
              <a:rPr lang="en-GB" dirty="0"/>
              <a:t> </a:t>
            </a:r>
            <a:r>
              <a:rPr lang="en-GB" dirty="0" err="1"/>
              <a:t>úmrtnosti</a:t>
            </a:r>
            <a:r>
              <a:rPr lang="en-GB" dirty="0"/>
              <a:t> se v </a:t>
            </a:r>
            <a:r>
              <a:rPr lang="en-GB" dirty="0" err="1"/>
              <a:t>různých</a:t>
            </a:r>
            <a:r>
              <a:rPr lang="en-GB" dirty="0"/>
              <a:t> </a:t>
            </a:r>
            <a:r>
              <a:rPr lang="en-GB" dirty="0" err="1"/>
              <a:t>lokalitách</a:t>
            </a:r>
            <a:r>
              <a:rPr lang="en-GB" dirty="0"/>
              <a:t> </a:t>
            </a:r>
            <a:r>
              <a:rPr lang="en-GB" dirty="0" err="1"/>
              <a:t>velmi</a:t>
            </a:r>
            <a:r>
              <a:rPr lang="en-GB" dirty="0"/>
              <a:t> </a:t>
            </a:r>
            <a:r>
              <a:rPr lang="en-GB" dirty="0" err="1"/>
              <a:t>liší</a:t>
            </a:r>
            <a:r>
              <a:rPr lang="en-GB" dirty="0"/>
              <a:t>, </a:t>
            </a:r>
            <a:r>
              <a:rPr lang="en-GB" dirty="0" err="1"/>
              <a:t>vidíme</a:t>
            </a:r>
            <a:r>
              <a:rPr lang="en-GB" dirty="0"/>
              <a:t>, </a:t>
            </a:r>
            <a:r>
              <a:rPr lang="en-GB" dirty="0" err="1"/>
              <a:t>že</a:t>
            </a:r>
            <a:r>
              <a:rPr lang="en-GB" dirty="0"/>
              <a:t> v </a:t>
            </a:r>
            <a:r>
              <a:rPr lang="en-GB" dirty="0" err="1"/>
              <a:t>úmrtnosti</a:t>
            </a:r>
            <a:r>
              <a:rPr lang="en-GB" dirty="0"/>
              <a:t> </a:t>
            </a:r>
            <a:r>
              <a:rPr lang="en-GB" dirty="0" err="1"/>
              <a:t>dominují</a:t>
            </a:r>
            <a:r>
              <a:rPr lang="en-GB" dirty="0"/>
              <a:t> </a:t>
            </a:r>
            <a:r>
              <a:rPr lang="en-GB" dirty="0" err="1"/>
              <a:t>velké</a:t>
            </a:r>
            <a:r>
              <a:rPr lang="en-GB" dirty="0"/>
              <a:t> </a:t>
            </a:r>
            <a:r>
              <a:rPr lang="en-GB" dirty="0" err="1"/>
              <a:t>rozdíly</a:t>
            </a:r>
            <a:r>
              <a:rPr lang="en-GB" dirty="0"/>
              <a:t> </a:t>
            </a:r>
            <a:r>
              <a:rPr lang="en-GB" dirty="0" err="1"/>
              <a:t>na</a:t>
            </a:r>
            <a:r>
              <a:rPr lang="en-GB" dirty="0"/>
              <a:t> </a:t>
            </a:r>
            <a:r>
              <a:rPr lang="en-GB" dirty="0" err="1"/>
              <a:t>celém</a:t>
            </a:r>
            <a:r>
              <a:rPr lang="en-GB" dirty="0"/>
              <a:t> </a:t>
            </a:r>
            <a:r>
              <a:rPr lang="en-GB" dirty="0" err="1"/>
              <a:t>světě</a:t>
            </a:r>
            <a:r>
              <a:rPr lang="en-GB" dirty="0"/>
              <a:t>, v </a:t>
            </a:r>
            <a:r>
              <a:rPr lang="en-GB" dirty="0" err="1"/>
              <a:t>Africe</a:t>
            </a:r>
            <a:r>
              <a:rPr lang="en-GB" dirty="0"/>
              <a:t> a </a:t>
            </a:r>
            <a:r>
              <a:rPr lang="en-GB" dirty="0" err="1"/>
              <a:t>ve</a:t>
            </a:r>
            <a:r>
              <a:rPr lang="en-GB" dirty="0"/>
              <a:t> </a:t>
            </a:r>
            <a:r>
              <a:rPr lang="en-GB" dirty="0" err="1"/>
              <a:t>východní</a:t>
            </a:r>
            <a:r>
              <a:rPr lang="en-GB" dirty="0"/>
              <a:t> </a:t>
            </a:r>
            <a:r>
              <a:rPr lang="en-GB" dirty="0" err="1"/>
              <a:t>Evropě</a:t>
            </a:r>
            <a:r>
              <a:rPr lang="en-GB" dirty="0"/>
              <a:t>.</a:t>
            </a:r>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17</a:t>
            </a:fld>
            <a:endParaRPr lang="en-GB"/>
          </a:p>
        </p:txBody>
      </p:sp>
    </p:spTree>
    <p:extLst>
      <p:ext uri="{BB962C8B-B14F-4D97-AF65-F5344CB8AC3E}">
        <p14:creationId xmlns:p14="http://schemas.microsoft.com/office/powerpoint/2010/main" val="2123129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pPr rtl="0"/>
            <a:r>
              <a:rPr lang="sk-SK" dirty="0" err="1">
                <a:solidFill>
                  <a:srgbClr val="3C4043"/>
                </a:solidFill>
                <a:effectLst/>
              </a:rPr>
              <a:t>Dětská</a:t>
            </a:r>
            <a:r>
              <a:rPr lang="sk-SK" dirty="0">
                <a:solidFill>
                  <a:srgbClr val="3C4043"/>
                </a:solidFill>
                <a:effectLst/>
              </a:rPr>
              <a:t> </a:t>
            </a:r>
            <a:r>
              <a:rPr lang="sk-SK" dirty="0" err="1">
                <a:solidFill>
                  <a:srgbClr val="3C4043"/>
                </a:solidFill>
                <a:effectLst/>
              </a:rPr>
              <a:t>úmrtnost</a:t>
            </a:r>
            <a:r>
              <a:rPr lang="sk-SK" dirty="0">
                <a:solidFill>
                  <a:srgbClr val="3C4043"/>
                </a:solidFill>
                <a:effectLst/>
              </a:rPr>
              <a:t> je také odlišná, </a:t>
            </a:r>
            <a:r>
              <a:rPr lang="sk-SK" dirty="0" err="1">
                <a:solidFill>
                  <a:srgbClr val="3C4043"/>
                </a:solidFill>
                <a:effectLst/>
              </a:rPr>
              <a:t>nyní</a:t>
            </a:r>
            <a:r>
              <a:rPr lang="sk-SK" dirty="0">
                <a:solidFill>
                  <a:srgbClr val="3C4043"/>
                </a:solidFill>
                <a:effectLst/>
              </a:rPr>
              <a:t> je to graf, </a:t>
            </a:r>
            <a:r>
              <a:rPr lang="sk-SK" dirty="0" err="1">
                <a:solidFill>
                  <a:srgbClr val="3C4043"/>
                </a:solidFill>
                <a:effectLst/>
              </a:rPr>
              <a:t>kdo</a:t>
            </a:r>
            <a:r>
              <a:rPr lang="sk-SK" dirty="0">
                <a:solidFill>
                  <a:srgbClr val="3C4043"/>
                </a:solidFill>
                <a:effectLst/>
              </a:rPr>
              <a:t> – </a:t>
            </a:r>
            <a:r>
              <a:rPr lang="sk-SK" dirty="0" err="1">
                <a:solidFill>
                  <a:srgbClr val="3C4043"/>
                </a:solidFill>
                <a:effectLst/>
              </a:rPr>
              <a:t>kdo</a:t>
            </a:r>
            <a:r>
              <a:rPr lang="sk-SK" dirty="0">
                <a:solidFill>
                  <a:srgbClr val="3C4043"/>
                </a:solidFill>
                <a:effectLst/>
              </a:rPr>
              <a:t> </a:t>
            </a:r>
            <a:r>
              <a:rPr lang="sk-SK" dirty="0" err="1">
                <a:solidFill>
                  <a:srgbClr val="3C4043"/>
                </a:solidFill>
                <a:effectLst/>
              </a:rPr>
              <a:t>dělá</a:t>
            </a:r>
            <a:r>
              <a:rPr lang="sk-SK" dirty="0">
                <a:solidFill>
                  <a:srgbClr val="3C4043"/>
                </a:solidFill>
                <a:effectLst/>
              </a:rPr>
              <a:t> </a:t>
            </a:r>
            <a:r>
              <a:rPr lang="sk-SK" dirty="0" err="1">
                <a:solidFill>
                  <a:srgbClr val="3C4043"/>
                </a:solidFill>
                <a:effectLst/>
              </a:rPr>
              <a:t>regiony</a:t>
            </a:r>
            <a:r>
              <a:rPr lang="sk-SK" dirty="0">
                <a:solidFill>
                  <a:srgbClr val="3C4043"/>
                </a:solidFill>
                <a:effectLst/>
              </a:rPr>
              <a:t>, </a:t>
            </a:r>
            <a:r>
              <a:rPr lang="sk-SK" dirty="0" err="1">
                <a:solidFill>
                  <a:srgbClr val="3C4043"/>
                </a:solidFill>
                <a:effectLst/>
              </a:rPr>
              <a:t>afriku</a:t>
            </a:r>
            <a:r>
              <a:rPr lang="sk-SK" dirty="0">
                <a:solidFill>
                  <a:srgbClr val="3C4043"/>
                </a:solidFill>
                <a:effectLst/>
              </a:rPr>
              <a:t>, </a:t>
            </a:r>
            <a:r>
              <a:rPr lang="sk-SK" dirty="0" err="1">
                <a:solidFill>
                  <a:srgbClr val="3C4043"/>
                </a:solidFill>
                <a:effectLst/>
              </a:rPr>
              <a:t>ameriku</a:t>
            </a:r>
            <a:r>
              <a:rPr lang="sk-SK" dirty="0">
                <a:solidFill>
                  <a:srgbClr val="3C4043"/>
                </a:solidFill>
                <a:effectLst/>
              </a:rPr>
              <a:t>, </a:t>
            </a:r>
            <a:r>
              <a:rPr lang="sk-SK" dirty="0" err="1">
                <a:solidFill>
                  <a:srgbClr val="3C4043"/>
                </a:solidFill>
                <a:effectLst/>
              </a:rPr>
              <a:t>jihovýchodní</a:t>
            </a:r>
            <a:r>
              <a:rPr lang="sk-SK" dirty="0">
                <a:solidFill>
                  <a:srgbClr val="3C4043"/>
                </a:solidFill>
                <a:effectLst/>
              </a:rPr>
              <a:t> </a:t>
            </a:r>
            <a:r>
              <a:rPr lang="sk-SK" dirty="0" err="1">
                <a:solidFill>
                  <a:srgbClr val="3C4043"/>
                </a:solidFill>
                <a:effectLst/>
              </a:rPr>
              <a:t>Asii</a:t>
            </a:r>
            <a:r>
              <a:rPr lang="sk-SK" dirty="0">
                <a:solidFill>
                  <a:srgbClr val="3C4043"/>
                </a:solidFill>
                <a:effectLst/>
              </a:rPr>
              <a:t> a východní </a:t>
            </a:r>
            <a:r>
              <a:rPr lang="sk-SK" dirty="0" err="1">
                <a:solidFill>
                  <a:srgbClr val="3C4043"/>
                </a:solidFill>
                <a:effectLst/>
              </a:rPr>
              <a:t>Středomoří</a:t>
            </a:r>
            <a:r>
              <a:rPr lang="sk-SK" dirty="0">
                <a:solidFill>
                  <a:srgbClr val="3C4043"/>
                </a:solidFill>
                <a:effectLst/>
              </a:rPr>
              <a:t> a západní </a:t>
            </a:r>
            <a:r>
              <a:rPr lang="sk-SK" dirty="0" err="1">
                <a:solidFill>
                  <a:srgbClr val="3C4043"/>
                </a:solidFill>
                <a:effectLst/>
              </a:rPr>
              <a:t>Pacifik</a:t>
            </a:r>
            <a:r>
              <a:rPr lang="sk-SK" dirty="0">
                <a:solidFill>
                  <a:srgbClr val="3C4043"/>
                </a:solidFill>
                <a:effectLst/>
              </a:rPr>
              <a:t> Vidíme </a:t>
            </a:r>
            <a:r>
              <a:rPr lang="sk-SK" dirty="0" err="1">
                <a:solidFill>
                  <a:srgbClr val="3C4043"/>
                </a:solidFill>
                <a:effectLst/>
              </a:rPr>
              <a:t>nejen</a:t>
            </a:r>
            <a:r>
              <a:rPr lang="sk-SK" dirty="0">
                <a:solidFill>
                  <a:srgbClr val="3C4043"/>
                </a:solidFill>
                <a:effectLst/>
              </a:rPr>
              <a:t> </a:t>
            </a:r>
            <a:r>
              <a:rPr lang="sk-SK" dirty="0" err="1">
                <a:solidFill>
                  <a:srgbClr val="3C4043"/>
                </a:solidFill>
                <a:effectLst/>
              </a:rPr>
              <a:t>rozdíly</a:t>
            </a:r>
            <a:r>
              <a:rPr lang="sk-SK" dirty="0">
                <a:solidFill>
                  <a:srgbClr val="3C4043"/>
                </a:solidFill>
                <a:effectLst/>
              </a:rPr>
              <a:t> v </a:t>
            </a:r>
            <a:r>
              <a:rPr lang="sk-SK" dirty="0" err="1">
                <a:solidFill>
                  <a:srgbClr val="3C4043"/>
                </a:solidFill>
                <a:effectLst/>
              </a:rPr>
              <a:t>regionech</a:t>
            </a:r>
            <a:r>
              <a:rPr lang="sk-SK" dirty="0">
                <a:solidFill>
                  <a:srgbClr val="3C4043"/>
                </a:solidFill>
                <a:effectLst/>
              </a:rPr>
              <a:t>, ale i to, že </a:t>
            </a:r>
            <a:r>
              <a:rPr lang="sk-SK" dirty="0" err="1">
                <a:solidFill>
                  <a:srgbClr val="3C4043"/>
                </a:solidFill>
                <a:effectLst/>
              </a:rPr>
              <a:t>úmrtnost</a:t>
            </a:r>
            <a:r>
              <a:rPr lang="sk-SK" dirty="0">
                <a:solidFill>
                  <a:srgbClr val="3C4043"/>
                </a:solidFill>
                <a:effectLst/>
              </a:rPr>
              <a:t> </a:t>
            </a:r>
            <a:r>
              <a:rPr lang="sk-SK" dirty="0" err="1">
                <a:solidFill>
                  <a:srgbClr val="3C4043"/>
                </a:solidFill>
                <a:effectLst/>
              </a:rPr>
              <a:t>všeobecně</a:t>
            </a:r>
            <a:r>
              <a:rPr lang="sk-SK" dirty="0">
                <a:solidFill>
                  <a:srgbClr val="3C4043"/>
                </a:solidFill>
                <a:effectLst/>
              </a:rPr>
              <a:t> klesla</a:t>
            </a:r>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18</a:t>
            </a:fld>
            <a:endParaRPr lang="en-GB"/>
          </a:p>
        </p:txBody>
      </p:sp>
    </p:spTree>
    <p:extLst>
      <p:ext uri="{BB962C8B-B14F-4D97-AF65-F5344CB8AC3E}">
        <p14:creationId xmlns:p14="http://schemas.microsoft.com/office/powerpoint/2010/main" val="848169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GB" dirty="0" err="1"/>
              <a:t>Geografická</a:t>
            </a:r>
            <a:r>
              <a:rPr lang="en-GB" dirty="0"/>
              <a:t> </a:t>
            </a:r>
            <a:r>
              <a:rPr lang="en-GB" dirty="0" err="1"/>
              <a:t>poloha</a:t>
            </a:r>
            <a:r>
              <a:rPr lang="en-GB" dirty="0"/>
              <a:t> v </a:t>
            </a:r>
            <a:r>
              <a:rPr lang="en-GB" dirty="0" err="1"/>
              <a:t>rámci</a:t>
            </a:r>
            <a:r>
              <a:rPr lang="en-GB" dirty="0"/>
              <a:t> </a:t>
            </a:r>
            <a:r>
              <a:rPr lang="en-GB" dirty="0" err="1"/>
              <a:t>kontinentu</a:t>
            </a:r>
            <a:r>
              <a:rPr lang="en-GB" dirty="0"/>
              <a:t> a </a:t>
            </a:r>
            <a:r>
              <a:rPr lang="en-GB" dirty="0" err="1"/>
              <a:t>takto</a:t>
            </a:r>
            <a:r>
              <a:rPr lang="en-GB" dirty="0"/>
              <a:t> </a:t>
            </a:r>
            <a:r>
              <a:rPr lang="en-GB" dirty="0" err="1"/>
              <a:t>bychom</a:t>
            </a:r>
            <a:r>
              <a:rPr lang="en-GB" dirty="0"/>
              <a:t> </a:t>
            </a:r>
            <a:r>
              <a:rPr lang="en-GB" dirty="0" err="1"/>
              <a:t>mohli</a:t>
            </a:r>
            <a:r>
              <a:rPr lang="en-GB" dirty="0"/>
              <a:t> </a:t>
            </a:r>
            <a:r>
              <a:rPr lang="en-GB" dirty="0" err="1"/>
              <a:t>pokračovat</a:t>
            </a:r>
            <a:r>
              <a:rPr lang="en-GB" dirty="0"/>
              <a:t>, </a:t>
            </a:r>
            <a:r>
              <a:rPr lang="en-GB" dirty="0" err="1"/>
              <a:t>protože</a:t>
            </a:r>
            <a:r>
              <a:rPr lang="en-GB" dirty="0"/>
              <a:t> v </a:t>
            </a:r>
            <a:r>
              <a:rPr lang="en-GB" dirty="0" err="1"/>
              <a:t>rámci</a:t>
            </a:r>
            <a:r>
              <a:rPr lang="en-GB" dirty="0"/>
              <a:t> </a:t>
            </a:r>
            <a:r>
              <a:rPr lang="en-GB" dirty="0" err="1"/>
              <a:t>země</a:t>
            </a:r>
            <a:r>
              <a:rPr lang="en-GB" dirty="0"/>
              <a:t> </a:t>
            </a:r>
            <a:r>
              <a:rPr lang="en-GB" dirty="0" err="1"/>
              <a:t>existují</a:t>
            </a:r>
            <a:r>
              <a:rPr lang="en-GB" dirty="0"/>
              <a:t> </a:t>
            </a:r>
            <a:r>
              <a:rPr lang="en-GB" dirty="0" err="1"/>
              <a:t>rozdíly</a:t>
            </a:r>
            <a:r>
              <a:rPr lang="en-GB" dirty="0"/>
              <a:t>, </a:t>
            </a:r>
            <a:r>
              <a:rPr lang="en-GB" dirty="0" err="1"/>
              <a:t>míra</a:t>
            </a:r>
            <a:r>
              <a:rPr lang="en-GB" dirty="0"/>
              <a:t> </a:t>
            </a:r>
            <a:r>
              <a:rPr lang="en-GB" dirty="0" err="1"/>
              <a:t>úmrtnosti</a:t>
            </a:r>
            <a:r>
              <a:rPr lang="en-GB" dirty="0"/>
              <a:t> </a:t>
            </a:r>
            <a:r>
              <a:rPr lang="en-GB" dirty="0" err="1"/>
              <a:t>bývá</a:t>
            </a:r>
            <a:r>
              <a:rPr lang="en-GB" dirty="0"/>
              <a:t> </a:t>
            </a:r>
            <a:r>
              <a:rPr lang="en-GB" dirty="0" err="1"/>
              <a:t>nižší</a:t>
            </a:r>
            <a:r>
              <a:rPr lang="en-GB" dirty="0"/>
              <a:t> </a:t>
            </a:r>
            <a:r>
              <a:rPr lang="en-GB" dirty="0" err="1"/>
              <a:t>ve</a:t>
            </a:r>
            <a:r>
              <a:rPr lang="en-GB" dirty="0"/>
              <a:t> </a:t>
            </a:r>
            <a:r>
              <a:rPr lang="en-GB" dirty="0" err="1"/>
              <a:t>velkých</a:t>
            </a:r>
            <a:r>
              <a:rPr lang="en-GB" dirty="0"/>
              <a:t> </a:t>
            </a:r>
            <a:r>
              <a:rPr lang="en-GB" dirty="0" err="1"/>
              <a:t>městech</a:t>
            </a:r>
            <a:r>
              <a:rPr lang="en-GB" dirty="0"/>
              <a:t> </a:t>
            </a:r>
            <a:r>
              <a:rPr lang="en-GB" dirty="0" err="1"/>
              <a:t>než</a:t>
            </a:r>
            <a:r>
              <a:rPr lang="en-GB" dirty="0"/>
              <a:t> </a:t>
            </a:r>
            <a:r>
              <a:rPr lang="en-GB" dirty="0" err="1"/>
              <a:t>na</a:t>
            </a:r>
            <a:r>
              <a:rPr lang="en-GB" dirty="0"/>
              <a:t> </a:t>
            </a:r>
            <a:r>
              <a:rPr lang="en-GB" dirty="0" err="1"/>
              <a:t>venkově</a:t>
            </a:r>
            <a:r>
              <a:rPr lang="en-GB" dirty="0"/>
              <a:t> a </a:t>
            </a:r>
            <a:r>
              <a:rPr lang="en-GB" dirty="0" err="1"/>
              <a:t>dokonce</a:t>
            </a:r>
            <a:r>
              <a:rPr lang="en-GB" dirty="0"/>
              <a:t> </a:t>
            </a:r>
            <a:r>
              <a:rPr lang="en-GB" dirty="0" err="1"/>
              <a:t>rozdíly</a:t>
            </a:r>
            <a:r>
              <a:rPr lang="en-GB" dirty="0"/>
              <a:t> v </a:t>
            </a:r>
            <a:r>
              <a:rPr lang="en-GB" dirty="0" err="1"/>
              <a:t>rámci</a:t>
            </a:r>
            <a:r>
              <a:rPr lang="en-GB" dirty="0"/>
              <a:t> </a:t>
            </a:r>
            <a:r>
              <a:rPr lang="en-GB" dirty="0" err="1"/>
              <a:t>jednoho</a:t>
            </a:r>
            <a:r>
              <a:rPr lang="en-GB" dirty="0"/>
              <a:t> </a:t>
            </a:r>
            <a:r>
              <a:rPr lang="en-GB" dirty="0" err="1"/>
              <a:t>města</a:t>
            </a:r>
            <a:endParaRPr lang="en-GB" dirty="0"/>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19</a:t>
            </a:fld>
            <a:endParaRPr lang="en-GB"/>
          </a:p>
        </p:txBody>
      </p:sp>
    </p:spTree>
    <p:extLst>
      <p:ext uri="{BB962C8B-B14F-4D97-AF65-F5344CB8AC3E}">
        <p14:creationId xmlns:p14="http://schemas.microsoft.com/office/powerpoint/2010/main" val="181732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GB" dirty="0"/>
              <a:t>Relationship between health </a:t>
            </a:r>
            <a:r>
              <a:rPr lang="en-GB" dirty="0" err="1"/>
              <a:t>ses</a:t>
            </a:r>
            <a:r>
              <a:rPr lang="en-GB" baseline="0" dirty="0"/>
              <a:t> </a:t>
            </a:r>
            <a:r>
              <a:rPr lang="en-GB" baseline="0" dirty="0" err="1"/>
              <a:t>ilness</a:t>
            </a:r>
            <a:r>
              <a:rPr lang="en-GB" baseline="0" dirty="0"/>
              <a:t> and mortality </a:t>
            </a:r>
          </a:p>
          <a:p>
            <a:r>
              <a:rPr lang="en-GB" baseline="0" dirty="0"/>
              <a:t>Health and wealth are very closely related </a:t>
            </a:r>
            <a:endParaRPr lang="en-GB" dirty="0"/>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20</a:t>
            </a:fld>
            <a:endParaRPr lang="en-GB"/>
          </a:p>
        </p:txBody>
      </p:sp>
    </p:spTree>
    <p:extLst>
      <p:ext uri="{BB962C8B-B14F-4D97-AF65-F5344CB8AC3E}">
        <p14:creationId xmlns:p14="http://schemas.microsoft.com/office/powerpoint/2010/main" val="1758669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GB" dirty="0" err="1"/>
              <a:t>Jasný</a:t>
            </a:r>
            <a:r>
              <a:rPr lang="en-GB" dirty="0"/>
              <a:t> gradient </a:t>
            </a:r>
            <a:r>
              <a:rPr lang="en-GB" dirty="0" err="1"/>
              <a:t>podle</a:t>
            </a:r>
            <a:r>
              <a:rPr lang="en-GB" dirty="0"/>
              <a:t> </a:t>
            </a:r>
            <a:r>
              <a:rPr lang="en-GB" dirty="0" err="1"/>
              <a:t>příjmových</a:t>
            </a:r>
            <a:r>
              <a:rPr lang="en-GB" dirty="0"/>
              <a:t> </a:t>
            </a:r>
            <a:r>
              <a:rPr lang="en-GB" dirty="0" err="1"/>
              <a:t>skupin</a:t>
            </a:r>
            <a:r>
              <a:rPr lang="en-GB" dirty="0"/>
              <a:t> s </a:t>
            </a:r>
            <a:r>
              <a:rPr lang="en-GB" dirty="0" err="1"/>
              <a:t>rostoucím</a:t>
            </a:r>
            <a:r>
              <a:rPr lang="en-GB" dirty="0"/>
              <a:t> </a:t>
            </a:r>
            <a:r>
              <a:rPr lang="en-GB" dirty="0" err="1"/>
              <a:t>příjmem</a:t>
            </a:r>
            <a:r>
              <a:rPr lang="en-GB" dirty="0"/>
              <a:t> </a:t>
            </a:r>
            <a:r>
              <a:rPr lang="en-GB" dirty="0" err="1"/>
              <a:t>počet</a:t>
            </a:r>
            <a:r>
              <a:rPr lang="en-GB" dirty="0"/>
              <a:t> </a:t>
            </a:r>
            <a:r>
              <a:rPr lang="en-GB" dirty="0" err="1"/>
              <a:t>úmrtí</a:t>
            </a:r>
            <a:r>
              <a:rPr lang="en-GB" dirty="0"/>
              <a:t> </a:t>
            </a:r>
            <a:r>
              <a:rPr lang="en-GB" dirty="0" err="1"/>
              <a:t>na</a:t>
            </a:r>
            <a:r>
              <a:rPr lang="en-GB" dirty="0"/>
              <a:t> </a:t>
            </a:r>
            <a:r>
              <a:rPr lang="en-GB" dirty="0" err="1"/>
              <a:t>přenosné</a:t>
            </a:r>
            <a:r>
              <a:rPr lang="en-GB" dirty="0"/>
              <a:t> </a:t>
            </a:r>
            <a:r>
              <a:rPr lang="en-GB" dirty="0" err="1"/>
              <a:t>nemoci</a:t>
            </a:r>
            <a:r>
              <a:rPr lang="en-GB" dirty="0"/>
              <a:t> </a:t>
            </a:r>
            <a:r>
              <a:rPr lang="en-GB" dirty="0" err="1"/>
              <a:t>klesá</a:t>
            </a:r>
            <a:endParaRPr lang="en-GB" dirty="0"/>
          </a:p>
          <a:p>
            <a:endParaRPr lang="en-GB" dirty="0"/>
          </a:p>
          <a:p>
            <a:r>
              <a:rPr lang="en-GB" dirty="0" err="1"/>
              <a:t>Příklady</a:t>
            </a:r>
            <a:r>
              <a:rPr lang="en-GB" dirty="0"/>
              <a:t> </a:t>
            </a:r>
            <a:r>
              <a:rPr lang="en-GB" dirty="0" err="1"/>
              <a:t>přenosných</a:t>
            </a:r>
            <a:r>
              <a:rPr lang="en-GB" dirty="0"/>
              <a:t> </a:t>
            </a:r>
            <a:r>
              <a:rPr lang="en-GB" dirty="0" err="1"/>
              <a:t>nebo</a:t>
            </a:r>
            <a:r>
              <a:rPr lang="en-GB" dirty="0"/>
              <a:t> </a:t>
            </a:r>
            <a:r>
              <a:rPr lang="en-GB" dirty="0" err="1"/>
              <a:t>infekčních</a:t>
            </a:r>
            <a:r>
              <a:rPr lang="en-GB" dirty="0"/>
              <a:t> </a:t>
            </a:r>
            <a:r>
              <a:rPr lang="en-GB" dirty="0" err="1"/>
              <a:t>onemocnění</a:t>
            </a:r>
            <a:r>
              <a:rPr lang="en-GB" dirty="0"/>
              <a:t> </a:t>
            </a:r>
            <a:r>
              <a:rPr lang="en-GB" dirty="0" err="1"/>
              <a:t>zahrnují</a:t>
            </a:r>
            <a:r>
              <a:rPr lang="en-GB" dirty="0"/>
              <a:t> </a:t>
            </a:r>
            <a:r>
              <a:rPr lang="en-GB" dirty="0" err="1"/>
              <a:t>hepatitidu</a:t>
            </a:r>
            <a:r>
              <a:rPr lang="en-GB" dirty="0"/>
              <a:t>, </a:t>
            </a:r>
            <a:r>
              <a:rPr lang="en-GB" dirty="0" err="1"/>
              <a:t>obrnu</a:t>
            </a:r>
            <a:r>
              <a:rPr lang="en-GB" dirty="0"/>
              <a:t>, </a:t>
            </a:r>
            <a:r>
              <a:rPr lang="en-GB" dirty="0" err="1"/>
              <a:t>chřipku</a:t>
            </a:r>
            <a:r>
              <a:rPr lang="en-GB" dirty="0"/>
              <a:t>, HIV/AIDS, </a:t>
            </a:r>
            <a:r>
              <a:rPr lang="en-GB" dirty="0" err="1"/>
              <a:t>malárii</a:t>
            </a:r>
            <a:r>
              <a:rPr lang="en-GB" dirty="0"/>
              <a:t> a </a:t>
            </a:r>
            <a:r>
              <a:rPr lang="en-GB" dirty="0" err="1"/>
              <a:t>tuberkulózní</a:t>
            </a:r>
            <a:r>
              <a:rPr lang="en-GB" dirty="0"/>
              <a:t> </a:t>
            </a:r>
            <a:r>
              <a:rPr lang="en-GB" dirty="0" err="1"/>
              <a:t>hepatitidu</a:t>
            </a:r>
            <a:r>
              <a:rPr lang="en-GB" dirty="0"/>
              <a:t>. Tato </a:t>
            </a:r>
            <a:r>
              <a:rPr lang="en-GB" dirty="0" err="1"/>
              <a:t>onemocnění</a:t>
            </a:r>
            <a:r>
              <a:rPr lang="en-GB" dirty="0"/>
              <a:t> </a:t>
            </a:r>
            <a:r>
              <a:rPr lang="en-GB" dirty="0" err="1"/>
              <a:t>způsobená</a:t>
            </a:r>
            <a:r>
              <a:rPr lang="en-GB" dirty="0"/>
              <a:t> </a:t>
            </a:r>
            <a:r>
              <a:rPr lang="en-GB" dirty="0" err="1"/>
              <a:t>viry</a:t>
            </a:r>
            <a:r>
              <a:rPr lang="en-GB" dirty="0"/>
              <a:t>, </a:t>
            </a:r>
            <a:r>
              <a:rPr lang="en-GB" dirty="0" err="1"/>
              <a:t>bakteriemi</a:t>
            </a:r>
            <a:r>
              <a:rPr lang="en-GB" dirty="0"/>
              <a:t>, </a:t>
            </a:r>
            <a:r>
              <a:rPr lang="en-GB" dirty="0" err="1"/>
              <a:t>plísněmi</a:t>
            </a:r>
            <a:r>
              <a:rPr lang="en-GB" dirty="0"/>
              <a:t> a </a:t>
            </a:r>
            <a:r>
              <a:rPr lang="en-GB" dirty="0" err="1"/>
              <a:t>parazity</a:t>
            </a:r>
            <a:r>
              <a:rPr lang="en-GB" dirty="0"/>
              <a:t> se </a:t>
            </a:r>
            <a:r>
              <a:rPr lang="en-GB" dirty="0" err="1"/>
              <a:t>mezi</a:t>
            </a:r>
            <a:r>
              <a:rPr lang="en-GB" dirty="0"/>
              <a:t> </a:t>
            </a:r>
            <a:r>
              <a:rPr lang="en-GB" dirty="0" err="1"/>
              <a:t>lidmi</a:t>
            </a:r>
            <a:r>
              <a:rPr lang="en-GB" dirty="0"/>
              <a:t> </a:t>
            </a:r>
            <a:r>
              <a:rPr lang="en-GB" dirty="0" err="1"/>
              <a:t>mohou</a:t>
            </a:r>
            <a:r>
              <a:rPr lang="en-GB" dirty="0"/>
              <a:t> </a:t>
            </a:r>
            <a:r>
              <a:rPr lang="en-GB" dirty="0" err="1"/>
              <a:t>šířit</a:t>
            </a:r>
            <a:r>
              <a:rPr lang="en-GB" dirty="0"/>
              <a:t> </a:t>
            </a:r>
            <a:r>
              <a:rPr lang="en-GB" dirty="0" err="1"/>
              <a:t>vzduchem</a:t>
            </a:r>
            <a:r>
              <a:rPr lang="en-GB" dirty="0"/>
              <a:t>, </a:t>
            </a:r>
            <a:r>
              <a:rPr lang="en-GB" dirty="0" err="1"/>
              <a:t>krví</a:t>
            </a:r>
            <a:r>
              <a:rPr lang="en-GB" dirty="0"/>
              <a:t> a </a:t>
            </a:r>
            <a:r>
              <a:rPr lang="en-GB" dirty="0" err="1"/>
              <a:t>jinými</a:t>
            </a:r>
            <a:r>
              <a:rPr lang="en-GB" dirty="0"/>
              <a:t> </a:t>
            </a:r>
            <a:r>
              <a:rPr lang="en-GB" dirty="0" err="1"/>
              <a:t>tělními</a:t>
            </a:r>
            <a:r>
              <a:rPr lang="en-GB" dirty="0"/>
              <a:t> </a:t>
            </a:r>
            <a:r>
              <a:rPr lang="en-GB" dirty="0" err="1"/>
              <a:t>tekutinami</a:t>
            </a:r>
            <a:r>
              <a:rPr lang="en-GB" dirty="0"/>
              <a:t>. </a:t>
            </a:r>
            <a:r>
              <a:rPr lang="en-GB" dirty="0" err="1"/>
              <a:t>Nepřenosná</a:t>
            </a:r>
            <a:r>
              <a:rPr lang="en-GB" dirty="0"/>
              <a:t> </a:t>
            </a:r>
            <a:r>
              <a:rPr lang="en-GB" dirty="0" err="1"/>
              <a:t>nemoc</a:t>
            </a:r>
            <a:r>
              <a:rPr lang="en-GB" dirty="0"/>
              <a:t> (NCD) je </a:t>
            </a:r>
            <a:r>
              <a:rPr lang="en-GB" dirty="0" err="1"/>
              <a:t>zdravotní</a:t>
            </a:r>
            <a:r>
              <a:rPr lang="en-GB" dirty="0"/>
              <a:t> </a:t>
            </a:r>
            <a:r>
              <a:rPr lang="en-GB" dirty="0" err="1"/>
              <a:t>stav</a:t>
            </a:r>
            <a:r>
              <a:rPr lang="en-GB" dirty="0"/>
              <a:t> </a:t>
            </a:r>
            <a:r>
              <a:rPr lang="en-GB" dirty="0" err="1"/>
              <a:t>nebo</a:t>
            </a:r>
            <a:r>
              <a:rPr lang="en-GB" dirty="0"/>
              <a:t> </a:t>
            </a:r>
            <a:r>
              <a:rPr lang="en-GB" dirty="0" err="1"/>
              <a:t>nemoc</a:t>
            </a:r>
            <a:r>
              <a:rPr lang="en-GB" dirty="0"/>
              <a:t>, </a:t>
            </a:r>
            <a:r>
              <a:rPr lang="en-GB" dirty="0" err="1"/>
              <a:t>která</a:t>
            </a:r>
            <a:r>
              <a:rPr lang="en-GB" dirty="0"/>
              <a:t> </a:t>
            </a:r>
            <a:r>
              <a:rPr lang="en-GB" dirty="0" err="1"/>
              <a:t>není</a:t>
            </a:r>
            <a:r>
              <a:rPr lang="en-GB" dirty="0"/>
              <a:t> </a:t>
            </a:r>
            <a:r>
              <a:rPr lang="en-GB" dirty="0" err="1"/>
              <a:t>způsobena</a:t>
            </a:r>
            <a:r>
              <a:rPr lang="en-GB" dirty="0"/>
              <a:t> </a:t>
            </a:r>
            <a:r>
              <a:rPr lang="en-GB" dirty="0" err="1"/>
              <a:t>infekčními</a:t>
            </a:r>
            <a:r>
              <a:rPr lang="en-GB" dirty="0"/>
              <a:t> </a:t>
            </a:r>
            <a:r>
              <a:rPr lang="en-GB" dirty="0" err="1"/>
              <a:t>agens</a:t>
            </a:r>
            <a:r>
              <a:rPr lang="en-GB" dirty="0"/>
              <a:t> (</a:t>
            </a:r>
            <a:r>
              <a:rPr lang="en-GB" dirty="0" err="1"/>
              <a:t>neinfekčními</a:t>
            </a:r>
            <a:r>
              <a:rPr lang="en-GB" dirty="0"/>
              <a:t> </a:t>
            </a:r>
            <a:r>
              <a:rPr lang="en-GB" dirty="0" err="1"/>
              <a:t>nebo</a:t>
            </a:r>
            <a:r>
              <a:rPr lang="en-GB" dirty="0"/>
              <a:t> </a:t>
            </a:r>
            <a:r>
              <a:rPr lang="en-GB" dirty="0" err="1"/>
              <a:t>nepřenosnými</a:t>
            </a:r>
            <a:r>
              <a:rPr lang="en-GB" dirty="0"/>
              <a:t>). NCD </a:t>
            </a:r>
            <a:r>
              <a:rPr lang="en-GB" dirty="0" err="1"/>
              <a:t>mohou</a:t>
            </a:r>
            <a:r>
              <a:rPr lang="en-GB" dirty="0"/>
              <a:t> </a:t>
            </a:r>
            <a:r>
              <a:rPr lang="en-GB" dirty="0" err="1"/>
              <a:t>označovat</a:t>
            </a:r>
            <a:r>
              <a:rPr lang="en-GB" dirty="0"/>
              <a:t> </a:t>
            </a:r>
            <a:r>
              <a:rPr lang="en-GB" dirty="0" err="1"/>
              <a:t>chronická</a:t>
            </a:r>
            <a:r>
              <a:rPr lang="en-GB" dirty="0"/>
              <a:t> </a:t>
            </a:r>
            <a:r>
              <a:rPr lang="en-GB" dirty="0" err="1"/>
              <a:t>onemocnění</a:t>
            </a:r>
            <a:r>
              <a:rPr lang="en-GB" dirty="0"/>
              <a:t>, </a:t>
            </a:r>
            <a:r>
              <a:rPr lang="en-GB" dirty="0" err="1"/>
              <a:t>která</a:t>
            </a:r>
            <a:r>
              <a:rPr lang="en-GB" dirty="0"/>
              <a:t> </a:t>
            </a:r>
            <a:r>
              <a:rPr lang="en-GB" dirty="0" err="1"/>
              <a:t>trvají</a:t>
            </a:r>
            <a:r>
              <a:rPr lang="en-GB" dirty="0"/>
              <a:t> </a:t>
            </a:r>
            <a:r>
              <a:rPr lang="en-GB" dirty="0" err="1"/>
              <a:t>dlouhou</a:t>
            </a:r>
            <a:r>
              <a:rPr lang="en-GB" dirty="0"/>
              <a:t> </a:t>
            </a:r>
            <a:r>
              <a:rPr lang="en-GB" dirty="0" err="1"/>
              <a:t>dobu</a:t>
            </a:r>
            <a:r>
              <a:rPr lang="en-GB" dirty="0"/>
              <a:t> a </a:t>
            </a:r>
            <a:r>
              <a:rPr lang="en-GB" dirty="0" err="1"/>
              <a:t>postupují</a:t>
            </a:r>
            <a:r>
              <a:rPr lang="en-GB" dirty="0"/>
              <a:t> </a:t>
            </a:r>
            <a:r>
              <a:rPr lang="en-GB" dirty="0" err="1"/>
              <a:t>pomalu</a:t>
            </a:r>
            <a:r>
              <a:rPr lang="en-GB" dirty="0"/>
              <a:t>.</a:t>
            </a:r>
          </a:p>
          <a:p>
            <a:endParaRPr lang="en-GB" dirty="0"/>
          </a:p>
          <a:p>
            <a:r>
              <a:rPr lang="en-GB" dirty="0"/>
              <a:t>Je </a:t>
            </a:r>
            <a:r>
              <a:rPr lang="en-GB" dirty="0" err="1"/>
              <a:t>zajímavé</a:t>
            </a:r>
            <a:r>
              <a:rPr lang="en-GB" dirty="0"/>
              <a:t>, </a:t>
            </a:r>
            <a:r>
              <a:rPr lang="en-GB" dirty="0" err="1"/>
              <a:t>že</a:t>
            </a:r>
            <a:r>
              <a:rPr lang="en-GB" dirty="0"/>
              <a:t> </a:t>
            </a:r>
            <a:r>
              <a:rPr lang="en-GB" dirty="0" err="1"/>
              <a:t>úmrtí</a:t>
            </a:r>
            <a:r>
              <a:rPr lang="en-GB" dirty="0"/>
              <a:t> </a:t>
            </a:r>
            <a:r>
              <a:rPr lang="en-GB" dirty="0" err="1"/>
              <a:t>na</a:t>
            </a:r>
            <a:r>
              <a:rPr lang="en-GB" dirty="0"/>
              <a:t> </a:t>
            </a:r>
            <a:r>
              <a:rPr lang="en-GB" dirty="0" err="1"/>
              <a:t>nehody</a:t>
            </a:r>
            <a:r>
              <a:rPr lang="en-GB" dirty="0"/>
              <a:t> je </a:t>
            </a:r>
            <a:r>
              <a:rPr lang="en-GB" dirty="0" err="1"/>
              <a:t>nejvyšší</a:t>
            </a:r>
            <a:r>
              <a:rPr lang="en-GB" dirty="0"/>
              <a:t> </a:t>
            </a:r>
            <a:r>
              <a:rPr lang="en-GB" dirty="0" err="1"/>
              <a:t>ve</a:t>
            </a:r>
            <a:r>
              <a:rPr lang="en-GB" dirty="0"/>
              <a:t> </a:t>
            </a:r>
            <a:r>
              <a:rPr lang="en-GB" dirty="0" err="1"/>
              <a:t>středních</a:t>
            </a:r>
            <a:r>
              <a:rPr lang="en-GB" dirty="0"/>
              <a:t> </a:t>
            </a:r>
            <a:r>
              <a:rPr lang="en-GB" dirty="0" err="1"/>
              <a:t>skupinách</a:t>
            </a:r>
            <a:endParaRPr lang="en-GB" dirty="0"/>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21</a:t>
            </a:fld>
            <a:endParaRPr lang="en-GB"/>
          </a:p>
        </p:txBody>
      </p:sp>
    </p:spTree>
    <p:extLst>
      <p:ext uri="{BB962C8B-B14F-4D97-AF65-F5344CB8AC3E}">
        <p14:creationId xmlns:p14="http://schemas.microsoft.com/office/powerpoint/2010/main" val="657440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různými</a:t>
            </a:r>
            <a:r>
              <a:rPr lang="sk-SK" sz="1200" kern="1200" dirty="0">
                <a:solidFill>
                  <a:schemeClr val="tx1"/>
                </a:solidFill>
                <a:effectLst/>
                <a:latin typeface="+mn-lt"/>
                <a:ea typeface="+mn-ea"/>
                <a:cs typeface="+mn-cs"/>
              </a:rPr>
              <a:t> socioekonomickými skupinami, </a:t>
            </a:r>
            <a:r>
              <a:rPr lang="sk-SK" sz="1200" kern="1200" dirty="0" err="1">
                <a:solidFill>
                  <a:schemeClr val="tx1"/>
                </a:solidFill>
                <a:effectLst/>
                <a:latin typeface="+mn-lt"/>
                <a:ea typeface="+mn-ea"/>
                <a:cs typeface="+mn-cs"/>
              </a:rPr>
              <a:t>měřeno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příjmem</a:t>
            </a:r>
            <a:r>
              <a:rPr lang="sk-SK" sz="1200" kern="1200" dirty="0">
                <a:solidFill>
                  <a:schemeClr val="tx1"/>
                </a:solidFill>
                <a:effectLst/>
                <a:latin typeface="+mn-lt"/>
                <a:ea typeface="+mn-ea"/>
                <a:cs typeface="+mn-cs"/>
              </a:rPr>
              <a:t> nebo úrovní </a:t>
            </a:r>
            <a:r>
              <a:rPr lang="sk-SK" sz="1200" kern="1200" dirty="0" err="1">
                <a:solidFill>
                  <a:schemeClr val="tx1"/>
                </a:solidFill>
                <a:effectLst/>
                <a:latin typeface="+mn-lt"/>
                <a:ea typeface="+mn-ea"/>
                <a:cs typeface="+mn-cs"/>
              </a:rPr>
              <a:t>vzdělání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existují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velké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rozdíly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zdraví, </a:t>
            </a:r>
            <a:r>
              <a:rPr lang="sk-SK" sz="1200" kern="1200" dirty="0" err="1">
                <a:solidFill>
                  <a:schemeClr val="tx1"/>
                </a:solidFill>
                <a:effectLst/>
                <a:latin typeface="+mn-lt"/>
                <a:ea typeface="+mn-ea"/>
                <a:cs typeface="+mn-cs"/>
              </a:rPr>
              <a:t>které</a:t>
            </a:r>
            <a:r>
              <a:rPr lang="sk-SK" sz="1200" kern="1200" dirty="0">
                <a:solidFill>
                  <a:schemeClr val="tx1"/>
                </a:solidFill>
                <a:effectLst/>
                <a:latin typeface="+mn-lt"/>
                <a:ea typeface="+mn-ea"/>
                <a:cs typeface="+mn-cs"/>
              </a:rPr>
              <a:t> sami </a:t>
            </a:r>
            <a:r>
              <a:rPr lang="sk-SK" sz="1200" kern="1200" dirty="0" err="1">
                <a:solidFill>
                  <a:schemeClr val="tx1"/>
                </a:solidFill>
                <a:effectLst/>
                <a:latin typeface="+mn-lt"/>
                <a:ea typeface="+mn-ea"/>
                <a:cs typeface="+mn-cs"/>
              </a:rPr>
              <a:t>uvedli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Obrázek</a:t>
            </a:r>
            <a:r>
              <a:rPr lang="sk-SK" sz="1200" kern="1200" dirty="0">
                <a:solidFill>
                  <a:schemeClr val="tx1"/>
                </a:solidFill>
                <a:effectLst/>
                <a:latin typeface="+mn-lt"/>
                <a:ea typeface="+mn-ea"/>
                <a:cs typeface="+mn-cs"/>
              </a:rPr>
              <a:t> 3.23 ukazuje, že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všech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je </a:t>
            </a:r>
            <a:r>
              <a:rPr lang="sk-SK" sz="1200" kern="1200" dirty="0" err="1">
                <a:solidFill>
                  <a:schemeClr val="tx1"/>
                </a:solidFill>
                <a:effectLst/>
                <a:latin typeface="+mn-lt"/>
                <a:ea typeface="+mn-ea"/>
                <a:cs typeface="+mn-cs"/>
              </a:rPr>
              <a:t>mnohem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pravděpodobnější</a:t>
            </a:r>
            <a:r>
              <a:rPr lang="sk-SK" sz="1200" kern="1200" dirty="0">
                <a:solidFill>
                  <a:schemeClr val="tx1"/>
                </a:solidFill>
                <a:effectLst/>
                <a:latin typeface="+mn-lt"/>
                <a:ea typeface="+mn-ea"/>
                <a:cs typeface="+mn-cs"/>
              </a:rPr>
              <a:t>, že 20 % </a:t>
            </a:r>
            <a:r>
              <a:rPr lang="sk-SK" sz="1200" kern="1200" dirty="0" err="1">
                <a:solidFill>
                  <a:schemeClr val="tx1"/>
                </a:solidFill>
                <a:effectLst/>
                <a:latin typeface="+mn-lt"/>
                <a:ea typeface="+mn-ea"/>
                <a:cs typeface="+mn-cs"/>
              </a:rPr>
              <a:t>populace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skupině</a:t>
            </a:r>
            <a:r>
              <a:rPr lang="sk-SK" sz="1200" kern="1200" dirty="0">
                <a:solidFill>
                  <a:schemeClr val="tx1"/>
                </a:solidFill>
                <a:effectLst/>
                <a:latin typeface="+mn-lt"/>
                <a:ea typeface="+mn-ea"/>
                <a:cs typeface="+mn-cs"/>
              </a:rPr>
              <a:t> s </a:t>
            </a:r>
            <a:r>
              <a:rPr lang="sk-SK" sz="1200" kern="1200" dirty="0" err="1">
                <a:solidFill>
                  <a:schemeClr val="tx1"/>
                </a:solidFill>
                <a:effectLst/>
                <a:latin typeface="+mn-lt"/>
                <a:ea typeface="+mn-ea"/>
                <a:cs typeface="+mn-cs"/>
              </a:rPr>
              <a:t>nejvyššími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příjmy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udává</a:t>
            </a:r>
            <a:r>
              <a:rPr lang="sk-SK" sz="1200" kern="1200" dirty="0">
                <a:solidFill>
                  <a:schemeClr val="tx1"/>
                </a:solidFill>
                <a:effectLst/>
                <a:latin typeface="+mn-lt"/>
                <a:ea typeface="+mn-ea"/>
                <a:cs typeface="+mn-cs"/>
              </a:rPr>
              <a:t> dobrý zdravotní stav než 20 %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skupině</a:t>
            </a:r>
            <a:r>
              <a:rPr lang="sk-SK" sz="1200" kern="1200" dirty="0">
                <a:solidFill>
                  <a:schemeClr val="tx1"/>
                </a:solidFill>
                <a:effectLst/>
                <a:latin typeface="+mn-lt"/>
                <a:ea typeface="+mn-ea"/>
                <a:cs typeface="+mn-cs"/>
              </a:rPr>
              <a:t> s </a:t>
            </a:r>
            <a:r>
              <a:rPr lang="sk-SK" sz="1200" kern="1200" dirty="0" err="1">
                <a:solidFill>
                  <a:schemeClr val="tx1"/>
                </a:solidFill>
                <a:effectLst/>
                <a:latin typeface="+mn-lt"/>
                <a:ea typeface="+mn-ea"/>
                <a:cs typeface="+mn-cs"/>
              </a:rPr>
              <a:t>nejnižšími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příjmy</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průměru</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evropských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téměř</a:t>
            </a:r>
            <a:r>
              <a:rPr lang="sk-SK" sz="1200" kern="1200" dirty="0">
                <a:solidFill>
                  <a:schemeClr val="tx1"/>
                </a:solidFill>
                <a:effectLst/>
                <a:latin typeface="+mn-lt"/>
                <a:ea typeface="+mn-ea"/>
                <a:cs typeface="+mn-cs"/>
              </a:rPr>
              <a:t> 80 % </a:t>
            </a:r>
            <a:r>
              <a:rPr lang="sk-SK" sz="1200" kern="1200" dirty="0" err="1">
                <a:solidFill>
                  <a:schemeClr val="tx1"/>
                </a:solidFill>
                <a:effectLst/>
                <a:latin typeface="+mn-lt"/>
                <a:ea typeface="+mn-ea"/>
                <a:cs typeface="+mn-cs"/>
              </a:rPr>
              <a:t>lidí</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kvintilu</a:t>
            </a:r>
            <a:r>
              <a:rPr lang="sk-SK" sz="1200" kern="1200" dirty="0">
                <a:solidFill>
                  <a:schemeClr val="tx1"/>
                </a:solidFill>
                <a:effectLst/>
                <a:latin typeface="+mn-lt"/>
                <a:ea typeface="+mn-ea"/>
                <a:cs typeface="+mn-cs"/>
              </a:rPr>
              <a:t> s </a:t>
            </a:r>
            <a:r>
              <a:rPr lang="sk-SK" sz="1200" kern="1200" dirty="0" err="1">
                <a:solidFill>
                  <a:schemeClr val="tx1"/>
                </a:solidFill>
                <a:effectLst/>
                <a:latin typeface="+mn-lt"/>
                <a:ea typeface="+mn-ea"/>
                <a:cs typeface="+mn-cs"/>
              </a:rPr>
              <a:t>nejvyššími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příjmy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uvádí</a:t>
            </a:r>
            <a:r>
              <a:rPr lang="sk-SK" sz="1200" kern="1200" dirty="0">
                <a:solidFill>
                  <a:schemeClr val="tx1"/>
                </a:solidFill>
                <a:effectLst/>
                <a:latin typeface="+mn-lt"/>
                <a:ea typeface="+mn-ea"/>
                <a:cs typeface="+mn-cs"/>
              </a:rPr>
              <a:t>, že je v </a:t>
            </a:r>
            <a:r>
              <a:rPr lang="sk-SK" sz="1200" kern="1200" dirty="0" err="1">
                <a:solidFill>
                  <a:schemeClr val="tx1"/>
                </a:solidFill>
                <a:effectLst/>
                <a:latin typeface="+mn-lt"/>
                <a:ea typeface="+mn-ea"/>
                <a:cs typeface="+mn-cs"/>
              </a:rPr>
              <a:t>dobrém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zdravotním</a:t>
            </a:r>
            <a:r>
              <a:rPr lang="sk-SK" sz="1200" kern="1200" dirty="0">
                <a:solidFill>
                  <a:schemeClr val="tx1"/>
                </a:solidFill>
                <a:effectLst/>
                <a:latin typeface="+mn-lt"/>
                <a:ea typeface="+mn-ea"/>
                <a:cs typeface="+mn-cs"/>
              </a:rPr>
              <a:t> stavu,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srovnání</a:t>
            </a:r>
            <a:r>
              <a:rPr lang="sk-SK" sz="1200" kern="1200" dirty="0">
                <a:solidFill>
                  <a:schemeClr val="tx1"/>
                </a:solidFill>
                <a:effectLst/>
                <a:latin typeface="+mn-lt"/>
                <a:ea typeface="+mn-ea"/>
                <a:cs typeface="+mn-cs"/>
              </a:rPr>
              <a:t> s o </a:t>
            </a:r>
            <a:r>
              <a:rPr lang="sk-SK" sz="1200" kern="1200" dirty="0" err="1">
                <a:solidFill>
                  <a:schemeClr val="tx1"/>
                </a:solidFill>
                <a:effectLst/>
                <a:latin typeface="+mn-lt"/>
                <a:ea typeface="+mn-ea"/>
                <a:cs typeface="+mn-cs"/>
              </a:rPr>
              <a:t>něco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více</a:t>
            </a:r>
            <a:r>
              <a:rPr lang="sk-SK" sz="1200" kern="1200" dirty="0">
                <a:solidFill>
                  <a:schemeClr val="tx1"/>
                </a:solidFill>
                <a:effectLst/>
                <a:latin typeface="+mn-lt"/>
                <a:ea typeface="+mn-ea"/>
                <a:cs typeface="+mn-cs"/>
              </a:rPr>
              <a:t> než 60 % u </a:t>
            </a:r>
            <a:r>
              <a:rPr lang="sk-SK" sz="1200" kern="1200" dirty="0" err="1">
                <a:solidFill>
                  <a:schemeClr val="tx1"/>
                </a:solidFill>
                <a:effectLst/>
                <a:latin typeface="+mn-lt"/>
                <a:ea typeface="+mn-ea"/>
                <a:cs typeface="+mn-cs"/>
              </a:rPr>
              <a:t>lidí</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kvintilu</a:t>
            </a:r>
            <a:r>
              <a:rPr lang="sk-SK" sz="1200" kern="1200" dirty="0">
                <a:solidFill>
                  <a:schemeClr val="tx1"/>
                </a:solidFill>
                <a:effectLst/>
                <a:latin typeface="+mn-lt"/>
                <a:ea typeface="+mn-ea"/>
                <a:cs typeface="+mn-cs"/>
              </a:rPr>
              <a:t> s </a:t>
            </a:r>
            <a:r>
              <a:rPr lang="sk-SK" sz="1200" kern="1200" dirty="0" err="1">
                <a:solidFill>
                  <a:schemeClr val="tx1"/>
                </a:solidFill>
                <a:effectLst/>
                <a:latin typeface="+mn-lt"/>
                <a:ea typeface="+mn-ea"/>
                <a:cs typeface="+mn-cs"/>
              </a:rPr>
              <a:t>nejnižšími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příjmy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Rozdíl</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těmito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dvěma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příjmovými</a:t>
            </a:r>
            <a:r>
              <a:rPr lang="sk-SK" sz="1200" kern="1200" dirty="0">
                <a:solidFill>
                  <a:schemeClr val="tx1"/>
                </a:solidFill>
                <a:effectLst/>
                <a:latin typeface="+mn-lt"/>
                <a:ea typeface="+mn-ea"/>
                <a:cs typeface="+mn-cs"/>
              </a:rPr>
              <a:t> skupinami je </a:t>
            </a:r>
            <a:r>
              <a:rPr lang="sk-SK" sz="1200" kern="1200" dirty="0" err="1">
                <a:solidFill>
                  <a:schemeClr val="tx1"/>
                </a:solidFill>
                <a:effectLst/>
                <a:latin typeface="+mn-lt"/>
                <a:ea typeface="+mn-ea"/>
                <a:cs typeface="+mn-cs"/>
              </a:rPr>
              <a:t>nejvyšší</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Estonsku</a:t>
            </a:r>
            <a:r>
              <a:rPr lang="sk-SK" sz="1200" kern="1200" dirty="0">
                <a:solidFill>
                  <a:schemeClr val="tx1"/>
                </a:solidFill>
                <a:effectLst/>
                <a:latin typeface="+mn-lt"/>
                <a:ea typeface="+mn-ea"/>
                <a:cs typeface="+mn-cs"/>
              </a:rPr>
              <a:t>, Lotyšsku a České </a:t>
            </a:r>
            <a:r>
              <a:rPr lang="sk-SK" sz="1200" kern="1200" dirty="0" err="1">
                <a:solidFill>
                  <a:schemeClr val="tx1"/>
                </a:solidFill>
                <a:effectLst/>
                <a:latin typeface="+mn-lt"/>
                <a:ea typeface="+mn-ea"/>
                <a:cs typeface="+mn-cs"/>
              </a:rPr>
              <a:t>republice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Tyto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rozdíly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lze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vysvětlit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rozdíly</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životních</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pracovních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podmínkách</a:t>
            </a:r>
            <a:r>
              <a:rPr lang="sk-SK" sz="1200" kern="1200" dirty="0">
                <a:solidFill>
                  <a:schemeClr val="tx1"/>
                </a:solidFill>
                <a:effectLst/>
                <a:latin typeface="+mn-lt"/>
                <a:ea typeface="+mn-ea"/>
                <a:cs typeface="+mn-cs"/>
              </a:rPr>
              <a:t> a také </a:t>
            </a:r>
            <a:r>
              <a:rPr lang="sk-SK" sz="1200" kern="1200" dirty="0" err="1">
                <a:solidFill>
                  <a:schemeClr val="tx1"/>
                </a:solidFill>
                <a:effectLst/>
                <a:latin typeface="+mn-lt"/>
                <a:ea typeface="+mn-ea"/>
                <a:cs typeface="+mn-cs"/>
              </a:rPr>
              <a:t>rozdíly</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životním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stylu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např</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kouření</a:t>
            </a:r>
            <a:r>
              <a:rPr lang="sk-SK" sz="1200" kern="1200" dirty="0">
                <a:solidFill>
                  <a:schemeClr val="tx1"/>
                </a:solidFill>
                <a:effectLst/>
                <a:latin typeface="+mn-lt"/>
                <a:ea typeface="+mn-ea"/>
                <a:cs typeface="+mn-cs"/>
              </a:rPr>
              <a:t>, škodlivé pití alkoholu, fyzická </a:t>
            </a:r>
            <a:r>
              <a:rPr lang="sk-SK" sz="1200" kern="1200" dirty="0" err="1">
                <a:solidFill>
                  <a:schemeClr val="tx1"/>
                </a:solidFill>
                <a:effectLst/>
                <a:latin typeface="+mn-lt"/>
                <a:ea typeface="+mn-ea"/>
                <a:cs typeface="+mn-cs"/>
              </a:rPr>
              <a:t>nečinnost</a:t>
            </a:r>
            <a:r>
              <a:rPr lang="sk-SK" sz="1200" kern="1200" dirty="0">
                <a:solidFill>
                  <a:schemeClr val="tx1"/>
                </a:solidFill>
                <a:effectLst/>
                <a:latin typeface="+mn-lt"/>
                <a:ea typeface="+mn-ea"/>
                <a:cs typeface="+mn-cs"/>
              </a:rPr>
              <a:t> a problémy s obezitou). </a:t>
            </a:r>
            <a:r>
              <a:rPr lang="sk-SK" sz="1200" kern="1200" dirty="0" err="1">
                <a:solidFill>
                  <a:schemeClr val="tx1"/>
                </a:solidFill>
                <a:effectLst/>
                <a:latin typeface="+mn-lt"/>
                <a:ea typeface="+mn-ea"/>
                <a:cs typeface="+mn-cs"/>
              </a:rPr>
              <a:t>Kromě</a:t>
            </a:r>
            <a:r>
              <a:rPr lang="sk-SK" sz="1200" kern="1200" dirty="0">
                <a:solidFill>
                  <a:schemeClr val="tx1"/>
                </a:solidFill>
                <a:effectLst/>
                <a:latin typeface="+mn-lt"/>
                <a:ea typeface="+mn-ea"/>
                <a:cs typeface="+mn-cs"/>
              </a:rPr>
              <a:t> toho </a:t>
            </a:r>
            <a:r>
              <a:rPr lang="sk-SK" sz="1200" kern="1200" dirty="0" err="1">
                <a:solidFill>
                  <a:schemeClr val="tx1"/>
                </a:solidFill>
                <a:effectLst/>
                <a:latin typeface="+mn-lt"/>
                <a:ea typeface="+mn-ea"/>
                <a:cs typeface="+mn-cs"/>
              </a:rPr>
              <a:t>mohou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mít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lidé</a:t>
            </a:r>
            <a:r>
              <a:rPr lang="sk-SK" sz="1200" kern="1200" dirty="0">
                <a:solidFill>
                  <a:schemeClr val="tx1"/>
                </a:solidFill>
                <a:effectLst/>
                <a:latin typeface="+mn-lt"/>
                <a:ea typeface="+mn-ea"/>
                <a:cs typeface="+mn-cs"/>
              </a:rPr>
              <a:t> z </a:t>
            </a:r>
            <a:r>
              <a:rPr lang="sk-SK" sz="1200" kern="1200" dirty="0" err="1">
                <a:solidFill>
                  <a:schemeClr val="tx1"/>
                </a:solidFill>
                <a:effectLst/>
                <a:latin typeface="+mn-lt"/>
                <a:ea typeface="+mn-ea"/>
                <a:cs typeface="+mn-cs"/>
              </a:rPr>
              <a:t>nejnižší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příjmové</a:t>
            </a:r>
            <a:r>
              <a:rPr lang="sk-SK" sz="1200" kern="1200" dirty="0">
                <a:solidFill>
                  <a:schemeClr val="tx1"/>
                </a:solidFill>
                <a:effectLst/>
                <a:latin typeface="+mn-lt"/>
                <a:ea typeface="+mn-ea"/>
                <a:cs typeface="+mn-cs"/>
              </a:rPr>
              <a:t> skupiny </a:t>
            </a:r>
            <a:r>
              <a:rPr lang="sk-SK" sz="1200" kern="1200" dirty="0" err="1">
                <a:solidFill>
                  <a:schemeClr val="tx1"/>
                </a:solidFill>
                <a:effectLst/>
                <a:latin typeface="+mn-lt"/>
                <a:ea typeface="+mn-ea"/>
                <a:cs typeface="+mn-cs"/>
              </a:rPr>
              <a:t>omezený</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přístup</a:t>
            </a:r>
            <a:r>
              <a:rPr lang="sk-SK" sz="1200" kern="1200" dirty="0">
                <a:solidFill>
                  <a:schemeClr val="tx1"/>
                </a:solidFill>
                <a:effectLst/>
                <a:latin typeface="+mn-lt"/>
                <a:ea typeface="+mn-ea"/>
                <a:cs typeface="+mn-cs"/>
              </a:rPr>
              <a:t> k </a:t>
            </a:r>
            <a:r>
              <a:rPr lang="sk-SK" sz="1200" kern="1200" dirty="0" err="1">
                <a:solidFill>
                  <a:schemeClr val="tx1"/>
                </a:solidFill>
                <a:effectLst/>
                <a:latin typeface="+mn-lt"/>
                <a:ea typeface="+mn-ea"/>
                <a:cs typeface="+mn-cs"/>
              </a:rPr>
              <a:t>některým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zdravotním</a:t>
            </a:r>
            <a:r>
              <a:rPr lang="sk-SK" sz="1200" kern="1200" dirty="0">
                <a:solidFill>
                  <a:schemeClr val="tx1"/>
                </a:solidFill>
                <a:effectLst/>
                <a:latin typeface="+mn-lt"/>
                <a:ea typeface="+mn-ea"/>
                <a:cs typeface="+mn-cs"/>
              </a:rPr>
              <a:t> službám z </a:t>
            </a:r>
            <a:r>
              <a:rPr lang="sk-SK" sz="1200" kern="1200" dirty="0" err="1">
                <a:solidFill>
                  <a:schemeClr val="tx1"/>
                </a:solidFill>
                <a:effectLst/>
                <a:latin typeface="+mn-lt"/>
                <a:ea typeface="+mn-ea"/>
                <a:cs typeface="+mn-cs"/>
              </a:rPr>
              <a:t>finančních</a:t>
            </a:r>
            <a:r>
              <a:rPr lang="sk-SK" sz="1200" kern="1200" dirty="0">
                <a:solidFill>
                  <a:schemeClr val="tx1"/>
                </a:solidFill>
                <a:effectLst/>
                <a:latin typeface="+mn-lt"/>
                <a:ea typeface="+mn-ea"/>
                <a:cs typeface="+mn-cs"/>
              </a:rPr>
              <a:t> nebo </a:t>
            </a:r>
            <a:r>
              <a:rPr lang="sk-SK" sz="1200" kern="1200" dirty="0" err="1">
                <a:solidFill>
                  <a:schemeClr val="tx1"/>
                </a:solidFill>
                <a:effectLst/>
                <a:latin typeface="+mn-lt"/>
                <a:ea typeface="+mn-ea"/>
                <a:cs typeface="+mn-cs"/>
              </a:rPr>
              <a:t>jiných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důvodů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viz</a:t>
            </a:r>
            <a:r>
              <a:rPr lang="sk-SK" sz="1200" kern="1200" dirty="0">
                <a:solidFill>
                  <a:schemeClr val="tx1"/>
                </a:solidFill>
                <a:effectLst/>
                <a:latin typeface="+mn-lt"/>
                <a:ea typeface="+mn-ea"/>
                <a:cs typeface="+mn-cs"/>
              </a:rPr>
              <a:t> kapitola 7 „</a:t>
            </a:r>
            <a:r>
              <a:rPr lang="sk-SK" sz="1200" kern="1200" dirty="0" err="1">
                <a:solidFill>
                  <a:schemeClr val="tx1"/>
                </a:solidFill>
                <a:effectLst/>
                <a:latin typeface="+mn-lt"/>
                <a:ea typeface="+mn-ea"/>
                <a:cs typeface="+mn-cs"/>
              </a:rPr>
              <a:t>Dostupnost</a:t>
            </a:r>
            <a:r>
              <a:rPr lang="sk-SK" sz="1200" kern="1200" dirty="0">
                <a:solidFill>
                  <a:schemeClr val="tx1"/>
                </a:solidFill>
                <a:effectLst/>
                <a:latin typeface="+mn-lt"/>
                <a:ea typeface="+mn-ea"/>
                <a:cs typeface="+mn-cs"/>
              </a:rPr>
              <a:t>“). Je také možné, že existuje </a:t>
            </a:r>
            <a:r>
              <a:rPr lang="sk-SK" sz="1200" kern="1200" dirty="0" err="1">
                <a:solidFill>
                  <a:schemeClr val="tx1"/>
                </a:solidFill>
                <a:effectLst/>
                <a:latin typeface="+mn-lt"/>
                <a:ea typeface="+mn-ea"/>
                <a:cs typeface="+mn-cs"/>
              </a:rPr>
              <a:t>obrácená</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příčinná</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souvislost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kdy</a:t>
            </a:r>
            <a:r>
              <a:rPr lang="sk-SK" sz="1200" kern="1200" dirty="0">
                <a:solidFill>
                  <a:schemeClr val="tx1"/>
                </a:solidFill>
                <a:effectLst/>
                <a:latin typeface="+mn-lt"/>
                <a:ea typeface="+mn-ea"/>
                <a:cs typeface="+mn-cs"/>
              </a:rPr>
              <a:t> špatný zdravotní stav vede k nižší </a:t>
            </a:r>
            <a:r>
              <a:rPr lang="sk-SK" sz="1200" kern="1200" dirty="0" err="1">
                <a:solidFill>
                  <a:schemeClr val="tx1"/>
                </a:solidFill>
                <a:effectLst/>
                <a:latin typeface="+mn-lt"/>
                <a:ea typeface="+mn-ea"/>
                <a:cs typeface="+mn-cs"/>
              </a:rPr>
              <a:t>zaměstnanosti</a:t>
            </a:r>
            <a:r>
              <a:rPr lang="sk-SK" sz="1200" kern="1200" dirty="0">
                <a:solidFill>
                  <a:schemeClr val="tx1"/>
                </a:solidFill>
                <a:effectLst/>
                <a:latin typeface="+mn-lt"/>
                <a:ea typeface="+mn-ea"/>
                <a:cs typeface="+mn-cs"/>
              </a:rPr>
              <a:t> a nižším </a:t>
            </a:r>
            <a:r>
              <a:rPr lang="sk-SK" sz="1200" kern="1200" dirty="0" err="1">
                <a:solidFill>
                  <a:schemeClr val="tx1"/>
                </a:solidFill>
                <a:effectLst/>
                <a:latin typeface="+mn-lt"/>
                <a:ea typeface="+mn-ea"/>
                <a:cs typeface="+mn-cs"/>
              </a:rPr>
              <a:t>příjmům</a:t>
            </a:r>
            <a:r>
              <a:rPr lang="sk-SK" sz="1200" kern="1200" dirty="0">
                <a:solidFill>
                  <a:schemeClr val="tx1"/>
                </a:solidFill>
                <a:effectLst/>
                <a:latin typeface="+mn-lt"/>
                <a:ea typeface="+mn-ea"/>
                <a:cs typeface="+mn-cs"/>
              </a:rPr>
              <a:t>. Bez </a:t>
            </a:r>
            <a:r>
              <a:rPr lang="sk-SK" sz="1200" kern="1200" dirty="0" err="1">
                <a:solidFill>
                  <a:schemeClr val="tx1"/>
                </a:solidFill>
                <a:effectLst/>
                <a:latin typeface="+mn-lt"/>
                <a:ea typeface="+mn-ea"/>
                <a:cs typeface="+mn-cs"/>
              </a:rPr>
              <a:t>ohledu</a:t>
            </a:r>
            <a:r>
              <a:rPr lang="sk-SK" sz="1200" kern="1200" dirty="0">
                <a:solidFill>
                  <a:schemeClr val="tx1"/>
                </a:solidFill>
                <a:effectLst/>
                <a:latin typeface="+mn-lt"/>
                <a:ea typeface="+mn-ea"/>
                <a:cs typeface="+mn-cs"/>
              </a:rPr>
              <a:t> na kauzalitu </a:t>
            </a:r>
            <a:r>
              <a:rPr lang="sk-SK" sz="1200" kern="1200" dirty="0" err="1">
                <a:solidFill>
                  <a:schemeClr val="tx1"/>
                </a:solidFill>
                <a:effectLst/>
                <a:latin typeface="+mn-lt"/>
                <a:ea typeface="+mn-ea"/>
                <a:cs typeface="+mn-cs"/>
              </a:rPr>
              <a:t>může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větší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důraz</a:t>
            </a:r>
            <a:r>
              <a:rPr lang="sk-SK" sz="1200" kern="1200" dirty="0">
                <a:solidFill>
                  <a:schemeClr val="tx1"/>
                </a:solidFill>
                <a:effectLst/>
                <a:latin typeface="+mn-lt"/>
                <a:ea typeface="+mn-ea"/>
                <a:cs typeface="+mn-cs"/>
              </a:rPr>
              <a:t> na </a:t>
            </a:r>
            <a:r>
              <a:rPr lang="sk-SK" sz="1200" kern="1200" dirty="0" err="1">
                <a:solidFill>
                  <a:schemeClr val="tx1"/>
                </a:solidFill>
                <a:effectLst/>
                <a:latin typeface="+mn-lt"/>
                <a:ea typeface="+mn-ea"/>
                <a:cs typeface="+mn-cs"/>
              </a:rPr>
              <a:t>veřejné</a:t>
            </a:r>
            <a:r>
              <a:rPr lang="sk-SK" sz="1200" kern="1200" dirty="0">
                <a:solidFill>
                  <a:schemeClr val="tx1"/>
                </a:solidFill>
                <a:effectLst/>
                <a:latin typeface="+mn-lt"/>
                <a:ea typeface="+mn-ea"/>
                <a:cs typeface="+mn-cs"/>
              </a:rPr>
              <a:t> zdraví a </a:t>
            </a:r>
            <a:r>
              <a:rPr lang="sk-SK" sz="1200" kern="1200" dirty="0" err="1">
                <a:solidFill>
                  <a:schemeClr val="tx1"/>
                </a:solidFill>
                <a:effectLst/>
                <a:latin typeface="+mn-lt"/>
                <a:ea typeface="+mn-ea"/>
                <a:cs typeface="+mn-cs"/>
              </a:rPr>
              <a:t>prevenci</a:t>
            </a:r>
            <a:r>
              <a:rPr lang="sk-SK" sz="1200" kern="1200" dirty="0">
                <a:solidFill>
                  <a:schemeClr val="tx1"/>
                </a:solidFill>
                <a:effectLst/>
                <a:latin typeface="+mn-lt"/>
                <a:ea typeface="+mn-ea"/>
                <a:cs typeface="+mn-cs"/>
              </a:rPr>
              <a:t> nemocí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znevýhodněnými</a:t>
            </a:r>
            <a:r>
              <a:rPr lang="sk-SK" sz="1200" kern="1200" dirty="0">
                <a:solidFill>
                  <a:schemeClr val="tx1"/>
                </a:solidFill>
                <a:effectLst/>
                <a:latin typeface="+mn-lt"/>
                <a:ea typeface="+mn-ea"/>
                <a:cs typeface="+mn-cs"/>
              </a:rPr>
              <a:t> skupinami a zlepšení </a:t>
            </a:r>
            <a:r>
              <a:rPr lang="sk-SK" sz="1200" kern="1200" dirty="0" err="1">
                <a:solidFill>
                  <a:schemeClr val="tx1"/>
                </a:solidFill>
                <a:effectLst/>
                <a:latin typeface="+mn-lt"/>
                <a:ea typeface="+mn-ea"/>
                <a:cs typeface="+mn-cs"/>
              </a:rPr>
              <a:t>přístupu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zdravotnickým</a:t>
            </a:r>
            <a:r>
              <a:rPr lang="sk-SK" sz="1200" kern="1200" dirty="0">
                <a:solidFill>
                  <a:schemeClr val="tx1"/>
                </a:solidFill>
                <a:effectLst/>
                <a:latin typeface="+mn-lt"/>
                <a:ea typeface="+mn-ea"/>
                <a:cs typeface="+mn-cs"/>
              </a:rPr>
              <a:t> službám </a:t>
            </a:r>
            <a:r>
              <a:rPr lang="sk-SK" sz="1200" kern="1200" dirty="0" err="1">
                <a:solidFill>
                  <a:schemeClr val="tx1"/>
                </a:solidFill>
                <a:effectLst/>
                <a:latin typeface="+mn-lt"/>
                <a:ea typeface="+mn-ea"/>
                <a:cs typeface="+mn-cs"/>
              </a:rPr>
              <a:t>přispět</a:t>
            </a:r>
            <a:r>
              <a:rPr lang="sk-SK" sz="1200" kern="1200" dirty="0">
                <a:solidFill>
                  <a:schemeClr val="tx1"/>
                </a:solidFill>
                <a:effectLst/>
                <a:latin typeface="+mn-lt"/>
                <a:ea typeface="+mn-ea"/>
                <a:cs typeface="+mn-cs"/>
              </a:rPr>
              <a:t> k </a:t>
            </a:r>
            <a:r>
              <a:rPr lang="sk-SK" sz="1200" kern="1200" dirty="0" err="1">
                <a:solidFill>
                  <a:schemeClr val="tx1"/>
                </a:solidFill>
                <a:effectLst/>
                <a:latin typeface="+mn-lt"/>
                <a:ea typeface="+mn-ea"/>
                <a:cs typeface="+mn-cs"/>
              </a:rPr>
              <a:t>dalšímu</a:t>
            </a:r>
            <a:r>
              <a:rPr lang="sk-SK" sz="1200" kern="1200" dirty="0">
                <a:solidFill>
                  <a:schemeClr val="tx1"/>
                </a:solidFill>
                <a:effectLst/>
                <a:latin typeface="+mn-lt"/>
                <a:ea typeface="+mn-ea"/>
                <a:cs typeface="+mn-cs"/>
              </a:rPr>
              <a:t> zlepšení </a:t>
            </a:r>
            <a:r>
              <a:rPr lang="sk-SK" sz="1200" kern="1200" dirty="0" err="1">
                <a:solidFill>
                  <a:schemeClr val="tx1"/>
                </a:solidFill>
                <a:effectLst/>
                <a:latin typeface="+mn-lt"/>
                <a:ea typeface="+mn-ea"/>
                <a:cs typeface="+mn-cs"/>
              </a:rPr>
              <a:t>zdravotního</a:t>
            </a:r>
            <a:r>
              <a:rPr lang="sk-SK" sz="1200" kern="1200" dirty="0">
                <a:solidFill>
                  <a:schemeClr val="tx1"/>
                </a:solidFill>
                <a:effectLst/>
                <a:latin typeface="+mn-lt"/>
                <a:ea typeface="+mn-ea"/>
                <a:cs typeface="+mn-cs"/>
              </a:rPr>
              <a:t> stavu </a:t>
            </a:r>
            <a:r>
              <a:rPr lang="sk-SK" sz="1200" kern="1200" dirty="0" err="1">
                <a:solidFill>
                  <a:schemeClr val="tx1"/>
                </a:solidFill>
                <a:effectLst/>
                <a:latin typeface="+mn-lt"/>
                <a:ea typeface="+mn-ea"/>
                <a:cs typeface="+mn-cs"/>
              </a:rPr>
              <a:t>populace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obecně</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ke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snížení</a:t>
            </a:r>
            <a:r>
              <a:rPr lang="sk-SK" sz="1200" kern="1200" dirty="0">
                <a:solidFill>
                  <a:schemeClr val="tx1"/>
                </a:solidFill>
                <a:effectLst/>
                <a:latin typeface="+mn-lt"/>
                <a:ea typeface="+mn-ea"/>
                <a:cs typeface="+mn-cs"/>
              </a:rPr>
              <a:t> nerovností v oblasti zdraví.</a:t>
            </a:r>
            <a:endParaRPr lang="en-GB" dirty="0"/>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22</a:t>
            </a:fld>
            <a:endParaRPr lang="en-GB"/>
          </a:p>
        </p:txBody>
      </p:sp>
    </p:spTree>
    <p:extLst>
      <p:ext uri="{BB962C8B-B14F-4D97-AF65-F5344CB8AC3E}">
        <p14:creationId xmlns:p14="http://schemas.microsoft.com/office/powerpoint/2010/main" val="795875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GB" dirty="0"/>
              <a:t>Lower income consistently lower health</a:t>
            </a:r>
            <a:r>
              <a:rPr lang="en-GB" baseline="0" dirty="0"/>
              <a:t> </a:t>
            </a:r>
          </a:p>
          <a:p>
            <a:r>
              <a:rPr lang="en-GB" baseline="0" dirty="0" err="1"/>
              <a:t>Ses</a:t>
            </a:r>
            <a:r>
              <a:rPr lang="en-GB" baseline="0" dirty="0"/>
              <a:t> is directly related to an outcome on health status </a:t>
            </a:r>
            <a:endParaRPr lang="en-GB" dirty="0"/>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23</a:t>
            </a:fld>
            <a:endParaRPr lang="en-GB"/>
          </a:p>
        </p:txBody>
      </p:sp>
    </p:spTree>
    <p:extLst>
      <p:ext uri="{BB962C8B-B14F-4D97-AF65-F5344CB8AC3E}">
        <p14:creationId xmlns:p14="http://schemas.microsoft.com/office/powerpoint/2010/main" val="2136180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cs-CZ" dirty="0"/>
          </a:p>
        </p:txBody>
      </p:sp>
      <p:sp>
        <p:nvSpPr>
          <p:cNvPr id="4" name="Zástupný objekt pre číslo snímky 3"/>
          <p:cNvSpPr>
            <a:spLocks noGrp="1"/>
          </p:cNvSpPr>
          <p:nvPr>
            <p:ph type="sldNum" sz="quarter" idx="5"/>
          </p:nvPr>
        </p:nvSpPr>
        <p:spPr/>
        <p:txBody>
          <a:bodyPr/>
          <a:lstStyle/>
          <a:p>
            <a:fld id="{58980D3C-F34D-FC49-A847-D4591A865402}" type="slidenum">
              <a:rPr lang="cs-CZ" smtClean="0"/>
              <a:t>4</a:t>
            </a:fld>
            <a:endParaRPr lang="cs-CZ"/>
          </a:p>
        </p:txBody>
      </p:sp>
    </p:spTree>
    <p:extLst>
      <p:ext uri="{BB962C8B-B14F-4D97-AF65-F5344CB8AC3E}">
        <p14:creationId xmlns:p14="http://schemas.microsoft.com/office/powerpoint/2010/main" val="3184730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sz="1200" kern="1200" dirty="0" err="1">
                <a:solidFill>
                  <a:schemeClr val="tx1"/>
                </a:solidFill>
                <a:effectLst/>
                <a:latin typeface="+mn-lt"/>
                <a:ea typeface="+mn-ea"/>
                <a:cs typeface="+mn-cs"/>
              </a:rPr>
              <a:t>Očekávaná</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délka</a:t>
            </a:r>
            <a:r>
              <a:rPr lang="sk-SK" sz="1200" kern="1200" dirty="0">
                <a:solidFill>
                  <a:schemeClr val="tx1"/>
                </a:solidFill>
                <a:effectLst/>
                <a:latin typeface="+mn-lt"/>
                <a:ea typeface="+mn-ea"/>
                <a:cs typeface="+mn-cs"/>
              </a:rPr>
              <a:t> života </a:t>
            </a:r>
            <a:r>
              <a:rPr lang="sk-SK" sz="1200" kern="1200" dirty="0" err="1">
                <a:solidFill>
                  <a:schemeClr val="tx1"/>
                </a:solidFill>
                <a:effectLst/>
                <a:latin typeface="+mn-lt"/>
                <a:ea typeface="+mn-ea"/>
                <a:cs typeface="+mn-cs"/>
              </a:rPr>
              <a:t>při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narození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EU </a:t>
            </a:r>
            <a:r>
              <a:rPr lang="sk-SK" sz="1200" kern="1200" dirty="0" err="1">
                <a:solidFill>
                  <a:schemeClr val="tx1"/>
                </a:solidFill>
                <a:effectLst/>
                <a:latin typeface="+mn-lt"/>
                <a:ea typeface="+mn-ea"/>
                <a:cs typeface="+mn-cs"/>
              </a:rPr>
              <a:t>nadále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prodlužuje</a:t>
            </a:r>
            <a:r>
              <a:rPr lang="sk-SK" sz="1200" kern="1200" dirty="0">
                <a:solidFill>
                  <a:schemeClr val="tx1"/>
                </a:solidFill>
                <a:effectLst/>
                <a:latin typeface="+mn-lt"/>
                <a:ea typeface="+mn-ea"/>
                <a:cs typeface="+mn-cs"/>
              </a:rPr>
              <a:t> a každý rok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prodlužuje</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průměru</a:t>
            </a:r>
            <a:r>
              <a:rPr lang="sk-SK" sz="1200" kern="1200" dirty="0">
                <a:solidFill>
                  <a:schemeClr val="tx1"/>
                </a:solidFill>
                <a:effectLst/>
                <a:latin typeface="+mn-lt"/>
                <a:ea typeface="+mn-ea"/>
                <a:cs typeface="+mn-cs"/>
              </a:rPr>
              <a:t> o 3 </a:t>
            </a:r>
            <a:r>
              <a:rPr lang="sk-SK" sz="1200" kern="1200" dirty="0" err="1">
                <a:solidFill>
                  <a:schemeClr val="tx1"/>
                </a:solidFill>
                <a:effectLst/>
                <a:latin typeface="+mn-lt"/>
                <a:ea typeface="+mn-ea"/>
                <a:cs typeface="+mn-cs"/>
              </a:rPr>
              <a:t>měsíce</a:t>
            </a:r>
            <a:r>
              <a:rPr lang="sk-SK" sz="1200" kern="1200" dirty="0">
                <a:solidFill>
                  <a:schemeClr val="tx1"/>
                </a:solidFill>
                <a:effectLst/>
                <a:latin typeface="+mn-lt"/>
                <a:ea typeface="+mn-ea"/>
                <a:cs typeface="+mn-cs"/>
              </a:rPr>
              <a:t>. Tento </a:t>
            </a:r>
            <a:r>
              <a:rPr lang="sk-SK" sz="1200" kern="1200" dirty="0" err="1">
                <a:solidFill>
                  <a:schemeClr val="tx1"/>
                </a:solidFill>
                <a:effectLst/>
                <a:latin typeface="+mn-lt"/>
                <a:ea typeface="+mn-ea"/>
                <a:cs typeface="+mn-cs"/>
              </a:rPr>
              <a:t>nárůst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dlouhověkosti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lze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přičíst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řadě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faktorů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včetně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lepšího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vzdělání</a:t>
            </a:r>
            <a:r>
              <a:rPr lang="sk-SK" sz="1200" kern="1200" dirty="0">
                <a:solidFill>
                  <a:schemeClr val="tx1"/>
                </a:solidFill>
                <a:effectLst/>
                <a:latin typeface="+mn-lt"/>
                <a:ea typeface="+mn-ea"/>
                <a:cs typeface="+mn-cs"/>
              </a:rPr>
              <a:t>, socioekonomických </a:t>
            </a:r>
            <a:r>
              <a:rPr lang="sk-SK" sz="1200" kern="1200" dirty="0" err="1">
                <a:solidFill>
                  <a:schemeClr val="tx1"/>
                </a:solidFill>
                <a:effectLst/>
                <a:latin typeface="+mn-lt"/>
                <a:ea typeface="+mn-ea"/>
                <a:cs typeface="+mn-cs"/>
              </a:rPr>
              <a:t>podmínek</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životního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stylu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stejně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jako</a:t>
            </a:r>
            <a:r>
              <a:rPr lang="sk-SK" sz="1200" kern="1200" dirty="0">
                <a:solidFill>
                  <a:schemeClr val="tx1"/>
                </a:solidFill>
                <a:effectLst/>
                <a:latin typeface="+mn-lt"/>
                <a:ea typeface="+mn-ea"/>
                <a:cs typeface="+mn-cs"/>
              </a:rPr>
              <a:t> pokroku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zdravotnictví</a:t>
            </a:r>
            <a:r>
              <a:rPr lang="sk-SK" sz="1200" kern="1200" dirty="0">
                <a:solidFill>
                  <a:schemeClr val="tx1"/>
                </a:solidFill>
                <a:effectLst/>
                <a:latin typeface="+mn-lt"/>
                <a:ea typeface="+mn-ea"/>
                <a:cs typeface="+mn-cs"/>
              </a:rPr>
              <a:t>.</a:t>
            </a:r>
          </a:p>
          <a:p>
            <a:r>
              <a:rPr lang="sk-SK" sz="1200" kern="1200" dirty="0" err="1">
                <a:solidFill>
                  <a:schemeClr val="tx1"/>
                </a:solidFill>
                <a:effectLst/>
                <a:latin typeface="+mn-lt"/>
                <a:ea typeface="+mn-ea"/>
                <a:cs typeface="+mn-cs"/>
              </a:rPr>
              <a:t>Očekávaná</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délka</a:t>
            </a:r>
            <a:r>
              <a:rPr lang="sk-SK" sz="1200" kern="1200" dirty="0">
                <a:solidFill>
                  <a:schemeClr val="tx1"/>
                </a:solidFill>
                <a:effectLst/>
                <a:latin typeface="+mn-lt"/>
                <a:ea typeface="+mn-ea"/>
                <a:cs typeface="+mn-cs"/>
              </a:rPr>
              <a:t> života </a:t>
            </a:r>
            <a:r>
              <a:rPr lang="sk-SK" sz="1200" kern="1200" dirty="0" err="1">
                <a:solidFill>
                  <a:schemeClr val="tx1"/>
                </a:solidFill>
                <a:effectLst/>
                <a:latin typeface="+mn-lt"/>
                <a:ea typeface="+mn-ea"/>
                <a:cs typeface="+mn-cs"/>
              </a:rPr>
              <a:t>při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narození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28 členských </a:t>
            </a:r>
            <a:r>
              <a:rPr lang="sk-SK" sz="1200" kern="1200" dirty="0" err="1">
                <a:solidFill>
                  <a:schemeClr val="tx1"/>
                </a:solidFill>
                <a:effectLst/>
                <a:latin typeface="+mn-lt"/>
                <a:ea typeface="+mn-ea"/>
                <a:cs typeface="+mn-cs"/>
              </a:rPr>
              <a:t>státech</a:t>
            </a:r>
            <a:r>
              <a:rPr lang="sk-SK" sz="1200" kern="1200" dirty="0">
                <a:solidFill>
                  <a:schemeClr val="tx1"/>
                </a:solidFill>
                <a:effectLst/>
                <a:latin typeface="+mn-lt"/>
                <a:ea typeface="+mn-ea"/>
                <a:cs typeface="+mn-cs"/>
              </a:rPr>
              <a:t> EU </a:t>
            </a:r>
            <a:r>
              <a:rPr lang="sk-SK" sz="1200" kern="1200" dirty="0" err="1">
                <a:solidFill>
                  <a:schemeClr val="tx1"/>
                </a:solidFill>
                <a:effectLst/>
                <a:latin typeface="+mn-lt"/>
                <a:ea typeface="+mn-ea"/>
                <a:cs typeface="+mn-cs"/>
              </a:rPr>
              <a:t>dosáhla</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roce</a:t>
            </a:r>
            <a:r>
              <a:rPr lang="sk-SK" sz="1200" kern="1200" dirty="0">
                <a:solidFill>
                  <a:schemeClr val="tx1"/>
                </a:solidFill>
                <a:effectLst/>
                <a:latin typeface="+mn-lt"/>
                <a:ea typeface="+mn-ea"/>
                <a:cs typeface="+mn-cs"/>
              </a:rPr>
              <a:t> 2014 v </a:t>
            </a:r>
            <a:r>
              <a:rPr lang="sk-SK" sz="1200" kern="1200" dirty="0" err="1">
                <a:solidFill>
                  <a:schemeClr val="tx1"/>
                </a:solidFill>
                <a:effectLst/>
                <a:latin typeface="+mn-lt"/>
                <a:ea typeface="+mn-ea"/>
                <a:cs typeface="+mn-cs"/>
              </a:rPr>
              <a:t>průměru</a:t>
            </a:r>
            <a:r>
              <a:rPr lang="sk-SK" sz="1200" kern="1200" dirty="0">
                <a:solidFill>
                  <a:schemeClr val="tx1"/>
                </a:solidFill>
                <a:effectLst/>
                <a:latin typeface="+mn-lt"/>
                <a:ea typeface="+mn-ea"/>
                <a:cs typeface="+mn-cs"/>
              </a:rPr>
              <a:t> 80,9 let, </a:t>
            </a:r>
            <a:r>
              <a:rPr lang="sk-SK" sz="1200" kern="1200" dirty="0" err="1">
                <a:solidFill>
                  <a:schemeClr val="tx1"/>
                </a:solidFill>
                <a:effectLst/>
                <a:latin typeface="+mn-lt"/>
                <a:ea typeface="+mn-ea"/>
                <a:cs typeface="+mn-cs"/>
              </a:rPr>
              <a:t>což</a:t>
            </a:r>
            <a:r>
              <a:rPr lang="sk-SK" sz="1200" kern="1200" dirty="0">
                <a:solidFill>
                  <a:schemeClr val="tx1"/>
                </a:solidFill>
                <a:effectLst/>
                <a:latin typeface="+mn-lt"/>
                <a:ea typeface="+mn-ea"/>
                <a:cs typeface="+mn-cs"/>
              </a:rPr>
              <a:t> je </a:t>
            </a:r>
            <a:r>
              <a:rPr lang="sk-SK" sz="1200" kern="1200" dirty="0" err="1">
                <a:solidFill>
                  <a:schemeClr val="tx1"/>
                </a:solidFill>
                <a:effectLst/>
                <a:latin typeface="+mn-lt"/>
                <a:ea typeface="+mn-ea"/>
                <a:cs typeface="+mn-cs"/>
              </a:rPr>
              <a:t>nárůst</a:t>
            </a:r>
            <a:r>
              <a:rPr lang="sk-SK" sz="1200" kern="1200" dirty="0">
                <a:solidFill>
                  <a:schemeClr val="tx1"/>
                </a:solidFill>
                <a:effectLst/>
                <a:latin typeface="+mn-lt"/>
                <a:ea typeface="+mn-ea"/>
                <a:cs typeface="+mn-cs"/>
              </a:rPr>
              <a:t> o </a:t>
            </a:r>
            <a:r>
              <a:rPr lang="sk-SK" sz="1200" kern="1200" dirty="0" err="1">
                <a:solidFill>
                  <a:schemeClr val="tx1"/>
                </a:solidFill>
                <a:effectLst/>
                <a:latin typeface="+mn-lt"/>
                <a:ea typeface="+mn-ea"/>
                <a:cs typeface="+mn-cs"/>
              </a:rPr>
              <a:t>přibližně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sedm</a:t>
            </a:r>
            <a:r>
              <a:rPr lang="sk-SK" sz="1200" kern="1200" dirty="0">
                <a:solidFill>
                  <a:schemeClr val="tx1"/>
                </a:solidFill>
                <a:effectLst/>
                <a:latin typeface="+mn-lt"/>
                <a:ea typeface="+mn-ea"/>
                <a:cs typeface="+mn-cs"/>
              </a:rPr>
              <a:t> let od roku 1990 (obr. 3.1). </a:t>
            </a:r>
            <a:r>
              <a:rPr lang="sk-SK" sz="1200" kern="1200" dirty="0" err="1">
                <a:solidFill>
                  <a:schemeClr val="tx1"/>
                </a:solidFill>
                <a:effectLst/>
                <a:latin typeface="+mn-lt"/>
                <a:ea typeface="+mn-ea"/>
                <a:cs typeface="+mn-cs"/>
              </a:rPr>
              <a:t>Španělsko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Itálie</a:t>
            </a:r>
            <a:r>
              <a:rPr lang="sk-SK" sz="1200" kern="1200" dirty="0">
                <a:solidFill>
                  <a:schemeClr val="tx1"/>
                </a:solidFill>
                <a:effectLst/>
                <a:latin typeface="+mn-lt"/>
                <a:ea typeface="+mn-ea"/>
                <a:cs typeface="+mn-cs"/>
              </a:rPr>
              <a:t> a Francie vedou </a:t>
            </a:r>
            <a:r>
              <a:rPr lang="sk-SK" sz="1200" kern="1200" dirty="0" err="1">
                <a:solidFill>
                  <a:schemeClr val="tx1"/>
                </a:solidFill>
                <a:effectLst/>
                <a:latin typeface="+mn-lt"/>
                <a:ea typeface="+mn-ea"/>
                <a:cs typeface="+mn-cs"/>
              </a:rPr>
              <a:t>velkou</a:t>
            </a:r>
            <a:r>
              <a:rPr lang="sk-SK" sz="1200" kern="1200" dirty="0">
                <a:solidFill>
                  <a:schemeClr val="tx1"/>
                </a:solidFill>
                <a:effectLst/>
                <a:latin typeface="+mn-lt"/>
                <a:ea typeface="+mn-ea"/>
                <a:cs typeface="+mn-cs"/>
              </a:rPr>
              <a:t> skupinu asi </a:t>
            </a:r>
            <a:r>
              <a:rPr lang="sk-SK" sz="1200" kern="1200" dirty="0" err="1">
                <a:solidFill>
                  <a:schemeClr val="tx1"/>
                </a:solidFill>
                <a:effectLst/>
                <a:latin typeface="+mn-lt"/>
                <a:ea typeface="+mn-ea"/>
                <a:cs typeface="+mn-cs"/>
              </a:rPr>
              <a:t>dvou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třetin</a:t>
            </a:r>
            <a:r>
              <a:rPr lang="sk-SK" sz="1200" kern="1200" dirty="0">
                <a:solidFill>
                  <a:schemeClr val="tx1"/>
                </a:solidFill>
                <a:effectLst/>
                <a:latin typeface="+mn-lt"/>
                <a:ea typeface="+mn-ea"/>
                <a:cs typeface="+mn-cs"/>
              </a:rPr>
              <a:t> zemí EU,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kterých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nyní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naděje</a:t>
            </a:r>
            <a:r>
              <a:rPr lang="sk-SK" sz="1200" kern="1200" dirty="0">
                <a:solidFill>
                  <a:schemeClr val="tx1"/>
                </a:solidFill>
                <a:effectLst/>
                <a:latin typeface="+mn-lt"/>
                <a:ea typeface="+mn-ea"/>
                <a:cs typeface="+mn-cs"/>
              </a:rPr>
              <a:t> dožití </a:t>
            </a:r>
            <a:r>
              <a:rPr lang="sk-SK" sz="1200" kern="1200" dirty="0" err="1">
                <a:solidFill>
                  <a:schemeClr val="tx1"/>
                </a:solidFill>
                <a:effectLst/>
                <a:latin typeface="+mn-lt"/>
                <a:ea typeface="+mn-ea"/>
                <a:cs typeface="+mn-cs"/>
              </a:rPr>
              <a:t>při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narození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přesahuje</a:t>
            </a:r>
            <a:r>
              <a:rPr lang="sk-SK" sz="1200" kern="1200" dirty="0">
                <a:solidFill>
                  <a:schemeClr val="tx1"/>
                </a:solidFill>
                <a:effectLst/>
                <a:latin typeface="+mn-lt"/>
                <a:ea typeface="+mn-ea"/>
                <a:cs typeface="+mn-cs"/>
              </a:rPr>
              <a:t> 80 let. </a:t>
            </a:r>
            <a:r>
              <a:rPr lang="sk-SK" sz="1200" kern="1200" dirty="0" err="1">
                <a:solidFill>
                  <a:schemeClr val="tx1"/>
                </a:solidFill>
                <a:effectLst/>
                <a:latin typeface="+mn-lt"/>
                <a:ea typeface="+mn-ea"/>
                <a:cs typeface="+mn-cs"/>
              </a:rPr>
              <a:t>Očekávaná</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délka</a:t>
            </a:r>
            <a:r>
              <a:rPr lang="sk-SK" sz="1200" kern="1200" dirty="0">
                <a:solidFill>
                  <a:schemeClr val="tx1"/>
                </a:solidFill>
                <a:effectLst/>
                <a:latin typeface="+mn-lt"/>
                <a:ea typeface="+mn-ea"/>
                <a:cs typeface="+mn-cs"/>
              </a:rPr>
              <a:t> života </a:t>
            </a:r>
            <a:r>
              <a:rPr lang="sk-SK" sz="1200" kern="1200" dirty="0" err="1">
                <a:solidFill>
                  <a:schemeClr val="tx1"/>
                </a:solidFill>
                <a:effectLst/>
                <a:latin typeface="+mn-lt"/>
                <a:ea typeface="+mn-ea"/>
                <a:cs typeface="+mn-cs"/>
              </a:rPr>
              <a:t>zůstala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více</a:t>
            </a:r>
            <a:r>
              <a:rPr lang="sk-SK" sz="1200" kern="1200" dirty="0">
                <a:solidFill>
                  <a:schemeClr val="tx1"/>
                </a:solidFill>
                <a:effectLst/>
                <a:latin typeface="+mn-lt"/>
                <a:ea typeface="+mn-ea"/>
                <a:cs typeface="+mn-cs"/>
              </a:rPr>
              <a:t> než </a:t>
            </a:r>
            <a:r>
              <a:rPr lang="sk-SK" sz="1200" kern="1200" dirty="0" err="1">
                <a:solidFill>
                  <a:schemeClr val="tx1"/>
                </a:solidFill>
                <a:effectLst/>
                <a:latin typeface="+mn-lt"/>
                <a:ea typeface="+mn-ea"/>
                <a:cs typeface="+mn-cs"/>
              </a:rPr>
              <a:t>pět</a:t>
            </a:r>
            <a:r>
              <a:rPr lang="sk-SK" sz="1200" kern="1200" dirty="0">
                <a:solidFill>
                  <a:schemeClr val="tx1"/>
                </a:solidFill>
                <a:effectLst/>
                <a:latin typeface="+mn-lt"/>
                <a:ea typeface="+mn-ea"/>
                <a:cs typeface="+mn-cs"/>
              </a:rPr>
              <a:t> let pod </a:t>
            </a:r>
            <a:r>
              <a:rPr lang="sk-SK" sz="1200" kern="1200" dirty="0" err="1">
                <a:solidFill>
                  <a:schemeClr val="tx1"/>
                </a:solidFill>
                <a:effectLst/>
                <a:latin typeface="+mn-lt"/>
                <a:ea typeface="+mn-ea"/>
                <a:cs typeface="+mn-cs"/>
              </a:rPr>
              <a:t>průměrem</a:t>
            </a:r>
            <a:r>
              <a:rPr lang="sk-SK" sz="1200" kern="1200" dirty="0">
                <a:solidFill>
                  <a:schemeClr val="tx1"/>
                </a:solidFill>
                <a:effectLst/>
                <a:latin typeface="+mn-lt"/>
                <a:ea typeface="+mn-ea"/>
                <a:cs typeface="+mn-cs"/>
              </a:rPr>
              <a:t> EU v Lotyšsku, Bulharsku, </a:t>
            </a:r>
            <a:r>
              <a:rPr lang="sk-SK" sz="1200" kern="1200" dirty="0" err="1">
                <a:solidFill>
                  <a:schemeClr val="tx1"/>
                </a:solidFill>
                <a:effectLst/>
                <a:latin typeface="+mn-lt"/>
                <a:ea typeface="+mn-ea"/>
                <a:cs typeface="+mn-cs"/>
              </a:rPr>
              <a:t>Litvě</a:t>
            </a:r>
            <a:r>
              <a:rPr lang="sk-SK" sz="1200" kern="1200" dirty="0">
                <a:solidFill>
                  <a:schemeClr val="tx1"/>
                </a:solidFill>
                <a:effectLst/>
                <a:latin typeface="+mn-lt"/>
                <a:ea typeface="+mn-ea"/>
                <a:cs typeface="+mn-cs"/>
              </a:rPr>
              <a:t> a Rumunsku. Od roku 1990 došlo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všech</a:t>
            </a:r>
            <a:r>
              <a:rPr lang="sk-SK" sz="1200" kern="1200" dirty="0">
                <a:solidFill>
                  <a:schemeClr val="tx1"/>
                </a:solidFill>
                <a:effectLst/>
                <a:latin typeface="+mn-lt"/>
                <a:ea typeface="+mn-ea"/>
                <a:cs typeface="+mn-cs"/>
              </a:rPr>
              <a:t> členských </a:t>
            </a:r>
            <a:r>
              <a:rPr lang="sk-SK" sz="1200" kern="1200" dirty="0" err="1">
                <a:solidFill>
                  <a:schemeClr val="tx1"/>
                </a:solidFill>
                <a:effectLst/>
                <a:latin typeface="+mn-lt"/>
                <a:ea typeface="+mn-ea"/>
                <a:cs typeface="+mn-cs"/>
              </a:rPr>
              <a:t>státech</a:t>
            </a:r>
            <a:r>
              <a:rPr lang="sk-SK" sz="1200" kern="1200" dirty="0">
                <a:solidFill>
                  <a:schemeClr val="tx1"/>
                </a:solidFill>
                <a:effectLst/>
                <a:latin typeface="+mn-lt"/>
                <a:ea typeface="+mn-ea"/>
                <a:cs typeface="+mn-cs"/>
              </a:rPr>
              <a:t> EU k výraznému </a:t>
            </a:r>
            <a:r>
              <a:rPr lang="sk-SK" sz="1200" kern="1200" dirty="0" err="1">
                <a:solidFill>
                  <a:schemeClr val="tx1"/>
                </a:solidFill>
                <a:effectLst/>
                <a:latin typeface="+mn-lt"/>
                <a:ea typeface="+mn-ea"/>
                <a:cs typeface="+mn-cs"/>
              </a:rPr>
              <a:t>nárůstu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průměrné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délky</a:t>
            </a:r>
            <a:r>
              <a:rPr lang="sk-SK" sz="1200" kern="1200" dirty="0">
                <a:solidFill>
                  <a:schemeClr val="tx1"/>
                </a:solidFill>
                <a:effectLst/>
                <a:latin typeface="+mn-lt"/>
                <a:ea typeface="+mn-ea"/>
                <a:cs typeface="+mn-cs"/>
              </a:rPr>
              <a:t> života, </a:t>
            </a:r>
            <a:r>
              <a:rPr lang="sk-SK" sz="1200" kern="1200" dirty="0" err="1">
                <a:solidFill>
                  <a:schemeClr val="tx1"/>
                </a:solidFill>
                <a:effectLst/>
                <a:latin typeface="+mn-lt"/>
                <a:ea typeface="+mn-ea"/>
                <a:cs typeface="+mn-cs"/>
              </a:rPr>
              <a:t>zejména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díky</a:t>
            </a:r>
            <a:r>
              <a:rPr lang="sk-SK" sz="1200" kern="1200" dirty="0">
                <a:solidFill>
                  <a:schemeClr val="tx1"/>
                </a:solidFill>
                <a:effectLst/>
                <a:latin typeface="+mn-lt"/>
                <a:ea typeface="+mn-ea"/>
                <a:cs typeface="+mn-cs"/>
              </a:rPr>
              <a:t> výraznému </a:t>
            </a:r>
            <a:r>
              <a:rPr lang="sk-SK" sz="1200" kern="1200" dirty="0" err="1">
                <a:solidFill>
                  <a:schemeClr val="tx1"/>
                </a:solidFill>
                <a:effectLst/>
                <a:latin typeface="+mn-lt"/>
                <a:ea typeface="+mn-ea"/>
                <a:cs typeface="+mn-cs"/>
              </a:rPr>
              <a:t>snížení</a:t>
            </a:r>
            <a:r>
              <a:rPr lang="sk-SK" sz="1200" kern="1200" dirty="0">
                <a:solidFill>
                  <a:schemeClr val="tx1"/>
                </a:solidFill>
                <a:effectLst/>
                <a:latin typeface="+mn-lt"/>
                <a:ea typeface="+mn-ea"/>
                <a:cs typeface="+mn-cs"/>
              </a:rPr>
              <a:t> úmrtnosti na </a:t>
            </a:r>
            <a:r>
              <a:rPr lang="sk-SK" sz="1200" kern="1200" dirty="0" err="1">
                <a:solidFill>
                  <a:schemeClr val="tx1"/>
                </a:solidFill>
                <a:effectLst/>
                <a:latin typeface="+mn-lt"/>
                <a:ea typeface="+mn-ea"/>
                <a:cs typeface="+mn-cs"/>
              </a:rPr>
              <a:t>kardiovaskulární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onemocnění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zejména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lidmi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věku</a:t>
            </a:r>
            <a:r>
              <a:rPr lang="sk-SK" sz="1200" kern="1200" dirty="0">
                <a:solidFill>
                  <a:schemeClr val="tx1"/>
                </a:solidFill>
                <a:effectLst/>
                <a:latin typeface="+mn-lt"/>
                <a:ea typeface="+mn-ea"/>
                <a:cs typeface="+mn-cs"/>
              </a:rPr>
              <a:t> 50 až 65 let. </a:t>
            </a:r>
            <a:r>
              <a:rPr lang="sk-SK" sz="1200" kern="1200" dirty="0" err="1">
                <a:solidFill>
                  <a:schemeClr val="tx1"/>
                </a:solidFill>
                <a:effectLst/>
                <a:latin typeface="+mn-lt"/>
                <a:ea typeface="+mn-ea"/>
                <a:cs typeface="+mn-cs"/>
              </a:rPr>
              <a:t>Estonsko</a:t>
            </a:r>
            <a:r>
              <a:rPr lang="sk-SK" sz="1200" kern="1200" dirty="0">
                <a:solidFill>
                  <a:schemeClr val="tx1"/>
                </a:solidFill>
                <a:effectLst/>
                <a:latin typeface="+mn-lt"/>
                <a:ea typeface="+mn-ea"/>
                <a:cs typeface="+mn-cs"/>
              </a:rPr>
              <a:t> je zemí, </a:t>
            </a:r>
            <a:r>
              <a:rPr lang="sk-SK" sz="1200" kern="1200" dirty="0" err="1">
                <a:solidFill>
                  <a:schemeClr val="tx1"/>
                </a:solidFill>
                <a:effectLst/>
                <a:latin typeface="+mn-lt"/>
                <a:ea typeface="+mn-ea"/>
                <a:cs typeface="+mn-cs"/>
              </a:rPr>
              <a:t>která</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dosáhla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největších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zisků</a:t>
            </a:r>
            <a:r>
              <a:rPr lang="sk-SK" sz="1200" kern="1200" dirty="0">
                <a:solidFill>
                  <a:schemeClr val="tx1"/>
                </a:solidFill>
                <a:effectLst/>
                <a:latin typeface="+mn-lt"/>
                <a:ea typeface="+mn-ea"/>
                <a:cs typeface="+mn-cs"/>
              </a:rPr>
              <a:t> od roku 1990 ( 7,5 roku), </a:t>
            </a:r>
            <a:r>
              <a:rPr lang="sk-SK" sz="1200" kern="1200" dirty="0" err="1">
                <a:solidFill>
                  <a:schemeClr val="tx1"/>
                </a:solidFill>
                <a:effectLst/>
                <a:latin typeface="+mn-lt"/>
                <a:ea typeface="+mn-ea"/>
                <a:cs typeface="+mn-cs"/>
              </a:rPr>
              <a:t>následuje</a:t>
            </a:r>
            <a:r>
              <a:rPr lang="sk-SK" sz="1200" kern="1200" dirty="0">
                <a:solidFill>
                  <a:schemeClr val="tx1"/>
                </a:solidFill>
                <a:effectLst/>
                <a:latin typeface="+mn-lt"/>
                <a:ea typeface="+mn-ea"/>
                <a:cs typeface="+mn-cs"/>
              </a:rPr>
              <a:t> Česká republika (7,4 roku). Litva a Bulharsko </a:t>
            </a:r>
            <a:r>
              <a:rPr lang="sk-SK" sz="1200" kern="1200" dirty="0" err="1">
                <a:solidFill>
                  <a:schemeClr val="tx1"/>
                </a:solidFill>
                <a:effectLst/>
                <a:latin typeface="+mn-lt"/>
                <a:ea typeface="+mn-ea"/>
                <a:cs typeface="+mn-cs"/>
              </a:rPr>
              <a:t>dosáhly</a:t>
            </a:r>
            <a:r>
              <a:rPr lang="sk-SK" sz="1200" kern="1200" dirty="0">
                <a:solidFill>
                  <a:schemeClr val="tx1"/>
                </a:solidFill>
                <a:effectLst/>
                <a:latin typeface="+mn-lt"/>
                <a:ea typeface="+mn-ea"/>
                <a:cs typeface="+mn-cs"/>
              </a:rPr>
              <a:t> menších </a:t>
            </a:r>
            <a:r>
              <a:rPr lang="sk-SK" sz="1200" kern="1200" dirty="0" err="1">
                <a:solidFill>
                  <a:schemeClr val="tx1"/>
                </a:solidFill>
                <a:effectLst/>
                <a:latin typeface="+mn-lt"/>
                <a:ea typeface="+mn-ea"/>
                <a:cs typeface="+mn-cs"/>
              </a:rPr>
              <a:t>zisků</a:t>
            </a:r>
            <a:r>
              <a:rPr lang="sk-SK" sz="1200" kern="1200" dirty="0">
                <a:solidFill>
                  <a:schemeClr val="tx1"/>
                </a:solidFill>
                <a:effectLst/>
                <a:latin typeface="+mn-lt"/>
                <a:ea typeface="+mn-ea"/>
                <a:cs typeface="+mn-cs"/>
              </a:rPr>
              <a:t> (kolem </a:t>
            </a:r>
            <a:r>
              <a:rPr lang="sk-SK" sz="1200" kern="1200" dirty="0" err="1">
                <a:solidFill>
                  <a:schemeClr val="tx1"/>
                </a:solidFill>
                <a:effectLst/>
                <a:latin typeface="+mn-lt"/>
                <a:ea typeface="+mn-ea"/>
                <a:cs typeface="+mn-cs"/>
              </a:rPr>
              <a:t>tří</a:t>
            </a:r>
            <a:r>
              <a:rPr lang="sk-SK" sz="1200" kern="1200" dirty="0">
                <a:solidFill>
                  <a:schemeClr val="tx1"/>
                </a:solidFill>
                <a:effectLst/>
                <a:latin typeface="+mn-lt"/>
                <a:ea typeface="+mn-ea"/>
                <a:cs typeface="+mn-cs"/>
              </a:rPr>
              <a:t> let).</a:t>
            </a:r>
          </a:p>
          <a:p>
            <a:r>
              <a:rPr lang="sk-SK" sz="1200" kern="1200" dirty="0" err="1">
                <a:solidFill>
                  <a:schemeClr val="tx1"/>
                </a:solidFill>
                <a:effectLst/>
                <a:latin typeface="+mn-lt"/>
                <a:ea typeface="+mn-ea"/>
                <a:cs typeface="+mn-cs"/>
              </a:rPr>
              <a:t>Nedávné</a:t>
            </a:r>
            <a:r>
              <a:rPr lang="sk-SK" sz="1200" kern="1200" dirty="0">
                <a:solidFill>
                  <a:schemeClr val="tx1"/>
                </a:solidFill>
                <a:effectLst/>
                <a:latin typeface="+mn-lt"/>
                <a:ea typeface="+mn-ea"/>
                <a:cs typeface="+mn-cs"/>
              </a:rPr>
              <a:t> údaje z Francie a </a:t>
            </a:r>
            <a:r>
              <a:rPr lang="sk-SK" sz="1200" kern="1200" dirty="0" err="1">
                <a:solidFill>
                  <a:schemeClr val="tx1"/>
                </a:solidFill>
                <a:effectLst/>
                <a:latin typeface="+mn-lt"/>
                <a:ea typeface="+mn-ea"/>
                <a:cs typeface="+mn-cs"/>
              </a:rPr>
              <a:t>Itálie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naznačují</a:t>
            </a:r>
            <a:r>
              <a:rPr lang="sk-SK" sz="1200" kern="1200" dirty="0">
                <a:solidFill>
                  <a:schemeClr val="tx1"/>
                </a:solidFill>
                <a:effectLst/>
                <a:latin typeface="+mn-lt"/>
                <a:ea typeface="+mn-ea"/>
                <a:cs typeface="+mn-cs"/>
              </a:rPr>
              <a:t>, že v </a:t>
            </a:r>
            <a:r>
              <a:rPr lang="sk-SK" sz="1200" kern="1200" dirty="0" err="1">
                <a:solidFill>
                  <a:schemeClr val="tx1"/>
                </a:solidFill>
                <a:effectLst/>
                <a:latin typeface="+mn-lt"/>
                <a:ea typeface="+mn-ea"/>
                <a:cs typeface="+mn-cs"/>
              </a:rPr>
              <a:t>těchto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dvou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došlo v </a:t>
            </a:r>
            <a:r>
              <a:rPr lang="sk-SK" sz="1200" kern="1200" dirty="0" err="1">
                <a:solidFill>
                  <a:schemeClr val="tx1"/>
                </a:solidFill>
                <a:effectLst/>
                <a:latin typeface="+mn-lt"/>
                <a:ea typeface="+mn-ea"/>
                <a:cs typeface="+mn-cs"/>
              </a:rPr>
              <a:t>roce</a:t>
            </a:r>
            <a:r>
              <a:rPr lang="sk-SK" sz="1200" kern="1200" dirty="0">
                <a:solidFill>
                  <a:schemeClr val="tx1"/>
                </a:solidFill>
                <a:effectLst/>
                <a:latin typeface="+mn-lt"/>
                <a:ea typeface="+mn-ea"/>
                <a:cs typeface="+mn-cs"/>
              </a:rPr>
              <a:t> 2015 </a:t>
            </a:r>
            <a:r>
              <a:rPr lang="sk-SK" sz="1200" kern="1200" dirty="0" err="1">
                <a:solidFill>
                  <a:schemeClr val="tx1"/>
                </a:solidFill>
                <a:effectLst/>
                <a:latin typeface="+mn-lt"/>
                <a:ea typeface="+mn-ea"/>
                <a:cs typeface="+mn-cs"/>
              </a:rPr>
              <a:t>poprvé</a:t>
            </a:r>
            <a:r>
              <a:rPr lang="sk-SK" sz="1200" kern="1200" dirty="0">
                <a:solidFill>
                  <a:schemeClr val="tx1"/>
                </a:solidFill>
                <a:effectLst/>
                <a:latin typeface="+mn-lt"/>
                <a:ea typeface="+mn-ea"/>
                <a:cs typeface="+mn-cs"/>
              </a:rPr>
              <a:t> po </a:t>
            </a:r>
            <a:r>
              <a:rPr lang="sk-SK" sz="1200" kern="1200" dirty="0" err="1">
                <a:solidFill>
                  <a:schemeClr val="tx1"/>
                </a:solidFill>
                <a:effectLst/>
                <a:latin typeface="+mn-lt"/>
                <a:ea typeface="+mn-ea"/>
                <a:cs typeface="+mn-cs"/>
              </a:rPr>
              <a:t>mnoha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letech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snížení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střední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délky</a:t>
            </a:r>
            <a:r>
              <a:rPr lang="sk-SK" sz="1200" kern="1200" dirty="0">
                <a:solidFill>
                  <a:schemeClr val="tx1"/>
                </a:solidFill>
                <a:effectLst/>
                <a:latin typeface="+mn-lt"/>
                <a:ea typeface="+mn-ea"/>
                <a:cs typeface="+mn-cs"/>
              </a:rPr>
              <a:t> života </a:t>
            </a:r>
            <a:r>
              <a:rPr lang="sk-SK" sz="1200" kern="1200" dirty="0" err="1">
                <a:solidFill>
                  <a:schemeClr val="tx1"/>
                </a:solidFill>
                <a:effectLst/>
                <a:latin typeface="+mn-lt"/>
                <a:ea typeface="+mn-ea"/>
                <a:cs typeface="+mn-cs"/>
              </a:rPr>
              <a:t>při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narození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Francii </a:t>
            </a:r>
            <a:r>
              <a:rPr lang="sk-SK" sz="1200" kern="1200" dirty="0" err="1">
                <a:solidFill>
                  <a:schemeClr val="tx1"/>
                </a:solidFill>
                <a:effectLst/>
                <a:latin typeface="+mn-lt"/>
                <a:ea typeface="+mn-ea"/>
                <a:cs typeface="+mn-cs"/>
              </a:rPr>
              <a:t>bylo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snížení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střední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délky</a:t>
            </a:r>
            <a:r>
              <a:rPr lang="sk-SK" sz="1200" kern="1200" dirty="0">
                <a:solidFill>
                  <a:schemeClr val="tx1"/>
                </a:solidFill>
                <a:effectLst/>
                <a:latin typeface="+mn-lt"/>
                <a:ea typeface="+mn-ea"/>
                <a:cs typeface="+mn-cs"/>
              </a:rPr>
              <a:t> života </a:t>
            </a:r>
            <a:r>
              <a:rPr lang="sk-SK" sz="1200" kern="1200" dirty="0" err="1">
                <a:solidFill>
                  <a:schemeClr val="tx1"/>
                </a:solidFill>
                <a:effectLst/>
                <a:latin typeface="+mn-lt"/>
                <a:ea typeface="+mn-ea"/>
                <a:cs typeface="+mn-cs"/>
              </a:rPr>
              <a:t>při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narození</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roce</a:t>
            </a:r>
            <a:r>
              <a:rPr lang="sk-SK" sz="1200" kern="1200" dirty="0">
                <a:solidFill>
                  <a:schemeClr val="tx1"/>
                </a:solidFill>
                <a:effectLst/>
                <a:latin typeface="+mn-lt"/>
                <a:ea typeface="+mn-ea"/>
                <a:cs typeface="+mn-cs"/>
              </a:rPr>
              <a:t> 2015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srovnání</a:t>
            </a:r>
            <a:r>
              <a:rPr lang="sk-SK" sz="1200" kern="1200" dirty="0">
                <a:solidFill>
                  <a:schemeClr val="tx1"/>
                </a:solidFill>
                <a:effectLst/>
                <a:latin typeface="+mn-lt"/>
                <a:ea typeface="+mn-ea"/>
                <a:cs typeface="+mn-cs"/>
              </a:rPr>
              <a:t> s </a:t>
            </a:r>
            <a:r>
              <a:rPr lang="sk-SK" sz="1200" kern="1200" dirty="0" err="1">
                <a:solidFill>
                  <a:schemeClr val="tx1"/>
                </a:solidFill>
                <a:effectLst/>
                <a:latin typeface="+mn-lt"/>
                <a:ea typeface="+mn-ea"/>
                <a:cs typeface="+mn-cs"/>
              </a:rPr>
              <a:t>rokem</a:t>
            </a:r>
            <a:r>
              <a:rPr lang="sk-SK" sz="1200" kern="1200" dirty="0">
                <a:solidFill>
                  <a:schemeClr val="tx1"/>
                </a:solidFill>
                <a:effectLst/>
                <a:latin typeface="+mn-lt"/>
                <a:ea typeface="+mn-ea"/>
                <a:cs typeface="+mn-cs"/>
              </a:rPr>
              <a:t> 2014) </a:t>
            </a:r>
            <a:r>
              <a:rPr lang="sk-SK" sz="1200" kern="1200" dirty="0" err="1">
                <a:solidFill>
                  <a:schemeClr val="tx1"/>
                </a:solidFill>
                <a:effectLst/>
                <a:latin typeface="+mn-lt"/>
                <a:ea typeface="+mn-ea"/>
                <a:cs typeface="+mn-cs"/>
              </a:rPr>
              <a:t>způsobeno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především</a:t>
            </a:r>
            <a:r>
              <a:rPr lang="sk-SK" sz="1200" kern="1200" dirty="0">
                <a:solidFill>
                  <a:schemeClr val="tx1"/>
                </a:solidFill>
                <a:effectLst/>
                <a:latin typeface="+mn-lt"/>
                <a:ea typeface="+mn-ea"/>
                <a:cs typeface="+mn-cs"/>
              </a:rPr>
              <a:t> zvýšením úmrtnosti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lidmi</a:t>
            </a:r>
            <a:r>
              <a:rPr lang="sk-SK" sz="1200" kern="1200" dirty="0">
                <a:solidFill>
                  <a:schemeClr val="tx1"/>
                </a:solidFill>
                <a:effectLst/>
                <a:latin typeface="+mn-lt"/>
                <a:ea typeface="+mn-ea"/>
                <a:cs typeface="+mn-cs"/>
              </a:rPr>
              <a:t> staršími 65 let v </a:t>
            </a:r>
            <a:r>
              <a:rPr lang="sk-SK" sz="1200" kern="1200" dirty="0" err="1">
                <a:solidFill>
                  <a:schemeClr val="tx1"/>
                </a:solidFill>
                <a:effectLst/>
                <a:latin typeface="+mn-lt"/>
                <a:ea typeface="+mn-ea"/>
                <a:cs typeface="+mn-cs"/>
              </a:rPr>
              <a:t>důsledku</a:t>
            </a:r>
            <a:r>
              <a:rPr lang="sk-SK" sz="1200" kern="1200" dirty="0">
                <a:solidFill>
                  <a:schemeClr val="tx1"/>
                </a:solidFill>
                <a:effectLst/>
                <a:latin typeface="+mn-lt"/>
                <a:ea typeface="+mn-ea"/>
                <a:cs typeface="+mn-cs"/>
              </a:rPr>
              <a:t> „cyklických“ </a:t>
            </a:r>
            <a:r>
              <a:rPr lang="sk-SK" sz="1200" kern="1200" dirty="0" err="1">
                <a:solidFill>
                  <a:schemeClr val="tx1"/>
                </a:solidFill>
                <a:effectLst/>
                <a:latin typeface="+mn-lt"/>
                <a:ea typeface="+mn-ea"/>
                <a:cs typeface="+mn-cs"/>
              </a:rPr>
              <a:t>faktorů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jako</a:t>
            </a:r>
            <a:r>
              <a:rPr lang="sk-SK" sz="1200" kern="1200" dirty="0">
                <a:solidFill>
                  <a:schemeClr val="tx1"/>
                </a:solidFill>
                <a:effectLst/>
                <a:latin typeface="+mn-lt"/>
                <a:ea typeface="+mn-ea"/>
                <a:cs typeface="+mn-cs"/>
              </a:rPr>
              <a:t> je </a:t>
            </a:r>
            <a:r>
              <a:rPr lang="sk-SK" sz="1200" kern="1200" dirty="0" err="1">
                <a:solidFill>
                  <a:schemeClr val="tx1"/>
                </a:solidFill>
                <a:effectLst/>
                <a:latin typeface="+mn-lt"/>
                <a:ea typeface="+mn-ea"/>
                <a:cs typeface="+mn-cs"/>
              </a:rPr>
              <a:t>výjimečně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dlouhá</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epidemie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chřipky</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některé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výjimečné</a:t>
            </a:r>
            <a:r>
              <a:rPr lang="sk-SK" sz="1200" kern="1200" dirty="0">
                <a:solidFill>
                  <a:schemeClr val="tx1"/>
                </a:solidFill>
                <a:effectLst/>
                <a:latin typeface="+mn-lt"/>
                <a:ea typeface="+mn-ea"/>
                <a:cs typeface="+mn-cs"/>
              </a:rPr>
              <a:t> výkyvy počasí. (</a:t>
            </a:r>
            <a:r>
              <a:rPr lang="sk-SK" sz="1200" kern="1200" dirty="0" err="1">
                <a:solidFill>
                  <a:schemeClr val="tx1"/>
                </a:solidFill>
                <a:effectLst/>
                <a:latin typeface="+mn-lt"/>
                <a:ea typeface="+mn-ea"/>
                <a:cs typeface="+mn-cs"/>
              </a:rPr>
              <a:t>Bellamy</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Beaumel</a:t>
            </a:r>
            <a:r>
              <a:rPr lang="sk-SK" sz="1200" kern="1200" dirty="0">
                <a:solidFill>
                  <a:schemeClr val="tx1"/>
                </a:solidFill>
                <a:effectLst/>
                <a:latin typeface="+mn-lt"/>
                <a:ea typeface="+mn-ea"/>
                <a:cs typeface="+mn-cs"/>
              </a:rPr>
              <a:t>, 2016). Také v </a:t>
            </a:r>
            <a:r>
              <a:rPr lang="sk-SK" sz="1200" kern="1200" dirty="0" err="1">
                <a:solidFill>
                  <a:schemeClr val="tx1"/>
                </a:solidFill>
                <a:effectLst/>
                <a:latin typeface="+mn-lt"/>
                <a:ea typeface="+mn-ea"/>
                <a:cs typeface="+mn-cs"/>
              </a:rPr>
              <a:t>Itálii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nárůst</a:t>
            </a:r>
            <a:r>
              <a:rPr lang="sk-SK" sz="1200" kern="1200" dirty="0">
                <a:solidFill>
                  <a:schemeClr val="tx1"/>
                </a:solidFill>
                <a:effectLst/>
                <a:latin typeface="+mn-lt"/>
                <a:ea typeface="+mn-ea"/>
                <a:cs typeface="+mn-cs"/>
              </a:rPr>
              <a:t> úmrtnosti v </a:t>
            </a:r>
            <a:r>
              <a:rPr lang="sk-SK" sz="1200" kern="1200" dirty="0" err="1">
                <a:solidFill>
                  <a:schemeClr val="tx1"/>
                </a:solidFill>
                <a:effectLst/>
                <a:latin typeface="+mn-lt"/>
                <a:ea typeface="+mn-ea"/>
                <a:cs typeface="+mn-cs"/>
              </a:rPr>
              <a:t>roce</a:t>
            </a:r>
            <a:r>
              <a:rPr lang="sk-SK" sz="1200" kern="1200" dirty="0">
                <a:solidFill>
                  <a:schemeClr val="tx1"/>
                </a:solidFill>
                <a:effectLst/>
                <a:latin typeface="+mn-lt"/>
                <a:ea typeface="+mn-ea"/>
                <a:cs typeface="+mn-cs"/>
              </a:rPr>
              <a:t> 2015 </a:t>
            </a:r>
            <a:r>
              <a:rPr lang="sk-SK" sz="1200" kern="1200" dirty="0" err="1">
                <a:solidFill>
                  <a:schemeClr val="tx1"/>
                </a:solidFill>
                <a:effectLst/>
                <a:latin typeface="+mn-lt"/>
                <a:ea typeface="+mn-ea"/>
                <a:cs typeface="+mn-cs"/>
              </a:rPr>
              <a:t>soustředil</a:t>
            </a:r>
            <a:r>
              <a:rPr lang="sk-SK" sz="1200" kern="1200" dirty="0">
                <a:solidFill>
                  <a:schemeClr val="tx1"/>
                </a:solidFill>
                <a:effectLst/>
                <a:latin typeface="+mn-lt"/>
                <a:ea typeface="+mn-ea"/>
                <a:cs typeface="+mn-cs"/>
              </a:rPr>
              <a:t> na starší </a:t>
            </a:r>
            <a:r>
              <a:rPr lang="sk-SK" sz="1200" kern="1200" dirty="0" err="1">
                <a:solidFill>
                  <a:schemeClr val="tx1"/>
                </a:solidFill>
                <a:effectLst/>
                <a:latin typeface="+mn-lt"/>
                <a:ea typeface="+mn-ea"/>
                <a:cs typeface="+mn-cs"/>
              </a:rPr>
              <a:t>lidi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věku</a:t>
            </a:r>
            <a:r>
              <a:rPr lang="sk-SK" sz="1200" kern="1200" dirty="0">
                <a:solidFill>
                  <a:schemeClr val="tx1"/>
                </a:solidFill>
                <a:effectLst/>
                <a:latin typeface="+mn-lt"/>
                <a:ea typeface="+mn-ea"/>
                <a:cs typeface="+mn-cs"/>
              </a:rPr>
              <a:t> nad 75 let (ISTAT, 2016).</a:t>
            </a:r>
          </a:p>
          <a:p>
            <a:r>
              <a:rPr lang="sk-SK" sz="1200" kern="1200" dirty="0" err="1">
                <a:solidFill>
                  <a:schemeClr val="tx1"/>
                </a:solidFill>
                <a:effectLst/>
                <a:latin typeface="+mn-lt"/>
                <a:ea typeface="+mn-ea"/>
                <a:cs typeface="+mn-cs"/>
              </a:rPr>
              <a:t>Rozdíl</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pohlavími</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očekávané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délce</a:t>
            </a:r>
            <a:r>
              <a:rPr lang="sk-SK" sz="1200" kern="1200" dirty="0">
                <a:solidFill>
                  <a:schemeClr val="tx1"/>
                </a:solidFill>
                <a:effectLst/>
                <a:latin typeface="+mn-lt"/>
                <a:ea typeface="+mn-ea"/>
                <a:cs typeface="+mn-cs"/>
              </a:rPr>
              <a:t> života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za </a:t>
            </a:r>
            <a:r>
              <a:rPr lang="sk-SK" sz="1200" kern="1200" dirty="0" err="1">
                <a:solidFill>
                  <a:schemeClr val="tx1"/>
                </a:solidFill>
                <a:effectLst/>
                <a:latin typeface="+mn-lt"/>
                <a:ea typeface="+mn-ea"/>
                <a:cs typeface="+mn-cs"/>
              </a:rPr>
              <a:t>posledních</a:t>
            </a:r>
            <a:r>
              <a:rPr lang="sk-SK" sz="1200" kern="1200" dirty="0">
                <a:solidFill>
                  <a:schemeClr val="tx1"/>
                </a:solidFill>
                <a:effectLst/>
                <a:latin typeface="+mn-lt"/>
                <a:ea typeface="+mn-ea"/>
                <a:cs typeface="+mn-cs"/>
              </a:rPr>
              <a:t> 25 let v </a:t>
            </a:r>
            <a:r>
              <a:rPr lang="sk-SK" sz="1200" kern="1200" dirty="0" err="1">
                <a:solidFill>
                  <a:schemeClr val="tx1"/>
                </a:solidFill>
                <a:effectLst/>
                <a:latin typeface="+mn-lt"/>
                <a:ea typeface="+mn-ea"/>
                <a:cs typeface="+mn-cs"/>
              </a:rPr>
              <a:t>mnoha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zmenšil, ale ženy stále </a:t>
            </a:r>
            <a:r>
              <a:rPr lang="sk-SK" sz="1200" kern="1200" dirty="0" err="1">
                <a:solidFill>
                  <a:schemeClr val="tx1"/>
                </a:solidFill>
                <a:effectLst/>
                <a:latin typeface="+mn-lt"/>
                <a:ea typeface="+mn-ea"/>
                <a:cs typeface="+mn-cs"/>
              </a:rPr>
              <a:t>žijí</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průměru</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EU o 5,5 roku </a:t>
            </a:r>
            <a:r>
              <a:rPr lang="sk-SK" sz="1200" kern="1200" dirty="0" err="1">
                <a:solidFill>
                  <a:schemeClr val="tx1"/>
                </a:solidFill>
                <a:effectLst/>
                <a:latin typeface="+mn-lt"/>
                <a:ea typeface="+mn-ea"/>
                <a:cs typeface="+mn-cs"/>
              </a:rPr>
              <a:t>více</a:t>
            </a:r>
            <a:r>
              <a:rPr lang="sk-SK" sz="1200" kern="1200" dirty="0">
                <a:solidFill>
                  <a:schemeClr val="tx1"/>
                </a:solidFill>
                <a:effectLst/>
                <a:latin typeface="+mn-lt"/>
                <a:ea typeface="+mn-ea"/>
                <a:cs typeface="+mn-cs"/>
              </a:rPr>
              <a:t> než muži (83,6 let u </a:t>
            </a:r>
            <a:r>
              <a:rPr lang="sk-SK" sz="1200" kern="1200" dirty="0" err="1">
                <a:solidFill>
                  <a:schemeClr val="tx1"/>
                </a:solidFill>
                <a:effectLst/>
                <a:latin typeface="+mn-lt"/>
                <a:ea typeface="+mn-ea"/>
                <a:cs typeface="+mn-cs"/>
              </a:rPr>
              <a:t>žen</a:t>
            </a:r>
            <a:r>
              <a:rPr lang="sk-SK" sz="1200" kern="1200" dirty="0">
                <a:solidFill>
                  <a:schemeClr val="tx1"/>
                </a:solidFill>
                <a:effectLst/>
                <a:latin typeface="+mn-lt"/>
                <a:ea typeface="+mn-ea"/>
                <a:cs typeface="+mn-cs"/>
              </a:rPr>
              <a:t> a 78,1 let u </a:t>
            </a:r>
            <a:r>
              <a:rPr lang="sk-SK" sz="1200" kern="1200" dirty="0" err="1">
                <a:solidFill>
                  <a:schemeClr val="tx1"/>
                </a:solidFill>
                <a:effectLst/>
                <a:latin typeface="+mn-lt"/>
                <a:ea typeface="+mn-ea"/>
                <a:cs typeface="+mn-cs"/>
              </a:rPr>
              <a:t>mužů</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roce</a:t>
            </a:r>
            <a:r>
              <a:rPr lang="sk-SK" sz="1200" kern="1200" dirty="0">
                <a:solidFill>
                  <a:schemeClr val="tx1"/>
                </a:solidFill>
                <a:effectLst/>
                <a:latin typeface="+mn-lt"/>
                <a:ea typeface="+mn-ea"/>
                <a:cs typeface="+mn-cs"/>
              </a:rPr>
              <a:t> 2014). </a:t>
            </a:r>
            <a:r>
              <a:rPr lang="sk-SK" sz="1200" kern="1200" dirty="0" err="1">
                <a:solidFill>
                  <a:schemeClr val="tx1"/>
                </a:solidFill>
                <a:effectLst/>
                <a:latin typeface="+mn-lt"/>
                <a:ea typeface="+mn-ea"/>
                <a:cs typeface="+mn-cs"/>
              </a:rPr>
              <a:t>Očekávaná</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délka</a:t>
            </a:r>
            <a:r>
              <a:rPr lang="sk-SK" sz="1200" kern="1200" dirty="0">
                <a:solidFill>
                  <a:schemeClr val="tx1"/>
                </a:solidFill>
                <a:effectLst/>
                <a:latin typeface="+mn-lt"/>
                <a:ea typeface="+mn-ea"/>
                <a:cs typeface="+mn-cs"/>
              </a:rPr>
              <a:t> života u </a:t>
            </a:r>
            <a:r>
              <a:rPr lang="sk-SK" sz="1200" kern="1200" dirty="0" err="1">
                <a:solidFill>
                  <a:schemeClr val="tx1"/>
                </a:solidFill>
                <a:effectLst/>
                <a:latin typeface="+mn-lt"/>
                <a:ea typeface="+mn-ea"/>
                <a:cs typeface="+mn-cs"/>
              </a:rPr>
              <a:t>žen</a:t>
            </a:r>
            <a:r>
              <a:rPr lang="sk-SK" sz="1200" kern="1200" dirty="0">
                <a:solidFill>
                  <a:schemeClr val="tx1"/>
                </a:solidFill>
                <a:effectLst/>
                <a:latin typeface="+mn-lt"/>
                <a:ea typeface="+mn-ea"/>
                <a:cs typeface="+mn-cs"/>
              </a:rPr>
              <a:t> je </a:t>
            </a:r>
            <a:r>
              <a:rPr lang="sk-SK" sz="1200" kern="1200" dirty="0" err="1">
                <a:solidFill>
                  <a:schemeClr val="tx1"/>
                </a:solidFill>
                <a:effectLst/>
                <a:latin typeface="+mn-lt"/>
                <a:ea typeface="+mn-ea"/>
                <a:cs typeface="+mn-cs"/>
              </a:rPr>
              <a:t>nejvyšší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Španělsku</a:t>
            </a:r>
            <a:r>
              <a:rPr lang="sk-SK" sz="1200" kern="1200" dirty="0">
                <a:solidFill>
                  <a:schemeClr val="tx1"/>
                </a:solidFill>
                <a:effectLst/>
                <a:latin typeface="+mn-lt"/>
                <a:ea typeface="+mn-ea"/>
                <a:cs typeface="+mn-cs"/>
              </a:rPr>
              <a:t> (86,2 let), </a:t>
            </a:r>
            <a:r>
              <a:rPr lang="sk-SK" sz="1200" kern="1200" dirty="0" err="1">
                <a:solidFill>
                  <a:schemeClr val="tx1"/>
                </a:solidFill>
                <a:effectLst/>
                <a:latin typeface="+mn-lt"/>
                <a:ea typeface="+mn-ea"/>
                <a:cs typeface="+mn-cs"/>
              </a:rPr>
              <a:t>zatímco</a:t>
            </a:r>
            <a:r>
              <a:rPr lang="sk-SK" sz="1200" kern="1200" dirty="0">
                <a:solidFill>
                  <a:schemeClr val="tx1"/>
                </a:solidFill>
                <a:effectLst/>
                <a:latin typeface="+mn-lt"/>
                <a:ea typeface="+mn-ea"/>
                <a:cs typeface="+mn-cs"/>
              </a:rPr>
              <a:t> u </a:t>
            </a:r>
            <a:r>
              <a:rPr lang="sk-SK" sz="1200" kern="1200" dirty="0" err="1">
                <a:solidFill>
                  <a:schemeClr val="tx1"/>
                </a:solidFill>
                <a:effectLst/>
                <a:latin typeface="+mn-lt"/>
                <a:ea typeface="+mn-ea"/>
                <a:cs typeface="+mn-cs"/>
              </a:rPr>
              <a:t>mužů</a:t>
            </a:r>
            <a:r>
              <a:rPr lang="sk-SK" sz="1200" kern="1200" dirty="0">
                <a:solidFill>
                  <a:schemeClr val="tx1"/>
                </a:solidFill>
                <a:effectLst/>
                <a:latin typeface="+mn-lt"/>
                <a:ea typeface="+mn-ea"/>
                <a:cs typeface="+mn-cs"/>
              </a:rPr>
              <a:t> je </a:t>
            </a:r>
            <a:r>
              <a:rPr lang="sk-SK" sz="1200" kern="1200" dirty="0" err="1">
                <a:solidFill>
                  <a:schemeClr val="tx1"/>
                </a:solidFill>
                <a:effectLst/>
                <a:latin typeface="+mn-lt"/>
                <a:ea typeface="+mn-ea"/>
                <a:cs typeface="+mn-cs"/>
              </a:rPr>
              <a:t>nejvyšší</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Itálii</a:t>
            </a:r>
            <a:r>
              <a:rPr lang="sk-SK" sz="1200" kern="1200" dirty="0">
                <a:solidFill>
                  <a:schemeClr val="tx1"/>
                </a:solidFill>
                <a:effectLst/>
                <a:latin typeface="+mn-lt"/>
                <a:ea typeface="+mn-ea"/>
                <a:cs typeface="+mn-cs"/>
              </a:rPr>
              <a:t> (80,7 let). </a:t>
            </a:r>
            <a:r>
              <a:rPr lang="sk-SK" sz="1200" kern="1200" dirty="0" err="1">
                <a:solidFill>
                  <a:schemeClr val="tx1"/>
                </a:solidFill>
                <a:effectLst/>
                <a:latin typeface="+mn-lt"/>
                <a:ea typeface="+mn-ea"/>
                <a:cs typeface="+mn-cs"/>
              </a:rPr>
              <a:t>Rozdíl</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zeměmi</a:t>
            </a:r>
            <a:r>
              <a:rPr lang="sk-SK" sz="1200" kern="1200" dirty="0">
                <a:solidFill>
                  <a:schemeClr val="tx1"/>
                </a:solidFill>
                <a:effectLst/>
                <a:latin typeface="+mn-lt"/>
                <a:ea typeface="+mn-ea"/>
                <a:cs typeface="+mn-cs"/>
              </a:rPr>
              <a:t> EU s </a:t>
            </a:r>
            <a:r>
              <a:rPr lang="sk-SK" sz="1200" kern="1200" dirty="0" err="1">
                <a:solidFill>
                  <a:schemeClr val="tx1"/>
                </a:solidFill>
                <a:effectLst/>
                <a:latin typeface="+mn-lt"/>
                <a:ea typeface="+mn-ea"/>
                <a:cs typeface="+mn-cs"/>
              </a:rPr>
              <a:t>nejvyšší</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nejnižší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očekávanou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délkou</a:t>
            </a:r>
            <a:r>
              <a:rPr lang="sk-SK" sz="1200" kern="1200" dirty="0">
                <a:solidFill>
                  <a:schemeClr val="tx1"/>
                </a:solidFill>
                <a:effectLst/>
                <a:latin typeface="+mn-lt"/>
                <a:ea typeface="+mn-ea"/>
                <a:cs typeface="+mn-cs"/>
              </a:rPr>
              <a:t> života je 8,2 let u </a:t>
            </a:r>
            <a:r>
              <a:rPr lang="sk-SK" sz="1200" kern="1200" dirty="0" err="1">
                <a:solidFill>
                  <a:schemeClr val="tx1"/>
                </a:solidFill>
                <a:effectLst/>
                <a:latin typeface="+mn-lt"/>
                <a:ea typeface="+mn-ea"/>
                <a:cs typeface="+mn-cs"/>
              </a:rPr>
              <a:t>žen</a:t>
            </a:r>
            <a:r>
              <a:rPr lang="sk-SK" sz="1200" kern="1200" dirty="0">
                <a:solidFill>
                  <a:schemeClr val="tx1"/>
                </a:solidFill>
                <a:effectLst/>
                <a:latin typeface="+mn-lt"/>
                <a:ea typeface="+mn-ea"/>
                <a:cs typeface="+mn-cs"/>
              </a:rPr>
              <a:t> a 11,6 let u </a:t>
            </a:r>
            <a:r>
              <a:rPr lang="sk-SK" sz="1200" kern="1200" dirty="0" err="1">
                <a:solidFill>
                  <a:schemeClr val="tx1"/>
                </a:solidFill>
                <a:effectLst/>
                <a:latin typeface="+mn-lt"/>
                <a:ea typeface="+mn-ea"/>
                <a:cs typeface="+mn-cs"/>
              </a:rPr>
              <a:t>mužů</a:t>
            </a:r>
            <a:r>
              <a:rPr lang="sk-SK" sz="1200" kern="1200" dirty="0">
                <a:solidFill>
                  <a:schemeClr val="tx1"/>
                </a:solidFill>
                <a:effectLst/>
                <a:latin typeface="+mn-lt"/>
                <a:ea typeface="+mn-ea"/>
                <a:cs typeface="+mn-cs"/>
              </a:rPr>
              <a:t> (obr. 3.2).</a:t>
            </a:r>
          </a:p>
          <a:p>
            <a:r>
              <a:rPr lang="sk-SK" sz="1200" kern="1200" dirty="0">
                <a:solidFill>
                  <a:schemeClr val="tx1"/>
                </a:solidFill>
                <a:effectLst/>
                <a:latin typeface="+mn-lt"/>
                <a:ea typeface="+mn-ea"/>
                <a:cs typeface="+mn-cs"/>
              </a:rPr>
              <a:t>Roky zdravého života (HLY) </a:t>
            </a:r>
            <a:r>
              <a:rPr lang="sk-SK" sz="1200" kern="1200" dirty="0" err="1">
                <a:solidFill>
                  <a:schemeClr val="tx1"/>
                </a:solidFill>
                <a:effectLst/>
                <a:latin typeface="+mn-lt"/>
                <a:ea typeface="+mn-ea"/>
                <a:cs typeface="+mn-cs"/>
              </a:rPr>
              <a:t>jsou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důležitým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evropským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ukazatelem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který</a:t>
            </a:r>
            <a:r>
              <a:rPr lang="sk-SK" sz="1200" kern="1200" dirty="0">
                <a:solidFill>
                  <a:schemeClr val="tx1"/>
                </a:solidFill>
                <a:effectLst/>
                <a:latin typeface="+mn-lt"/>
                <a:ea typeface="+mn-ea"/>
                <a:cs typeface="+mn-cs"/>
              </a:rPr>
              <a:t> má </a:t>
            </a:r>
            <a:r>
              <a:rPr lang="sk-SK" sz="1200" kern="1200" dirty="0" err="1">
                <a:solidFill>
                  <a:schemeClr val="tx1"/>
                </a:solidFill>
                <a:effectLst/>
                <a:latin typeface="+mn-lt"/>
                <a:ea typeface="+mn-ea"/>
                <a:cs typeface="+mn-cs"/>
              </a:rPr>
              <a:t>sledovat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zda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jsou</a:t>
            </a:r>
            <a:r>
              <a:rPr lang="sk-SK" sz="1200" kern="1200" dirty="0">
                <a:solidFill>
                  <a:schemeClr val="tx1"/>
                </a:solidFill>
                <a:effectLst/>
                <a:latin typeface="+mn-lt"/>
                <a:ea typeface="+mn-ea"/>
                <a:cs typeface="+mn-cs"/>
              </a:rPr>
              <a:t> roky života </a:t>
            </a:r>
            <a:r>
              <a:rPr lang="sk-SK" sz="1200" kern="1200" dirty="0" err="1">
                <a:solidFill>
                  <a:schemeClr val="tx1"/>
                </a:solidFill>
                <a:effectLst/>
                <a:latin typeface="+mn-lt"/>
                <a:ea typeface="+mn-ea"/>
                <a:cs typeface="+mn-cs"/>
              </a:rPr>
              <a:t>navíc</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prožity</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dobrém</a:t>
            </a:r>
            <a:r>
              <a:rPr lang="sk-SK" sz="1200" kern="1200" dirty="0">
                <a:solidFill>
                  <a:schemeClr val="tx1"/>
                </a:solidFill>
                <a:effectLst/>
                <a:latin typeface="+mn-lt"/>
                <a:ea typeface="+mn-ea"/>
                <a:cs typeface="+mn-cs"/>
              </a:rPr>
              <a:t> zdraví. </a:t>
            </a:r>
            <a:r>
              <a:rPr lang="sk-SK" sz="1200" kern="1200" dirty="0" err="1">
                <a:solidFill>
                  <a:schemeClr val="tx1"/>
                </a:solidFill>
                <a:effectLst/>
                <a:latin typeface="+mn-lt"/>
                <a:ea typeface="+mn-ea"/>
                <a:cs typeface="+mn-cs"/>
              </a:rPr>
              <a:t>Současným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hlavním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ukazatelem</a:t>
            </a:r>
            <a:r>
              <a:rPr lang="sk-SK" sz="1200" kern="1200" dirty="0">
                <a:solidFill>
                  <a:schemeClr val="tx1"/>
                </a:solidFill>
                <a:effectLst/>
                <a:latin typeface="+mn-lt"/>
                <a:ea typeface="+mn-ea"/>
                <a:cs typeface="+mn-cs"/>
              </a:rPr>
              <a:t> HLY je </a:t>
            </a:r>
            <a:r>
              <a:rPr lang="sk-SK" sz="1200" kern="1200" dirty="0" err="1">
                <a:solidFill>
                  <a:schemeClr val="tx1"/>
                </a:solidFill>
                <a:effectLst/>
                <a:latin typeface="+mn-lt"/>
                <a:ea typeface="+mn-ea"/>
                <a:cs typeface="+mn-cs"/>
              </a:rPr>
              <a:t>míra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průměrné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délky</a:t>
            </a:r>
            <a:r>
              <a:rPr lang="sk-SK" sz="1200" kern="1200" dirty="0">
                <a:solidFill>
                  <a:schemeClr val="tx1"/>
                </a:solidFill>
                <a:effectLst/>
                <a:latin typeface="+mn-lt"/>
                <a:ea typeface="+mn-ea"/>
                <a:cs typeface="+mn-cs"/>
              </a:rPr>
              <a:t> života bez </a:t>
            </a:r>
            <a:r>
              <a:rPr lang="sk-SK" sz="1200" kern="1200" dirty="0" err="1">
                <a:solidFill>
                  <a:schemeClr val="tx1"/>
                </a:solidFill>
                <a:effectLst/>
                <a:latin typeface="+mn-lt"/>
                <a:ea typeface="+mn-ea"/>
                <a:cs typeface="+mn-cs"/>
              </a:rPr>
              <a:t>postižení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která</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udává</a:t>
            </a:r>
            <a:r>
              <a:rPr lang="sk-SK" sz="1200" kern="1200" dirty="0">
                <a:solidFill>
                  <a:schemeClr val="tx1"/>
                </a:solidFill>
                <a:effectLst/>
                <a:latin typeface="+mn-lt"/>
                <a:ea typeface="+mn-ea"/>
                <a:cs typeface="+mn-cs"/>
              </a:rPr>
              <a:t>, jak </a:t>
            </a:r>
            <a:r>
              <a:rPr lang="sk-SK" sz="1200" kern="1200" dirty="0" err="1">
                <a:solidFill>
                  <a:schemeClr val="tx1"/>
                </a:solidFill>
                <a:effectLst/>
                <a:latin typeface="+mn-lt"/>
                <a:ea typeface="+mn-ea"/>
                <a:cs typeface="+mn-cs"/>
              </a:rPr>
              <a:t>dlouho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mohou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lidé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očekávat</a:t>
            </a:r>
            <a:r>
              <a:rPr lang="sk-SK" sz="1200" kern="1200" dirty="0">
                <a:solidFill>
                  <a:schemeClr val="tx1"/>
                </a:solidFill>
                <a:effectLst/>
                <a:latin typeface="+mn-lt"/>
                <a:ea typeface="+mn-ea"/>
                <a:cs typeface="+mn-cs"/>
              </a:rPr>
              <a:t>, že </a:t>
            </a:r>
            <a:r>
              <a:rPr lang="sk-SK" sz="1200" kern="1200" dirty="0" err="1">
                <a:solidFill>
                  <a:schemeClr val="tx1"/>
                </a:solidFill>
                <a:effectLst/>
                <a:latin typeface="+mn-lt"/>
                <a:ea typeface="+mn-ea"/>
                <a:cs typeface="+mn-cs"/>
              </a:rPr>
              <a:t>budou</a:t>
            </a:r>
            <a:r>
              <a:rPr lang="sk-SK" sz="1200" kern="1200" dirty="0">
                <a:solidFill>
                  <a:schemeClr val="tx1"/>
                </a:solidFill>
                <a:effectLst/>
                <a:latin typeface="+mn-lt"/>
                <a:ea typeface="+mn-ea"/>
                <a:cs typeface="+mn-cs"/>
              </a:rPr>
              <a:t> žít bez </a:t>
            </a:r>
            <a:r>
              <a:rPr lang="sk-SK" sz="1200" kern="1200" dirty="0" err="1">
                <a:solidFill>
                  <a:schemeClr val="tx1"/>
                </a:solidFill>
                <a:effectLst/>
                <a:latin typeface="+mn-lt"/>
                <a:ea typeface="+mn-ea"/>
                <a:cs typeface="+mn-cs"/>
              </a:rPr>
              <a:t>postižení</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průměru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napříč</a:t>
            </a:r>
            <a:r>
              <a:rPr lang="sk-SK" sz="1200" kern="1200" dirty="0">
                <a:solidFill>
                  <a:schemeClr val="tx1"/>
                </a:solidFill>
                <a:effectLst/>
                <a:latin typeface="+mn-lt"/>
                <a:ea typeface="+mn-ea"/>
                <a:cs typeface="+mn-cs"/>
              </a:rPr>
              <a:t> členskými státy EU </a:t>
            </a:r>
            <a:r>
              <a:rPr lang="sk-SK" sz="1200" kern="1200" dirty="0" err="1">
                <a:solidFill>
                  <a:schemeClr val="tx1"/>
                </a:solidFill>
                <a:effectLst/>
                <a:latin typeface="+mn-lt"/>
                <a:ea typeface="+mn-ea"/>
                <a:cs typeface="+mn-cs"/>
              </a:rPr>
              <a:t>byla</a:t>
            </a:r>
            <a:r>
              <a:rPr lang="sk-SK" sz="1200" kern="1200" dirty="0">
                <a:solidFill>
                  <a:schemeClr val="tx1"/>
                </a:solidFill>
                <a:effectLst/>
                <a:latin typeface="+mn-lt"/>
                <a:ea typeface="+mn-ea"/>
                <a:cs typeface="+mn-cs"/>
              </a:rPr>
              <a:t> HLY </a:t>
            </a:r>
            <a:r>
              <a:rPr lang="sk-SK" sz="1200" kern="1200" dirty="0" err="1">
                <a:solidFill>
                  <a:schemeClr val="tx1"/>
                </a:solidFill>
                <a:effectLst/>
                <a:latin typeface="+mn-lt"/>
                <a:ea typeface="+mn-ea"/>
                <a:cs typeface="+mn-cs"/>
              </a:rPr>
              <a:t>při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narození</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roce</a:t>
            </a:r>
            <a:r>
              <a:rPr lang="sk-SK" sz="1200" kern="1200" dirty="0">
                <a:solidFill>
                  <a:schemeClr val="tx1"/>
                </a:solidFill>
                <a:effectLst/>
                <a:latin typeface="+mn-lt"/>
                <a:ea typeface="+mn-ea"/>
                <a:cs typeface="+mn-cs"/>
              </a:rPr>
              <a:t> 2014 61,8 let u </a:t>
            </a:r>
            <a:r>
              <a:rPr lang="sk-SK" sz="1200" kern="1200" dirty="0" err="1">
                <a:solidFill>
                  <a:schemeClr val="tx1"/>
                </a:solidFill>
                <a:effectLst/>
                <a:latin typeface="+mn-lt"/>
                <a:ea typeface="+mn-ea"/>
                <a:cs typeface="+mn-cs"/>
              </a:rPr>
              <a:t>žen</a:t>
            </a:r>
            <a:r>
              <a:rPr lang="sk-SK" sz="1200" kern="1200" dirty="0">
                <a:solidFill>
                  <a:schemeClr val="tx1"/>
                </a:solidFill>
                <a:effectLst/>
                <a:latin typeface="+mn-lt"/>
                <a:ea typeface="+mn-ea"/>
                <a:cs typeface="+mn-cs"/>
              </a:rPr>
              <a:t> a 61,4 let u </a:t>
            </a:r>
            <a:r>
              <a:rPr lang="sk-SK" sz="1200" kern="1200" dirty="0" err="1">
                <a:solidFill>
                  <a:schemeClr val="tx1"/>
                </a:solidFill>
                <a:effectLst/>
                <a:latin typeface="+mn-lt"/>
                <a:ea typeface="+mn-ea"/>
                <a:cs typeface="+mn-cs"/>
              </a:rPr>
              <a:t>mužů</a:t>
            </a:r>
            <a:r>
              <a:rPr lang="sk-SK" sz="1200" kern="1200" dirty="0">
                <a:solidFill>
                  <a:schemeClr val="tx1"/>
                </a:solidFill>
                <a:effectLst/>
                <a:latin typeface="+mn-lt"/>
                <a:ea typeface="+mn-ea"/>
                <a:cs typeface="+mn-cs"/>
              </a:rPr>
              <a:t> (obr. 3.2). </a:t>
            </a:r>
            <a:r>
              <a:rPr lang="sk-SK" sz="1200" kern="1200" dirty="0" err="1">
                <a:solidFill>
                  <a:schemeClr val="tx1"/>
                </a:solidFill>
                <a:effectLst/>
                <a:latin typeface="+mn-lt"/>
                <a:ea typeface="+mn-ea"/>
                <a:cs typeface="+mn-cs"/>
              </a:rPr>
              <a:t>Nejvyšší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byla</a:t>
            </a:r>
            <a:r>
              <a:rPr lang="sk-SK" sz="1200" kern="1200" dirty="0">
                <a:solidFill>
                  <a:schemeClr val="tx1"/>
                </a:solidFill>
                <a:effectLst/>
                <a:latin typeface="+mn-lt"/>
                <a:ea typeface="+mn-ea"/>
                <a:cs typeface="+mn-cs"/>
              </a:rPr>
              <a:t> na </a:t>
            </a:r>
            <a:r>
              <a:rPr lang="sk-SK" sz="1200" kern="1200" dirty="0" err="1">
                <a:solidFill>
                  <a:schemeClr val="tx1"/>
                </a:solidFill>
                <a:effectLst/>
                <a:latin typeface="+mn-lt"/>
                <a:ea typeface="+mn-ea"/>
                <a:cs typeface="+mn-cs"/>
              </a:rPr>
              <a:t>Maltě</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Švédsku u </a:t>
            </a:r>
            <a:r>
              <a:rPr lang="sk-SK" sz="1200" kern="1200" dirty="0" err="1">
                <a:solidFill>
                  <a:schemeClr val="tx1"/>
                </a:solidFill>
                <a:effectLst/>
                <a:latin typeface="+mn-lt"/>
                <a:ea typeface="+mn-ea"/>
                <a:cs typeface="+mn-cs"/>
              </a:rPr>
              <a:t>žen</a:t>
            </a:r>
            <a:r>
              <a:rPr lang="sk-SK" sz="1200" kern="1200" dirty="0">
                <a:solidFill>
                  <a:schemeClr val="tx1"/>
                </a:solidFill>
                <a:effectLst/>
                <a:latin typeface="+mn-lt"/>
                <a:ea typeface="+mn-ea"/>
                <a:cs typeface="+mn-cs"/>
              </a:rPr>
              <a:t> i </a:t>
            </a:r>
            <a:r>
              <a:rPr lang="sk-SK" sz="1200" kern="1200" dirty="0" err="1">
                <a:solidFill>
                  <a:schemeClr val="tx1"/>
                </a:solidFill>
                <a:effectLst/>
                <a:latin typeface="+mn-lt"/>
                <a:ea typeface="+mn-ea"/>
                <a:cs typeface="+mn-cs"/>
              </a:rPr>
              <a:t>mužů</a:t>
            </a:r>
            <a:r>
              <a:rPr lang="sk-SK" sz="1200" kern="1200" dirty="0">
                <a:solidFill>
                  <a:schemeClr val="tx1"/>
                </a:solidFill>
                <a:effectLst/>
                <a:latin typeface="+mn-lt"/>
                <a:ea typeface="+mn-ea"/>
                <a:cs typeface="+mn-cs"/>
              </a:rPr>
              <a:t> (nad 70 let) a </a:t>
            </a:r>
            <a:r>
              <a:rPr lang="sk-SK" sz="1200" kern="1200" dirty="0" err="1">
                <a:solidFill>
                  <a:schemeClr val="tx1"/>
                </a:solidFill>
                <a:effectLst/>
                <a:latin typeface="+mn-lt"/>
                <a:ea typeface="+mn-ea"/>
                <a:cs typeface="+mn-cs"/>
              </a:rPr>
              <a:t>nejkratší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Slovenské </a:t>
            </a:r>
            <a:r>
              <a:rPr lang="sk-SK" sz="1200" kern="1200" dirty="0" err="1">
                <a:solidFill>
                  <a:schemeClr val="tx1"/>
                </a:solidFill>
                <a:effectLst/>
                <a:latin typeface="+mn-lt"/>
                <a:ea typeface="+mn-ea"/>
                <a:cs typeface="+mn-cs"/>
              </a:rPr>
              <a:t>republice</a:t>
            </a:r>
            <a:r>
              <a:rPr lang="sk-SK" sz="1200" kern="1200" dirty="0">
                <a:solidFill>
                  <a:schemeClr val="tx1"/>
                </a:solidFill>
                <a:effectLst/>
                <a:latin typeface="+mn-lt"/>
                <a:ea typeface="+mn-ea"/>
                <a:cs typeface="+mn-cs"/>
              </a:rPr>
              <a:t>, Lotyšsku a Portugalsku u </a:t>
            </a:r>
            <a:r>
              <a:rPr lang="sk-SK" sz="1200" kern="1200" dirty="0" err="1">
                <a:solidFill>
                  <a:schemeClr val="tx1"/>
                </a:solidFill>
                <a:effectLst/>
                <a:latin typeface="+mn-lt"/>
                <a:ea typeface="+mn-ea"/>
                <a:cs typeface="+mn-cs"/>
              </a:rPr>
              <a:t>žen</a:t>
            </a:r>
            <a:r>
              <a:rPr lang="sk-SK" sz="1200" kern="1200" dirty="0">
                <a:solidFill>
                  <a:schemeClr val="tx1"/>
                </a:solidFill>
                <a:effectLst/>
                <a:latin typeface="+mn-lt"/>
                <a:ea typeface="+mn-ea"/>
                <a:cs typeface="+mn-cs"/>
              </a:rPr>
              <a:t> a v Lotyšsku, </a:t>
            </a:r>
            <a:r>
              <a:rPr lang="sk-SK" sz="1200" kern="1200" dirty="0" err="1">
                <a:solidFill>
                  <a:schemeClr val="tx1"/>
                </a:solidFill>
                <a:effectLst/>
                <a:latin typeface="+mn-lt"/>
                <a:ea typeface="+mn-ea"/>
                <a:cs typeface="+mn-cs"/>
              </a:rPr>
              <a:t>Estonsku</a:t>
            </a:r>
            <a:r>
              <a:rPr lang="sk-SK" sz="1200" kern="1200" dirty="0">
                <a:solidFill>
                  <a:schemeClr val="tx1"/>
                </a:solidFill>
                <a:effectLst/>
                <a:latin typeface="+mn-lt"/>
                <a:ea typeface="+mn-ea"/>
                <a:cs typeface="+mn-cs"/>
              </a:rPr>
              <a:t> a Slovenské </a:t>
            </a:r>
            <a:r>
              <a:rPr lang="sk-SK" sz="1200" kern="1200" dirty="0" err="1">
                <a:solidFill>
                  <a:schemeClr val="tx1"/>
                </a:solidFill>
                <a:effectLst/>
                <a:latin typeface="+mn-lt"/>
                <a:ea typeface="+mn-ea"/>
                <a:cs typeface="+mn-cs"/>
              </a:rPr>
              <a:t>republice</a:t>
            </a:r>
            <a:r>
              <a:rPr lang="sk-SK" sz="1200" kern="1200" dirty="0">
                <a:solidFill>
                  <a:schemeClr val="tx1"/>
                </a:solidFill>
                <a:effectLst/>
                <a:latin typeface="+mn-lt"/>
                <a:ea typeface="+mn-ea"/>
                <a:cs typeface="+mn-cs"/>
              </a:rPr>
              <a:t> u </a:t>
            </a:r>
            <a:r>
              <a:rPr lang="sk-SK" sz="1200" kern="1200" dirty="0" err="1">
                <a:solidFill>
                  <a:schemeClr val="tx1"/>
                </a:solidFill>
                <a:effectLst/>
                <a:latin typeface="+mn-lt"/>
                <a:ea typeface="+mn-ea"/>
                <a:cs typeface="+mn-cs"/>
              </a:rPr>
              <a:t>mužů</a:t>
            </a:r>
            <a:r>
              <a:rPr lang="sk-SK" sz="1200" kern="1200" dirty="0">
                <a:solidFill>
                  <a:schemeClr val="tx1"/>
                </a:solidFill>
                <a:effectLst/>
                <a:latin typeface="+mn-lt"/>
                <a:ea typeface="+mn-ea"/>
                <a:cs typeface="+mn-cs"/>
              </a:rPr>
              <a:t>. Na </a:t>
            </a:r>
            <a:r>
              <a:rPr lang="sk-SK" sz="1200" kern="1200" dirty="0" err="1">
                <a:solidFill>
                  <a:schemeClr val="tx1"/>
                </a:solidFill>
                <a:effectLst/>
                <a:latin typeface="+mn-lt"/>
                <a:ea typeface="+mn-ea"/>
                <a:cs typeface="+mn-cs"/>
              </a:rPr>
              <a:t>Maltě</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Švédsku </a:t>
            </a:r>
            <a:r>
              <a:rPr lang="sk-SK" sz="1200" kern="1200" dirty="0" err="1">
                <a:solidFill>
                  <a:schemeClr val="tx1"/>
                </a:solidFill>
                <a:effectLst/>
                <a:latin typeface="+mn-lt"/>
                <a:ea typeface="+mn-ea"/>
                <a:cs typeface="+mn-cs"/>
              </a:rPr>
              <a:t>mohou</a:t>
            </a:r>
            <a:r>
              <a:rPr lang="sk-SK" sz="1200" kern="1200" dirty="0">
                <a:solidFill>
                  <a:schemeClr val="tx1"/>
                </a:solidFill>
                <a:effectLst/>
                <a:latin typeface="+mn-lt"/>
                <a:ea typeface="+mn-ea"/>
                <a:cs typeface="+mn-cs"/>
              </a:rPr>
              <a:t> ženy </a:t>
            </a:r>
            <a:r>
              <a:rPr lang="sk-SK" sz="1200" kern="1200" dirty="0" err="1">
                <a:solidFill>
                  <a:schemeClr val="tx1"/>
                </a:solidFill>
                <a:effectLst/>
                <a:latin typeface="+mn-lt"/>
                <a:ea typeface="+mn-ea"/>
                <a:cs typeface="+mn-cs"/>
              </a:rPr>
              <a:t>očekávat</a:t>
            </a:r>
            <a:r>
              <a:rPr lang="sk-SK" sz="1200" kern="1200" dirty="0">
                <a:solidFill>
                  <a:schemeClr val="tx1"/>
                </a:solidFill>
                <a:effectLst/>
                <a:latin typeface="+mn-lt"/>
                <a:ea typeface="+mn-ea"/>
                <a:cs typeface="+mn-cs"/>
              </a:rPr>
              <a:t>, že </a:t>
            </a:r>
            <a:r>
              <a:rPr lang="sk-SK" sz="1200" kern="1200" dirty="0" err="1">
                <a:solidFill>
                  <a:schemeClr val="tx1"/>
                </a:solidFill>
                <a:effectLst/>
                <a:latin typeface="+mn-lt"/>
                <a:ea typeface="+mn-ea"/>
                <a:cs typeface="+mn-cs"/>
              </a:rPr>
              <a:t>prožijí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více</a:t>
            </a:r>
            <a:r>
              <a:rPr lang="sk-SK" sz="1200" kern="1200" dirty="0">
                <a:solidFill>
                  <a:schemeClr val="tx1"/>
                </a:solidFill>
                <a:effectLst/>
                <a:latin typeface="+mn-lt"/>
                <a:ea typeface="+mn-ea"/>
                <a:cs typeface="+mn-cs"/>
              </a:rPr>
              <a:t> než 85 % </a:t>
            </a:r>
            <a:r>
              <a:rPr lang="sk-SK" sz="1200" kern="1200" dirty="0" err="1">
                <a:solidFill>
                  <a:schemeClr val="tx1"/>
                </a:solidFill>
                <a:effectLst/>
                <a:latin typeface="+mn-lt"/>
                <a:ea typeface="+mn-ea"/>
                <a:cs typeface="+mn-cs"/>
              </a:rPr>
              <a:t>své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očekávané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délky</a:t>
            </a:r>
            <a:r>
              <a:rPr lang="sk-SK" sz="1200" kern="1200" dirty="0">
                <a:solidFill>
                  <a:schemeClr val="tx1"/>
                </a:solidFill>
                <a:effectLst/>
                <a:latin typeface="+mn-lt"/>
                <a:ea typeface="+mn-ea"/>
                <a:cs typeface="+mn-cs"/>
              </a:rPr>
              <a:t> života bez </a:t>
            </a:r>
            <a:r>
              <a:rPr lang="sk-SK" sz="1200" kern="1200" dirty="0" err="1">
                <a:solidFill>
                  <a:schemeClr val="tx1"/>
                </a:solidFill>
                <a:effectLst/>
                <a:latin typeface="+mn-lt"/>
                <a:ea typeface="+mn-ea"/>
                <a:cs typeface="+mn-cs"/>
              </a:rPr>
              <a:t>omezení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svých</a:t>
            </a:r>
            <a:r>
              <a:rPr lang="sk-SK" sz="1200" kern="1200" dirty="0">
                <a:solidFill>
                  <a:schemeClr val="tx1"/>
                </a:solidFill>
                <a:effectLst/>
                <a:latin typeface="+mn-lt"/>
                <a:ea typeface="+mn-ea"/>
                <a:cs typeface="+mn-cs"/>
              </a:rPr>
              <a:t> obvyklých </a:t>
            </a:r>
            <a:r>
              <a:rPr lang="sk-SK" sz="1200" kern="1200" dirty="0" err="1">
                <a:solidFill>
                  <a:schemeClr val="tx1"/>
                </a:solidFill>
                <a:effectLst/>
                <a:latin typeface="+mn-lt"/>
                <a:ea typeface="+mn-ea"/>
                <a:cs typeface="+mn-cs"/>
              </a:rPr>
              <a:t>činnostech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zatímco</a:t>
            </a:r>
            <a:r>
              <a:rPr lang="sk-SK" sz="1200" kern="1200" dirty="0">
                <a:solidFill>
                  <a:schemeClr val="tx1"/>
                </a:solidFill>
                <a:effectLst/>
                <a:latin typeface="+mn-lt"/>
                <a:ea typeface="+mn-ea"/>
                <a:cs typeface="+mn-cs"/>
              </a:rPr>
              <a:t> u </a:t>
            </a:r>
            <a:r>
              <a:rPr lang="sk-SK" sz="1200" kern="1200" dirty="0" err="1">
                <a:solidFill>
                  <a:schemeClr val="tx1"/>
                </a:solidFill>
                <a:effectLst/>
                <a:latin typeface="+mn-lt"/>
                <a:ea typeface="+mn-ea"/>
                <a:cs typeface="+mn-cs"/>
              </a:rPr>
              <a:t>mužů</a:t>
            </a:r>
            <a:r>
              <a:rPr lang="sk-SK" sz="1200" kern="1200" dirty="0">
                <a:solidFill>
                  <a:schemeClr val="tx1"/>
                </a:solidFill>
                <a:effectLst/>
                <a:latin typeface="+mn-lt"/>
                <a:ea typeface="+mn-ea"/>
                <a:cs typeface="+mn-cs"/>
              </a:rPr>
              <a:t> tento </a:t>
            </a:r>
            <a:r>
              <a:rPr lang="sk-SK" sz="1200" kern="1200" dirty="0" err="1">
                <a:solidFill>
                  <a:schemeClr val="tx1"/>
                </a:solidFill>
                <a:effectLst/>
                <a:latin typeface="+mn-lt"/>
                <a:ea typeface="+mn-ea"/>
                <a:cs typeface="+mn-cs"/>
              </a:rPr>
              <a:t>podíl</a:t>
            </a:r>
            <a:r>
              <a:rPr lang="sk-SK" sz="1200" kern="1200" dirty="0">
                <a:solidFill>
                  <a:schemeClr val="tx1"/>
                </a:solidFill>
                <a:effectLst/>
                <a:latin typeface="+mn-lt"/>
                <a:ea typeface="+mn-ea"/>
                <a:cs typeface="+mn-cs"/>
              </a:rPr>
              <a:t> dosahuje </a:t>
            </a:r>
            <a:r>
              <a:rPr lang="sk-SK" sz="1200" kern="1200" dirty="0" err="1">
                <a:solidFill>
                  <a:schemeClr val="tx1"/>
                </a:solidFill>
                <a:effectLst/>
                <a:latin typeface="+mn-lt"/>
                <a:ea typeface="+mn-ea"/>
                <a:cs typeface="+mn-cs"/>
              </a:rPr>
              <a:t>více</a:t>
            </a:r>
            <a:r>
              <a:rPr lang="sk-SK" sz="1200" kern="1200" dirty="0">
                <a:solidFill>
                  <a:schemeClr val="tx1"/>
                </a:solidFill>
                <a:effectLst/>
                <a:latin typeface="+mn-lt"/>
                <a:ea typeface="+mn-ea"/>
                <a:cs typeface="+mn-cs"/>
              </a:rPr>
              <a:t> než 90 %.</a:t>
            </a:r>
          </a:p>
          <a:p>
            <a:r>
              <a:rPr lang="sk-SK" sz="1200" kern="1200" dirty="0" err="1">
                <a:solidFill>
                  <a:schemeClr val="tx1"/>
                </a:solidFill>
                <a:effectLst/>
                <a:latin typeface="+mn-lt"/>
                <a:ea typeface="+mn-ea"/>
                <a:cs typeface="+mn-cs"/>
              </a:rPr>
              <a:t>Rozdíl</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pohlavími</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letech</a:t>
            </a:r>
            <a:r>
              <a:rPr lang="sk-SK" sz="1200" kern="1200" dirty="0">
                <a:solidFill>
                  <a:schemeClr val="tx1"/>
                </a:solidFill>
                <a:effectLst/>
                <a:latin typeface="+mn-lt"/>
                <a:ea typeface="+mn-ea"/>
                <a:cs typeface="+mn-cs"/>
              </a:rPr>
              <a:t> zdravého života je </a:t>
            </a:r>
            <a:r>
              <a:rPr lang="sk-SK" sz="1200" kern="1200" dirty="0" err="1">
                <a:solidFill>
                  <a:schemeClr val="tx1"/>
                </a:solidFill>
                <a:effectLst/>
                <a:latin typeface="+mn-lt"/>
                <a:ea typeface="+mn-ea"/>
                <a:cs typeface="+mn-cs"/>
              </a:rPr>
              <a:t>mnohem</a:t>
            </a:r>
            <a:r>
              <a:rPr lang="sk-SK" sz="1200" kern="1200" dirty="0">
                <a:solidFill>
                  <a:schemeClr val="tx1"/>
                </a:solidFill>
                <a:effectLst/>
                <a:latin typeface="+mn-lt"/>
                <a:ea typeface="+mn-ea"/>
                <a:cs typeface="+mn-cs"/>
              </a:rPr>
              <a:t> menší než u </a:t>
            </a:r>
            <a:r>
              <a:rPr lang="sk-SK" sz="1200" kern="1200" dirty="0" err="1">
                <a:solidFill>
                  <a:schemeClr val="tx1"/>
                </a:solidFill>
                <a:effectLst/>
                <a:latin typeface="+mn-lt"/>
                <a:ea typeface="+mn-ea"/>
                <a:cs typeface="+mn-cs"/>
              </a:rPr>
              <a:t>průměrné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délky</a:t>
            </a:r>
            <a:r>
              <a:rPr lang="sk-SK" sz="1200" kern="1200" dirty="0">
                <a:solidFill>
                  <a:schemeClr val="tx1"/>
                </a:solidFill>
                <a:effectLst/>
                <a:latin typeface="+mn-lt"/>
                <a:ea typeface="+mn-ea"/>
                <a:cs typeface="+mn-cs"/>
              </a:rPr>
              <a:t> života, </a:t>
            </a:r>
            <a:r>
              <a:rPr lang="sk-SK" sz="1200" kern="1200" dirty="0" err="1">
                <a:solidFill>
                  <a:schemeClr val="tx1"/>
                </a:solidFill>
                <a:effectLst/>
                <a:latin typeface="+mn-lt"/>
                <a:ea typeface="+mn-ea"/>
                <a:cs typeface="+mn-cs"/>
              </a:rPr>
              <a:t>což</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odráží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skutečnost</a:t>
            </a:r>
            <a:r>
              <a:rPr lang="sk-SK" sz="1200" kern="1200" dirty="0">
                <a:solidFill>
                  <a:schemeClr val="tx1"/>
                </a:solidFill>
                <a:effectLst/>
                <a:latin typeface="+mn-lt"/>
                <a:ea typeface="+mn-ea"/>
                <a:cs typeface="+mn-cs"/>
              </a:rPr>
              <a:t>, že </a:t>
            </a:r>
            <a:r>
              <a:rPr lang="sk-SK" sz="1200" kern="1200" dirty="0" err="1">
                <a:solidFill>
                  <a:schemeClr val="tx1"/>
                </a:solidFill>
                <a:effectLst/>
                <a:latin typeface="+mn-lt"/>
                <a:ea typeface="+mn-ea"/>
                <a:cs typeface="+mn-cs"/>
              </a:rPr>
              <a:t>téměř</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všech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mohou</a:t>
            </a:r>
            <a:r>
              <a:rPr lang="sk-SK" sz="1200" kern="1200" dirty="0">
                <a:solidFill>
                  <a:schemeClr val="tx1"/>
                </a:solidFill>
                <a:effectLst/>
                <a:latin typeface="+mn-lt"/>
                <a:ea typeface="+mn-ea"/>
                <a:cs typeface="+mn-cs"/>
              </a:rPr>
              <a:t> ženy </a:t>
            </a:r>
            <a:r>
              <a:rPr lang="sk-SK" sz="1200" kern="1200" dirty="0" err="1">
                <a:solidFill>
                  <a:schemeClr val="tx1"/>
                </a:solidFill>
                <a:effectLst/>
                <a:latin typeface="+mn-lt"/>
                <a:ea typeface="+mn-ea"/>
                <a:cs typeface="+mn-cs"/>
              </a:rPr>
              <a:t>očekávat</a:t>
            </a:r>
            <a:r>
              <a:rPr lang="sk-SK" sz="1200" kern="1200" dirty="0">
                <a:solidFill>
                  <a:schemeClr val="tx1"/>
                </a:solidFill>
                <a:effectLst/>
                <a:latin typeface="+mn-lt"/>
                <a:ea typeface="+mn-ea"/>
                <a:cs typeface="+mn-cs"/>
              </a:rPr>
              <a:t>, že </a:t>
            </a:r>
            <a:r>
              <a:rPr lang="sk-SK" sz="1200" kern="1200" dirty="0" err="1">
                <a:solidFill>
                  <a:schemeClr val="tx1"/>
                </a:solidFill>
                <a:effectLst/>
                <a:latin typeface="+mn-lt"/>
                <a:ea typeface="+mn-ea"/>
                <a:cs typeface="+mn-cs"/>
              </a:rPr>
              <a:t>prožijí</a:t>
            </a:r>
            <a:r>
              <a:rPr lang="sk-SK" sz="1200" kern="1200" dirty="0">
                <a:solidFill>
                  <a:schemeClr val="tx1"/>
                </a:solidFill>
                <a:effectLst/>
                <a:latin typeface="+mn-lt"/>
                <a:ea typeface="+mn-ea"/>
                <a:cs typeface="+mn-cs"/>
              </a:rPr>
              <a:t> menší </a:t>
            </a:r>
            <a:r>
              <a:rPr lang="sk-SK" sz="1200" kern="1200" dirty="0" err="1">
                <a:solidFill>
                  <a:schemeClr val="tx1"/>
                </a:solidFill>
                <a:effectLst/>
                <a:latin typeface="+mn-lt"/>
                <a:ea typeface="+mn-ea"/>
                <a:cs typeface="+mn-cs"/>
              </a:rPr>
              <a:t>část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svého</a:t>
            </a:r>
            <a:r>
              <a:rPr lang="sk-SK" sz="1200" kern="1200" dirty="0">
                <a:solidFill>
                  <a:schemeClr val="tx1"/>
                </a:solidFill>
                <a:effectLst/>
                <a:latin typeface="+mn-lt"/>
                <a:ea typeface="+mn-ea"/>
                <a:cs typeface="+mn-cs"/>
              </a:rPr>
              <a:t> života bez </a:t>
            </a:r>
            <a:r>
              <a:rPr lang="sk-SK" sz="1200" kern="1200" dirty="0" err="1">
                <a:solidFill>
                  <a:schemeClr val="tx1"/>
                </a:solidFill>
                <a:effectLst/>
                <a:latin typeface="+mn-lt"/>
                <a:ea typeface="+mn-ea"/>
                <a:cs typeface="+mn-cs"/>
              </a:rPr>
              <a:t>zdravotního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postižení</a:t>
            </a:r>
            <a:r>
              <a:rPr lang="sk-SK" sz="1200" kern="1200" dirty="0">
                <a:solidFill>
                  <a:schemeClr val="tx1"/>
                </a:solidFill>
                <a:effectLst/>
                <a:latin typeface="+mn-lt"/>
                <a:ea typeface="+mn-ea"/>
                <a:cs typeface="+mn-cs"/>
              </a:rPr>
              <a:t>. V sedmi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byl</a:t>
            </a:r>
            <a:r>
              <a:rPr lang="sk-SK" sz="1200" kern="1200" dirty="0">
                <a:solidFill>
                  <a:schemeClr val="tx1"/>
                </a:solidFill>
                <a:effectLst/>
                <a:latin typeface="+mn-lt"/>
                <a:ea typeface="+mn-ea"/>
                <a:cs typeface="+mn-cs"/>
              </a:rPr>
              <a:t> počet let zdravého života u </a:t>
            </a:r>
            <a:r>
              <a:rPr lang="sk-SK" sz="1200" kern="1200" dirty="0" err="1">
                <a:solidFill>
                  <a:schemeClr val="tx1"/>
                </a:solidFill>
                <a:effectLst/>
                <a:latin typeface="+mn-lt"/>
                <a:ea typeface="+mn-ea"/>
                <a:cs typeface="+mn-cs"/>
              </a:rPr>
              <a:t>mužů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skutečnosti</a:t>
            </a:r>
            <a:r>
              <a:rPr lang="sk-SK" sz="1200" kern="1200" dirty="0">
                <a:solidFill>
                  <a:schemeClr val="tx1"/>
                </a:solidFill>
                <a:effectLst/>
                <a:latin typeface="+mn-lt"/>
                <a:ea typeface="+mn-ea"/>
                <a:cs typeface="+mn-cs"/>
              </a:rPr>
              <a:t> vyšší než u </a:t>
            </a:r>
            <a:r>
              <a:rPr lang="sk-SK" sz="1200" kern="1200" dirty="0" err="1">
                <a:solidFill>
                  <a:schemeClr val="tx1"/>
                </a:solidFill>
                <a:effectLst/>
                <a:latin typeface="+mn-lt"/>
                <a:ea typeface="+mn-ea"/>
                <a:cs typeface="+mn-cs"/>
              </a:rPr>
              <a:t>žen</a:t>
            </a:r>
            <a:r>
              <a:rPr lang="sk-SK" sz="1200" kern="1200" dirty="0">
                <a:solidFill>
                  <a:schemeClr val="tx1"/>
                </a:solidFill>
                <a:effectLst/>
                <a:latin typeface="+mn-lt"/>
                <a:ea typeface="+mn-ea"/>
                <a:cs typeface="+mn-cs"/>
              </a:rPr>
              <a:t>.</a:t>
            </a:r>
          </a:p>
          <a:p>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roky 2010 a 2014 nedošlo v </a:t>
            </a:r>
            <a:r>
              <a:rPr lang="sk-SK" sz="1200" kern="1200" dirty="0" err="1">
                <a:solidFill>
                  <a:schemeClr val="tx1"/>
                </a:solidFill>
                <a:effectLst/>
                <a:latin typeface="+mn-lt"/>
                <a:ea typeface="+mn-ea"/>
                <a:cs typeface="+mn-cs"/>
              </a:rPr>
              <a:t>mnoha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EU k prakticky </a:t>
            </a:r>
            <a:r>
              <a:rPr lang="sk-SK" sz="1200" kern="1200" dirty="0" err="1">
                <a:solidFill>
                  <a:schemeClr val="tx1"/>
                </a:solidFill>
                <a:effectLst/>
                <a:latin typeface="+mn-lt"/>
                <a:ea typeface="+mn-ea"/>
                <a:cs typeface="+mn-cs"/>
              </a:rPr>
              <a:t>žádnému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nárůstu</a:t>
            </a:r>
            <a:r>
              <a:rPr lang="sk-SK" sz="1200" kern="1200" dirty="0">
                <a:solidFill>
                  <a:schemeClr val="tx1"/>
                </a:solidFill>
                <a:effectLst/>
                <a:latin typeface="+mn-lt"/>
                <a:ea typeface="+mn-ea"/>
                <a:cs typeface="+mn-cs"/>
              </a:rPr>
              <a:t> počtu let zdravého života u </a:t>
            </a:r>
            <a:r>
              <a:rPr lang="sk-SK" sz="1200" kern="1200" dirty="0" err="1">
                <a:solidFill>
                  <a:schemeClr val="tx1"/>
                </a:solidFill>
                <a:effectLst/>
                <a:latin typeface="+mn-lt"/>
                <a:ea typeface="+mn-ea"/>
                <a:cs typeface="+mn-cs"/>
              </a:rPr>
              <a:t>mužů</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žen</a:t>
            </a:r>
            <a:r>
              <a:rPr lang="sk-SK" sz="1200" kern="1200" dirty="0">
                <a:solidFill>
                  <a:schemeClr val="tx1"/>
                </a:solidFill>
                <a:effectLst/>
                <a:latin typeface="+mn-lt"/>
                <a:ea typeface="+mn-ea"/>
                <a:cs typeface="+mn-cs"/>
              </a:rPr>
              <a:t>. To naznačuje, že </a:t>
            </a:r>
            <a:r>
              <a:rPr lang="sk-SK" sz="1200" kern="1200" dirty="0" err="1">
                <a:solidFill>
                  <a:schemeClr val="tx1"/>
                </a:solidFill>
                <a:effectLst/>
                <a:latin typeface="+mn-lt"/>
                <a:ea typeface="+mn-ea"/>
                <a:cs typeface="+mn-cs"/>
              </a:rPr>
              <a:t>může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být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zapotřebí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většího</a:t>
            </a:r>
            <a:r>
              <a:rPr lang="sk-SK" sz="1200" kern="1200" dirty="0">
                <a:solidFill>
                  <a:schemeClr val="tx1"/>
                </a:solidFill>
                <a:effectLst/>
                <a:latin typeface="+mn-lt"/>
                <a:ea typeface="+mn-ea"/>
                <a:cs typeface="+mn-cs"/>
              </a:rPr>
              <a:t> úsilí k </a:t>
            </a:r>
            <a:r>
              <a:rPr lang="sk-SK" sz="1200" kern="1200" dirty="0" err="1">
                <a:solidFill>
                  <a:schemeClr val="tx1"/>
                </a:solidFill>
                <a:effectLst/>
                <a:latin typeface="+mn-lt"/>
                <a:ea typeface="+mn-ea"/>
                <a:cs typeface="+mn-cs"/>
              </a:rPr>
              <a:t>prevenci</a:t>
            </a:r>
            <a:r>
              <a:rPr lang="sk-SK" sz="1200" kern="1200" dirty="0">
                <a:solidFill>
                  <a:schemeClr val="tx1"/>
                </a:solidFill>
                <a:effectLst/>
                <a:latin typeface="+mn-lt"/>
                <a:ea typeface="+mn-ea"/>
                <a:cs typeface="+mn-cs"/>
              </a:rPr>
              <a:t> nemocí a invalidity a </a:t>
            </a:r>
            <a:r>
              <a:rPr lang="sk-SK" sz="1200" kern="1200" dirty="0" err="1">
                <a:solidFill>
                  <a:schemeClr val="tx1"/>
                </a:solidFill>
                <a:effectLst/>
                <a:latin typeface="+mn-lt"/>
                <a:ea typeface="+mn-ea"/>
                <a:cs typeface="+mn-cs"/>
              </a:rPr>
              <a:t>ke</a:t>
            </a:r>
            <a:r>
              <a:rPr lang="sk-SK" sz="1200" kern="1200" dirty="0">
                <a:solidFill>
                  <a:schemeClr val="tx1"/>
                </a:solidFill>
                <a:effectLst/>
                <a:latin typeface="+mn-lt"/>
                <a:ea typeface="+mn-ea"/>
                <a:cs typeface="+mn-cs"/>
              </a:rPr>
              <a:t> zlepšení </a:t>
            </a:r>
            <a:r>
              <a:rPr lang="sk-SK" sz="1200" kern="1200" dirty="0" err="1">
                <a:solidFill>
                  <a:schemeClr val="tx1"/>
                </a:solidFill>
                <a:effectLst/>
                <a:latin typeface="+mn-lt"/>
                <a:ea typeface="+mn-ea"/>
                <a:cs typeface="+mn-cs"/>
              </a:rPr>
              <a:t>zvládání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těchto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stavů</a:t>
            </a:r>
            <a:r>
              <a:rPr lang="sk-SK" sz="1200" kern="1200" dirty="0">
                <a:solidFill>
                  <a:schemeClr val="tx1"/>
                </a:solidFill>
                <a:effectLst/>
                <a:latin typeface="+mn-lt"/>
                <a:ea typeface="+mn-ea"/>
                <a:cs typeface="+mn-cs"/>
              </a:rPr>
              <a:t>, aby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snížily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jejich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invalidizující</a:t>
            </a:r>
            <a:r>
              <a:rPr lang="sk-SK" sz="1200" kern="1200" dirty="0">
                <a:solidFill>
                  <a:schemeClr val="tx1"/>
                </a:solidFill>
                <a:effectLst/>
                <a:latin typeface="+mn-lt"/>
                <a:ea typeface="+mn-ea"/>
                <a:cs typeface="+mn-cs"/>
              </a:rPr>
              <a:t> účinky.</a:t>
            </a:r>
            <a:endParaRPr lang="en-GB" dirty="0"/>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24</a:t>
            </a:fld>
            <a:endParaRPr lang="en-GB"/>
          </a:p>
        </p:txBody>
      </p:sp>
    </p:spTree>
    <p:extLst>
      <p:ext uri="{BB962C8B-B14F-4D97-AF65-F5344CB8AC3E}">
        <p14:creationId xmlns:p14="http://schemas.microsoft.com/office/powerpoint/2010/main" val="1153935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en-GB"/>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25</a:t>
            </a:fld>
            <a:endParaRPr lang="en-GB"/>
          </a:p>
        </p:txBody>
      </p:sp>
    </p:spTree>
    <p:extLst>
      <p:ext uri="{BB962C8B-B14F-4D97-AF65-F5344CB8AC3E}">
        <p14:creationId xmlns:p14="http://schemas.microsoft.com/office/powerpoint/2010/main" val="265855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GB" dirty="0" err="1"/>
              <a:t>Dříve</a:t>
            </a:r>
            <a:r>
              <a:rPr lang="en-GB" dirty="0"/>
              <a:t> se </a:t>
            </a:r>
            <a:r>
              <a:rPr lang="en-GB" dirty="0" err="1"/>
              <a:t>tvrdilo</a:t>
            </a:r>
            <a:r>
              <a:rPr lang="en-GB" dirty="0"/>
              <a:t>, </a:t>
            </a:r>
            <a:r>
              <a:rPr lang="en-GB" dirty="0" err="1"/>
              <a:t>že</a:t>
            </a:r>
            <a:r>
              <a:rPr lang="en-GB" dirty="0"/>
              <a:t> </a:t>
            </a:r>
            <a:r>
              <a:rPr lang="en-GB" dirty="0" err="1"/>
              <a:t>vztah</a:t>
            </a:r>
            <a:r>
              <a:rPr lang="en-GB" dirty="0"/>
              <a:t> </a:t>
            </a:r>
            <a:r>
              <a:rPr lang="en-GB" dirty="0" err="1"/>
              <a:t>mezi</a:t>
            </a:r>
            <a:r>
              <a:rPr lang="en-GB" dirty="0"/>
              <a:t> </a:t>
            </a:r>
            <a:r>
              <a:rPr lang="en-GB" dirty="0" err="1"/>
              <a:t>ses</a:t>
            </a:r>
            <a:r>
              <a:rPr lang="en-GB" dirty="0"/>
              <a:t> a </a:t>
            </a:r>
            <a:r>
              <a:rPr lang="en-GB" dirty="0" err="1"/>
              <a:t>zdravím</a:t>
            </a:r>
            <a:r>
              <a:rPr lang="en-GB" dirty="0"/>
              <a:t> </a:t>
            </a:r>
            <a:r>
              <a:rPr lang="en-GB" dirty="0" err="1"/>
              <a:t>může</a:t>
            </a:r>
            <a:r>
              <a:rPr lang="en-GB" dirty="0"/>
              <a:t> </a:t>
            </a:r>
            <a:r>
              <a:rPr lang="en-GB" dirty="0" err="1"/>
              <a:t>být</a:t>
            </a:r>
            <a:r>
              <a:rPr lang="en-GB" dirty="0"/>
              <a:t> </a:t>
            </a:r>
            <a:r>
              <a:rPr lang="en-GB" dirty="0" err="1"/>
              <a:t>jednoduše</a:t>
            </a:r>
            <a:r>
              <a:rPr lang="en-GB" dirty="0"/>
              <a:t> </a:t>
            </a:r>
            <a:r>
              <a:rPr lang="en-GB" dirty="0" err="1"/>
              <a:t>artefaktem</a:t>
            </a:r>
            <a:r>
              <a:rPr lang="en-GB" dirty="0"/>
              <a:t> toho, jak se </a:t>
            </a:r>
            <a:r>
              <a:rPr lang="en-GB" dirty="0" err="1"/>
              <a:t>tyto</a:t>
            </a:r>
            <a:r>
              <a:rPr lang="en-GB" dirty="0"/>
              <a:t> </a:t>
            </a:r>
            <a:r>
              <a:rPr lang="en-GB" dirty="0" err="1"/>
              <a:t>dva</a:t>
            </a:r>
            <a:r>
              <a:rPr lang="en-GB" dirty="0"/>
              <a:t> </a:t>
            </a:r>
            <a:r>
              <a:rPr lang="en-GB" dirty="0" err="1"/>
              <a:t>měří</a:t>
            </a:r>
            <a:endParaRPr lang="en-GB" dirty="0"/>
          </a:p>
          <a:p>
            <a:r>
              <a:rPr lang="en-GB" dirty="0" err="1"/>
              <a:t>Asociace</a:t>
            </a:r>
            <a:r>
              <a:rPr lang="en-GB" dirty="0"/>
              <a:t> je </a:t>
            </a:r>
            <a:r>
              <a:rPr lang="en-GB" dirty="0" err="1"/>
              <a:t>však</a:t>
            </a:r>
            <a:r>
              <a:rPr lang="en-GB" dirty="0"/>
              <a:t> </a:t>
            </a:r>
            <a:r>
              <a:rPr lang="en-GB" dirty="0" err="1"/>
              <a:t>tak</a:t>
            </a:r>
            <a:r>
              <a:rPr lang="en-GB" dirty="0"/>
              <a:t> </a:t>
            </a:r>
            <a:r>
              <a:rPr lang="en-GB" dirty="0" err="1"/>
              <a:t>silná</a:t>
            </a:r>
            <a:r>
              <a:rPr lang="en-GB" dirty="0"/>
              <a:t>, </a:t>
            </a:r>
            <a:r>
              <a:rPr lang="en-GB" dirty="0" err="1"/>
              <a:t>že</a:t>
            </a:r>
            <a:r>
              <a:rPr lang="en-GB" dirty="0"/>
              <a:t> je to </a:t>
            </a:r>
            <a:r>
              <a:rPr lang="en-GB" dirty="0" err="1"/>
              <a:t>vyloučeno</a:t>
            </a:r>
            <a:endParaRPr lang="en-GB" dirty="0"/>
          </a:p>
          <a:p>
            <a:endParaRPr lang="en-GB" dirty="0"/>
          </a:p>
          <a:p>
            <a:r>
              <a:rPr lang="en-GB" dirty="0" err="1"/>
              <a:t>Ses</a:t>
            </a:r>
            <a:r>
              <a:rPr lang="en-GB" dirty="0"/>
              <a:t> je </a:t>
            </a:r>
            <a:r>
              <a:rPr lang="en-GB" dirty="0" err="1"/>
              <a:t>produktem</a:t>
            </a:r>
            <a:r>
              <a:rPr lang="en-GB" dirty="0"/>
              <a:t> </a:t>
            </a:r>
            <a:r>
              <a:rPr lang="en-GB" dirty="0" err="1"/>
              <a:t>sociálního</a:t>
            </a:r>
            <a:r>
              <a:rPr lang="en-GB" dirty="0"/>
              <a:t> </a:t>
            </a:r>
            <a:r>
              <a:rPr lang="en-GB" dirty="0" err="1"/>
              <a:t>výběru</a:t>
            </a:r>
            <a:r>
              <a:rPr lang="en-GB" dirty="0"/>
              <a:t> a </a:t>
            </a:r>
            <a:r>
              <a:rPr lang="en-GB" dirty="0" err="1"/>
              <a:t>spíše</a:t>
            </a:r>
            <a:r>
              <a:rPr lang="en-GB" dirty="0"/>
              <a:t> </a:t>
            </a:r>
            <a:r>
              <a:rPr lang="en-GB" dirty="0" err="1"/>
              <a:t>než</a:t>
            </a:r>
            <a:r>
              <a:rPr lang="en-GB" dirty="0"/>
              <a:t> </a:t>
            </a:r>
            <a:r>
              <a:rPr lang="en-GB" dirty="0" err="1"/>
              <a:t>ses</a:t>
            </a:r>
            <a:r>
              <a:rPr lang="en-GB" dirty="0"/>
              <a:t> </a:t>
            </a:r>
            <a:r>
              <a:rPr lang="en-GB" dirty="0" err="1"/>
              <a:t>určující</a:t>
            </a:r>
            <a:r>
              <a:rPr lang="en-GB" dirty="0"/>
              <a:t> </a:t>
            </a:r>
            <a:r>
              <a:rPr lang="en-GB" dirty="0" err="1"/>
              <a:t>zdraví</a:t>
            </a:r>
            <a:r>
              <a:rPr lang="en-GB" dirty="0"/>
              <a:t>, </a:t>
            </a:r>
            <a:r>
              <a:rPr lang="en-GB" dirty="0" err="1"/>
              <a:t>vaše</a:t>
            </a:r>
            <a:r>
              <a:rPr lang="en-GB" dirty="0"/>
              <a:t> </a:t>
            </a:r>
            <a:r>
              <a:rPr lang="en-GB" dirty="0" err="1"/>
              <a:t>zdraví</a:t>
            </a:r>
            <a:r>
              <a:rPr lang="en-GB" dirty="0"/>
              <a:t> </a:t>
            </a:r>
            <a:r>
              <a:rPr lang="en-GB" dirty="0" err="1"/>
              <a:t>ukazuje</a:t>
            </a:r>
            <a:r>
              <a:rPr lang="en-GB" dirty="0"/>
              <a:t> </a:t>
            </a:r>
            <a:r>
              <a:rPr lang="en-GB" dirty="0" err="1"/>
              <a:t>vaši</a:t>
            </a:r>
            <a:r>
              <a:rPr lang="en-GB" dirty="0"/>
              <a:t> </a:t>
            </a:r>
            <a:r>
              <a:rPr lang="en-GB" dirty="0" err="1"/>
              <a:t>ses</a:t>
            </a:r>
            <a:r>
              <a:rPr lang="en-GB" dirty="0"/>
              <a:t>, </a:t>
            </a:r>
            <a:r>
              <a:rPr lang="en-GB" dirty="0" err="1"/>
              <a:t>takže</a:t>
            </a:r>
            <a:r>
              <a:rPr lang="en-GB" dirty="0"/>
              <a:t> </a:t>
            </a:r>
            <a:r>
              <a:rPr lang="en-GB" dirty="0" err="1"/>
              <a:t>ti</a:t>
            </a:r>
            <a:r>
              <a:rPr lang="en-GB" dirty="0"/>
              <a:t> s </a:t>
            </a:r>
            <a:r>
              <a:rPr lang="en-GB" dirty="0" err="1"/>
              <a:t>lepším</a:t>
            </a:r>
            <a:r>
              <a:rPr lang="en-GB" dirty="0"/>
              <a:t> </a:t>
            </a:r>
            <a:r>
              <a:rPr lang="en-GB" dirty="0" err="1"/>
              <a:t>zdravím</a:t>
            </a:r>
            <a:r>
              <a:rPr lang="en-GB" dirty="0"/>
              <a:t> </a:t>
            </a:r>
            <a:r>
              <a:rPr lang="en-GB" dirty="0" err="1"/>
              <a:t>zlepšují</a:t>
            </a:r>
            <a:r>
              <a:rPr lang="en-GB" dirty="0"/>
              <a:t> </a:t>
            </a:r>
            <a:r>
              <a:rPr lang="en-GB" dirty="0" err="1"/>
              <a:t>sociální</a:t>
            </a:r>
            <a:r>
              <a:rPr lang="en-GB" dirty="0"/>
              <a:t> </a:t>
            </a:r>
            <a:r>
              <a:rPr lang="en-GB" dirty="0" err="1"/>
              <a:t>situaci</a:t>
            </a:r>
            <a:r>
              <a:rPr lang="en-GB" dirty="0"/>
              <a:t> </a:t>
            </a:r>
            <a:r>
              <a:rPr lang="en-GB" dirty="0" err="1"/>
              <a:t>dědice</a:t>
            </a:r>
            <a:r>
              <a:rPr lang="en-GB" dirty="0"/>
              <a:t> a </a:t>
            </a:r>
            <a:r>
              <a:rPr lang="en-GB" dirty="0" err="1"/>
              <a:t>posouvají</a:t>
            </a:r>
            <a:r>
              <a:rPr lang="en-GB" dirty="0"/>
              <a:t> se </a:t>
            </a:r>
            <a:r>
              <a:rPr lang="en-GB" dirty="0" err="1"/>
              <a:t>nahoru</a:t>
            </a:r>
            <a:r>
              <a:rPr lang="en-GB" dirty="0"/>
              <a:t>, </a:t>
            </a:r>
            <a:r>
              <a:rPr lang="en-GB" dirty="0" err="1"/>
              <a:t>ačkoli</a:t>
            </a:r>
            <a:r>
              <a:rPr lang="en-GB" dirty="0"/>
              <a:t> </a:t>
            </a:r>
            <a:r>
              <a:rPr lang="en-GB" dirty="0" err="1"/>
              <a:t>existuje</a:t>
            </a:r>
            <a:r>
              <a:rPr lang="en-GB" dirty="0"/>
              <a:t> </a:t>
            </a:r>
            <a:r>
              <a:rPr lang="en-GB" dirty="0" err="1"/>
              <a:t>určitá</a:t>
            </a:r>
            <a:r>
              <a:rPr lang="en-GB" dirty="0"/>
              <a:t> </a:t>
            </a:r>
            <a:r>
              <a:rPr lang="en-GB" dirty="0" err="1"/>
              <a:t>podpora</a:t>
            </a:r>
            <a:r>
              <a:rPr lang="en-GB" dirty="0"/>
              <a:t>, ani to </a:t>
            </a:r>
            <a:r>
              <a:rPr lang="en-GB" dirty="0" err="1"/>
              <a:t>obecně</a:t>
            </a:r>
            <a:r>
              <a:rPr lang="en-GB" dirty="0"/>
              <a:t> </a:t>
            </a:r>
            <a:r>
              <a:rPr lang="en-GB" dirty="0" err="1"/>
              <a:t>není</a:t>
            </a:r>
            <a:r>
              <a:rPr lang="en-GB" dirty="0"/>
              <a:t> </a:t>
            </a:r>
            <a:r>
              <a:rPr lang="en-GB" dirty="0" err="1"/>
              <a:t>akceptováno</a:t>
            </a:r>
            <a:r>
              <a:rPr lang="en-GB" dirty="0"/>
              <a:t>.</a:t>
            </a:r>
          </a:p>
          <a:p>
            <a:endParaRPr lang="en-GB" dirty="0"/>
          </a:p>
          <a:p>
            <a:r>
              <a:rPr lang="en-GB" dirty="0" err="1"/>
              <a:t>Počet</a:t>
            </a:r>
            <a:r>
              <a:rPr lang="en-GB" dirty="0"/>
              <a:t> </a:t>
            </a:r>
            <a:r>
              <a:rPr lang="en-GB" dirty="0" err="1"/>
              <a:t>sociálních</a:t>
            </a:r>
            <a:r>
              <a:rPr lang="en-GB" dirty="0"/>
              <a:t> </a:t>
            </a:r>
            <a:r>
              <a:rPr lang="en-GB" dirty="0" err="1"/>
              <a:t>příčin</a:t>
            </a:r>
            <a:endParaRPr lang="en-GB" dirty="0"/>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26</a:t>
            </a:fld>
            <a:endParaRPr lang="en-GB"/>
          </a:p>
        </p:txBody>
      </p:sp>
    </p:spTree>
    <p:extLst>
      <p:ext uri="{BB962C8B-B14F-4D97-AF65-F5344CB8AC3E}">
        <p14:creationId xmlns:p14="http://schemas.microsoft.com/office/powerpoint/2010/main" val="1460310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GB" dirty="0"/>
              <a:t>Co se </a:t>
            </a:r>
            <a:r>
              <a:rPr lang="en-GB" dirty="0" err="1"/>
              <a:t>stalo</a:t>
            </a:r>
            <a:r>
              <a:rPr lang="en-GB" dirty="0"/>
              <a:t>,</a:t>
            </a:r>
          </a:p>
          <a:p>
            <a:endParaRPr lang="en-GB" dirty="0"/>
          </a:p>
          <a:p>
            <a:r>
              <a:rPr lang="en-GB" dirty="0"/>
              <a:t>1980, virus HIV AIDS</a:t>
            </a:r>
          </a:p>
          <a:p>
            <a:r>
              <a:rPr lang="en-GB" dirty="0" err="1"/>
              <a:t>Pandemie</a:t>
            </a:r>
            <a:r>
              <a:rPr lang="en-GB" dirty="0"/>
              <a:t> </a:t>
            </a:r>
            <a:r>
              <a:rPr lang="en-GB" dirty="0" err="1"/>
              <a:t>velké</a:t>
            </a:r>
            <a:r>
              <a:rPr lang="en-GB" dirty="0"/>
              <a:t> AIDS 90. </a:t>
            </a:r>
            <a:r>
              <a:rPr lang="en-GB" dirty="0" err="1"/>
              <a:t>léta</a:t>
            </a:r>
            <a:r>
              <a:rPr lang="en-GB" dirty="0"/>
              <a:t>, 1/4 </a:t>
            </a:r>
            <a:r>
              <a:rPr lang="en-GB" dirty="0" err="1"/>
              <a:t>darované</a:t>
            </a:r>
            <a:r>
              <a:rPr lang="en-GB" dirty="0"/>
              <a:t> </a:t>
            </a:r>
            <a:r>
              <a:rPr lang="en-GB" dirty="0" err="1"/>
              <a:t>krve</a:t>
            </a:r>
            <a:r>
              <a:rPr lang="en-GB" dirty="0"/>
              <a:t> </a:t>
            </a:r>
            <a:r>
              <a:rPr lang="en-GB" dirty="0" err="1"/>
              <a:t>byla</a:t>
            </a:r>
            <a:r>
              <a:rPr lang="en-GB" dirty="0"/>
              <a:t> </a:t>
            </a:r>
            <a:r>
              <a:rPr lang="en-GB" dirty="0" err="1"/>
              <a:t>infikována</a:t>
            </a:r>
            <a:r>
              <a:rPr lang="en-GB" dirty="0"/>
              <a:t>,</a:t>
            </a:r>
          </a:p>
          <a:p>
            <a:r>
              <a:rPr lang="en-GB" dirty="0" err="1"/>
              <a:t>Zdravotnické</a:t>
            </a:r>
            <a:r>
              <a:rPr lang="en-GB" dirty="0"/>
              <a:t> </a:t>
            </a:r>
            <a:r>
              <a:rPr lang="en-GB" dirty="0" err="1"/>
              <a:t>organizace</a:t>
            </a:r>
            <a:r>
              <a:rPr lang="en-GB" dirty="0"/>
              <a:t> </a:t>
            </a:r>
            <a:r>
              <a:rPr lang="en-GB" dirty="0" err="1"/>
              <a:t>zdůraznily</a:t>
            </a:r>
            <a:r>
              <a:rPr lang="en-GB" dirty="0"/>
              <a:t> </a:t>
            </a:r>
            <a:r>
              <a:rPr lang="en-GB" dirty="0" err="1"/>
              <a:t>důležitost</a:t>
            </a:r>
            <a:r>
              <a:rPr lang="en-GB" dirty="0"/>
              <a:t> </a:t>
            </a:r>
            <a:r>
              <a:rPr lang="en-GB" dirty="0" err="1"/>
              <a:t>screeningu</a:t>
            </a:r>
            <a:r>
              <a:rPr lang="en-GB" dirty="0"/>
              <a:t> </a:t>
            </a:r>
            <a:r>
              <a:rPr lang="en-GB" dirty="0" err="1"/>
              <a:t>krve</a:t>
            </a:r>
            <a:r>
              <a:rPr lang="en-GB" dirty="0"/>
              <a:t> </a:t>
            </a:r>
            <a:r>
              <a:rPr lang="en-GB" dirty="0" err="1"/>
              <a:t>před</a:t>
            </a:r>
            <a:r>
              <a:rPr lang="en-GB" dirty="0"/>
              <a:t> </a:t>
            </a:r>
            <a:r>
              <a:rPr lang="en-GB" dirty="0" err="1"/>
              <a:t>transfuzí</a:t>
            </a:r>
            <a:endParaRPr lang="en-GB" dirty="0"/>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27</a:t>
            </a:fld>
            <a:endParaRPr lang="en-GB"/>
          </a:p>
        </p:txBody>
      </p:sp>
    </p:spTree>
    <p:extLst>
      <p:ext uri="{BB962C8B-B14F-4D97-AF65-F5344CB8AC3E}">
        <p14:creationId xmlns:p14="http://schemas.microsoft.com/office/powerpoint/2010/main" val="1990178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GB" dirty="0" err="1"/>
              <a:t>Sanitating</a:t>
            </a:r>
            <a:r>
              <a:rPr lang="en-GB" dirty="0"/>
              <a:t> facilities </a:t>
            </a:r>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28</a:t>
            </a:fld>
            <a:endParaRPr lang="en-GB"/>
          </a:p>
        </p:txBody>
      </p:sp>
    </p:spTree>
    <p:extLst>
      <p:ext uri="{BB962C8B-B14F-4D97-AF65-F5344CB8AC3E}">
        <p14:creationId xmlns:p14="http://schemas.microsoft.com/office/powerpoint/2010/main" val="1866970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en-GB" dirty="0"/>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29</a:t>
            </a:fld>
            <a:endParaRPr lang="en-GB"/>
          </a:p>
        </p:txBody>
      </p:sp>
    </p:spTree>
    <p:extLst>
      <p:ext uri="{BB962C8B-B14F-4D97-AF65-F5344CB8AC3E}">
        <p14:creationId xmlns:p14="http://schemas.microsoft.com/office/powerpoint/2010/main" val="1282517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en-GB"/>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30</a:t>
            </a:fld>
            <a:endParaRPr lang="en-GB"/>
          </a:p>
        </p:txBody>
      </p:sp>
    </p:spTree>
    <p:extLst>
      <p:ext uri="{BB962C8B-B14F-4D97-AF65-F5344CB8AC3E}">
        <p14:creationId xmlns:p14="http://schemas.microsoft.com/office/powerpoint/2010/main" val="933342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en-GB" dirty="0"/>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32</a:t>
            </a:fld>
            <a:endParaRPr lang="en-GB"/>
          </a:p>
        </p:txBody>
      </p:sp>
    </p:spTree>
    <p:extLst>
      <p:ext uri="{BB962C8B-B14F-4D97-AF65-F5344CB8AC3E}">
        <p14:creationId xmlns:p14="http://schemas.microsoft.com/office/powerpoint/2010/main" val="983669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GB" dirty="0"/>
              <a:t>7000 people </a:t>
            </a:r>
            <a:r>
              <a:rPr lang="en-GB" dirty="0" err="1"/>
              <a:t>corelation</a:t>
            </a:r>
            <a:r>
              <a:rPr lang="en-GB" baseline="0" dirty="0"/>
              <a:t> analysis </a:t>
            </a:r>
            <a:endParaRPr lang="en-GB" dirty="0"/>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33</a:t>
            </a:fld>
            <a:endParaRPr lang="en-GB"/>
          </a:p>
        </p:txBody>
      </p:sp>
    </p:spTree>
    <p:extLst>
      <p:ext uri="{BB962C8B-B14F-4D97-AF65-F5344CB8AC3E}">
        <p14:creationId xmlns:p14="http://schemas.microsoft.com/office/powerpoint/2010/main" val="1202743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en-GB"/>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34</a:t>
            </a:fld>
            <a:endParaRPr lang="en-GB"/>
          </a:p>
        </p:txBody>
      </p:sp>
    </p:spTree>
    <p:extLst>
      <p:ext uri="{BB962C8B-B14F-4D97-AF65-F5344CB8AC3E}">
        <p14:creationId xmlns:p14="http://schemas.microsoft.com/office/powerpoint/2010/main" val="2059033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cs-CZ" dirty="0"/>
              <a:t>Podle biomedicínského modelu medicíny nemoci buď pocházejí z vnějšku těla, napadají tělo a způsobují fyzické změny v těle, nebo mají původ jako vnitřní nedobrovolné fyzické změny. Taková onemocnění mohou být způsobena několika faktory, jako je chemická nerovnováha, bakterie, viry a genetická predispozice.</a:t>
            </a:r>
          </a:p>
          <a:p>
            <a:endParaRPr lang="cs-CZ" dirty="0"/>
          </a:p>
          <a:p>
            <a:r>
              <a:rPr lang="cs-CZ" dirty="0"/>
              <a:t>Vzhledem k tomu, že nemoc vzniká v důsledku biologických změn mimo jejich kontrolu, nejsou jednotlivci považováni za odpovědné za svou nemoc. Jsou považováni za oběti nějaké vnější síly způsobující vnitřní změny</a:t>
            </a:r>
          </a:p>
          <a:p>
            <a:endParaRPr lang="cs-CZ" dirty="0"/>
          </a:p>
          <a:p>
            <a:r>
              <a:rPr lang="cs-CZ" dirty="0"/>
              <a:t>, z nichž všechny mají za cíl změnit fyzický stav těla</a:t>
            </a:r>
          </a:p>
          <a:p>
            <a:endParaRPr lang="cs-CZ" dirty="0"/>
          </a:p>
          <a:p>
            <a:r>
              <a:rPr lang="cs-CZ" dirty="0"/>
              <a:t>Odpovědnost za léčbu spočívá na lékařské profesi.</a:t>
            </a:r>
          </a:p>
          <a:p>
            <a:endParaRPr lang="cs-CZ" dirty="0"/>
          </a:p>
          <a:p>
            <a:r>
              <a:rPr lang="cs-CZ" dirty="0"/>
              <a:t>V rámci biomedicínského modelu jsou zdraví a nemoc vnímány jako kvalitativně odlišné – buď jste zdraví, nebo nemocní, neexistuje mezi nimi žádná kontinuita.</a:t>
            </a:r>
          </a:p>
          <a:p>
            <a:endParaRPr lang="cs-CZ" dirty="0"/>
          </a:p>
          <a:p>
            <a:r>
              <a:rPr lang="cs-CZ" dirty="0"/>
              <a:t>Podle biomedicínského modelu medicíny fungují mysl a tělo nezávisle na sobě. To je srovnatelné s tradičním dualistickým modelem rozdělení mysli a těla. Z této perspektivy není mysl schopna ovlivňovat fyzickou hmotu a mysl a tělo jsou definovány jako samostatné entity. Mysl je vnímána jako abstraktní a vztahující se k pocitům a myšlenkám a tělo je vnímáno z hlediska fyzické hmoty, jako je kůže, svaly, kosti, mozek a orgány. Změny ve fyzické hmotě jsou považovány za nezávislé na změnách stavu mysli.</a:t>
            </a:r>
          </a:p>
          <a:p>
            <a:endParaRPr lang="cs-CZ" dirty="0"/>
          </a:p>
          <a:p>
            <a:r>
              <a:rPr lang="cs-CZ" dirty="0"/>
              <a:t>nemoc může mít psychické následky, ale ne psychické příčiny</a:t>
            </a:r>
          </a:p>
        </p:txBody>
      </p:sp>
      <p:sp>
        <p:nvSpPr>
          <p:cNvPr id="4" name="Zástupný objekt pre číslo snímky 3"/>
          <p:cNvSpPr>
            <a:spLocks noGrp="1"/>
          </p:cNvSpPr>
          <p:nvPr>
            <p:ph type="sldNum" sz="quarter" idx="5"/>
          </p:nvPr>
        </p:nvSpPr>
        <p:spPr/>
        <p:txBody>
          <a:bodyPr/>
          <a:lstStyle/>
          <a:p>
            <a:fld id="{58980D3C-F34D-FC49-A847-D4591A865402}" type="slidenum">
              <a:rPr lang="cs-CZ" smtClean="0"/>
              <a:t>5</a:t>
            </a:fld>
            <a:endParaRPr lang="cs-CZ"/>
          </a:p>
        </p:txBody>
      </p:sp>
    </p:spTree>
    <p:extLst>
      <p:ext uri="{BB962C8B-B14F-4D97-AF65-F5344CB8AC3E}">
        <p14:creationId xmlns:p14="http://schemas.microsoft.com/office/powerpoint/2010/main" val="1586192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en-GB"/>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35</a:t>
            </a:fld>
            <a:endParaRPr lang="en-GB"/>
          </a:p>
        </p:txBody>
      </p:sp>
    </p:spTree>
    <p:extLst>
      <p:ext uri="{BB962C8B-B14F-4D97-AF65-F5344CB8AC3E}">
        <p14:creationId xmlns:p14="http://schemas.microsoft.com/office/powerpoint/2010/main" val="1624345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en-GB"/>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36</a:t>
            </a:fld>
            <a:endParaRPr lang="en-GB"/>
          </a:p>
        </p:txBody>
      </p:sp>
    </p:spTree>
    <p:extLst>
      <p:ext uri="{BB962C8B-B14F-4D97-AF65-F5344CB8AC3E}">
        <p14:creationId xmlns:p14="http://schemas.microsoft.com/office/powerpoint/2010/main" val="1555269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sz="1200" kern="1200" dirty="0" err="1">
                <a:solidFill>
                  <a:schemeClr val="tx1"/>
                </a:solidFill>
                <a:effectLst/>
                <a:latin typeface="+mn-lt"/>
                <a:ea typeface="+mn-ea"/>
                <a:cs typeface="+mn-cs"/>
              </a:rPr>
              <a:t>Statistiky</a:t>
            </a:r>
            <a:r>
              <a:rPr lang="sk-SK" sz="1200" kern="1200" dirty="0">
                <a:solidFill>
                  <a:schemeClr val="tx1"/>
                </a:solidFill>
                <a:effectLst/>
                <a:latin typeface="+mn-lt"/>
                <a:ea typeface="+mn-ea"/>
                <a:cs typeface="+mn-cs"/>
              </a:rPr>
              <a:t> úmrtí </a:t>
            </a:r>
            <a:r>
              <a:rPr lang="sk-SK" sz="1200" kern="1200" dirty="0" err="1">
                <a:solidFill>
                  <a:schemeClr val="tx1"/>
                </a:solidFill>
                <a:effectLst/>
                <a:latin typeface="+mn-lt"/>
                <a:ea typeface="+mn-ea"/>
                <a:cs typeface="+mn-cs"/>
              </a:rPr>
              <a:t>zůstávají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jedním</a:t>
            </a:r>
            <a:r>
              <a:rPr lang="sk-SK" sz="1200" kern="1200" dirty="0">
                <a:solidFill>
                  <a:schemeClr val="tx1"/>
                </a:solidFill>
                <a:effectLst/>
                <a:latin typeface="+mn-lt"/>
                <a:ea typeface="+mn-ea"/>
                <a:cs typeface="+mn-cs"/>
              </a:rPr>
              <a:t> z </a:t>
            </a:r>
            <a:r>
              <a:rPr lang="sk-SK" sz="1200" kern="1200" dirty="0" err="1">
                <a:solidFill>
                  <a:schemeClr val="tx1"/>
                </a:solidFill>
                <a:effectLst/>
                <a:latin typeface="+mn-lt"/>
                <a:ea typeface="+mn-ea"/>
                <a:cs typeface="+mn-cs"/>
              </a:rPr>
              <a:t>nejdostupnějších</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srovnatelných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zdrojů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informací</a:t>
            </a:r>
            <a:r>
              <a:rPr lang="sk-SK" sz="1200" kern="1200" dirty="0">
                <a:solidFill>
                  <a:schemeClr val="tx1"/>
                </a:solidFill>
                <a:effectLst/>
                <a:latin typeface="+mn-lt"/>
                <a:ea typeface="+mn-ea"/>
                <a:cs typeface="+mn-cs"/>
              </a:rPr>
              <a:t> o zdraví. </a:t>
            </a:r>
            <a:r>
              <a:rPr lang="sk-SK" sz="1200" kern="1200" dirty="0" err="1">
                <a:solidFill>
                  <a:schemeClr val="tx1"/>
                </a:solidFill>
                <a:effectLst/>
                <a:latin typeface="+mn-lt"/>
                <a:ea typeface="+mn-ea"/>
                <a:cs typeface="+mn-cs"/>
              </a:rPr>
              <a:t>Evidence</a:t>
            </a:r>
            <a:r>
              <a:rPr lang="sk-SK" sz="1200" kern="1200" dirty="0">
                <a:solidFill>
                  <a:schemeClr val="tx1"/>
                </a:solidFill>
                <a:effectLst/>
                <a:latin typeface="+mn-lt"/>
                <a:ea typeface="+mn-ea"/>
                <a:cs typeface="+mn-cs"/>
              </a:rPr>
              <a:t> úmrtí je povinná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všech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evropských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a údaje </a:t>
            </a:r>
            <a:r>
              <a:rPr lang="sk-SK" sz="1200" kern="1200" dirty="0" err="1">
                <a:solidFill>
                  <a:schemeClr val="tx1"/>
                </a:solidFill>
                <a:effectLst/>
                <a:latin typeface="+mn-lt"/>
                <a:ea typeface="+mn-ea"/>
                <a:cs typeface="+mn-cs"/>
              </a:rPr>
              <a:t>shromážděné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tímto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registračním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procesem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lze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použít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sledování</a:t>
            </a:r>
            <a:r>
              <a:rPr lang="sk-SK" sz="1200" kern="1200" dirty="0">
                <a:solidFill>
                  <a:schemeClr val="tx1"/>
                </a:solidFill>
                <a:effectLst/>
                <a:latin typeface="+mn-lt"/>
                <a:ea typeface="+mn-ea"/>
                <a:cs typeface="+mn-cs"/>
              </a:rPr>
              <a:t> nemocí a </a:t>
            </a:r>
            <a:r>
              <a:rPr lang="sk-SK" sz="1200" kern="1200" dirty="0" err="1">
                <a:solidFill>
                  <a:schemeClr val="tx1"/>
                </a:solidFill>
                <a:effectLst/>
                <a:latin typeface="+mn-lt"/>
                <a:ea typeface="+mn-ea"/>
                <a:cs typeface="+mn-cs"/>
              </a:rPr>
              <a:t>zdravotního</a:t>
            </a:r>
            <a:r>
              <a:rPr lang="sk-SK" sz="1200" kern="1200" dirty="0">
                <a:solidFill>
                  <a:schemeClr val="tx1"/>
                </a:solidFill>
                <a:effectLst/>
                <a:latin typeface="+mn-lt"/>
                <a:ea typeface="+mn-ea"/>
                <a:cs typeface="+mn-cs"/>
              </a:rPr>
              <a:t> stavu a k </a:t>
            </a:r>
            <a:r>
              <a:rPr lang="sk-SK" sz="1200" kern="1200" dirty="0" err="1">
                <a:solidFill>
                  <a:schemeClr val="tx1"/>
                </a:solidFill>
                <a:effectLst/>
                <a:latin typeface="+mn-lt"/>
                <a:ea typeface="+mn-ea"/>
                <a:cs typeface="+mn-cs"/>
              </a:rPr>
              <a:t>plánování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zdravotnických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služeb</a:t>
            </a:r>
            <a:r>
              <a:rPr lang="sk-SK" sz="1200" kern="1200" dirty="0">
                <a:solidFill>
                  <a:schemeClr val="tx1"/>
                </a:solidFill>
                <a:effectLst/>
                <a:latin typeface="+mn-lt"/>
                <a:ea typeface="+mn-ea"/>
                <a:cs typeface="+mn-cs"/>
              </a:rPr>
              <a:t>. Aby </a:t>
            </a:r>
            <a:r>
              <a:rPr lang="sk-SK" sz="1200" kern="1200" dirty="0" err="1">
                <a:solidFill>
                  <a:schemeClr val="tx1"/>
                </a:solidFill>
                <a:effectLst/>
                <a:latin typeface="+mn-lt"/>
                <a:ea typeface="+mn-ea"/>
                <a:cs typeface="+mn-cs"/>
              </a:rPr>
              <a:t>bylo</a:t>
            </a:r>
            <a:r>
              <a:rPr lang="sk-SK" sz="1200" kern="1200" dirty="0">
                <a:solidFill>
                  <a:schemeClr val="tx1"/>
                </a:solidFill>
                <a:effectLst/>
                <a:latin typeface="+mn-lt"/>
                <a:ea typeface="+mn-ea"/>
                <a:cs typeface="+mn-cs"/>
              </a:rPr>
              <a:t> možné </a:t>
            </a:r>
            <a:r>
              <a:rPr lang="sk-SK" sz="1200" kern="1200" dirty="0" err="1">
                <a:solidFill>
                  <a:schemeClr val="tx1"/>
                </a:solidFill>
                <a:effectLst/>
                <a:latin typeface="+mn-lt"/>
                <a:ea typeface="+mn-ea"/>
                <a:cs typeface="+mn-cs"/>
              </a:rPr>
              <a:t>porovnat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úrovně</a:t>
            </a:r>
            <a:r>
              <a:rPr lang="sk-SK" sz="1200" kern="1200" dirty="0">
                <a:solidFill>
                  <a:schemeClr val="tx1"/>
                </a:solidFill>
                <a:effectLst/>
                <a:latin typeface="+mn-lt"/>
                <a:ea typeface="+mn-ea"/>
                <a:cs typeface="+mn-cs"/>
              </a:rPr>
              <a:t> úmrtnosti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zeměmi</a:t>
            </a:r>
            <a:r>
              <a:rPr lang="sk-SK" sz="1200" kern="1200" dirty="0">
                <a:solidFill>
                  <a:schemeClr val="tx1"/>
                </a:solidFill>
                <a:effectLst/>
                <a:latin typeface="+mn-lt"/>
                <a:ea typeface="+mn-ea"/>
                <a:cs typeface="+mn-cs"/>
              </a:rPr>
              <a:t> a v čase, je </a:t>
            </a:r>
            <a:r>
              <a:rPr lang="sk-SK" sz="1200" kern="1200" dirty="0" err="1">
                <a:solidFill>
                  <a:schemeClr val="tx1"/>
                </a:solidFill>
                <a:effectLst/>
                <a:latin typeface="+mn-lt"/>
                <a:ea typeface="+mn-ea"/>
                <a:cs typeface="+mn-cs"/>
              </a:rPr>
              <a:t>třeba</a:t>
            </a:r>
            <a:r>
              <a:rPr lang="sk-SK" sz="1200" kern="1200" dirty="0">
                <a:solidFill>
                  <a:schemeClr val="tx1"/>
                </a:solidFill>
                <a:effectLst/>
                <a:latin typeface="+mn-lt"/>
                <a:ea typeface="+mn-ea"/>
                <a:cs typeface="+mn-cs"/>
              </a:rPr>
              <a:t> údaje </a:t>
            </a:r>
            <a:r>
              <a:rPr lang="sk-SK" sz="1200" kern="1200" dirty="0" err="1">
                <a:solidFill>
                  <a:schemeClr val="tx1"/>
                </a:solidFill>
                <a:effectLst/>
                <a:latin typeface="+mn-lt"/>
                <a:ea typeface="+mn-ea"/>
                <a:cs typeface="+mn-cs"/>
              </a:rPr>
              <a:t>standardizovat</a:t>
            </a:r>
            <a:r>
              <a:rPr lang="sk-SK" sz="1200" kern="1200" dirty="0">
                <a:solidFill>
                  <a:schemeClr val="tx1"/>
                </a:solidFill>
                <a:effectLst/>
                <a:latin typeface="+mn-lt"/>
                <a:ea typeface="+mn-ea"/>
                <a:cs typeface="+mn-cs"/>
              </a:rPr>
              <a:t>, aby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odstranil</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vliv</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rozdílů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věkové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struktuře</a:t>
            </a:r>
            <a:r>
              <a:rPr lang="sk-SK" sz="1200" kern="1200" dirty="0">
                <a:solidFill>
                  <a:schemeClr val="tx1"/>
                </a:solidFill>
                <a:effectLst/>
                <a:latin typeface="+mn-lt"/>
                <a:ea typeface="+mn-ea"/>
                <a:cs typeface="+mn-cs"/>
              </a:rPr>
              <a:t>.</a:t>
            </a:r>
          </a:p>
          <a:p>
            <a:r>
              <a:rPr lang="sk-SK" sz="1200" kern="1200" dirty="0">
                <a:solidFill>
                  <a:schemeClr val="tx1"/>
                </a:solidFill>
                <a:effectLst/>
                <a:latin typeface="+mn-lt"/>
                <a:ea typeface="+mn-ea"/>
                <a:cs typeface="+mn-cs"/>
              </a:rPr>
              <a:t>V </a:t>
            </a:r>
            <a:r>
              <a:rPr lang="sk-SK" sz="1200" kern="1200" dirty="0" err="1">
                <a:solidFill>
                  <a:schemeClr val="tx1"/>
                </a:solidFill>
                <a:effectLst/>
                <a:latin typeface="+mn-lt"/>
                <a:ea typeface="+mn-ea"/>
                <a:cs typeface="+mn-cs"/>
              </a:rPr>
              <a:t>roce</a:t>
            </a:r>
            <a:r>
              <a:rPr lang="sk-SK" sz="1200" kern="1200" dirty="0">
                <a:solidFill>
                  <a:schemeClr val="tx1"/>
                </a:solidFill>
                <a:effectLst/>
                <a:latin typeface="+mn-lt"/>
                <a:ea typeface="+mn-ea"/>
                <a:cs typeface="+mn-cs"/>
              </a:rPr>
              <a:t> 2013 </a:t>
            </a:r>
            <a:r>
              <a:rPr lang="sk-SK" sz="1200" kern="1200" dirty="0" err="1">
                <a:solidFill>
                  <a:schemeClr val="tx1"/>
                </a:solidFill>
                <a:effectLst/>
                <a:latin typeface="+mn-lt"/>
                <a:ea typeface="+mn-ea"/>
                <a:cs typeface="+mn-cs"/>
              </a:rPr>
              <a:t>existovaly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evropskými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zeměmi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velké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rozdíly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věkově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standardizované</a:t>
            </a:r>
            <a:r>
              <a:rPr lang="sk-SK" sz="1200" kern="1200" dirty="0">
                <a:solidFill>
                  <a:schemeClr val="tx1"/>
                </a:solidFill>
                <a:effectLst/>
                <a:latin typeface="+mn-lt"/>
                <a:ea typeface="+mn-ea"/>
                <a:cs typeface="+mn-cs"/>
              </a:rPr>
              <a:t> úmrtnosti na </a:t>
            </a:r>
            <a:r>
              <a:rPr lang="sk-SK" sz="1200" kern="1200" dirty="0" err="1">
                <a:solidFill>
                  <a:schemeClr val="tx1"/>
                </a:solidFill>
                <a:effectLst/>
                <a:latin typeface="+mn-lt"/>
                <a:ea typeface="+mn-ea"/>
                <a:cs typeface="+mn-cs"/>
              </a:rPr>
              <a:t>všechny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příčiny</a:t>
            </a:r>
            <a:r>
              <a:rPr lang="sk-SK" sz="1200" kern="1200" dirty="0">
                <a:solidFill>
                  <a:schemeClr val="tx1"/>
                </a:solidFill>
                <a:effectLst/>
                <a:latin typeface="+mn-lt"/>
                <a:ea typeface="+mn-ea"/>
                <a:cs typeface="+mn-cs"/>
              </a:rPr>
              <a:t> smrti. </a:t>
            </a:r>
            <a:r>
              <a:rPr lang="sk-SK" sz="1200" kern="1200" dirty="0" err="1">
                <a:solidFill>
                  <a:schemeClr val="tx1"/>
                </a:solidFill>
                <a:effectLst/>
                <a:latin typeface="+mn-lt"/>
                <a:ea typeface="+mn-ea"/>
                <a:cs typeface="+mn-cs"/>
              </a:rPr>
              <a:t>Úmrtnost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byla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nejnižší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Španělsku</a:t>
            </a:r>
            <a:r>
              <a:rPr lang="sk-SK" sz="1200" kern="1200" dirty="0">
                <a:solidFill>
                  <a:schemeClr val="tx1"/>
                </a:solidFill>
                <a:effectLst/>
                <a:latin typeface="+mn-lt"/>
                <a:ea typeface="+mn-ea"/>
                <a:cs typeface="+mn-cs"/>
              </a:rPr>
              <a:t>, Francii a </a:t>
            </a:r>
            <a:r>
              <a:rPr lang="sk-SK" sz="1200" kern="1200" dirty="0" err="1">
                <a:solidFill>
                  <a:schemeClr val="tx1"/>
                </a:solidFill>
                <a:effectLst/>
                <a:latin typeface="+mn-lt"/>
                <a:ea typeface="+mn-ea"/>
                <a:cs typeface="+mn-cs"/>
              </a:rPr>
              <a:t>Itálii</a:t>
            </a:r>
            <a:r>
              <a:rPr lang="sk-SK" sz="1200" kern="1200" dirty="0">
                <a:solidFill>
                  <a:schemeClr val="tx1"/>
                </a:solidFill>
                <a:effectLst/>
                <a:latin typeface="+mn-lt"/>
                <a:ea typeface="+mn-ea"/>
                <a:cs typeface="+mn-cs"/>
              </a:rPr>
              <a:t>, kde činila </a:t>
            </a:r>
            <a:r>
              <a:rPr lang="sk-SK" sz="1200" kern="1200" dirty="0" err="1">
                <a:solidFill>
                  <a:schemeClr val="tx1"/>
                </a:solidFill>
                <a:effectLst/>
                <a:latin typeface="+mn-lt"/>
                <a:ea typeface="+mn-ea"/>
                <a:cs typeface="+mn-cs"/>
              </a:rPr>
              <a:t>přibližně</a:t>
            </a:r>
            <a:r>
              <a:rPr lang="sk-SK" sz="1200" kern="1200" dirty="0">
                <a:solidFill>
                  <a:schemeClr val="tx1"/>
                </a:solidFill>
                <a:effectLst/>
                <a:latin typeface="+mn-lt"/>
                <a:ea typeface="+mn-ea"/>
                <a:cs typeface="+mn-cs"/>
              </a:rPr>
              <a:t> 900 úmrtí nebo </a:t>
            </a:r>
            <a:r>
              <a:rPr lang="sk-SK" sz="1200" kern="1200" dirty="0" err="1">
                <a:solidFill>
                  <a:schemeClr val="tx1"/>
                </a:solidFill>
                <a:effectLst/>
                <a:latin typeface="+mn-lt"/>
                <a:ea typeface="+mn-ea"/>
                <a:cs typeface="+mn-cs"/>
              </a:rPr>
              <a:t>méně</a:t>
            </a:r>
            <a:r>
              <a:rPr lang="sk-SK" sz="1200" kern="1200" dirty="0">
                <a:solidFill>
                  <a:schemeClr val="tx1"/>
                </a:solidFill>
                <a:effectLst/>
                <a:latin typeface="+mn-lt"/>
                <a:ea typeface="+mn-ea"/>
                <a:cs typeface="+mn-cs"/>
              </a:rPr>
              <a:t> na 100 000 </a:t>
            </a:r>
            <a:r>
              <a:rPr lang="sk-SK" sz="1200" kern="1200" dirty="0" err="1">
                <a:solidFill>
                  <a:schemeClr val="tx1"/>
                </a:solidFill>
                <a:effectLst/>
                <a:latin typeface="+mn-lt"/>
                <a:ea typeface="+mn-ea"/>
                <a:cs typeface="+mn-cs"/>
              </a:rPr>
              <a:t>obyvatel</a:t>
            </a:r>
            <a:r>
              <a:rPr lang="sk-SK" sz="1200" kern="1200" dirty="0">
                <a:solidFill>
                  <a:schemeClr val="tx1"/>
                </a:solidFill>
                <a:effectLst/>
                <a:latin typeface="+mn-lt"/>
                <a:ea typeface="+mn-ea"/>
                <a:cs typeface="+mn-cs"/>
              </a:rPr>
              <a:t> (obr. 3.5). </a:t>
            </a:r>
            <a:r>
              <a:rPr lang="sk-SK" sz="1200" kern="1200" dirty="0" err="1">
                <a:solidFill>
                  <a:schemeClr val="tx1"/>
                </a:solidFill>
                <a:effectLst/>
                <a:latin typeface="+mn-lt"/>
                <a:ea typeface="+mn-ea"/>
                <a:cs typeface="+mn-cs"/>
              </a:rPr>
              <a:t>Míry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byly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nejvyšší</a:t>
            </a:r>
            <a:r>
              <a:rPr lang="sk-SK" sz="1200" kern="1200" dirty="0">
                <a:solidFill>
                  <a:schemeClr val="tx1"/>
                </a:solidFill>
                <a:effectLst/>
                <a:latin typeface="+mn-lt"/>
                <a:ea typeface="+mn-ea"/>
                <a:cs typeface="+mn-cs"/>
              </a:rPr>
              <a:t> v Bulharsku, Lotyšsku, Rumunsku, </a:t>
            </a:r>
            <a:r>
              <a:rPr lang="sk-SK" sz="1200" kern="1200" dirty="0" err="1">
                <a:solidFill>
                  <a:schemeClr val="tx1"/>
                </a:solidFill>
                <a:effectLst/>
                <a:latin typeface="+mn-lt"/>
                <a:ea typeface="+mn-ea"/>
                <a:cs typeface="+mn-cs"/>
              </a:rPr>
              <a:t>Litvě</a:t>
            </a:r>
            <a:r>
              <a:rPr lang="sk-SK" sz="1200" kern="1200" dirty="0">
                <a:solidFill>
                  <a:schemeClr val="tx1"/>
                </a:solidFill>
                <a:effectLst/>
                <a:latin typeface="+mn-lt"/>
                <a:ea typeface="+mn-ea"/>
                <a:cs typeface="+mn-cs"/>
              </a:rPr>
              <a:t>, Maďarsku a Slovenské </a:t>
            </a:r>
            <a:r>
              <a:rPr lang="sk-SK" sz="1200" kern="1200" dirty="0" err="1">
                <a:solidFill>
                  <a:schemeClr val="tx1"/>
                </a:solidFill>
                <a:effectLst/>
                <a:latin typeface="+mn-lt"/>
                <a:ea typeface="+mn-ea"/>
                <a:cs typeface="+mn-cs"/>
              </a:rPr>
              <a:t>republice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přičemž</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míra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standardizovaná</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podle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věku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byla</a:t>
            </a:r>
            <a:r>
              <a:rPr lang="sk-SK" sz="1200" kern="1200" dirty="0">
                <a:solidFill>
                  <a:schemeClr val="tx1"/>
                </a:solidFill>
                <a:effectLst/>
                <a:latin typeface="+mn-lt"/>
                <a:ea typeface="+mn-ea"/>
                <a:cs typeface="+mn-cs"/>
              </a:rPr>
              <a:t> o </a:t>
            </a:r>
            <a:r>
              <a:rPr lang="sk-SK" sz="1200" kern="1200" dirty="0" err="1">
                <a:solidFill>
                  <a:schemeClr val="tx1"/>
                </a:solidFill>
                <a:effectLst/>
                <a:latin typeface="+mn-lt"/>
                <a:ea typeface="+mn-ea"/>
                <a:cs typeface="+mn-cs"/>
              </a:rPr>
              <a:t>více</a:t>
            </a:r>
            <a:r>
              <a:rPr lang="sk-SK" sz="1200" kern="1200" dirty="0">
                <a:solidFill>
                  <a:schemeClr val="tx1"/>
                </a:solidFill>
                <a:effectLst/>
                <a:latin typeface="+mn-lt"/>
                <a:ea typeface="+mn-ea"/>
                <a:cs typeface="+mn-cs"/>
              </a:rPr>
              <a:t> než 50 % vyšší než v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s </a:t>
            </a:r>
            <a:r>
              <a:rPr lang="sk-SK" sz="1200" kern="1200" dirty="0" err="1">
                <a:solidFill>
                  <a:schemeClr val="tx1"/>
                </a:solidFill>
                <a:effectLst/>
                <a:latin typeface="+mn-lt"/>
                <a:ea typeface="+mn-ea"/>
                <a:cs typeface="+mn-cs"/>
              </a:rPr>
              <a:t>nejnižšími</a:t>
            </a:r>
            <a:r>
              <a:rPr lang="sk-SK" sz="1200" kern="1200" dirty="0">
                <a:solidFill>
                  <a:schemeClr val="tx1"/>
                </a:solidFill>
                <a:effectLst/>
                <a:latin typeface="+mn-lt"/>
                <a:ea typeface="+mn-ea"/>
                <a:cs typeface="+mn-cs"/>
              </a:rPr>
              <a:t> hodnotami (</a:t>
            </a:r>
            <a:r>
              <a:rPr lang="sk-SK" sz="1200" kern="1200" dirty="0" err="1">
                <a:solidFill>
                  <a:schemeClr val="tx1"/>
                </a:solidFill>
                <a:effectLst/>
                <a:latin typeface="+mn-lt"/>
                <a:ea typeface="+mn-ea"/>
                <a:cs typeface="+mn-cs"/>
              </a:rPr>
              <a:t>přibližně</a:t>
            </a:r>
            <a:r>
              <a:rPr lang="sk-SK" sz="1200" kern="1200" dirty="0">
                <a:solidFill>
                  <a:schemeClr val="tx1"/>
                </a:solidFill>
                <a:effectLst/>
                <a:latin typeface="+mn-lt"/>
                <a:ea typeface="+mn-ea"/>
                <a:cs typeface="+mn-cs"/>
              </a:rPr>
              <a:t> 1 400 nebo </a:t>
            </a:r>
            <a:r>
              <a:rPr lang="sk-SK" sz="1200" kern="1200" dirty="0" err="1">
                <a:solidFill>
                  <a:schemeClr val="tx1"/>
                </a:solidFill>
                <a:effectLst/>
                <a:latin typeface="+mn-lt"/>
                <a:ea typeface="+mn-ea"/>
                <a:cs typeface="+mn-cs"/>
              </a:rPr>
              <a:t>více</a:t>
            </a:r>
            <a:r>
              <a:rPr lang="sk-SK" sz="1200" kern="1200" dirty="0">
                <a:solidFill>
                  <a:schemeClr val="tx1"/>
                </a:solidFill>
                <a:effectLst/>
                <a:latin typeface="+mn-lt"/>
                <a:ea typeface="+mn-ea"/>
                <a:cs typeface="+mn-cs"/>
              </a:rPr>
              <a:t> úmrtí na 100 000 </a:t>
            </a:r>
            <a:r>
              <a:rPr lang="sk-SK" sz="1200" kern="1200" dirty="0" err="1">
                <a:solidFill>
                  <a:schemeClr val="tx1"/>
                </a:solidFill>
                <a:effectLst/>
                <a:latin typeface="+mn-lt"/>
                <a:ea typeface="+mn-ea"/>
                <a:cs typeface="+mn-cs"/>
              </a:rPr>
              <a:t>obyvatel</a:t>
            </a:r>
            <a:r>
              <a:rPr lang="sk-SK" sz="1200" kern="1200" dirty="0">
                <a:solidFill>
                  <a:schemeClr val="tx1"/>
                </a:solidFill>
                <a:effectLst/>
                <a:latin typeface="+mn-lt"/>
                <a:ea typeface="+mn-ea"/>
                <a:cs typeface="+mn-cs"/>
              </a:rPr>
              <a:t>).</a:t>
            </a:r>
          </a:p>
          <a:p>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všech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existuje v </a:t>
            </a:r>
            <a:r>
              <a:rPr lang="sk-SK" sz="1200" kern="1200" dirty="0" err="1">
                <a:solidFill>
                  <a:schemeClr val="tx1"/>
                </a:solidFill>
                <a:effectLst/>
                <a:latin typeface="+mn-lt"/>
                <a:ea typeface="+mn-ea"/>
                <a:cs typeface="+mn-cs"/>
              </a:rPr>
              <a:t>míře</a:t>
            </a:r>
            <a:r>
              <a:rPr lang="sk-SK" sz="1200" kern="1200" dirty="0">
                <a:solidFill>
                  <a:schemeClr val="tx1"/>
                </a:solidFill>
                <a:effectLst/>
                <a:latin typeface="+mn-lt"/>
                <a:ea typeface="+mn-ea"/>
                <a:cs typeface="+mn-cs"/>
              </a:rPr>
              <a:t> úmrtnosti výrazný </a:t>
            </a:r>
            <a:r>
              <a:rPr lang="sk-SK" sz="1200" kern="1200" dirty="0" err="1">
                <a:solidFill>
                  <a:schemeClr val="tx1"/>
                </a:solidFill>
                <a:effectLst/>
                <a:latin typeface="+mn-lt"/>
                <a:ea typeface="+mn-ea"/>
                <a:cs typeface="+mn-cs"/>
              </a:rPr>
              <a:t>genderový</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rozdíl</a:t>
            </a:r>
            <a:r>
              <a:rPr lang="sk-SK" sz="1200" kern="1200" dirty="0">
                <a:solidFill>
                  <a:schemeClr val="tx1"/>
                </a:solidFill>
                <a:effectLst/>
                <a:latin typeface="+mn-lt"/>
                <a:ea typeface="+mn-ea"/>
                <a:cs typeface="+mn-cs"/>
              </a:rPr>
              <a:t> (obr. 3.5).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všech</a:t>
            </a:r>
            <a:r>
              <a:rPr lang="sk-SK" sz="1200" kern="1200" dirty="0">
                <a:solidFill>
                  <a:schemeClr val="tx1"/>
                </a:solidFill>
                <a:effectLst/>
                <a:latin typeface="+mn-lt"/>
                <a:ea typeface="+mn-ea"/>
                <a:cs typeface="+mn-cs"/>
              </a:rPr>
              <a:t> členských </a:t>
            </a:r>
            <a:r>
              <a:rPr lang="sk-SK" sz="1200" kern="1200" dirty="0" err="1">
                <a:solidFill>
                  <a:schemeClr val="tx1"/>
                </a:solidFill>
                <a:effectLst/>
                <a:latin typeface="+mn-lt"/>
                <a:ea typeface="+mn-ea"/>
                <a:cs typeface="+mn-cs"/>
              </a:rPr>
              <a:t>státech</a:t>
            </a:r>
            <a:r>
              <a:rPr lang="sk-SK" sz="1200" kern="1200" dirty="0">
                <a:solidFill>
                  <a:schemeClr val="tx1"/>
                </a:solidFill>
                <a:effectLst/>
                <a:latin typeface="+mn-lt"/>
                <a:ea typeface="+mn-ea"/>
                <a:cs typeface="+mn-cs"/>
              </a:rPr>
              <a:t> EU </a:t>
            </a:r>
            <a:r>
              <a:rPr lang="sk-SK" sz="1200" kern="1200" dirty="0" err="1">
                <a:solidFill>
                  <a:schemeClr val="tx1"/>
                </a:solidFill>
                <a:effectLst/>
                <a:latin typeface="+mn-lt"/>
                <a:ea typeface="+mn-ea"/>
                <a:cs typeface="+mn-cs"/>
              </a:rPr>
              <a:t>byla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úmrtnost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mužů</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roce</a:t>
            </a:r>
            <a:r>
              <a:rPr lang="sk-SK" sz="1200" kern="1200" dirty="0">
                <a:solidFill>
                  <a:schemeClr val="tx1"/>
                </a:solidFill>
                <a:effectLst/>
                <a:latin typeface="+mn-lt"/>
                <a:ea typeface="+mn-ea"/>
                <a:cs typeface="+mn-cs"/>
              </a:rPr>
              <a:t> 2013 v </a:t>
            </a:r>
            <a:r>
              <a:rPr lang="sk-SK" sz="1200" kern="1200" dirty="0" err="1">
                <a:solidFill>
                  <a:schemeClr val="tx1"/>
                </a:solidFill>
                <a:effectLst/>
                <a:latin typeface="+mn-lt"/>
                <a:ea typeface="+mn-ea"/>
                <a:cs typeface="+mn-cs"/>
              </a:rPr>
              <a:t>průměru</a:t>
            </a:r>
            <a:r>
              <a:rPr lang="sk-SK" sz="1200" kern="1200" dirty="0">
                <a:solidFill>
                  <a:schemeClr val="tx1"/>
                </a:solidFill>
                <a:effectLst/>
                <a:latin typeface="+mn-lt"/>
                <a:ea typeface="+mn-ea"/>
                <a:cs typeface="+mn-cs"/>
              </a:rPr>
              <a:t> o 75 % vyšší než u </a:t>
            </a:r>
            <a:r>
              <a:rPr lang="sk-SK" sz="1200" kern="1200" dirty="0" err="1">
                <a:solidFill>
                  <a:schemeClr val="tx1"/>
                </a:solidFill>
                <a:effectLst/>
                <a:latin typeface="+mn-lt"/>
                <a:ea typeface="+mn-ea"/>
                <a:cs typeface="+mn-cs"/>
              </a:rPr>
              <a:t>žen</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některých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však </a:t>
            </a:r>
            <a:r>
              <a:rPr lang="sk-SK" sz="1200" kern="1200" dirty="0" err="1">
                <a:solidFill>
                  <a:schemeClr val="tx1"/>
                </a:solidFill>
                <a:effectLst/>
                <a:latin typeface="+mn-lt"/>
                <a:ea typeface="+mn-ea"/>
                <a:cs typeface="+mn-cs"/>
              </a:rPr>
              <a:t>existují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větší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rozdíly</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Estonsku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Litvě</a:t>
            </a:r>
            <a:r>
              <a:rPr lang="sk-SK" sz="1200" kern="1200" dirty="0">
                <a:solidFill>
                  <a:schemeClr val="tx1"/>
                </a:solidFill>
                <a:effectLst/>
                <a:latin typeface="+mn-lt"/>
                <a:ea typeface="+mn-ea"/>
                <a:cs typeface="+mn-cs"/>
              </a:rPr>
              <a:t> a Lotyšsku </a:t>
            </a:r>
            <a:r>
              <a:rPr lang="sk-SK" sz="1200" kern="1200" dirty="0" err="1">
                <a:solidFill>
                  <a:schemeClr val="tx1"/>
                </a:solidFill>
                <a:effectLst/>
                <a:latin typeface="+mn-lt"/>
                <a:ea typeface="+mn-ea"/>
                <a:cs typeface="+mn-cs"/>
              </a:rPr>
              <a:t>byla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úmrtnost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mužů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téměř</a:t>
            </a:r>
            <a:r>
              <a:rPr lang="sk-SK" sz="1200" kern="1200" dirty="0">
                <a:solidFill>
                  <a:schemeClr val="tx1"/>
                </a:solidFill>
                <a:effectLst/>
                <a:latin typeface="+mn-lt"/>
                <a:ea typeface="+mn-ea"/>
                <a:cs typeface="+mn-cs"/>
              </a:rPr>
              <a:t> dvakrát vyšší než u </a:t>
            </a:r>
            <a:r>
              <a:rPr lang="sk-SK" sz="1200" kern="1200" dirty="0" err="1">
                <a:solidFill>
                  <a:schemeClr val="tx1"/>
                </a:solidFill>
                <a:effectLst/>
                <a:latin typeface="+mn-lt"/>
                <a:ea typeface="+mn-ea"/>
                <a:cs typeface="+mn-cs"/>
              </a:rPr>
              <a:t>mužů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ženami.</a:t>
            </a:r>
          </a:p>
          <a:p>
            <a:r>
              <a:rPr lang="sk-SK" sz="1200" kern="1200" dirty="0">
                <a:solidFill>
                  <a:schemeClr val="tx1"/>
                </a:solidFill>
                <a:effectLst/>
                <a:latin typeface="+mn-lt"/>
                <a:ea typeface="+mn-ea"/>
                <a:cs typeface="+mn-cs"/>
              </a:rPr>
              <a:t>Nižší </a:t>
            </a:r>
            <a:r>
              <a:rPr lang="sk-SK" sz="1200" kern="1200" dirty="0" err="1">
                <a:solidFill>
                  <a:schemeClr val="tx1"/>
                </a:solidFill>
                <a:effectLst/>
                <a:latin typeface="+mn-lt"/>
                <a:ea typeface="+mn-ea"/>
                <a:cs typeface="+mn-cs"/>
              </a:rPr>
              <a:t>míra</a:t>
            </a:r>
            <a:r>
              <a:rPr lang="sk-SK" sz="1200" kern="1200" dirty="0">
                <a:solidFill>
                  <a:schemeClr val="tx1"/>
                </a:solidFill>
                <a:effectLst/>
                <a:latin typeface="+mn-lt"/>
                <a:ea typeface="+mn-ea"/>
                <a:cs typeface="+mn-cs"/>
              </a:rPr>
              <a:t> úmrtnosti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promítá</a:t>
            </a:r>
            <a:r>
              <a:rPr lang="sk-SK" sz="1200" kern="1200" dirty="0">
                <a:solidFill>
                  <a:schemeClr val="tx1"/>
                </a:solidFill>
                <a:effectLst/>
                <a:latin typeface="+mn-lt"/>
                <a:ea typeface="+mn-ea"/>
                <a:cs typeface="+mn-cs"/>
              </a:rPr>
              <a:t> do vyšší </a:t>
            </a:r>
            <a:r>
              <a:rPr lang="sk-SK" sz="1200" kern="1200" dirty="0" err="1">
                <a:solidFill>
                  <a:schemeClr val="tx1"/>
                </a:solidFill>
                <a:effectLst/>
                <a:latin typeface="+mn-lt"/>
                <a:ea typeface="+mn-ea"/>
                <a:cs typeface="+mn-cs"/>
              </a:rPr>
              <a:t>střední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délky</a:t>
            </a:r>
            <a:r>
              <a:rPr lang="sk-SK" sz="1200" kern="1200" dirty="0">
                <a:solidFill>
                  <a:schemeClr val="tx1"/>
                </a:solidFill>
                <a:effectLst/>
                <a:latin typeface="+mn-lt"/>
                <a:ea typeface="+mn-ea"/>
                <a:cs typeface="+mn-cs"/>
              </a:rPr>
              <a:t> života (</a:t>
            </a:r>
            <a:r>
              <a:rPr lang="sk-SK" sz="1200" kern="1200" dirty="0" err="1">
                <a:solidFill>
                  <a:schemeClr val="tx1"/>
                </a:solidFill>
                <a:effectLst/>
                <a:latin typeface="+mn-lt"/>
                <a:ea typeface="+mn-ea"/>
                <a:cs typeface="+mn-cs"/>
              </a:rPr>
              <a:t>viz</a:t>
            </a:r>
            <a:r>
              <a:rPr lang="sk-SK" sz="1200" kern="1200" dirty="0">
                <a:solidFill>
                  <a:schemeClr val="tx1"/>
                </a:solidFill>
                <a:effectLst/>
                <a:latin typeface="+mn-lt"/>
                <a:ea typeface="+mn-ea"/>
                <a:cs typeface="+mn-cs"/>
              </a:rPr>
              <a:t> indikátor „</a:t>
            </a:r>
            <a:r>
              <a:rPr lang="sk-SK" sz="1200" kern="1200" dirty="0" err="1">
                <a:solidFill>
                  <a:schemeClr val="tx1"/>
                </a:solidFill>
                <a:effectLst/>
                <a:latin typeface="+mn-lt"/>
                <a:ea typeface="+mn-ea"/>
                <a:cs typeface="+mn-cs"/>
              </a:rPr>
              <a:t>Naděje</a:t>
            </a:r>
            <a:r>
              <a:rPr lang="sk-SK" sz="1200" kern="1200" dirty="0">
                <a:solidFill>
                  <a:schemeClr val="tx1"/>
                </a:solidFill>
                <a:effectLst/>
                <a:latin typeface="+mn-lt"/>
                <a:ea typeface="+mn-ea"/>
                <a:cs typeface="+mn-cs"/>
              </a:rPr>
              <a:t> dožití a </a:t>
            </a:r>
            <a:r>
              <a:rPr lang="sk-SK" sz="1200" kern="1200" dirty="0" err="1">
                <a:solidFill>
                  <a:schemeClr val="tx1"/>
                </a:solidFill>
                <a:effectLst/>
                <a:latin typeface="+mn-lt"/>
                <a:ea typeface="+mn-ea"/>
                <a:cs typeface="+mn-cs"/>
              </a:rPr>
              <a:t>naděje</a:t>
            </a:r>
            <a:r>
              <a:rPr lang="sk-SK" sz="1200" kern="1200" dirty="0">
                <a:solidFill>
                  <a:schemeClr val="tx1"/>
                </a:solidFill>
                <a:effectLst/>
                <a:latin typeface="+mn-lt"/>
                <a:ea typeface="+mn-ea"/>
                <a:cs typeface="+mn-cs"/>
              </a:rPr>
              <a:t> dožití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zdraví </a:t>
            </a:r>
            <a:r>
              <a:rPr lang="sk-SK" sz="1200" kern="1200" dirty="0" err="1">
                <a:solidFill>
                  <a:schemeClr val="tx1"/>
                </a:solidFill>
                <a:effectLst/>
                <a:latin typeface="+mn-lt"/>
                <a:ea typeface="+mn-ea"/>
                <a:cs typeface="+mn-cs"/>
              </a:rPr>
              <a:t>při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narození</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této</a:t>
            </a:r>
            <a:r>
              <a:rPr lang="sk-SK" sz="1200" kern="1200" dirty="0">
                <a:solidFill>
                  <a:schemeClr val="tx1"/>
                </a:solidFill>
                <a:effectLst/>
                <a:latin typeface="+mn-lt"/>
                <a:ea typeface="+mn-ea"/>
                <a:cs typeface="+mn-cs"/>
              </a:rPr>
              <a:t> kapitole). </a:t>
            </a:r>
            <a:r>
              <a:rPr lang="sk-SK" sz="1200" kern="1200" dirty="0" err="1">
                <a:solidFill>
                  <a:schemeClr val="tx1"/>
                </a:solidFill>
                <a:effectLst/>
                <a:latin typeface="+mn-lt"/>
                <a:ea typeface="+mn-ea"/>
                <a:cs typeface="+mn-cs"/>
              </a:rPr>
              <a:t>Rozdíly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střední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délce</a:t>
            </a:r>
            <a:r>
              <a:rPr lang="sk-SK" sz="1200" kern="1200" dirty="0">
                <a:solidFill>
                  <a:schemeClr val="tx1"/>
                </a:solidFill>
                <a:effectLst/>
                <a:latin typeface="+mn-lt"/>
                <a:ea typeface="+mn-ea"/>
                <a:cs typeface="+mn-cs"/>
              </a:rPr>
              <a:t> života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zeměmi</a:t>
            </a:r>
            <a:r>
              <a:rPr lang="sk-SK" sz="1200" kern="1200" dirty="0">
                <a:solidFill>
                  <a:schemeClr val="tx1"/>
                </a:solidFill>
                <a:effectLst/>
                <a:latin typeface="+mn-lt"/>
                <a:ea typeface="+mn-ea"/>
                <a:cs typeface="+mn-cs"/>
              </a:rPr>
              <a:t> s </a:t>
            </a:r>
            <a:r>
              <a:rPr lang="sk-SK" sz="1200" kern="1200" dirty="0" err="1">
                <a:solidFill>
                  <a:schemeClr val="tx1"/>
                </a:solidFill>
                <a:effectLst/>
                <a:latin typeface="+mn-lt"/>
                <a:ea typeface="+mn-ea"/>
                <a:cs typeface="+mn-cs"/>
              </a:rPr>
              <a:t>nejnižší</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nejvyšší</a:t>
            </a:r>
            <a:r>
              <a:rPr lang="sk-SK" sz="1200" kern="1200" dirty="0">
                <a:solidFill>
                  <a:schemeClr val="tx1"/>
                </a:solidFill>
                <a:effectLst/>
                <a:latin typeface="+mn-lt"/>
                <a:ea typeface="+mn-ea"/>
                <a:cs typeface="+mn-cs"/>
              </a:rPr>
              <a:t> úmrtností </a:t>
            </a:r>
            <a:r>
              <a:rPr lang="sk-SK" sz="1200" kern="1200" dirty="0" err="1">
                <a:solidFill>
                  <a:schemeClr val="tx1"/>
                </a:solidFill>
                <a:effectLst/>
                <a:latin typeface="+mn-lt"/>
                <a:ea typeface="+mn-ea"/>
                <a:cs typeface="+mn-cs"/>
              </a:rPr>
              <a:t>jsou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více</a:t>
            </a:r>
            <a:r>
              <a:rPr lang="sk-SK" sz="1200" kern="1200" dirty="0">
                <a:solidFill>
                  <a:schemeClr val="tx1"/>
                </a:solidFill>
                <a:effectLst/>
                <a:latin typeface="+mn-lt"/>
                <a:ea typeface="+mn-ea"/>
                <a:cs typeface="+mn-cs"/>
              </a:rPr>
              <a:t> než </a:t>
            </a:r>
            <a:r>
              <a:rPr lang="sk-SK" sz="1200" kern="1200" dirty="0" err="1">
                <a:solidFill>
                  <a:schemeClr val="tx1"/>
                </a:solidFill>
                <a:effectLst/>
                <a:latin typeface="+mn-lt"/>
                <a:ea typeface="+mn-ea"/>
                <a:cs typeface="+mn-cs"/>
              </a:rPr>
              <a:t>osm</a:t>
            </a:r>
            <a:r>
              <a:rPr lang="sk-SK" sz="1200" kern="1200" dirty="0">
                <a:solidFill>
                  <a:schemeClr val="tx1"/>
                </a:solidFill>
                <a:effectLst/>
                <a:latin typeface="+mn-lt"/>
                <a:ea typeface="+mn-ea"/>
                <a:cs typeface="+mn-cs"/>
              </a:rPr>
              <a:t> let u </a:t>
            </a:r>
            <a:r>
              <a:rPr lang="sk-SK" sz="1200" kern="1200" dirty="0" err="1">
                <a:solidFill>
                  <a:schemeClr val="tx1"/>
                </a:solidFill>
                <a:effectLst/>
                <a:latin typeface="+mn-lt"/>
                <a:ea typeface="+mn-ea"/>
                <a:cs typeface="+mn-cs"/>
              </a:rPr>
              <a:t>žen</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Španělskem</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Bulharskem</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téměř</a:t>
            </a:r>
            <a:r>
              <a:rPr lang="sk-SK" sz="1200" kern="1200" dirty="0">
                <a:solidFill>
                  <a:schemeClr val="tx1"/>
                </a:solidFill>
                <a:effectLst/>
                <a:latin typeface="+mn-lt"/>
                <a:ea typeface="+mn-ea"/>
                <a:cs typeface="+mn-cs"/>
              </a:rPr>
              <a:t> 12 let u </a:t>
            </a:r>
            <a:r>
              <a:rPr lang="sk-SK" sz="1200" kern="1200" dirty="0" err="1">
                <a:solidFill>
                  <a:schemeClr val="tx1"/>
                </a:solidFill>
                <a:effectLst/>
                <a:latin typeface="+mn-lt"/>
                <a:ea typeface="+mn-ea"/>
                <a:cs typeface="+mn-cs"/>
              </a:rPr>
              <a:t>mužů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Itálií</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Lotyšskem</a:t>
            </a:r>
            <a:r>
              <a:rPr lang="sk-SK" sz="1200" kern="1200" dirty="0">
                <a:solidFill>
                  <a:schemeClr val="tx1"/>
                </a:solidFill>
                <a:effectLst/>
                <a:latin typeface="+mn-lt"/>
                <a:ea typeface="+mn-ea"/>
                <a:cs typeface="+mn-cs"/>
              </a:rPr>
              <a:t>).</a:t>
            </a:r>
          </a:p>
          <a:p>
            <a:r>
              <a:rPr lang="sk-SK" sz="1200" kern="1200" dirty="0" err="1">
                <a:solidFill>
                  <a:schemeClr val="tx1"/>
                </a:solidFill>
                <a:effectLst/>
                <a:latin typeface="+mn-lt"/>
                <a:ea typeface="+mn-ea"/>
                <a:cs typeface="+mn-cs"/>
              </a:rPr>
              <a:t>Přestože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úmrtnost</a:t>
            </a:r>
            <a:r>
              <a:rPr lang="sk-SK" sz="1200" kern="1200" dirty="0">
                <a:solidFill>
                  <a:schemeClr val="tx1"/>
                </a:solidFill>
                <a:effectLst/>
                <a:latin typeface="+mn-lt"/>
                <a:ea typeface="+mn-ea"/>
                <a:cs typeface="+mn-cs"/>
              </a:rPr>
              <a:t> v pobaltských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střední</a:t>
            </a:r>
            <a:r>
              <a:rPr lang="sk-SK" sz="1200" kern="1200" dirty="0">
                <a:solidFill>
                  <a:schemeClr val="tx1"/>
                </a:solidFill>
                <a:effectLst/>
                <a:latin typeface="+mn-lt"/>
                <a:ea typeface="+mn-ea"/>
                <a:cs typeface="+mn-cs"/>
              </a:rPr>
              <a:t> a východní </a:t>
            </a:r>
            <a:r>
              <a:rPr lang="sk-SK" sz="1200" kern="1200" dirty="0" err="1">
                <a:solidFill>
                  <a:schemeClr val="tx1"/>
                </a:solidFill>
                <a:effectLst/>
                <a:latin typeface="+mn-lt"/>
                <a:ea typeface="+mn-ea"/>
                <a:cs typeface="+mn-cs"/>
              </a:rPr>
              <a:t>Evropy</a:t>
            </a:r>
            <a:r>
              <a:rPr lang="sk-SK" sz="1200" kern="1200" dirty="0">
                <a:solidFill>
                  <a:schemeClr val="tx1"/>
                </a:solidFill>
                <a:effectLst/>
                <a:latin typeface="+mn-lt"/>
                <a:ea typeface="+mn-ea"/>
                <a:cs typeface="+mn-cs"/>
              </a:rPr>
              <a:t> je stále </a:t>
            </a:r>
            <a:r>
              <a:rPr lang="sk-SK" sz="1200" kern="1200" dirty="0" err="1">
                <a:solidFill>
                  <a:schemeClr val="tx1"/>
                </a:solidFill>
                <a:effectLst/>
                <a:latin typeface="+mn-lt"/>
                <a:ea typeface="+mn-ea"/>
                <a:cs typeface="+mn-cs"/>
              </a:rPr>
              <a:t>relativně</a:t>
            </a:r>
            <a:r>
              <a:rPr lang="sk-SK" sz="1200" kern="1200" dirty="0">
                <a:solidFill>
                  <a:schemeClr val="tx1"/>
                </a:solidFill>
                <a:effectLst/>
                <a:latin typeface="+mn-lt"/>
                <a:ea typeface="+mn-ea"/>
                <a:cs typeface="+mn-cs"/>
              </a:rPr>
              <a:t> vysoká, v </a:t>
            </a:r>
            <a:r>
              <a:rPr lang="sk-SK" sz="1200" kern="1200" dirty="0" err="1">
                <a:solidFill>
                  <a:schemeClr val="tx1"/>
                </a:solidFill>
                <a:effectLst/>
                <a:latin typeface="+mn-lt"/>
                <a:ea typeface="+mn-ea"/>
                <a:cs typeface="+mn-cs"/>
              </a:rPr>
              <a:t>řadě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těchto</a:t>
            </a:r>
            <a:r>
              <a:rPr lang="sk-SK" sz="1200" kern="1200" dirty="0">
                <a:solidFill>
                  <a:schemeClr val="tx1"/>
                </a:solidFill>
                <a:effectLst/>
                <a:latin typeface="+mn-lt"/>
                <a:ea typeface="+mn-ea"/>
                <a:cs typeface="+mn-cs"/>
              </a:rPr>
              <a:t> zemí došlo od roku 2000 k významnému </a:t>
            </a:r>
            <a:r>
              <a:rPr lang="sk-SK" sz="1200" kern="1200" dirty="0" err="1">
                <a:solidFill>
                  <a:schemeClr val="tx1"/>
                </a:solidFill>
                <a:effectLst/>
                <a:latin typeface="+mn-lt"/>
                <a:ea typeface="+mn-ea"/>
                <a:cs typeface="+mn-cs"/>
              </a:rPr>
              <a:t>snížení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Například</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Estonsku</a:t>
            </a:r>
            <a:r>
              <a:rPr lang="sk-SK" sz="1200" kern="1200" dirty="0">
                <a:solidFill>
                  <a:schemeClr val="tx1"/>
                </a:solidFill>
                <a:effectLst/>
                <a:latin typeface="+mn-lt"/>
                <a:ea typeface="+mn-ea"/>
                <a:cs typeface="+mn-cs"/>
              </a:rPr>
              <a:t> klesla </a:t>
            </a:r>
            <a:r>
              <a:rPr lang="sk-SK" sz="1200" kern="1200" dirty="0" err="1">
                <a:solidFill>
                  <a:schemeClr val="tx1"/>
                </a:solidFill>
                <a:effectLst/>
                <a:latin typeface="+mn-lt"/>
                <a:ea typeface="+mn-ea"/>
                <a:cs typeface="+mn-cs"/>
              </a:rPr>
              <a:t>úmrtnost</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letech</a:t>
            </a:r>
            <a:r>
              <a:rPr lang="sk-SK" sz="1200" kern="1200" dirty="0">
                <a:solidFill>
                  <a:schemeClr val="tx1"/>
                </a:solidFill>
                <a:effectLst/>
                <a:latin typeface="+mn-lt"/>
                <a:ea typeface="+mn-ea"/>
                <a:cs typeface="+mn-cs"/>
              </a:rPr>
              <a:t> 2000 až 2013 </a:t>
            </a:r>
            <a:r>
              <a:rPr lang="sk-SK" sz="1200" kern="1200" dirty="0" err="1">
                <a:solidFill>
                  <a:schemeClr val="tx1"/>
                </a:solidFill>
                <a:effectLst/>
                <a:latin typeface="+mn-lt"/>
                <a:ea typeface="+mn-ea"/>
                <a:cs typeface="+mn-cs"/>
              </a:rPr>
              <a:t>přibližně</a:t>
            </a:r>
            <a:r>
              <a:rPr lang="sk-SK" sz="1200" kern="1200" dirty="0">
                <a:solidFill>
                  <a:schemeClr val="tx1"/>
                </a:solidFill>
                <a:effectLst/>
                <a:latin typeface="+mn-lt"/>
                <a:ea typeface="+mn-ea"/>
                <a:cs typeface="+mn-cs"/>
              </a:rPr>
              <a:t> o 30 %, </a:t>
            </a:r>
            <a:r>
              <a:rPr lang="sk-SK" sz="1200" kern="1200" dirty="0" err="1">
                <a:solidFill>
                  <a:schemeClr val="tx1"/>
                </a:solidFill>
                <a:effectLst/>
                <a:latin typeface="+mn-lt"/>
                <a:ea typeface="+mn-ea"/>
                <a:cs typeface="+mn-cs"/>
              </a:rPr>
              <a:t>což</a:t>
            </a:r>
            <a:r>
              <a:rPr lang="sk-SK" sz="1200" kern="1200" dirty="0">
                <a:solidFill>
                  <a:schemeClr val="tx1"/>
                </a:solidFill>
                <a:effectLst/>
                <a:latin typeface="+mn-lt"/>
                <a:ea typeface="+mn-ea"/>
                <a:cs typeface="+mn-cs"/>
              </a:rPr>
              <a:t> je </a:t>
            </a:r>
            <a:r>
              <a:rPr lang="sk-SK" sz="1200" kern="1200" dirty="0" err="1">
                <a:solidFill>
                  <a:schemeClr val="tx1"/>
                </a:solidFill>
                <a:effectLst/>
                <a:latin typeface="+mn-lt"/>
                <a:ea typeface="+mn-ea"/>
                <a:cs typeface="+mn-cs"/>
              </a:rPr>
              <a:t>výraznější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snížení</a:t>
            </a:r>
            <a:r>
              <a:rPr lang="sk-SK" sz="1200" kern="1200" dirty="0">
                <a:solidFill>
                  <a:schemeClr val="tx1"/>
                </a:solidFill>
                <a:effectLst/>
                <a:latin typeface="+mn-lt"/>
                <a:ea typeface="+mn-ea"/>
                <a:cs typeface="+mn-cs"/>
              </a:rPr>
              <a:t> než v </a:t>
            </a:r>
            <a:r>
              <a:rPr lang="sk-SK" sz="1200" kern="1200" dirty="0" err="1">
                <a:solidFill>
                  <a:schemeClr val="tx1"/>
                </a:solidFill>
                <a:effectLst/>
                <a:latin typeface="+mn-lt"/>
                <a:ea typeface="+mn-ea"/>
                <a:cs typeface="+mn-cs"/>
              </a:rPr>
              <a:t>Evropské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unii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jako</a:t>
            </a:r>
            <a:r>
              <a:rPr lang="sk-SK" sz="1200" kern="1200" dirty="0">
                <a:solidFill>
                  <a:schemeClr val="tx1"/>
                </a:solidFill>
                <a:effectLst/>
                <a:latin typeface="+mn-lt"/>
                <a:ea typeface="+mn-ea"/>
                <a:cs typeface="+mn-cs"/>
              </a:rPr>
              <a:t> celku (21 %).</a:t>
            </a:r>
          </a:p>
          <a:p>
            <a:r>
              <a:rPr lang="sk-SK" sz="1200" kern="1200" dirty="0" err="1">
                <a:solidFill>
                  <a:schemeClr val="tx1"/>
                </a:solidFill>
                <a:effectLst/>
                <a:latin typeface="+mn-lt"/>
                <a:ea typeface="+mn-ea"/>
                <a:cs typeface="+mn-cs"/>
              </a:rPr>
              <a:t>Obrázek</a:t>
            </a:r>
            <a:r>
              <a:rPr lang="sk-SK" sz="1200" kern="1200" dirty="0">
                <a:solidFill>
                  <a:schemeClr val="tx1"/>
                </a:solidFill>
                <a:effectLst/>
                <a:latin typeface="+mn-lt"/>
                <a:ea typeface="+mn-ea"/>
                <a:cs typeface="+mn-cs"/>
              </a:rPr>
              <a:t> 3.6 ukazuje, že </a:t>
            </a:r>
            <a:r>
              <a:rPr lang="sk-SK" sz="1200" kern="1200" dirty="0" err="1">
                <a:solidFill>
                  <a:schemeClr val="tx1"/>
                </a:solidFill>
                <a:effectLst/>
                <a:latin typeface="+mn-lt"/>
                <a:ea typeface="+mn-ea"/>
                <a:cs typeface="+mn-cs"/>
              </a:rPr>
              <a:t>kardiovaskulární</a:t>
            </a:r>
            <a:r>
              <a:rPr lang="sk-SK" sz="1200" kern="1200" dirty="0">
                <a:solidFill>
                  <a:schemeClr val="tx1"/>
                </a:solidFill>
                <a:effectLst/>
                <a:latin typeface="+mn-lt"/>
                <a:ea typeface="+mn-ea"/>
                <a:cs typeface="+mn-cs"/>
              </a:rPr>
              <a:t> choroby (</a:t>
            </a:r>
            <a:r>
              <a:rPr lang="sk-SK" sz="1200" kern="1200" dirty="0" err="1">
                <a:solidFill>
                  <a:schemeClr val="tx1"/>
                </a:solidFill>
                <a:effectLst/>
                <a:latin typeface="+mn-lt"/>
                <a:ea typeface="+mn-ea"/>
                <a:cs typeface="+mn-cs"/>
              </a:rPr>
              <a:t>včetně</a:t>
            </a:r>
            <a:r>
              <a:rPr lang="sk-SK" sz="1200" kern="1200" dirty="0">
                <a:solidFill>
                  <a:schemeClr val="tx1"/>
                </a:solidFill>
                <a:effectLst/>
                <a:latin typeface="+mn-lt"/>
                <a:ea typeface="+mn-ea"/>
                <a:cs typeface="+mn-cs"/>
              </a:rPr>
              <a:t> ischemických </a:t>
            </a:r>
            <a:r>
              <a:rPr lang="sk-SK" sz="1200" kern="1200" dirty="0" err="1">
                <a:solidFill>
                  <a:schemeClr val="tx1"/>
                </a:solidFill>
                <a:effectLst/>
                <a:latin typeface="+mn-lt"/>
                <a:ea typeface="+mn-ea"/>
                <a:cs typeface="+mn-cs"/>
              </a:rPr>
              <a:t>chorob</a:t>
            </a:r>
            <a:r>
              <a:rPr lang="sk-SK" sz="1200" kern="1200" dirty="0">
                <a:solidFill>
                  <a:schemeClr val="tx1"/>
                </a:solidFill>
                <a:effectLst/>
                <a:latin typeface="+mn-lt"/>
                <a:ea typeface="+mn-ea"/>
                <a:cs typeface="+mn-cs"/>
              </a:rPr>
              <a:t> srdeční, </a:t>
            </a:r>
            <a:r>
              <a:rPr lang="sk-SK" sz="1200" kern="1200" dirty="0" err="1">
                <a:solidFill>
                  <a:schemeClr val="tx1"/>
                </a:solidFill>
                <a:effectLst/>
                <a:latin typeface="+mn-lt"/>
                <a:ea typeface="+mn-ea"/>
                <a:cs typeface="+mn-cs"/>
              </a:rPr>
              <a:t>mrtvice</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dalších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onemocnění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oběhového</a:t>
            </a:r>
            <a:r>
              <a:rPr lang="sk-SK" sz="1200" kern="1200" dirty="0">
                <a:solidFill>
                  <a:schemeClr val="tx1"/>
                </a:solidFill>
                <a:effectLst/>
                <a:latin typeface="+mn-lt"/>
                <a:ea typeface="+mn-ea"/>
                <a:cs typeface="+mn-cs"/>
              </a:rPr>
              <a:t> systému) </a:t>
            </a:r>
            <a:r>
              <a:rPr lang="sk-SK" sz="1200" kern="1200" dirty="0" err="1">
                <a:solidFill>
                  <a:schemeClr val="tx1"/>
                </a:solidFill>
                <a:effectLst/>
                <a:latin typeface="+mn-lt"/>
                <a:ea typeface="+mn-ea"/>
                <a:cs typeface="+mn-cs"/>
              </a:rPr>
              <a:t>byly</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roce</a:t>
            </a:r>
            <a:r>
              <a:rPr lang="sk-SK" sz="1200" kern="1200" dirty="0">
                <a:solidFill>
                  <a:schemeClr val="tx1"/>
                </a:solidFill>
                <a:effectLst/>
                <a:latin typeface="+mn-lt"/>
                <a:ea typeface="+mn-ea"/>
                <a:cs typeface="+mn-cs"/>
              </a:rPr>
              <a:t> 2013 hlavní </a:t>
            </a:r>
            <a:r>
              <a:rPr lang="sk-SK" sz="1200" kern="1200" dirty="0" err="1">
                <a:solidFill>
                  <a:schemeClr val="tx1"/>
                </a:solidFill>
                <a:effectLst/>
                <a:latin typeface="+mn-lt"/>
                <a:ea typeface="+mn-ea"/>
                <a:cs typeface="+mn-cs"/>
              </a:rPr>
              <a:t>příčinou</a:t>
            </a:r>
            <a:r>
              <a:rPr lang="sk-SK" sz="1200" kern="1200" dirty="0">
                <a:solidFill>
                  <a:schemeClr val="tx1"/>
                </a:solidFill>
                <a:effectLst/>
                <a:latin typeface="+mn-lt"/>
                <a:ea typeface="+mn-ea"/>
                <a:cs typeface="+mn-cs"/>
              </a:rPr>
              <a:t> úmrtí v </a:t>
            </a:r>
            <a:r>
              <a:rPr lang="sk-SK" sz="1200" kern="1200" dirty="0" err="1">
                <a:solidFill>
                  <a:schemeClr val="tx1"/>
                </a:solidFill>
                <a:effectLst/>
                <a:latin typeface="+mn-lt"/>
                <a:ea typeface="+mn-ea"/>
                <a:cs typeface="+mn-cs"/>
              </a:rPr>
              <a:t>Evropě</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představovaly</a:t>
            </a:r>
            <a:r>
              <a:rPr lang="sk-SK" sz="1200" kern="1200" dirty="0">
                <a:solidFill>
                  <a:schemeClr val="tx1"/>
                </a:solidFill>
                <a:effectLst/>
                <a:latin typeface="+mn-lt"/>
                <a:ea typeface="+mn-ea"/>
                <a:cs typeface="+mn-cs"/>
              </a:rPr>
              <a:t> 34 % </a:t>
            </a:r>
            <a:r>
              <a:rPr lang="sk-SK" sz="1200" kern="1200" dirty="0" err="1">
                <a:solidFill>
                  <a:schemeClr val="tx1"/>
                </a:solidFill>
                <a:effectLst/>
                <a:latin typeface="+mn-lt"/>
                <a:ea typeface="+mn-ea"/>
                <a:cs typeface="+mn-cs"/>
              </a:rPr>
              <a:t>všech</a:t>
            </a:r>
            <a:r>
              <a:rPr lang="sk-SK" sz="1200" kern="1200" dirty="0">
                <a:solidFill>
                  <a:schemeClr val="tx1"/>
                </a:solidFill>
                <a:effectLst/>
                <a:latin typeface="+mn-lt"/>
                <a:ea typeface="+mn-ea"/>
                <a:cs typeface="+mn-cs"/>
              </a:rPr>
              <a:t> úmrtí u </a:t>
            </a:r>
            <a:r>
              <a:rPr lang="sk-SK" sz="1200" kern="1200" dirty="0" err="1">
                <a:solidFill>
                  <a:schemeClr val="tx1"/>
                </a:solidFill>
                <a:effectLst/>
                <a:latin typeface="+mn-lt"/>
                <a:ea typeface="+mn-ea"/>
                <a:cs typeface="+mn-cs"/>
              </a:rPr>
              <a:t>mužů</a:t>
            </a:r>
            <a:r>
              <a:rPr lang="sk-SK" sz="1200" kern="1200" dirty="0">
                <a:solidFill>
                  <a:schemeClr val="tx1"/>
                </a:solidFill>
                <a:effectLst/>
                <a:latin typeface="+mn-lt"/>
                <a:ea typeface="+mn-ea"/>
                <a:cs typeface="+mn-cs"/>
              </a:rPr>
              <a:t> a 40 % </a:t>
            </a:r>
            <a:r>
              <a:rPr lang="sk-SK" sz="1200" kern="1200" dirty="0" err="1">
                <a:solidFill>
                  <a:schemeClr val="tx1"/>
                </a:solidFill>
                <a:effectLst/>
                <a:latin typeface="+mn-lt"/>
                <a:ea typeface="+mn-ea"/>
                <a:cs typeface="+mn-cs"/>
              </a:rPr>
              <a:t>všech</a:t>
            </a:r>
            <a:r>
              <a:rPr lang="sk-SK" sz="1200" kern="1200" dirty="0">
                <a:solidFill>
                  <a:schemeClr val="tx1"/>
                </a:solidFill>
                <a:effectLst/>
                <a:latin typeface="+mn-lt"/>
                <a:ea typeface="+mn-ea"/>
                <a:cs typeface="+mn-cs"/>
              </a:rPr>
              <a:t> úmrtí u </a:t>
            </a:r>
            <a:r>
              <a:rPr lang="sk-SK" sz="1200" kern="1200" dirty="0" err="1">
                <a:solidFill>
                  <a:schemeClr val="tx1"/>
                </a:solidFill>
                <a:effectLst/>
                <a:latin typeface="+mn-lt"/>
                <a:ea typeface="+mn-ea"/>
                <a:cs typeface="+mn-cs"/>
              </a:rPr>
              <a:t>žen</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všechny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země</a:t>
            </a:r>
            <a:r>
              <a:rPr lang="sk-SK" sz="1200" kern="1200" dirty="0">
                <a:solidFill>
                  <a:schemeClr val="tx1"/>
                </a:solidFill>
                <a:effectLst/>
                <a:latin typeface="+mn-lt"/>
                <a:ea typeface="+mn-ea"/>
                <a:cs typeface="+mn-cs"/>
              </a:rPr>
              <a:t> EU (</a:t>
            </a:r>
            <a:r>
              <a:rPr lang="sk-SK" sz="1200" kern="1200" dirty="0" err="1">
                <a:solidFill>
                  <a:schemeClr val="tx1"/>
                </a:solidFill>
                <a:effectLst/>
                <a:latin typeface="+mn-lt"/>
                <a:ea typeface="+mn-ea"/>
                <a:cs typeface="+mn-cs"/>
              </a:rPr>
              <a:t>viz</a:t>
            </a:r>
            <a:r>
              <a:rPr lang="sk-SK" sz="1200" kern="1200" dirty="0">
                <a:solidFill>
                  <a:schemeClr val="tx1"/>
                </a:solidFill>
                <a:effectLst/>
                <a:latin typeface="+mn-lt"/>
                <a:ea typeface="+mn-ea"/>
                <a:cs typeface="+mn-cs"/>
              </a:rPr>
              <a:t> indikátor „</a:t>
            </a:r>
            <a:r>
              <a:rPr lang="sk-SK" sz="1200" kern="1200" dirty="0" err="1">
                <a:solidFill>
                  <a:schemeClr val="tx1"/>
                </a:solidFill>
                <a:effectLst/>
                <a:latin typeface="+mn-lt"/>
                <a:ea typeface="+mn-ea"/>
                <a:cs typeface="+mn-cs"/>
              </a:rPr>
              <a:t>Úmrtnost</a:t>
            </a:r>
            <a:r>
              <a:rPr lang="sk-SK" sz="1200" kern="1200" dirty="0">
                <a:solidFill>
                  <a:schemeClr val="tx1"/>
                </a:solidFill>
                <a:effectLst/>
                <a:latin typeface="+mn-lt"/>
                <a:ea typeface="+mn-ea"/>
                <a:cs typeface="+mn-cs"/>
              </a:rPr>
              <a:t> na srdeční choroby a </a:t>
            </a:r>
            <a:r>
              <a:rPr lang="sk-SK" sz="1200" kern="1200" dirty="0" err="1">
                <a:solidFill>
                  <a:schemeClr val="tx1"/>
                </a:solidFill>
                <a:effectLst/>
                <a:latin typeface="+mn-lt"/>
                <a:ea typeface="+mn-ea"/>
                <a:cs typeface="+mn-cs"/>
              </a:rPr>
              <a:t>mrtvici</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této</a:t>
            </a:r>
            <a:r>
              <a:rPr lang="sk-SK" sz="1200" kern="1200" dirty="0">
                <a:solidFill>
                  <a:schemeClr val="tx1"/>
                </a:solidFill>
                <a:effectLst/>
                <a:latin typeface="+mn-lt"/>
                <a:ea typeface="+mn-ea"/>
                <a:cs typeface="+mn-cs"/>
              </a:rPr>
              <a:t> kapitole).</a:t>
            </a:r>
          </a:p>
          <a:p>
            <a:r>
              <a:rPr lang="sk-SK" sz="1200" kern="1200" dirty="0">
                <a:solidFill>
                  <a:schemeClr val="tx1"/>
                </a:solidFill>
                <a:effectLst/>
                <a:latin typeface="+mn-lt"/>
                <a:ea typeface="+mn-ea"/>
                <a:cs typeface="+mn-cs"/>
              </a:rPr>
              <a:t>Rakovina </a:t>
            </a:r>
            <a:r>
              <a:rPr lang="sk-SK" sz="1200" kern="1200" dirty="0" err="1">
                <a:solidFill>
                  <a:schemeClr val="tx1"/>
                </a:solidFill>
                <a:effectLst/>
                <a:latin typeface="+mn-lt"/>
                <a:ea typeface="+mn-ea"/>
                <a:cs typeface="+mn-cs"/>
              </a:rPr>
              <a:t>byla</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roce</a:t>
            </a:r>
            <a:r>
              <a:rPr lang="sk-SK" sz="1200" kern="1200" dirty="0">
                <a:solidFill>
                  <a:schemeClr val="tx1"/>
                </a:solidFill>
                <a:effectLst/>
                <a:latin typeface="+mn-lt"/>
                <a:ea typeface="+mn-ea"/>
                <a:cs typeface="+mn-cs"/>
              </a:rPr>
              <a:t> 2013 druhou hlavní </a:t>
            </a:r>
            <a:r>
              <a:rPr lang="sk-SK" sz="1200" kern="1200" dirty="0" err="1">
                <a:solidFill>
                  <a:schemeClr val="tx1"/>
                </a:solidFill>
                <a:effectLst/>
                <a:latin typeface="+mn-lt"/>
                <a:ea typeface="+mn-ea"/>
                <a:cs typeface="+mn-cs"/>
              </a:rPr>
              <a:t>příčinou</a:t>
            </a:r>
            <a:r>
              <a:rPr lang="sk-SK" sz="1200" kern="1200" dirty="0">
                <a:solidFill>
                  <a:schemeClr val="tx1"/>
                </a:solidFill>
                <a:effectLst/>
                <a:latin typeface="+mn-lt"/>
                <a:ea typeface="+mn-ea"/>
                <a:cs typeface="+mn-cs"/>
              </a:rPr>
              <a:t> úmrtí, </a:t>
            </a:r>
            <a:r>
              <a:rPr lang="sk-SK" sz="1200" kern="1200" dirty="0" err="1">
                <a:solidFill>
                  <a:schemeClr val="tx1"/>
                </a:solidFill>
                <a:effectLst/>
                <a:latin typeface="+mn-lt"/>
                <a:ea typeface="+mn-ea"/>
                <a:cs typeface="+mn-cs"/>
              </a:rPr>
              <a:t>přičemž</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roce</a:t>
            </a:r>
            <a:r>
              <a:rPr lang="sk-SK" sz="1200" kern="1200" dirty="0">
                <a:solidFill>
                  <a:schemeClr val="tx1"/>
                </a:solidFill>
                <a:effectLst/>
                <a:latin typeface="+mn-lt"/>
                <a:ea typeface="+mn-ea"/>
                <a:cs typeface="+mn-cs"/>
              </a:rPr>
              <a:t> 2013 </a:t>
            </a:r>
            <a:r>
              <a:rPr lang="sk-SK" sz="1200" kern="1200" dirty="0" err="1">
                <a:solidFill>
                  <a:schemeClr val="tx1"/>
                </a:solidFill>
                <a:effectLst/>
                <a:latin typeface="+mn-lt"/>
                <a:ea typeface="+mn-ea"/>
                <a:cs typeface="+mn-cs"/>
              </a:rPr>
              <a:t>představovala</a:t>
            </a:r>
            <a:r>
              <a:rPr lang="sk-SK" sz="1200" kern="1200" dirty="0">
                <a:solidFill>
                  <a:schemeClr val="tx1"/>
                </a:solidFill>
                <a:effectLst/>
                <a:latin typeface="+mn-lt"/>
                <a:ea typeface="+mn-ea"/>
                <a:cs typeface="+mn-cs"/>
              </a:rPr>
              <a:t> 30 % </a:t>
            </a:r>
            <a:r>
              <a:rPr lang="sk-SK" sz="1200" kern="1200" dirty="0" err="1">
                <a:solidFill>
                  <a:schemeClr val="tx1"/>
                </a:solidFill>
                <a:effectLst/>
                <a:latin typeface="+mn-lt"/>
                <a:ea typeface="+mn-ea"/>
                <a:cs typeface="+mn-cs"/>
              </a:rPr>
              <a:t>všech</a:t>
            </a:r>
            <a:r>
              <a:rPr lang="sk-SK" sz="1200" kern="1200" dirty="0">
                <a:solidFill>
                  <a:schemeClr val="tx1"/>
                </a:solidFill>
                <a:effectLst/>
                <a:latin typeface="+mn-lt"/>
                <a:ea typeface="+mn-ea"/>
                <a:cs typeface="+mn-cs"/>
              </a:rPr>
              <a:t> úmrtí u </a:t>
            </a:r>
            <a:r>
              <a:rPr lang="sk-SK" sz="1200" kern="1200" dirty="0" err="1">
                <a:solidFill>
                  <a:schemeClr val="tx1"/>
                </a:solidFill>
                <a:effectLst/>
                <a:latin typeface="+mn-lt"/>
                <a:ea typeface="+mn-ea"/>
                <a:cs typeface="+mn-cs"/>
              </a:rPr>
              <a:t>mužů</a:t>
            </a:r>
            <a:r>
              <a:rPr lang="sk-SK" sz="1200" kern="1200" dirty="0">
                <a:solidFill>
                  <a:schemeClr val="tx1"/>
                </a:solidFill>
                <a:effectLst/>
                <a:latin typeface="+mn-lt"/>
                <a:ea typeface="+mn-ea"/>
                <a:cs typeface="+mn-cs"/>
              </a:rPr>
              <a:t> a 24 % </a:t>
            </a:r>
            <a:r>
              <a:rPr lang="sk-SK" sz="1200" kern="1200" dirty="0" err="1">
                <a:solidFill>
                  <a:schemeClr val="tx1"/>
                </a:solidFill>
                <a:effectLst/>
                <a:latin typeface="+mn-lt"/>
                <a:ea typeface="+mn-ea"/>
                <a:cs typeface="+mn-cs"/>
              </a:rPr>
              <a:t>všech</a:t>
            </a:r>
            <a:r>
              <a:rPr lang="sk-SK" sz="1200" kern="1200" dirty="0">
                <a:solidFill>
                  <a:schemeClr val="tx1"/>
                </a:solidFill>
                <a:effectLst/>
                <a:latin typeface="+mn-lt"/>
                <a:ea typeface="+mn-ea"/>
                <a:cs typeface="+mn-cs"/>
              </a:rPr>
              <a:t> úmrtí u </a:t>
            </a:r>
            <a:r>
              <a:rPr lang="sk-SK" sz="1200" kern="1200" dirty="0" err="1">
                <a:solidFill>
                  <a:schemeClr val="tx1"/>
                </a:solidFill>
                <a:effectLst/>
                <a:latin typeface="+mn-lt"/>
                <a:ea typeface="+mn-ea"/>
                <a:cs typeface="+mn-cs"/>
              </a:rPr>
              <a:t>žen</a:t>
            </a:r>
            <a:r>
              <a:rPr lang="sk-SK" sz="1200" kern="1200" dirty="0">
                <a:solidFill>
                  <a:schemeClr val="tx1"/>
                </a:solidFill>
                <a:effectLst/>
                <a:latin typeface="+mn-lt"/>
                <a:ea typeface="+mn-ea"/>
                <a:cs typeface="+mn-cs"/>
              </a:rPr>
              <a:t>. Rakovina </a:t>
            </a:r>
            <a:r>
              <a:rPr lang="sk-SK" sz="1200" kern="1200" dirty="0" err="1">
                <a:solidFill>
                  <a:schemeClr val="tx1"/>
                </a:solidFill>
                <a:effectLst/>
                <a:latin typeface="+mn-lt"/>
                <a:ea typeface="+mn-ea"/>
                <a:cs typeface="+mn-cs"/>
              </a:rPr>
              <a:t>plic</a:t>
            </a:r>
            <a:endParaRPr lang="sk-SK" sz="1200" kern="1200" dirty="0">
              <a:solidFill>
                <a:schemeClr val="tx1"/>
              </a:solidFill>
              <a:effectLst/>
              <a:latin typeface="+mn-lt"/>
              <a:ea typeface="+mn-ea"/>
              <a:cs typeface="+mn-cs"/>
            </a:endParaRPr>
          </a:p>
          <a:p>
            <a:r>
              <a:rPr lang="sk-SK" sz="1200" kern="1200" dirty="0">
                <a:solidFill>
                  <a:schemeClr val="tx1"/>
                </a:solidFill>
                <a:effectLst/>
                <a:latin typeface="+mn-lt"/>
                <a:ea typeface="+mn-ea"/>
                <a:cs typeface="+mn-cs"/>
              </a:rPr>
              <a:t>rakovina </a:t>
            </a:r>
            <a:r>
              <a:rPr lang="sk-SK" sz="1200" kern="1200" dirty="0" err="1">
                <a:solidFill>
                  <a:schemeClr val="tx1"/>
                </a:solidFill>
                <a:effectLst/>
                <a:latin typeface="+mn-lt"/>
                <a:ea typeface="+mn-ea"/>
                <a:cs typeface="+mn-cs"/>
              </a:rPr>
              <a:t>tlustého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střeva</a:t>
            </a:r>
            <a:r>
              <a:rPr lang="sk-SK" sz="1200" kern="1200" dirty="0">
                <a:solidFill>
                  <a:schemeClr val="tx1"/>
                </a:solidFill>
                <a:effectLst/>
                <a:latin typeface="+mn-lt"/>
                <a:ea typeface="+mn-ea"/>
                <a:cs typeface="+mn-cs"/>
              </a:rPr>
              <a:t> a rakovina prostaty </a:t>
            </a:r>
            <a:r>
              <a:rPr lang="sk-SK" sz="1200" kern="1200" dirty="0" err="1">
                <a:solidFill>
                  <a:schemeClr val="tx1"/>
                </a:solidFill>
                <a:effectLst/>
                <a:latin typeface="+mn-lt"/>
                <a:ea typeface="+mn-ea"/>
                <a:cs typeface="+mn-cs"/>
              </a:rPr>
              <a:t>byly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hlavními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příčinami</a:t>
            </a:r>
            <a:r>
              <a:rPr lang="sk-SK" sz="1200" kern="1200" dirty="0">
                <a:solidFill>
                  <a:schemeClr val="tx1"/>
                </a:solidFill>
                <a:effectLst/>
                <a:latin typeface="+mn-lt"/>
                <a:ea typeface="+mn-ea"/>
                <a:cs typeface="+mn-cs"/>
              </a:rPr>
              <a:t> úmrtí na rakovinu u </a:t>
            </a:r>
            <a:r>
              <a:rPr lang="sk-SK" sz="1200" kern="1200" dirty="0" err="1">
                <a:solidFill>
                  <a:schemeClr val="tx1"/>
                </a:solidFill>
                <a:effectLst/>
                <a:latin typeface="+mn-lt"/>
                <a:ea typeface="+mn-ea"/>
                <a:cs typeface="+mn-cs"/>
              </a:rPr>
              <a:t>mužů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zatímco</a:t>
            </a:r>
            <a:r>
              <a:rPr lang="sk-SK" sz="1200" kern="1200" dirty="0">
                <a:solidFill>
                  <a:schemeClr val="tx1"/>
                </a:solidFill>
                <a:effectLst/>
                <a:latin typeface="+mn-lt"/>
                <a:ea typeface="+mn-ea"/>
                <a:cs typeface="+mn-cs"/>
              </a:rPr>
              <a:t> rakovina prsu, rakovina </a:t>
            </a:r>
            <a:r>
              <a:rPr lang="sk-SK" sz="1200" kern="1200" dirty="0" err="1">
                <a:solidFill>
                  <a:schemeClr val="tx1"/>
                </a:solidFill>
                <a:effectLst/>
                <a:latin typeface="+mn-lt"/>
                <a:ea typeface="+mn-ea"/>
                <a:cs typeface="+mn-cs"/>
              </a:rPr>
              <a:t>tlustého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střeva</a:t>
            </a:r>
            <a:r>
              <a:rPr lang="sk-SK" sz="1200" kern="1200" dirty="0">
                <a:solidFill>
                  <a:schemeClr val="tx1"/>
                </a:solidFill>
                <a:effectLst/>
                <a:latin typeface="+mn-lt"/>
                <a:ea typeface="+mn-ea"/>
                <a:cs typeface="+mn-cs"/>
              </a:rPr>
              <a:t> a rakovina </a:t>
            </a:r>
            <a:r>
              <a:rPr lang="sk-SK" sz="1200" kern="1200" dirty="0" err="1">
                <a:solidFill>
                  <a:schemeClr val="tx1"/>
                </a:solidFill>
                <a:effectLst/>
                <a:latin typeface="+mn-lt"/>
                <a:ea typeface="+mn-ea"/>
                <a:cs typeface="+mn-cs"/>
              </a:rPr>
              <a:t>plic</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byly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hlavními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třemi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příčinami</a:t>
            </a:r>
            <a:r>
              <a:rPr lang="sk-SK" sz="1200" kern="1200" dirty="0">
                <a:solidFill>
                  <a:schemeClr val="tx1"/>
                </a:solidFill>
                <a:effectLst/>
                <a:latin typeface="+mn-lt"/>
                <a:ea typeface="+mn-ea"/>
                <a:cs typeface="+mn-cs"/>
              </a:rPr>
              <a:t> úmrtí na rakovinu u </a:t>
            </a:r>
            <a:r>
              <a:rPr lang="sk-SK" sz="1200" kern="1200" dirty="0" err="1">
                <a:solidFill>
                  <a:schemeClr val="tx1"/>
                </a:solidFill>
                <a:effectLst/>
                <a:latin typeface="+mn-lt"/>
                <a:ea typeface="+mn-ea"/>
                <a:cs typeface="+mn-cs"/>
              </a:rPr>
              <a:t>žen</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viz</a:t>
            </a:r>
            <a:r>
              <a:rPr lang="sk-SK" sz="1200" kern="1200" dirty="0">
                <a:solidFill>
                  <a:schemeClr val="tx1"/>
                </a:solidFill>
                <a:effectLst/>
                <a:latin typeface="+mn-lt"/>
                <a:ea typeface="+mn-ea"/>
                <a:cs typeface="+mn-cs"/>
              </a:rPr>
              <a:t> indikátor „</a:t>
            </a:r>
            <a:r>
              <a:rPr lang="sk-SK" sz="1200" kern="1200" dirty="0" err="1">
                <a:solidFill>
                  <a:schemeClr val="tx1"/>
                </a:solidFill>
                <a:effectLst/>
                <a:latin typeface="+mn-lt"/>
                <a:ea typeface="+mn-ea"/>
                <a:cs typeface="+mn-cs"/>
              </a:rPr>
              <a:t>Úmrtnost</a:t>
            </a:r>
            <a:r>
              <a:rPr lang="sk-SK" sz="1200" kern="1200" dirty="0">
                <a:solidFill>
                  <a:schemeClr val="tx1"/>
                </a:solidFill>
                <a:effectLst/>
                <a:latin typeface="+mn-lt"/>
                <a:ea typeface="+mn-ea"/>
                <a:cs typeface="+mn-cs"/>
              </a:rPr>
              <a:t> na rakovinu“).</a:t>
            </a:r>
          </a:p>
          <a:p>
            <a:r>
              <a:rPr lang="sk-SK" sz="1200" kern="1200" dirty="0">
                <a:solidFill>
                  <a:schemeClr val="tx1"/>
                </a:solidFill>
                <a:effectLst/>
                <a:latin typeface="+mn-lt"/>
                <a:ea typeface="+mn-ea"/>
                <a:cs typeface="+mn-cs"/>
              </a:rPr>
              <a:t>Po </a:t>
            </a:r>
            <a:r>
              <a:rPr lang="sk-SK" sz="1200" kern="1200" dirty="0" err="1">
                <a:solidFill>
                  <a:schemeClr val="tx1"/>
                </a:solidFill>
                <a:effectLst/>
                <a:latin typeface="+mn-lt"/>
                <a:ea typeface="+mn-ea"/>
                <a:cs typeface="+mn-cs"/>
              </a:rPr>
              <a:t>kardiovaskulárních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onemocněních</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rakovině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byla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onemocnění</a:t>
            </a:r>
            <a:r>
              <a:rPr lang="sk-SK" sz="1200" kern="1200" dirty="0">
                <a:solidFill>
                  <a:schemeClr val="tx1"/>
                </a:solidFill>
                <a:effectLst/>
                <a:latin typeface="+mn-lt"/>
                <a:ea typeface="+mn-ea"/>
                <a:cs typeface="+mn-cs"/>
              </a:rPr>
              <a:t> dýchacích </a:t>
            </a:r>
            <a:r>
              <a:rPr lang="sk-SK" sz="1200" kern="1200" dirty="0" err="1">
                <a:solidFill>
                  <a:schemeClr val="tx1"/>
                </a:solidFill>
                <a:effectLst/>
                <a:latin typeface="+mn-lt"/>
                <a:ea typeface="+mn-ea"/>
                <a:cs typeface="+mn-cs"/>
              </a:rPr>
              <a:t>cest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třetí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nejčastější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příčinou</a:t>
            </a:r>
            <a:r>
              <a:rPr lang="sk-SK" sz="1200" kern="1200" dirty="0">
                <a:solidFill>
                  <a:schemeClr val="tx1"/>
                </a:solidFill>
                <a:effectLst/>
                <a:latin typeface="+mn-lt"/>
                <a:ea typeface="+mn-ea"/>
                <a:cs typeface="+mn-cs"/>
              </a:rPr>
              <a:t> úmrtí v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EU a v </a:t>
            </a:r>
            <a:r>
              <a:rPr lang="sk-SK" sz="1200" kern="1200" dirty="0" err="1">
                <a:solidFill>
                  <a:schemeClr val="tx1"/>
                </a:solidFill>
                <a:effectLst/>
                <a:latin typeface="+mn-lt"/>
                <a:ea typeface="+mn-ea"/>
                <a:cs typeface="+mn-cs"/>
              </a:rPr>
              <a:t>roce</a:t>
            </a:r>
            <a:r>
              <a:rPr lang="sk-SK" sz="1200" kern="1200" dirty="0">
                <a:solidFill>
                  <a:schemeClr val="tx1"/>
                </a:solidFill>
                <a:effectLst/>
                <a:latin typeface="+mn-lt"/>
                <a:ea typeface="+mn-ea"/>
                <a:cs typeface="+mn-cs"/>
              </a:rPr>
              <a:t> 2013 </a:t>
            </a:r>
            <a:r>
              <a:rPr lang="sk-SK" sz="1200" kern="1200" dirty="0" err="1">
                <a:solidFill>
                  <a:schemeClr val="tx1"/>
                </a:solidFill>
                <a:effectLst/>
                <a:latin typeface="+mn-lt"/>
                <a:ea typeface="+mn-ea"/>
                <a:cs typeface="+mn-cs"/>
              </a:rPr>
              <a:t>představovala</a:t>
            </a:r>
            <a:r>
              <a:rPr lang="sk-SK" sz="1200" kern="1200" dirty="0">
                <a:solidFill>
                  <a:schemeClr val="tx1"/>
                </a:solidFill>
                <a:effectLst/>
                <a:latin typeface="+mn-lt"/>
                <a:ea typeface="+mn-ea"/>
                <a:cs typeface="+mn-cs"/>
              </a:rPr>
              <a:t> 9 % </a:t>
            </a:r>
            <a:r>
              <a:rPr lang="sk-SK" sz="1200" kern="1200" dirty="0" err="1">
                <a:solidFill>
                  <a:schemeClr val="tx1"/>
                </a:solidFill>
                <a:effectLst/>
                <a:latin typeface="+mn-lt"/>
                <a:ea typeface="+mn-ea"/>
                <a:cs typeface="+mn-cs"/>
              </a:rPr>
              <a:t>všech</a:t>
            </a:r>
            <a:r>
              <a:rPr lang="sk-SK" sz="1200" kern="1200" dirty="0">
                <a:solidFill>
                  <a:schemeClr val="tx1"/>
                </a:solidFill>
                <a:effectLst/>
                <a:latin typeface="+mn-lt"/>
                <a:ea typeface="+mn-ea"/>
                <a:cs typeface="+mn-cs"/>
              </a:rPr>
              <a:t> úmrtí u </a:t>
            </a:r>
            <a:r>
              <a:rPr lang="sk-SK" sz="1200" kern="1200" dirty="0" err="1">
                <a:solidFill>
                  <a:schemeClr val="tx1"/>
                </a:solidFill>
                <a:effectLst/>
                <a:latin typeface="+mn-lt"/>
                <a:ea typeface="+mn-ea"/>
                <a:cs typeface="+mn-cs"/>
              </a:rPr>
              <a:t>mužů</a:t>
            </a:r>
            <a:r>
              <a:rPr lang="sk-SK" sz="1200" kern="1200" dirty="0">
                <a:solidFill>
                  <a:schemeClr val="tx1"/>
                </a:solidFill>
                <a:effectLst/>
                <a:latin typeface="+mn-lt"/>
                <a:ea typeface="+mn-ea"/>
                <a:cs typeface="+mn-cs"/>
              </a:rPr>
              <a:t> a 8 % u </a:t>
            </a:r>
            <a:r>
              <a:rPr lang="sk-SK" sz="1200" kern="1200" dirty="0" err="1">
                <a:solidFill>
                  <a:schemeClr val="tx1"/>
                </a:solidFill>
                <a:effectLst/>
                <a:latin typeface="+mn-lt"/>
                <a:ea typeface="+mn-ea"/>
                <a:cs typeface="+mn-cs"/>
              </a:rPr>
              <a:t>žen</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Nejčastější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příčinou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byla</a:t>
            </a:r>
            <a:r>
              <a:rPr lang="sk-SK" sz="1200" kern="1200" dirty="0">
                <a:solidFill>
                  <a:schemeClr val="tx1"/>
                </a:solidFill>
                <a:effectLst/>
                <a:latin typeface="+mn-lt"/>
                <a:ea typeface="+mn-ea"/>
                <a:cs typeface="+mn-cs"/>
              </a:rPr>
              <a:t> chronická </a:t>
            </a:r>
            <a:r>
              <a:rPr lang="sk-SK" sz="1200" kern="1200" dirty="0" err="1">
                <a:solidFill>
                  <a:schemeClr val="tx1"/>
                </a:solidFill>
                <a:effectLst/>
                <a:latin typeface="+mn-lt"/>
                <a:ea typeface="+mn-ea"/>
                <a:cs typeface="+mn-cs"/>
              </a:rPr>
              <a:t>obstrukční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plicní</a:t>
            </a:r>
            <a:r>
              <a:rPr lang="sk-SK" sz="1200" kern="1200" dirty="0">
                <a:solidFill>
                  <a:schemeClr val="tx1"/>
                </a:solidFill>
                <a:effectLst/>
                <a:latin typeface="+mn-lt"/>
                <a:ea typeface="+mn-ea"/>
                <a:cs typeface="+mn-cs"/>
              </a:rPr>
              <a:t> nemoc (CHOPN). </a:t>
            </a:r>
            <a:r>
              <a:rPr lang="sk-SK" sz="1200" kern="1200" dirty="0" err="1">
                <a:solidFill>
                  <a:schemeClr val="tx1"/>
                </a:solidFill>
                <a:effectLst/>
                <a:latin typeface="+mn-lt"/>
                <a:ea typeface="+mn-ea"/>
                <a:cs typeface="+mn-cs"/>
              </a:rPr>
              <a:t>úmrtnost</a:t>
            </a:r>
            <a:r>
              <a:rPr lang="sk-SK" sz="1200" kern="1200" dirty="0">
                <a:solidFill>
                  <a:schemeClr val="tx1"/>
                </a:solidFill>
                <a:effectLst/>
                <a:latin typeface="+mn-lt"/>
                <a:ea typeface="+mn-ea"/>
                <a:cs typeface="+mn-cs"/>
              </a:rPr>
              <a:t> na respirační </a:t>
            </a:r>
            <a:r>
              <a:rPr lang="sk-SK" sz="1200" kern="1200" dirty="0" err="1">
                <a:solidFill>
                  <a:schemeClr val="tx1"/>
                </a:solidFill>
                <a:effectLst/>
                <a:latin typeface="+mn-lt"/>
                <a:ea typeface="+mn-ea"/>
                <a:cs typeface="+mn-cs"/>
              </a:rPr>
              <a:t>onemocnění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následovaná</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pneumonií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viz</a:t>
            </a:r>
            <a:r>
              <a:rPr lang="sk-SK" sz="1200" kern="1200" dirty="0">
                <a:solidFill>
                  <a:schemeClr val="tx1"/>
                </a:solidFill>
                <a:effectLst/>
                <a:latin typeface="+mn-lt"/>
                <a:ea typeface="+mn-ea"/>
                <a:cs typeface="+mn-cs"/>
              </a:rPr>
              <a:t> indikátor „</a:t>
            </a:r>
            <a:r>
              <a:rPr lang="sk-SK" sz="1200" kern="1200" dirty="0" err="1">
                <a:solidFill>
                  <a:schemeClr val="tx1"/>
                </a:solidFill>
                <a:effectLst/>
                <a:latin typeface="+mn-lt"/>
                <a:ea typeface="+mn-ea"/>
                <a:cs typeface="+mn-cs"/>
              </a:rPr>
              <a:t>Úmrtnost</a:t>
            </a:r>
            <a:r>
              <a:rPr lang="sk-SK" sz="1200" kern="1200" dirty="0">
                <a:solidFill>
                  <a:schemeClr val="tx1"/>
                </a:solidFill>
                <a:effectLst/>
                <a:latin typeface="+mn-lt"/>
                <a:ea typeface="+mn-ea"/>
                <a:cs typeface="+mn-cs"/>
              </a:rPr>
              <a:t> na respirační </a:t>
            </a:r>
            <a:r>
              <a:rPr lang="sk-SK" sz="1200" kern="1200" dirty="0" err="1">
                <a:solidFill>
                  <a:schemeClr val="tx1"/>
                </a:solidFill>
                <a:effectLst/>
                <a:latin typeface="+mn-lt"/>
                <a:ea typeface="+mn-ea"/>
                <a:cs typeface="+mn-cs"/>
              </a:rPr>
              <a:t>onemocnění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Naprostá</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většina</a:t>
            </a:r>
            <a:r>
              <a:rPr lang="sk-SK" sz="1200" kern="1200" dirty="0">
                <a:solidFill>
                  <a:schemeClr val="tx1"/>
                </a:solidFill>
                <a:effectLst/>
                <a:latin typeface="+mn-lt"/>
                <a:ea typeface="+mn-ea"/>
                <a:cs typeface="+mn-cs"/>
              </a:rPr>
              <a:t> úmrtí na respirační </a:t>
            </a:r>
            <a:r>
              <a:rPr lang="sk-SK" sz="1200" kern="1200" dirty="0" err="1">
                <a:solidFill>
                  <a:schemeClr val="tx1"/>
                </a:solidFill>
                <a:effectLst/>
                <a:latin typeface="+mn-lt"/>
                <a:ea typeface="+mn-ea"/>
                <a:cs typeface="+mn-cs"/>
              </a:rPr>
              <a:t>onemocnění</a:t>
            </a:r>
            <a:r>
              <a:rPr lang="sk-SK" sz="1200" kern="1200" dirty="0">
                <a:solidFill>
                  <a:schemeClr val="tx1"/>
                </a:solidFill>
                <a:effectLst/>
                <a:latin typeface="+mn-lt"/>
                <a:ea typeface="+mn-ea"/>
                <a:cs typeface="+mn-cs"/>
              </a:rPr>
              <a:t> je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lidmi</a:t>
            </a:r>
            <a:r>
              <a:rPr lang="sk-SK" sz="1200" kern="1200" dirty="0">
                <a:solidFill>
                  <a:schemeClr val="tx1"/>
                </a:solidFill>
                <a:effectLst/>
                <a:latin typeface="+mn-lt"/>
                <a:ea typeface="+mn-ea"/>
                <a:cs typeface="+mn-cs"/>
              </a:rPr>
              <a:t> staršími 65 let.</a:t>
            </a:r>
          </a:p>
          <a:p>
            <a:r>
              <a:rPr lang="sk-SK" sz="1200" kern="1200" dirty="0" err="1">
                <a:solidFill>
                  <a:schemeClr val="tx1"/>
                </a:solidFill>
                <a:effectLst/>
                <a:latin typeface="+mn-lt"/>
                <a:ea typeface="+mn-ea"/>
                <a:cs typeface="+mn-cs"/>
              </a:rPr>
              <a:t>Vnější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příčiny</a:t>
            </a:r>
            <a:r>
              <a:rPr lang="sk-SK" sz="1200" kern="1200" dirty="0">
                <a:solidFill>
                  <a:schemeClr val="tx1"/>
                </a:solidFill>
                <a:effectLst/>
                <a:latin typeface="+mn-lt"/>
                <a:ea typeface="+mn-ea"/>
                <a:cs typeface="+mn-cs"/>
              </a:rPr>
              <a:t> smrti (</a:t>
            </a:r>
            <a:r>
              <a:rPr lang="sk-SK" sz="1200" kern="1200" dirty="0" err="1">
                <a:solidFill>
                  <a:schemeClr val="tx1"/>
                </a:solidFill>
                <a:effectLst/>
                <a:latin typeface="+mn-lt"/>
                <a:ea typeface="+mn-ea"/>
                <a:cs typeface="+mn-cs"/>
              </a:rPr>
              <a:t>které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zahrnují</a:t>
            </a:r>
            <a:r>
              <a:rPr lang="sk-SK" sz="1200" kern="1200" dirty="0">
                <a:solidFill>
                  <a:schemeClr val="tx1"/>
                </a:solidFill>
                <a:effectLst/>
                <a:latin typeface="+mn-lt"/>
                <a:ea typeface="+mn-ea"/>
                <a:cs typeface="+mn-cs"/>
              </a:rPr>
              <a:t> nehody, </a:t>
            </a:r>
            <a:r>
              <a:rPr lang="sk-SK" sz="1200" kern="1200" dirty="0" err="1">
                <a:solidFill>
                  <a:schemeClr val="tx1"/>
                </a:solidFill>
                <a:effectLst/>
                <a:latin typeface="+mn-lt"/>
                <a:ea typeface="+mn-ea"/>
                <a:cs typeface="+mn-cs"/>
              </a:rPr>
              <a:t>sebevraždy</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další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příčiny</a:t>
            </a:r>
            <a:r>
              <a:rPr lang="sk-SK" sz="1200" kern="1200" dirty="0">
                <a:solidFill>
                  <a:schemeClr val="tx1"/>
                </a:solidFill>
                <a:effectLst/>
                <a:latin typeface="+mn-lt"/>
                <a:ea typeface="+mn-ea"/>
                <a:cs typeface="+mn-cs"/>
              </a:rPr>
              <a:t> smrti) </a:t>
            </a:r>
            <a:r>
              <a:rPr lang="sk-SK" sz="1200" kern="1200" dirty="0" err="1">
                <a:solidFill>
                  <a:schemeClr val="tx1"/>
                </a:solidFill>
                <a:effectLst/>
                <a:latin typeface="+mn-lt"/>
                <a:ea typeface="+mn-ea"/>
                <a:cs typeface="+mn-cs"/>
              </a:rPr>
              <a:t>byly</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roce</a:t>
            </a:r>
            <a:r>
              <a:rPr lang="sk-SK" sz="1200" kern="1200" dirty="0">
                <a:solidFill>
                  <a:schemeClr val="tx1"/>
                </a:solidFill>
                <a:effectLst/>
                <a:latin typeface="+mn-lt"/>
                <a:ea typeface="+mn-ea"/>
                <a:cs typeface="+mn-cs"/>
              </a:rPr>
              <a:t> 2013 </a:t>
            </a:r>
            <a:r>
              <a:rPr lang="sk-SK" sz="1200" kern="1200" dirty="0" err="1">
                <a:solidFill>
                  <a:schemeClr val="tx1"/>
                </a:solidFill>
                <a:effectLst/>
                <a:latin typeface="+mn-lt"/>
                <a:ea typeface="+mn-ea"/>
                <a:cs typeface="+mn-cs"/>
              </a:rPr>
              <a:t>odpovědné</a:t>
            </a:r>
            <a:r>
              <a:rPr lang="sk-SK" sz="1200" kern="1200" dirty="0">
                <a:solidFill>
                  <a:schemeClr val="tx1"/>
                </a:solidFill>
                <a:effectLst/>
                <a:latin typeface="+mn-lt"/>
                <a:ea typeface="+mn-ea"/>
                <a:cs typeface="+mn-cs"/>
              </a:rPr>
              <a:t> za </a:t>
            </a:r>
            <a:r>
              <a:rPr lang="sk-SK" sz="1200" kern="1200" dirty="0" err="1">
                <a:solidFill>
                  <a:schemeClr val="tx1"/>
                </a:solidFill>
                <a:effectLst/>
                <a:latin typeface="+mn-lt"/>
                <a:ea typeface="+mn-ea"/>
                <a:cs typeface="+mn-cs"/>
              </a:rPr>
              <a:t>přibližně</a:t>
            </a:r>
            <a:r>
              <a:rPr lang="sk-SK" sz="1200" kern="1200" dirty="0">
                <a:solidFill>
                  <a:schemeClr val="tx1"/>
                </a:solidFill>
                <a:effectLst/>
                <a:latin typeface="+mn-lt"/>
                <a:ea typeface="+mn-ea"/>
                <a:cs typeface="+mn-cs"/>
              </a:rPr>
              <a:t> 6 % </a:t>
            </a:r>
            <a:r>
              <a:rPr lang="sk-SK" sz="1200" kern="1200" dirty="0" err="1">
                <a:solidFill>
                  <a:schemeClr val="tx1"/>
                </a:solidFill>
                <a:effectLst/>
                <a:latin typeface="+mn-lt"/>
                <a:ea typeface="+mn-ea"/>
                <a:cs typeface="+mn-cs"/>
              </a:rPr>
              <a:t>všech</a:t>
            </a:r>
            <a:r>
              <a:rPr lang="sk-SK" sz="1200" kern="1200" dirty="0">
                <a:solidFill>
                  <a:schemeClr val="tx1"/>
                </a:solidFill>
                <a:effectLst/>
                <a:latin typeface="+mn-lt"/>
                <a:ea typeface="+mn-ea"/>
                <a:cs typeface="+mn-cs"/>
              </a:rPr>
              <a:t> úmrtí u </a:t>
            </a:r>
            <a:r>
              <a:rPr lang="sk-SK" sz="1200" kern="1200" dirty="0" err="1">
                <a:solidFill>
                  <a:schemeClr val="tx1"/>
                </a:solidFill>
                <a:effectLst/>
                <a:latin typeface="+mn-lt"/>
                <a:ea typeface="+mn-ea"/>
                <a:cs typeface="+mn-cs"/>
              </a:rPr>
              <a:t>mužů</a:t>
            </a:r>
            <a:r>
              <a:rPr lang="sk-SK" sz="1200" kern="1200" dirty="0">
                <a:solidFill>
                  <a:schemeClr val="tx1"/>
                </a:solidFill>
                <a:effectLst/>
                <a:latin typeface="+mn-lt"/>
                <a:ea typeface="+mn-ea"/>
                <a:cs typeface="+mn-cs"/>
              </a:rPr>
              <a:t> a 3 % úmrtí u </a:t>
            </a:r>
            <a:r>
              <a:rPr lang="sk-SK" sz="1200" kern="1200" dirty="0" err="1">
                <a:solidFill>
                  <a:schemeClr val="tx1"/>
                </a:solidFill>
                <a:effectLst/>
                <a:latin typeface="+mn-lt"/>
                <a:ea typeface="+mn-ea"/>
                <a:cs typeface="+mn-cs"/>
              </a:rPr>
              <a:t>žen</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EU (</a:t>
            </a:r>
            <a:r>
              <a:rPr lang="sk-SK" sz="1200" kern="1200" dirty="0" err="1">
                <a:solidFill>
                  <a:schemeClr val="tx1"/>
                </a:solidFill>
                <a:effectLst/>
                <a:latin typeface="+mn-lt"/>
                <a:ea typeface="+mn-ea"/>
                <a:cs typeface="+mn-cs"/>
              </a:rPr>
              <a:t>viz</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ukazatel</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Sebevražda</a:t>
            </a:r>
            <a:r>
              <a:rPr lang="sk-SK" sz="1200" kern="1200" dirty="0">
                <a:solidFill>
                  <a:schemeClr val="tx1"/>
                </a:solidFill>
                <a:effectLst/>
                <a:latin typeface="+mn-lt"/>
                <a:ea typeface="+mn-ea"/>
                <a:cs typeface="+mn-cs"/>
              </a:rPr>
              <a:t>“).</a:t>
            </a:r>
          </a:p>
          <a:p>
            <a:r>
              <a:rPr lang="sk-SK" sz="1200" kern="1200" dirty="0" err="1">
                <a:solidFill>
                  <a:schemeClr val="tx1"/>
                </a:solidFill>
                <a:effectLst/>
                <a:latin typeface="+mn-lt"/>
                <a:ea typeface="+mn-ea"/>
                <a:cs typeface="+mn-cs"/>
              </a:rPr>
              <a:t>Většina</a:t>
            </a:r>
            <a:r>
              <a:rPr lang="sk-SK" sz="1200" kern="1200" dirty="0">
                <a:solidFill>
                  <a:schemeClr val="tx1"/>
                </a:solidFill>
                <a:effectLst/>
                <a:latin typeface="+mn-lt"/>
                <a:ea typeface="+mn-ea"/>
                <a:cs typeface="+mn-cs"/>
              </a:rPr>
              <a:t> úmrtí (kolem 80 %) v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EU </a:t>
            </a:r>
            <a:r>
              <a:rPr lang="sk-SK" sz="1200" kern="1200" dirty="0" err="1">
                <a:solidFill>
                  <a:schemeClr val="tx1"/>
                </a:solidFill>
                <a:effectLst/>
                <a:latin typeface="+mn-lt"/>
                <a:ea typeface="+mn-ea"/>
                <a:cs typeface="+mn-cs"/>
              </a:rPr>
              <a:t>nastává</a:t>
            </a:r>
            <a:r>
              <a:rPr lang="sk-SK" sz="1200" kern="1200" dirty="0">
                <a:solidFill>
                  <a:schemeClr val="tx1"/>
                </a:solidFill>
                <a:effectLst/>
                <a:latin typeface="+mn-lt"/>
                <a:ea typeface="+mn-ea"/>
                <a:cs typeface="+mn-cs"/>
              </a:rPr>
              <a:t> po </a:t>
            </a:r>
            <a:r>
              <a:rPr lang="sk-SK" sz="1200" kern="1200" dirty="0" err="1">
                <a:solidFill>
                  <a:schemeClr val="tx1"/>
                </a:solidFill>
                <a:effectLst/>
                <a:latin typeface="+mn-lt"/>
                <a:ea typeface="+mn-ea"/>
                <a:cs typeface="+mn-cs"/>
              </a:rPr>
              <a:t>dosažení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věku</a:t>
            </a:r>
            <a:r>
              <a:rPr lang="sk-SK" sz="1200" kern="1200" dirty="0">
                <a:solidFill>
                  <a:schemeClr val="tx1"/>
                </a:solidFill>
                <a:effectLst/>
                <a:latin typeface="+mn-lt"/>
                <a:ea typeface="+mn-ea"/>
                <a:cs typeface="+mn-cs"/>
              </a:rPr>
              <a:t> 65 let. </a:t>
            </a:r>
            <a:r>
              <a:rPr lang="sk-SK" sz="1200" kern="1200" dirty="0" err="1">
                <a:solidFill>
                  <a:schemeClr val="tx1"/>
                </a:solidFill>
                <a:effectLst/>
                <a:latin typeface="+mn-lt"/>
                <a:ea typeface="+mn-ea"/>
                <a:cs typeface="+mn-cs"/>
              </a:rPr>
              <a:t>Zatímco</a:t>
            </a:r>
            <a:r>
              <a:rPr lang="sk-SK" sz="1200" kern="1200" dirty="0">
                <a:solidFill>
                  <a:schemeClr val="tx1"/>
                </a:solidFill>
                <a:effectLst/>
                <a:latin typeface="+mn-lt"/>
                <a:ea typeface="+mn-ea"/>
                <a:cs typeface="+mn-cs"/>
              </a:rPr>
              <a:t> hlavní </a:t>
            </a:r>
            <a:r>
              <a:rPr lang="sk-SK" sz="1200" kern="1200" dirty="0" err="1">
                <a:solidFill>
                  <a:schemeClr val="tx1"/>
                </a:solidFill>
                <a:effectLst/>
                <a:latin typeface="+mn-lt"/>
                <a:ea typeface="+mn-ea"/>
                <a:cs typeface="+mn-cs"/>
              </a:rPr>
              <a:t>příčinou</a:t>
            </a:r>
            <a:r>
              <a:rPr lang="sk-SK" sz="1200" kern="1200" dirty="0">
                <a:solidFill>
                  <a:schemeClr val="tx1"/>
                </a:solidFill>
                <a:effectLst/>
                <a:latin typeface="+mn-lt"/>
                <a:ea typeface="+mn-ea"/>
                <a:cs typeface="+mn-cs"/>
              </a:rPr>
              <a:t> úmrtí </a:t>
            </a:r>
            <a:r>
              <a:rPr lang="sk-SK" sz="1200" kern="1200" dirty="0" err="1">
                <a:solidFill>
                  <a:schemeClr val="tx1"/>
                </a:solidFill>
                <a:effectLst/>
                <a:latin typeface="+mn-lt"/>
                <a:ea typeface="+mn-ea"/>
                <a:cs typeface="+mn-cs"/>
              </a:rPr>
              <a:t>osob</a:t>
            </a:r>
            <a:r>
              <a:rPr lang="sk-SK" sz="1200" kern="1200" dirty="0">
                <a:solidFill>
                  <a:schemeClr val="tx1"/>
                </a:solidFill>
                <a:effectLst/>
                <a:latin typeface="+mn-lt"/>
                <a:ea typeface="+mn-ea"/>
                <a:cs typeface="+mn-cs"/>
              </a:rPr>
              <a:t> starších 65 let </a:t>
            </a:r>
            <a:r>
              <a:rPr lang="sk-SK" sz="1200" kern="1200" dirty="0" err="1">
                <a:solidFill>
                  <a:schemeClr val="tx1"/>
                </a:solidFill>
                <a:effectLst/>
                <a:latin typeface="+mn-lt"/>
                <a:ea typeface="+mn-ea"/>
                <a:cs typeface="+mn-cs"/>
              </a:rPr>
              <a:t>jsou</a:t>
            </a:r>
            <a:r>
              <a:rPr lang="sk-SK" sz="1200" kern="1200" dirty="0">
                <a:solidFill>
                  <a:schemeClr val="tx1"/>
                </a:solidFill>
                <a:effectLst/>
                <a:latin typeface="+mn-lt"/>
                <a:ea typeface="+mn-ea"/>
                <a:cs typeface="+mn-cs"/>
              </a:rPr>
              <a:t> nemoci </a:t>
            </a:r>
            <a:r>
              <a:rPr lang="sk-SK" sz="1200" kern="1200" dirty="0" err="1">
                <a:solidFill>
                  <a:schemeClr val="tx1"/>
                </a:solidFill>
                <a:effectLst/>
                <a:latin typeface="+mn-lt"/>
                <a:ea typeface="+mn-ea"/>
                <a:cs typeface="+mn-cs"/>
              </a:rPr>
              <a:t>oběhové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soustavy</a:t>
            </a:r>
            <a:r>
              <a:rPr lang="sk-SK" sz="1200" kern="1200" dirty="0">
                <a:solidFill>
                  <a:schemeClr val="tx1"/>
                </a:solidFill>
                <a:effectLst/>
                <a:latin typeface="+mn-lt"/>
                <a:ea typeface="+mn-ea"/>
                <a:cs typeface="+mn-cs"/>
              </a:rPr>
              <a:t>, hlavní </a:t>
            </a:r>
            <a:r>
              <a:rPr lang="sk-SK" sz="1200" kern="1200" dirty="0" err="1">
                <a:solidFill>
                  <a:schemeClr val="tx1"/>
                </a:solidFill>
                <a:effectLst/>
                <a:latin typeface="+mn-lt"/>
                <a:ea typeface="+mn-ea"/>
                <a:cs typeface="+mn-cs"/>
              </a:rPr>
              <a:t>příčinou</a:t>
            </a:r>
            <a:r>
              <a:rPr lang="sk-SK" sz="1200" kern="1200" dirty="0">
                <a:solidFill>
                  <a:schemeClr val="tx1"/>
                </a:solidFill>
                <a:effectLst/>
                <a:latin typeface="+mn-lt"/>
                <a:ea typeface="+mn-ea"/>
                <a:cs typeface="+mn-cs"/>
              </a:rPr>
              <a:t> úmrtí </a:t>
            </a:r>
            <a:r>
              <a:rPr lang="sk-SK" sz="1200" kern="1200" dirty="0" err="1">
                <a:solidFill>
                  <a:schemeClr val="tx1"/>
                </a:solidFill>
                <a:effectLst/>
                <a:latin typeface="+mn-lt"/>
                <a:ea typeface="+mn-ea"/>
                <a:cs typeface="+mn-cs"/>
              </a:rPr>
              <a:t>osob</a:t>
            </a:r>
            <a:r>
              <a:rPr lang="sk-SK" sz="1200" kern="1200" dirty="0">
                <a:solidFill>
                  <a:schemeClr val="tx1"/>
                </a:solidFill>
                <a:effectLst/>
                <a:latin typeface="+mn-lt"/>
                <a:ea typeface="+mn-ea"/>
                <a:cs typeface="+mn-cs"/>
              </a:rPr>
              <a:t> mladších 65 let je rakovina (</a:t>
            </a:r>
            <a:r>
              <a:rPr lang="sk-SK" sz="1200" kern="1200" dirty="0" err="1">
                <a:solidFill>
                  <a:schemeClr val="tx1"/>
                </a:solidFill>
                <a:effectLst/>
                <a:latin typeface="+mn-lt"/>
                <a:ea typeface="+mn-ea"/>
                <a:cs typeface="+mn-cs"/>
              </a:rPr>
              <a:t>Eurostat</a:t>
            </a:r>
            <a:r>
              <a:rPr lang="sk-SK" sz="1200" kern="1200" dirty="0">
                <a:solidFill>
                  <a:schemeClr val="tx1"/>
                </a:solidFill>
                <a:effectLst/>
                <a:latin typeface="+mn-lt"/>
                <a:ea typeface="+mn-ea"/>
                <a:cs typeface="+mn-cs"/>
              </a:rPr>
              <a:t>, 2016).</a:t>
            </a:r>
            <a:endParaRPr lang="en-GB" dirty="0"/>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37</a:t>
            </a:fld>
            <a:endParaRPr lang="en-GB"/>
          </a:p>
        </p:txBody>
      </p:sp>
    </p:spTree>
    <p:extLst>
      <p:ext uri="{BB962C8B-B14F-4D97-AF65-F5344CB8AC3E}">
        <p14:creationId xmlns:p14="http://schemas.microsoft.com/office/powerpoint/2010/main" val="2430570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sz="1200" kern="1200" dirty="0">
                <a:solidFill>
                  <a:schemeClr val="tx1"/>
                </a:solidFill>
                <a:effectLst/>
                <a:latin typeface="+mn-lt"/>
                <a:ea typeface="+mn-ea"/>
                <a:cs typeface="+mn-cs"/>
              </a:rPr>
              <a:t>Zlepšení </a:t>
            </a:r>
            <a:r>
              <a:rPr lang="sk-SK" sz="1200" kern="1200" dirty="0" err="1">
                <a:solidFill>
                  <a:schemeClr val="tx1"/>
                </a:solidFill>
                <a:effectLst/>
                <a:latin typeface="+mn-lt"/>
                <a:ea typeface="+mn-ea"/>
                <a:cs typeface="+mn-cs"/>
              </a:rPr>
              <a:t>veřejného</a:t>
            </a:r>
            <a:r>
              <a:rPr lang="sk-SK" sz="1200" kern="1200" dirty="0">
                <a:solidFill>
                  <a:schemeClr val="tx1"/>
                </a:solidFill>
                <a:effectLst/>
                <a:latin typeface="+mn-lt"/>
                <a:ea typeface="+mn-ea"/>
                <a:cs typeface="+mn-cs"/>
              </a:rPr>
              <a:t> zdraví a výkonnosti </a:t>
            </a:r>
            <a:r>
              <a:rPr lang="sk-SK" sz="1200" kern="1200" dirty="0" err="1">
                <a:solidFill>
                  <a:schemeClr val="tx1"/>
                </a:solidFill>
                <a:effectLst/>
                <a:latin typeface="+mn-lt"/>
                <a:ea typeface="+mn-ea"/>
                <a:cs typeface="+mn-cs"/>
              </a:rPr>
              <a:t>systémů</a:t>
            </a:r>
            <a:r>
              <a:rPr lang="sk-SK" sz="1200" kern="1200" dirty="0">
                <a:solidFill>
                  <a:schemeClr val="tx1"/>
                </a:solidFill>
                <a:effectLst/>
                <a:latin typeface="+mn-lt"/>
                <a:ea typeface="+mn-ea"/>
                <a:cs typeface="+mn-cs"/>
              </a:rPr>
              <a:t> zdravotní </a:t>
            </a:r>
            <a:r>
              <a:rPr lang="sk-SK" sz="1200" kern="1200" dirty="0" err="1">
                <a:solidFill>
                  <a:schemeClr val="tx1"/>
                </a:solidFill>
                <a:effectLst/>
                <a:latin typeface="+mn-lt"/>
                <a:ea typeface="+mn-ea"/>
                <a:cs typeface="+mn-cs"/>
              </a:rPr>
              <a:t>péče</a:t>
            </a:r>
            <a:r>
              <a:rPr lang="sk-SK" sz="1200" kern="1200" dirty="0">
                <a:solidFill>
                  <a:schemeClr val="tx1"/>
                </a:solidFill>
                <a:effectLst/>
                <a:latin typeface="+mn-lt"/>
                <a:ea typeface="+mn-ea"/>
                <a:cs typeface="+mn-cs"/>
              </a:rPr>
              <a:t> je </a:t>
            </a:r>
            <a:r>
              <a:rPr lang="sk-SK" sz="1200" kern="1200" dirty="0" err="1">
                <a:solidFill>
                  <a:schemeClr val="tx1"/>
                </a:solidFill>
                <a:effectLst/>
                <a:latin typeface="+mn-lt"/>
                <a:ea typeface="+mn-ea"/>
                <a:cs typeface="+mn-cs"/>
              </a:rPr>
              <a:t>klíčovou</a:t>
            </a:r>
            <a:r>
              <a:rPr lang="sk-SK" sz="1200" kern="1200" dirty="0">
                <a:solidFill>
                  <a:schemeClr val="tx1"/>
                </a:solidFill>
                <a:effectLst/>
                <a:latin typeface="+mn-lt"/>
                <a:ea typeface="+mn-ea"/>
                <a:cs typeface="+mn-cs"/>
              </a:rPr>
              <a:t> prioritou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všech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EU. </a:t>
            </a:r>
            <a:r>
              <a:rPr lang="sk-SK" sz="1200" kern="1200" dirty="0" err="1">
                <a:solidFill>
                  <a:schemeClr val="tx1"/>
                </a:solidFill>
                <a:effectLst/>
                <a:latin typeface="+mn-lt"/>
                <a:ea typeface="+mn-ea"/>
                <a:cs typeface="+mn-cs"/>
              </a:rPr>
              <a:t>Jedním</a:t>
            </a:r>
            <a:r>
              <a:rPr lang="sk-SK" sz="1200" kern="1200" dirty="0">
                <a:solidFill>
                  <a:schemeClr val="tx1"/>
                </a:solidFill>
                <a:effectLst/>
                <a:latin typeface="+mn-lt"/>
                <a:ea typeface="+mn-ea"/>
                <a:cs typeface="+mn-cs"/>
              </a:rPr>
              <a:t> z </a:t>
            </a:r>
            <a:r>
              <a:rPr lang="sk-SK" sz="1200" kern="1200" dirty="0" err="1">
                <a:solidFill>
                  <a:schemeClr val="tx1"/>
                </a:solidFill>
                <a:effectLst/>
                <a:latin typeface="+mn-lt"/>
                <a:ea typeface="+mn-ea"/>
                <a:cs typeface="+mn-cs"/>
              </a:rPr>
              <a:t>přístupů</a:t>
            </a:r>
            <a:r>
              <a:rPr lang="sk-SK" sz="1200" kern="1200" dirty="0">
                <a:solidFill>
                  <a:schemeClr val="tx1"/>
                </a:solidFill>
                <a:effectLst/>
                <a:latin typeface="+mn-lt"/>
                <a:ea typeface="+mn-ea"/>
                <a:cs typeface="+mn-cs"/>
              </a:rPr>
              <a:t> k </a:t>
            </a:r>
            <a:r>
              <a:rPr lang="sk-SK" sz="1200" kern="1200" dirty="0" err="1">
                <a:solidFill>
                  <a:schemeClr val="tx1"/>
                </a:solidFill>
                <a:effectLst/>
                <a:latin typeface="+mn-lt"/>
                <a:ea typeface="+mn-ea"/>
                <a:cs typeface="+mn-cs"/>
              </a:rPr>
              <a:t>hodnocení</a:t>
            </a:r>
            <a:r>
              <a:rPr lang="sk-SK" sz="1200" kern="1200" dirty="0">
                <a:solidFill>
                  <a:schemeClr val="tx1"/>
                </a:solidFill>
                <a:effectLst/>
                <a:latin typeface="+mn-lt"/>
                <a:ea typeface="+mn-ea"/>
                <a:cs typeface="+mn-cs"/>
              </a:rPr>
              <a:t> obecné účinnosti </a:t>
            </a:r>
            <a:r>
              <a:rPr lang="sk-SK" sz="1200" kern="1200" dirty="0" err="1">
                <a:solidFill>
                  <a:schemeClr val="tx1"/>
                </a:solidFill>
                <a:effectLst/>
                <a:latin typeface="+mn-lt"/>
                <a:ea typeface="+mn-ea"/>
                <a:cs typeface="+mn-cs"/>
              </a:rPr>
              <a:t>programů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veřejného</a:t>
            </a:r>
            <a:r>
              <a:rPr lang="sk-SK" sz="1200" kern="1200" dirty="0">
                <a:solidFill>
                  <a:schemeClr val="tx1"/>
                </a:solidFill>
                <a:effectLst/>
                <a:latin typeface="+mn-lt"/>
                <a:ea typeface="+mn-ea"/>
                <a:cs typeface="+mn-cs"/>
              </a:rPr>
              <a:t> zdraví a politik zdravotní </a:t>
            </a:r>
            <a:r>
              <a:rPr lang="sk-SK" sz="1200" kern="1200" dirty="0" err="1">
                <a:solidFill>
                  <a:schemeClr val="tx1"/>
                </a:solidFill>
                <a:effectLst/>
                <a:latin typeface="+mn-lt"/>
                <a:ea typeface="+mn-ea"/>
                <a:cs typeface="+mn-cs"/>
              </a:rPr>
              <a:t>péče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dosahování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jejich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cíle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kterým</a:t>
            </a:r>
            <a:r>
              <a:rPr lang="sk-SK" sz="1200" kern="1200" dirty="0">
                <a:solidFill>
                  <a:schemeClr val="tx1"/>
                </a:solidFill>
                <a:effectLst/>
                <a:latin typeface="+mn-lt"/>
                <a:ea typeface="+mn-ea"/>
                <a:cs typeface="+mn-cs"/>
              </a:rPr>
              <a:t> je zlepšení </a:t>
            </a:r>
            <a:r>
              <a:rPr lang="sk-SK" sz="1200" kern="1200" dirty="0" err="1">
                <a:solidFill>
                  <a:schemeClr val="tx1"/>
                </a:solidFill>
                <a:effectLst/>
                <a:latin typeface="+mn-lt"/>
                <a:ea typeface="+mn-ea"/>
                <a:cs typeface="+mn-cs"/>
              </a:rPr>
              <a:t>zdravotních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výsledků</a:t>
            </a:r>
            <a:r>
              <a:rPr lang="sk-SK" sz="1200" kern="1200" dirty="0">
                <a:solidFill>
                  <a:schemeClr val="tx1"/>
                </a:solidFill>
                <a:effectLst/>
                <a:latin typeface="+mn-lt"/>
                <a:ea typeface="+mn-ea"/>
                <a:cs typeface="+mn-cs"/>
              </a:rPr>
              <a:t>, je </a:t>
            </a:r>
            <a:r>
              <a:rPr lang="sk-SK" sz="1200" kern="1200" dirty="0" err="1">
                <a:solidFill>
                  <a:schemeClr val="tx1"/>
                </a:solidFill>
                <a:effectLst/>
                <a:latin typeface="+mn-lt"/>
                <a:ea typeface="+mn-ea"/>
                <a:cs typeface="+mn-cs"/>
              </a:rPr>
              <a:t>měření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potenciálně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odvrátitelné</a:t>
            </a:r>
            <a:r>
              <a:rPr lang="sk-SK" sz="1200" kern="1200" dirty="0">
                <a:solidFill>
                  <a:schemeClr val="tx1"/>
                </a:solidFill>
                <a:effectLst/>
                <a:latin typeface="+mn-lt"/>
                <a:ea typeface="+mn-ea"/>
                <a:cs typeface="+mn-cs"/>
              </a:rPr>
              <a:t> úmrtnosti. Tento termín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vztahuje</a:t>
            </a:r>
            <a:r>
              <a:rPr lang="sk-SK" sz="1200" kern="1200" dirty="0">
                <a:solidFill>
                  <a:schemeClr val="tx1"/>
                </a:solidFill>
                <a:effectLst/>
                <a:latin typeface="+mn-lt"/>
                <a:ea typeface="+mn-ea"/>
                <a:cs typeface="+mn-cs"/>
              </a:rPr>
              <a:t> na úmrtí, </a:t>
            </a:r>
            <a:r>
              <a:rPr lang="sk-SK" sz="1200" kern="1200" dirty="0" err="1">
                <a:solidFill>
                  <a:schemeClr val="tx1"/>
                </a:solidFill>
                <a:effectLst/>
                <a:latin typeface="+mn-lt"/>
                <a:ea typeface="+mn-ea"/>
                <a:cs typeface="+mn-cs"/>
              </a:rPr>
              <a:t>kterým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lze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předejít</a:t>
            </a:r>
            <a:r>
              <a:rPr lang="sk-SK" sz="1200" kern="1200" dirty="0">
                <a:solidFill>
                  <a:schemeClr val="tx1"/>
                </a:solidFill>
                <a:effectLst/>
                <a:latin typeface="+mn-lt"/>
                <a:ea typeface="+mn-ea"/>
                <a:cs typeface="+mn-cs"/>
              </a:rPr>
              <a:t> buď pomocí účinných </a:t>
            </a:r>
            <a:r>
              <a:rPr lang="sk-SK" sz="1200" kern="1200" dirty="0" err="1">
                <a:solidFill>
                  <a:schemeClr val="tx1"/>
                </a:solidFill>
                <a:effectLst/>
                <a:latin typeface="+mn-lt"/>
                <a:ea typeface="+mn-ea"/>
                <a:cs typeface="+mn-cs"/>
              </a:rPr>
              <a:t>preventivních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strategií</a:t>
            </a:r>
            <a:r>
              <a:rPr lang="sk-SK" sz="1200" kern="1200" dirty="0">
                <a:solidFill>
                  <a:schemeClr val="tx1"/>
                </a:solidFill>
                <a:effectLst/>
                <a:latin typeface="+mn-lt"/>
                <a:ea typeface="+mn-ea"/>
                <a:cs typeface="+mn-cs"/>
              </a:rPr>
              <a:t>, nebo </a:t>
            </a:r>
            <a:r>
              <a:rPr lang="sk-SK" sz="1200" kern="1200" dirty="0" err="1">
                <a:solidFill>
                  <a:schemeClr val="tx1"/>
                </a:solidFill>
                <a:effectLst/>
                <a:latin typeface="+mn-lt"/>
                <a:ea typeface="+mn-ea"/>
                <a:cs typeface="+mn-cs"/>
              </a:rPr>
              <a:t>poskytováním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vysoce</a:t>
            </a:r>
            <a:r>
              <a:rPr lang="sk-SK" sz="1200" kern="1200" dirty="0">
                <a:solidFill>
                  <a:schemeClr val="tx1"/>
                </a:solidFill>
                <a:effectLst/>
                <a:latin typeface="+mn-lt"/>
                <a:ea typeface="+mn-ea"/>
                <a:cs typeface="+mn-cs"/>
              </a:rPr>
              <a:t> kvalitní </a:t>
            </a:r>
            <a:r>
              <a:rPr lang="sk-SK" sz="1200" kern="1200" dirty="0" err="1">
                <a:solidFill>
                  <a:schemeClr val="tx1"/>
                </a:solidFill>
                <a:effectLst/>
                <a:latin typeface="+mn-lt"/>
                <a:ea typeface="+mn-ea"/>
                <a:cs typeface="+mn-cs"/>
              </a:rPr>
              <a:t>péče</a:t>
            </a:r>
            <a:r>
              <a:rPr lang="sk-SK" sz="1200" kern="1200" dirty="0">
                <a:solidFill>
                  <a:schemeClr val="tx1"/>
                </a:solidFill>
                <a:effectLst/>
                <a:latin typeface="+mn-lt"/>
                <a:ea typeface="+mn-ea"/>
                <a:cs typeface="+mn-cs"/>
              </a:rPr>
              <a:t>. Lepší politika </a:t>
            </a:r>
            <a:r>
              <a:rPr lang="sk-SK" sz="1200" kern="1200" dirty="0" err="1">
                <a:solidFill>
                  <a:schemeClr val="tx1"/>
                </a:solidFill>
                <a:effectLst/>
                <a:latin typeface="+mn-lt"/>
                <a:ea typeface="+mn-ea"/>
                <a:cs typeface="+mn-cs"/>
              </a:rPr>
              <a:t>prevence</a:t>
            </a:r>
            <a:r>
              <a:rPr lang="sk-SK" sz="1200" kern="1200" dirty="0">
                <a:solidFill>
                  <a:schemeClr val="tx1"/>
                </a:solidFill>
                <a:effectLst/>
                <a:latin typeface="+mn-lt"/>
                <a:ea typeface="+mn-ea"/>
                <a:cs typeface="+mn-cs"/>
              </a:rPr>
              <a:t> a zdravotní </a:t>
            </a:r>
            <a:r>
              <a:rPr lang="sk-SK" sz="1200" kern="1200" dirty="0" err="1">
                <a:solidFill>
                  <a:schemeClr val="tx1"/>
                </a:solidFill>
                <a:effectLst/>
                <a:latin typeface="+mn-lt"/>
                <a:ea typeface="+mn-ea"/>
                <a:cs typeface="+mn-cs"/>
              </a:rPr>
              <a:t>péče</a:t>
            </a:r>
            <a:r>
              <a:rPr lang="sk-SK" sz="1200" kern="1200" dirty="0">
                <a:solidFill>
                  <a:schemeClr val="tx1"/>
                </a:solidFill>
                <a:effectLst/>
                <a:latin typeface="+mn-lt"/>
                <a:ea typeface="+mn-ea"/>
                <a:cs typeface="+mn-cs"/>
              </a:rPr>
              <a:t> by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měla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odrazit</a:t>
            </a:r>
            <a:r>
              <a:rPr lang="sk-SK" sz="1200" kern="1200" dirty="0">
                <a:solidFill>
                  <a:schemeClr val="tx1"/>
                </a:solidFill>
                <a:effectLst/>
                <a:latin typeface="+mn-lt"/>
                <a:ea typeface="+mn-ea"/>
                <a:cs typeface="+mn-cs"/>
              </a:rPr>
              <a:t> v nižším počtu úmrtí, </a:t>
            </a:r>
            <a:r>
              <a:rPr lang="sk-SK" sz="1200" kern="1200" dirty="0" err="1">
                <a:solidFill>
                  <a:schemeClr val="tx1"/>
                </a:solidFill>
                <a:effectLst/>
                <a:latin typeface="+mn-lt"/>
                <a:ea typeface="+mn-ea"/>
                <a:cs typeface="+mn-cs"/>
              </a:rPr>
              <a:t>kterým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lze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předejít</a:t>
            </a:r>
            <a:r>
              <a:rPr lang="sk-SK" sz="1200" kern="1200" dirty="0">
                <a:solidFill>
                  <a:schemeClr val="tx1"/>
                </a:solidFill>
                <a:effectLst/>
                <a:latin typeface="+mn-lt"/>
                <a:ea typeface="+mn-ea"/>
                <a:cs typeface="+mn-cs"/>
              </a:rPr>
              <a:t>, i úmrtí </a:t>
            </a:r>
            <a:r>
              <a:rPr lang="sk-SK" sz="1200" kern="1200" dirty="0" err="1">
                <a:solidFill>
                  <a:schemeClr val="tx1"/>
                </a:solidFill>
                <a:effectLst/>
                <a:latin typeface="+mn-lt"/>
                <a:ea typeface="+mn-ea"/>
                <a:cs typeface="+mn-cs"/>
              </a:rPr>
              <a:t>přístupných</a:t>
            </a:r>
            <a:r>
              <a:rPr lang="sk-SK" sz="1200" kern="1200" dirty="0">
                <a:solidFill>
                  <a:schemeClr val="tx1"/>
                </a:solidFill>
                <a:effectLst/>
                <a:latin typeface="+mn-lt"/>
                <a:ea typeface="+mn-ea"/>
                <a:cs typeface="+mn-cs"/>
              </a:rPr>
              <a:t> zdravotní </a:t>
            </a:r>
            <a:r>
              <a:rPr lang="sk-SK" sz="1200" kern="1200" dirty="0" err="1">
                <a:solidFill>
                  <a:schemeClr val="tx1"/>
                </a:solidFill>
                <a:effectLst/>
                <a:latin typeface="+mn-lt"/>
                <a:ea typeface="+mn-ea"/>
                <a:cs typeface="+mn-cs"/>
              </a:rPr>
              <a:t>péči</a:t>
            </a:r>
            <a:r>
              <a:rPr lang="sk-SK" sz="1200" kern="1200" dirty="0">
                <a:solidFill>
                  <a:schemeClr val="tx1"/>
                </a:solidFill>
                <a:effectLst/>
                <a:latin typeface="+mn-lt"/>
                <a:ea typeface="+mn-ea"/>
                <a:cs typeface="+mn-cs"/>
              </a:rPr>
              <a:t>.</a:t>
            </a:r>
          </a:p>
          <a:p>
            <a:r>
              <a:rPr lang="sk-SK" sz="1200" kern="1200" dirty="0">
                <a:solidFill>
                  <a:schemeClr val="tx1"/>
                </a:solidFill>
                <a:effectLst/>
                <a:latin typeface="+mn-lt"/>
                <a:ea typeface="+mn-ea"/>
                <a:cs typeface="+mn-cs"/>
              </a:rPr>
              <a:t>Celkový počet úmrtí, </a:t>
            </a:r>
            <a:r>
              <a:rPr lang="sk-SK" sz="1200" kern="1200" dirty="0" err="1">
                <a:solidFill>
                  <a:schemeClr val="tx1"/>
                </a:solidFill>
                <a:effectLst/>
                <a:latin typeface="+mn-lt"/>
                <a:ea typeface="+mn-ea"/>
                <a:cs typeface="+mn-cs"/>
              </a:rPr>
              <a:t>kterým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bylo</a:t>
            </a:r>
            <a:r>
              <a:rPr lang="sk-SK" sz="1200" kern="1200" dirty="0">
                <a:solidFill>
                  <a:schemeClr val="tx1"/>
                </a:solidFill>
                <a:effectLst/>
                <a:latin typeface="+mn-lt"/>
                <a:ea typeface="+mn-ea"/>
                <a:cs typeface="+mn-cs"/>
              </a:rPr>
              <a:t> možné </a:t>
            </a:r>
            <a:r>
              <a:rPr lang="sk-SK" sz="1200" kern="1200" dirty="0" err="1">
                <a:solidFill>
                  <a:schemeClr val="tx1"/>
                </a:solidFill>
                <a:effectLst/>
                <a:latin typeface="+mn-lt"/>
                <a:ea typeface="+mn-ea"/>
                <a:cs typeface="+mn-cs"/>
              </a:rPr>
              <a:t>předejít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28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EU, </a:t>
            </a:r>
            <a:r>
              <a:rPr lang="sk-SK" sz="1200" kern="1200" dirty="0" err="1">
                <a:solidFill>
                  <a:schemeClr val="tx1"/>
                </a:solidFill>
                <a:effectLst/>
                <a:latin typeface="+mn-lt"/>
                <a:ea typeface="+mn-ea"/>
                <a:cs typeface="+mn-cs"/>
              </a:rPr>
              <a:t>což</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zodpovídá</a:t>
            </a:r>
            <a:r>
              <a:rPr lang="sk-SK" sz="1200" kern="1200" dirty="0">
                <a:solidFill>
                  <a:schemeClr val="tx1"/>
                </a:solidFill>
                <a:effectLst/>
                <a:latin typeface="+mn-lt"/>
                <a:ea typeface="+mn-ea"/>
                <a:cs typeface="+mn-cs"/>
              </a:rPr>
              <a:t> za </a:t>
            </a:r>
            <a:r>
              <a:rPr lang="sk-SK" sz="1200" kern="1200" dirty="0" err="1">
                <a:solidFill>
                  <a:schemeClr val="tx1"/>
                </a:solidFill>
                <a:effectLst/>
                <a:latin typeface="+mn-lt"/>
                <a:ea typeface="+mn-ea"/>
                <a:cs typeface="+mn-cs"/>
              </a:rPr>
              <a:t>skutečnost</a:t>
            </a:r>
            <a:r>
              <a:rPr lang="sk-SK" sz="1200" kern="1200" dirty="0">
                <a:solidFill>
                  <a:schemeClr val="tx1"/>
                </a:solidFill>
                <a:effectLst/>
                <a:latin typeface="+mn-lt"/>
                <a:ea typeface="+mn-ea"/>
                <a:cs typeface="+mn-cs"/>
              </a:rPr>
              <a:t>, že </a:t>
            </a:r>
            <a:r>
              <a:rPr lang="sk-SK" sz="1200" kern="1200" dirty="0" err="1">
                <a:solidFill>
                  <a:schemeClr val="tx1"/>
                </a:solidFill>
                <a:effectLst/>
                <a:latin typeface="+mn-lt"/>
                <a:ea typeface="+mn-ea"/>
                <a:cs typeface="+mn-cs"/>
              </a:rPr>
              <a:t>některé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příčiny</a:t>
            </a:r>
            <a:r>
              <a:rPr lang="sk-SK" sz="1200" kern="1200" dirty="0">
                <a:solidFill>
                  <a:schemeClr val="tx1"/>
                </a:solidFill>
                <a:effectLst/>
                <a:latin typeface="+mn-lt"/>
                <a:ea typeface="+mn-ea"/>
                <a:cs typeface="+mn-cs"/>
              </a:rPr>
              <a:t> smrti </a:t>
            </a:r>
            <a:r>
              <a:rPr lang="sk-SK" sz="1200" kern="1200" dirty="0" err="1">
                <a:solidFill>
                  <a:schemeClr val="tx1"/>
                </a:solidFill>
                <a:effectLst/>
                <a:latin typeface="+mn-lt"/>
                <a:ea typeface="+mn-ea"/>
                <a:cs typeface="+mn-cs"/>
              </a:rPr>
              <a:t>jsou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považovány</a:t>
            </a:r>
            <a:r>
              <a:rPr lang="sk-SK" sz="1200" kern="1200" dirty="0">
                <a:solidFill>
                  <a:schemeClr val="tx1"/>
                </a:solidFill>
                <a:effectLst/>
                <a:latin typeface="+mn-lt"/>
                <a:ea typeface="+mn-ea"/>
                <a:cs typeface="+mn-cs"/>
              </a:rPr>
              <a:t> za </a:t>
            </a:r>
            <a:r>
              <a:rPr lang="sk-SK" sz="1200" kern="1200" dirty="0" err="1">
                <a:solidFill>
                  <a:schemeClr val="tx1"/>
                </a:solidFill>
                <a:effectLst/>
                <a:latin typeface="+mn-lt"/>
                <a:ea typeface="+mn-ea"/>
                <a:cs typeface="+mn-cs"/>
              </a:rPr>
              <a:t>příčiny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kterým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lze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předejít</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které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lze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ovlivnit</a:t>
            </a:r>
            <a:r>
              <a:rPr lang="sk-SK" sz="1200" kern="1200" dirty="0">
                <a:solidFill>
                  <a:schemeClr val="tx1"/>
                </a:solidFill>
                <a:effectLst/>
                <a:latin typeface="+mn-lt"/>
                <a:ea typeface="+mn-ea"/>
                <a:cs typeface="+mn-cs"/>
              </a:rPr>
              <a:t> zdravotní </a:t>
            </a:r>
            <a:r>
              <a:rPr lang="sk-SK" sz="1200" kern="1200" dirty="0" err="1">
                <a:solidFill>
                  <a:schemeClr val="tx1"/>
                </a:solidFill>
                <a:effectLst/>
                <a:latin typeface="+mn-lt"/>
                <a:ea typeface="+mn-ea"/>
                <a:cs typeface="+mn-cs"/>
              </a:rPr>
              <a:t>péčí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byl</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roce</a:t>
            </a:r>
            <a:r>
              <a:rPr lang="sk-SK" sz="1200" kern="1200" dirty="0">
                <a:solidFill>
                  <a:schemeClr val="tx1"/>
                </a:solidFill>
                <a:effectLst/>
                <a:latin typeface="+mn-lt"/>
                <a:ea typeface="+mn-ea"/>
                <a:cs typeface="+mn-cs"/>
              </a:rPr>
              <a:t> 2013 1,2 </a:t>
            </a:r>
            <a:r>
              <a:rPr lang="sk-SK" sz="1200" kern="1200" dirty="0" err="1">
                <a:solidFill>
                  <a:schemeClr val="tx1"/>
                </a:solidFill>
                <a:effectLst/>
                <a:latin typeface="+mn-lt"/>
                <a:ea typeface="+mn-ea"/>
                <a:cs typeface="+mn-cs"/>
              </a:rPr>
              <a:t>milionu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Eurostat</a:t>
            </a:r>
            <a:r>
              <a:rPr lang="sk-SK" sz="1200" kern="1200" dirty="0">
                <a:solidFill>
                  <a:schemeClr val="tx1"/>
                </a:solidFill>
                <a:effectLst/>
                <a:latin typeface="+mn-lt"/>
                <a:ea typeface="+mn-ea"/>
                <a:cs typeface="+mn-cs"/>
              </a:rPr>
              <a:t>, 2016). To zahrnuje </a:t>
            </a:r>
            <a:r>
              <a:rPr lang="sk-SK" sz="1200" kern="1200" dirty="0" err="1">
                <a:solidFill>
                  <a:schemeClr val="tx1"/>
                </a:solidFill>
                <a:effectLst/>
                <a:latin typeface="+mn-lt"/>
                <a:ea typeface="+mn-ea"/>
                <a:cs typeface="+mn-cs"/>
              </a:rPr>
              <a:t>téměř</a:t>
            </a:r>
            <a:r>
              <a:rPr lang="sk-SK" sz="1200" kern="1200" dirty="0">
                <a:solidFill>
                  <a:schemeClr val="tx1"/>
                </a:solidFill>
                <a:effectLst/>
                <a:latin typeface="+mn-lt"/>
                <a:ea typeface="+mn-ea"/>
                <a:cs typeface="+mn-cs"/>
              </a:rPr>
              <a:t> 1 </a:t>
            </a:r>
            <a:r>
              <a:rPr lang="sk-SK" sz="1200" kern="1200" dirty="0" err="1">
                <a:solidFill>
                  <a:schemeClr val="tx1"/>
                </a:solidFill>
                <a:effectLst/>
                <a:latin typeface="+mn-lt"/>
                <a:ea typeface="+mn-ea"/>
                <a:cs typeface="+mn-cs"/>
              </a:rPr>
              <a:t>milion</a:t>
            </a:r>
            <a:r>
              <a:rPr lang="sk-SK" sz="1200" kern="1200" dirty="0">
                <a:solidFill>
                  <a:schemeClr val="tx1"/>
                </a:solidFill>
                <a:effectLst/>
                <a:latin typeface="+mn-lt"/>
                <a:ea typeface="+mn-ea"/>
                <a:cs typeface="+mn-cs"/>
              </a:rPr>
              <a:t> úmrtí, </a:t>
            </a:r>
            <a:r>
              <a:rPr lang="sk-SK" sz="1200" kern="1200" dirty="0" err="1">
                <a:solidFill>
                  <a:schemeClr val="tx1"/>
                </a:solidFill>
                <a:effectLst/>
                <a:latin typeface="+mn-lt"/>
                <a:ea typeface="+mn-ea"/>
                <a:cs typeface="+mn-cs"/>
              </a:rPr>
              <a:t>kterým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bylo</a:t>
            </a:r>
            <a:r>
              <a:rPr lang="sk-SK" sz="1200" kern="1200" dirty="0">
                <a:solidFill>
                  <a:schemeClr val="tx1"/>
                </a:solidFill>
                <a:effectLst/>
                <a:latin typeface="+mn-lt"/>
                <a:ea typeface="+mn-ea"/>
                <a:cs typeface="+mn-cs"/>
              </a:rPr>
              <a:t> možné </a:t>
            </a:r>
            <a:r>
              <a:rPr lang="sk-SK" sz="1200" kern="1200" dirty="0" err="1">
                <a:solidFill>
                  <a:schemeClr val="tx1"/>
                </a:solidFill>
                <a:effectLst/>
                <a:latin typeface="+mn-lt"/>
                <a:ea typeface="+mn-ea"/>
                <a:cs typeface="+mn-cs"/>
              </a:rPr>
              <a:t>předejít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prostřednictvím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účinnějších</a:t>
            </a:r>
            <a:r>
              <a:rPr lang="sk-SK" sz="1200" kern="1200" dirty="0">
                <a:solidFill>
                  <a:schemeClr val="tx1"/>
                </a:solidFill>
                <a:effectLst/>
                <a:latin typeface="+mn-lt"/>
                <a:ea typeface="+mn-ea"/>
                <a:cs typeface="+mn-cs"/>
              </a:rPr>
              <a:t> politik v oblasti </a:t>
            </a:r>
            <a:r>
              <a:rPr lang="sk-SK" sz="1200" kern="1200" dirty="0" err="1">
                <a:solidFill>
                  <a:schemeClr val="tx1"/>
                </a:solidFill>
                <a:effectLst/>
                <a:latin typeface="+mn-lt"/>
                <a:ea typeface="+mn-ea"/>
                <a:cs typeface="+mn-cs"/>
              </a:rPr>
              <a:t>veřejného</a:t>
            </a:r>
            <a:r>
              <a:rPr lang="sk-SK" sz="1200" kern="1200" dirty="0">
                <a:solidFill>
                  <a:schemeClr val="tx1"/>
                </a:solidFill>
                <a:effectLst/>
                <a:latin typeface="+mn-lt"/>
                <a:ea typeface="+mn-ea"/>
                <a:cs typeface="+mn-cs"/>
              </a:rPr>
              <a:t> zdraví a </a:t>
            </a:r>
            <a:r>
              <a:rPr lang="sk-SK" sz="1200" kern="1200" dirty="0" err="1">
                <a:solidFill>
                  <a:schemeClr val="tx1"/>
                </a:solidFill>
                <a:effectLst/>
                <a:latin typeface="+mn-lt"/>
                <a:ea typeface="+mn-ea"/>
                <a:cs typeface="+mn-cs"/>
              </a:rPr>
              <a:t>prevence</a:t>
            </a:r>
            <a:r>
              <a:rPr lang="sk-SK" sz="1200" kern="1200" dirty="0">
                <a:solidFill>
                  <a:schemeClr val="tx1"/>
                </a:solidFill>
                <a:effectLst/>
                <a:latin typeface="+mn-lt"/>
                <a:ea typeface="+mn-ea"/>
                <a:cs typeface="+mn-cs"/>
              </a:rPr>
              <a:t> (úmrtnosti, </a:t>
            </a:r>
            <a:r>
              <a:rPr lang="sk-SK" sz="1200" kern="1200" dirty="0" err="1">
                <a:solidFill>
                  <a:schemeClr val="tx1"/>
                </a:solidFill>
                <a:effectLst/>
                <a:latin typeface="+mn-lt"/>
                <a:ea typeface="+mn-ea"/>
                <a:cs typeface="+mn-cs"/>
              </a:rPr>
              <a:t>kterým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lze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předejít</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více</a:t>
            </a:r>
            <a:r>
              <a:rPr lang="sk-SK" sz="1200" kern="1200" dirty="0">
                <a:solidFill>
                  <a:schemeClr val="tx1"/>
                </a:solidFill>
                <a:effectLst/>
                <a:latin typeface="+mn-lt"/>
                <a:ea typeface="+mn-ea"/>
                <a:cs typeface="+mn-cs"/>
              </a:rPr>
              <a:t> než 0,6 </a:t>
            </a:r>
            <a:r>
              <a:rPr lang="sk-SK" sz="1200" kern="1200" dirty="0" err="1">
                <a:solidFill>
                  <a:schemeClr val="tx1"/>
                </a:solidFill>
                <a:effectLst/>
                <a:latin typeface="+mn-lt"/>
                <a:ea typeface="+mn-ea"/>
                <a:cs typeface="+mn-cs"/>
              </a:rPr>
              <a:t>milionu</a:t>
            </a:r>
            <a:r>
              <a:rPr lang="sk-SK" sz="1200" kern="1200" dirty="0">
                <a:solidFill>
                  <a:schemeClr val="tx1"/>
                </a:solidFill>
                <a:effectLst/>
                <a:latin typeface="+mn-lt"/>
                <a:ea typeface="+mn-ea"/>
                <a:cs typeface="+mn-cs"/>
              </a:rPr>
              <a:t> úmrtí, </a:t>
            </a:r>
            <a:r>
              <a:rPr lang="sk-SK" sz="1200" kern="1200" dirty="0" err="1">
                <a:solidFill>
                  <a:schemeClr val="tx1"/>
                </a:solidFill>
                <a:effectLst/>
                <a:latin typeface="+mn-lt"/>
                <a:ea typeface="+mn-ea"/>
                <a:cs typeface="+mn-cs"/>
              </a:rPr>
              <a:t>kterým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bylo</a:t>
            </a:r>
            <a:r>
              <a:rPr lang="sk-SK" sz="1200" kern="1200" dirty="0">
                <a:solidFill>
                  <a:schemeClr val="tx1"/>
                </a:solidFill>
                <a:effectLst/>
                <a:latin typeface="+mn-lt"/>
                <a:ea typeface="+mn-ea"/>
                <a:cs typeface="+mn-cs"/>
              </a:rPr>
              <a:t> možné </a:t>
            </a:r>
            <a:r>
              <a:rPr lang="sk-SK" sz="1200" kern="1200" dirty="0" err="1">
                <a:solidFill>
                  <a:schemeClr val="tx1"/>
                </a:solidFill>
                <a:effectLst/>
                <a:latin typeface="+mn-lt"/>
                <a:ea typeface="+mn-ea"/>
                <a:cs typeface="+mn-cs"/>
              </a:rPr>
              <a:t>předejít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poskytováním</a:t>
            </a:r>
            <a:r>
              <a:rPr lang="sk-SK" sz="1200" kern="1200" dirty="0">
                <a:solidFill>
                  <a:schemeClr val="tx1"/>
                </a:solidFill>
                <a:effectLst/>
                <a:latin typeface="+mn-lt"/>
                <a:ea typeface="+mn-ea"/>
                <a:cs typeface="+mn-cs"/>
              </a:rPr>
              <a:t> včasné a účinné zdravotní </a:t>
            </a:r>
            <a:r>
              <a:rPr lang="sk-SK" sz="1200" kern="1200" dirty="0" err="1">
                <a:solidFill>
                  <a:schemeClr val="tx1"/>
                </a:solidFill>
                <a:effectLst/>
                <a:latin typeface="+mn-lt"/>
                <a:ea typeface="+mn-ea"/>
                <a:cs typeface="+mn-cs"/>
              </a:rPr>
              <a:t>péče</a:t>
            </a:r>
            <a:r>
              <a:rPr lang="sk-SK" sz="1200" kern="1200" dirty="0">
                <a:solidFill>
                  <a:schemeClr val="tx1"/>
                </a:solidFill>
                <a:effectLst/>
                <a:latin typeface="+mn-lt"/>
                <a:ea typeface="+mn-ea"/>
                <a:cs typeface="+mn-cs"/>
              </a:rPr>
              <a:t> (úmrtí, </a:t>
            </a:r>
            <a:r>
              <a:rPr lang="sk-SK" sz="1200" kern="1200" dirty="0" err="1">
                <a:solidFill>
                  <a:schemeClr val="tx1"/>
                </a:solidFill>
                <a:effectLst/>
                <a:latin typeface="+mn-lt"/>
                <a:ea typeface="+mn-ea"/>
                <a:cs typeface="+mn-cs"/>
              </a:rPr>
              <a:t>kterým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lze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předejít</a:t>
            </a:r>
            <a:r>
              <a:rPr lang="sk-SK" sz="1200" kern="1200" dirty="0">
                <a:solidFill>
                  <a:schemeClr val="tx1"/>
                </a:solidFill>
                <a:effectLst/>
                <a:latin typeface="+mn-lt"/>
                <a:ea typeface="+mn-ea"/>
                <a:cs typeface="+mn-cs"/>
              </a:rPr>
              <a:t>).</a:t>
            </a:r>
          </a:p>
          <a:p>
            <a:r>
              <a:rPr lang="sk-SK" sz="1200" kern="1200" dirty="0" err="1">
                <a:solidFill>
                  <a:schemeClr val="tx1"/>
                </a:solidFill>
                <a:effectLst/>
                <a:latin typeface="+mn-lt"/>
                <a:ea typeface="+mn-ea"/>
                <a:cs typeface="+mn-cs"/>
              </a:rPr>
              <a:t>Obrázek</a:t>
            </a:r>
            <a:r>
              <a:rPr lang="sk-SK" sz="1200" kern="1200" dirty="0">
                <a:solidFill>
                  <a:schemeClr val="tx1"/>
                </a:solidFill>
                <a:effectLst/>
                <a:latin typeface="+mn-lt"/>
                <a:ea typeface="+mn-ea"/>
                <a:cs typeface="+mn-cs"/>
              </a:rPr>
              <a:t> 6.1 ukazuje, že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zeměmi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existují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velké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rozdíly</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míře</a:t>
            </a:r>
            <a:r>
              <a:rPr lang="sk-SK" sz="1200" kern="1200" dirty="0">
                <a:solidFill>
                  <a:schemeClr val="tx1"/>
                </a:solidFill>
                <a:effectLst/>
                <a:latin typeface="+mn-lt"/>
                <a:ea typeface="+mn-ea"/>
                <a:cs typeface="+mn-cs"/>
              </a:rPr>
              <a:t> úmrtnosti, </a:t>
            </a:r>
            <a:r>
              <a:rPr lang="sk-SK" sz="1200" kern="1200" dirty="0" err="1">
                <a:solidFill>
                  <a:schemeClr val="tx1"/>
                </a:solidFill>
                <a:effectLst/>
                <a:latin typeface="+mn-lt"/>
                <a:ea typeface="+mn-ea"/>
                <a:cs typeface="+mn-cs"/>
              </a:rPr>
              <a:t>které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lze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předejít</a:t>
            </a:r>
            <a:r>
              <a:rPr lang="sk-SK" sz="1200" kern="1200" dirty="0">
                <a:solidFill>
                  <a:schemeClr val="tx1"/>
                </a:solidFill>
                <a:effectLst/>
                <a:latin typeface="+mn-lt"/>
                <a:ea typeface="+mn-ea"/>
                <a:cs typeface="+mn-cs"/>
              </a:rPr>
              <a:t>, s trojnásobným </a:t>
            </a:r>
            <a:r>
              <a:rPr lang="sk-SK" sz="1200" kern="1200" dirty="0" err="1">
                <a:solidFill>
                  <a:schemeClr val="tx1"/>
                </a:solidFill>
                <a:effectLst/>
                <a:latin typeface="+mn-lt"/>
                <a:ea typeface="+mn-ea"/>
                <a:cs typeface="+mn-cs"/>
              </a:rPr>
              <a:t>rozdílem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Itálií</a:t>
            </a:r>
            <a:r>
              <a:rPr lang="sk-SK" sz="1200" kern="1200" dirty="0">
                <a:solidFill>
                  <a:schemeClr val="tx1"/>
                </a:solidFill>
                <a:effectLst/>
                <a:latin typeface="+mn-lt"/>
                <a:ea typeface="+mn-ea"/>
                <a:cs typeface="+mn-cs"/>
              </a:rPr>
              <a:t> s </a:t>
            </a:r>
            <a:r>
              <a:rPr lang="sk-SK" sz="1200" kern="1200" dirty="0" err="1">
                <a:solidFill>
                  <a:schemeClr val="tx1"/>
                </a:solidFill>
                <a:effectLst/>
                <a:latin typeface="+mn-lt"/>
                <a:ea typeface="+mn-ea"/>
                <a:cs typeface="+mn-cs"/>
              </a:rPr>
              <a:t>nejnižší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mírou</a:t>
            </a:r>
            <a:r>
              <a:rPr lang="sk-SK" sz="1200" kern="1200" dirty="0">
                <a:solidFill>
                  <a:schemeClr val="tx1"/>
                </a:solidFill>
                <a:effectLst/>
                <a:latin typeface="+mn-lt"/>
                <a:ea typeface="+mn-ea"/>
                <a:cs typeface="+mn-cs"/>
              </a:rPr>
              <a:t> (143 na 100 000 </a:t>
            </a:r>
            <a:r>
              <a:rPr lang="sk-SK" sz="1200" kern="1200" dirty="0" err="1">
                <a:solidFill>
                  <a:schemeClr val="tx1"/>
                </a:solidFill>
                <a:effectLst/>
                <a:latin typeface="+mn-lt"/>
                <a:ea typeface="+mn-ea"/>
                <a:cs typeface="+mn-cs"/>
              </a:rPr>
              <a:t>obyvatel</a:t>
            </a:r>
            <a:r>
              <a:rPr lang="sk-SK" sz="1200" kern="1200" dirty="0">
                <a:solidFill>
                  <a:schemeClr val="tx1"/>
                </a:solidFill>
                <a:effectLst/>
                <a:latin typeface="+mn-lt"/>
                <a:ea typeface="+mn-ea"/>
                <a:cs typeface="+mn-cs"/>
              </a:rPr>
              <a:t>) a Litvou s </a:t>
            </a:r>
            <a:r>
              <a:rPr lang="sk-SK" sz="1200" kern="1200" dirty="0" err="1">
                <a:solidFill>
                  <a:schemeClr val="tx1"/>
                </a:solidFill>
                <a:effectLst/>
                <a:latin typeface="+mn-lt"/>
                <a:ea typeface="+mn-ea"/>
                <a:cs typeface="+mn-cs"/>
              </a:rPr>
              <a:t>nejvyšší</a:t>
            </a:r>
            <a:r>
              <a:rPr lang="sk-SK" sz="1200" kern="1200" dirty="0">
                <a:solidFill>
                  <a:schemeClr val="tx1"/>
                </a:solidFill>
                <a:effectLst/>
                <a:latin typeface="+mn-lt"/>
                <a:ea typeface="+mn-ea"/>
                <a:cs typeface="+mn-cs"/>
              </a:rPr>
              <a:t> (431 na 100 000 </a:t>
            </a:r>
            <a:r>
              <a:rPr lang="sk-SK" sz="1200" kern="1200" dirty="0" err="1">
                <a:solidFill>
                  <a:schemeClr val="tx1"/>
                </a:solidFill>
                <a:effectLst/>
                <a:latin typeface="+mn-lt"/>
                <a:ea typeface="+mn-ea"/>
                <a:cs typeface="+mn-cs"/>
              </a:rPr>
              <a:t>obyvatel</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Kypr</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Španělsko</a:t>
            </a:r>
            <a:r>
              <a:rPr lang="sk-SK" sz="1200" kern="1200" dirty="0">
                <a:solidFill>
                  <a:schemeClr val="tx1"/>
                </a:solidFill>
                <a:effectLst/>
                <a:latin typeface="+mn-lt"/>
                <a:ea typeface="+mn-ea"/>
                <a:cs typeface="+mn-cs"/>
              </a:rPr>
              <a:t> také </a:t>
            </a:r>
            <a:r>
              <a:rPr lang="sk-SK" sz="1200" kern="1200" dirty="0" err="1">
                <a:solidFill>
                  <a:schemeClr val="tx1"/>
                </a:solidFill>
                <a:effectLst/>
                <a:latin typeface="+mn-lt"/>
                <a:ea typeface="+mn-ea"/>
                <a:cs typeface="+mn-cs"/>
              </a:rPr>
              <a:t>vykázaly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nízké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míry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zatímco</a:t>
            </a:r>
            <a:r>
              <a:rPr lang="sk-SK" sz="1200" kern="1200" dirty="0">
                <a:solidFill>
                  <a:schemeClr val="tx1"/>
                </a:solidFill>
                <a:effectLst/>
                <a:latin typeface="+mn-lt"/>
                <a:ea typeface="+mn-ea"/>
                <a:cs typeface="+mn-cs"/>
              </a:rPr>
              <a:t> Lotyšsko a Maďarsko </a:t>
            </a:r>
            <a:r>
              <a:rPr lang="sk-SK" sz="1200" kern="1200" dirty="0" err="1">
                <a:solidFill>
                  <a:schemeClr val="tx1"/>
                </a:solidFill>
                <a:effectLst/>
                <a:latin typeface="+mn-lt"/>
                <a:ea typeface="+mn-ea"/>
                <a:cs typeface="+mn-cs"/>
              </a:rPr>
              <a:t>byly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další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nejvyšší</a:t>
            </a:r>
            <a:r>
              <a:rPr lang="sk-SK" sz="1200" kern="1200" dirty="0">
                <a:solidFill>
                  <a:schemeClr val="tx1"/>
                </a:solidFill>
                <a:effectLst/>
                <a:latin typeface="+mn-lt"/>
                <a:ea typeface="+mn-ea"/>
                <a:cs typeface="+mn-cs"/>
              </a:rPr>
              <a:t> po </a:t>
            </a:r>
            <a:r>
              <a:rPr lang="sk-SK" sz="1200" kern="1200" dirty="0" err="1">
                <a:solidFill>
                  <a:schemeClr val="tx1"/>
                </a:solidFill>
                <a:effectLst/>
                <a:latin typeface="+mn-lt"/>
                <a:ea typeface="+mn-ea"/>
                <a:cs typeface="+mn-cs"/>
              </a:rPr>
              <a:t>Litvě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Průměr</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zeměmi</a:t>
            </a:r>
            <a:r>
              <a:rPr lang="sk-SK" sz="1200" kern="1200" dirty="0">
                <a:solidFill>
                  <a:schemeClr val="tx1"/>
                </a:solidFill>
                <a:effectLst/>
                <a:latin typeface="+mn-lt"/>
                <a:ea typeface="+mn-ea"/>
                <a:cs typeface="+mn-cs"/>
              </a:rPr>
              <a:t> EU </a:t>
            </a:r>
            <a:r>
              <a:rPr lang="sk-SK" sz="1200" kern="1200" dirty="0" err="1">
                <a:solidFill>
                  <a:schemeClr val="tx1"/>
                </a:solidFill>
                <a:effectLst/>
                <a:latin typeface="+mn-lt"/>
                <a:ea typeface="+mn-ea"/>
                <a:cs typeface="+mn-cs"/>
              </a:rPr>
              <a:t>byl</a:t>
            </a:r>
            <a:r>
              <a:rPr lang="sk-SK" sz="1200" kern="1200" dirty="0">
                <a:solidFill>
                  <a:schemeClr val="tx1"/>
                </a:solidFill>
                <a:effectLst/>
                <a:latin typeface="+mn-lt"/>
                <a:ea typeface="+mn-ea"/>
                <a:cs typeface="+mn-cs"/>
              </a:rPr>
              <a:t> 204 úmrtí na 100 000 </a:t>
            </a:r>
            <a:r>
              <a:rPr lang="sk-SK" sz="1200" kern="1200" dirty="0" err="1">
                <a:solidFill>
                  <a:schemeClr val="tx1"/>
                </a:solidFill>
                <a:effectLst/>
                <a:latin typeface="+mn-lt"/>
                <a:ea typeface="+mn-ea"/>
                <a:cs typeface="+mn-cs"/>
              </a:rPr>
              <a:t>obyvatel</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což</a:t>
            </a:r>
            <a:r>
              <a:rPr lang="sk-SK" sz="1200" kern="1200" dirty="0">
                <a:solidFill>
                  <a:schemeClr val="tx1"/>
                </a:solidFill>
                <a:effectLst/>
                <a:latin typeface="+mn-lt"/>
                <a:ea typeface="+mn-ea"/>
                <a:cs typeface="+mn-cs"/>
              </a:rPr>
              <a:t> je </a:t>
            </a:r>
            <a:r>
              <a:rPr lang="sk-SK" sz="1200" kern="1200" dirty="0" err="1">
                <a:solidFill>
                  <a:schemeClr val="tx1"/>
                </a:solidFill>
                <a:effectLst/>
                <a:latin typeface="+mn-lt"/>
                <a:ea typeface="+mn-ea"/>
                <a:cs typeface="+mn-cs"/>
              </a:rPr>
              <a:t>téměř</a:t>
            </a:r>
            <a:r>
              <a:rPr lang="sk-SK" sz="1200" kern="1200" dirty="0">
                <a:solidFill>
                  <a:schemeClr val="tx1"/>
                </a:solidFill>
                <a:effectLst/>
                <a:latin typeface="+mn-lt"/>
                <a:ea typeface="+mn-ea"/>
                <a:cs typeface="+mn-cs"/>
              </a:rPr>
              <a:t> dvakrát </a:t>
            </a:r>
            <a:r>
              <a:rPr lang="sk-SK" sz="1200" kern="1200" dirty="0" err="1">
                <a:solidFill>
                  <a:schemeClr val="tx1"/>
                </a:solidFill>
                <a:effectLst/>
                <a:latin typeface="+mn-lt"/>
                <a:ea typeface="+mn-ea"/>
                <a:cs typeface="+mn-cs"/>
              </a:rPr>
              <a:t>více</a:t>
            </a:r>
            <a:r>
              <a:rPr lang="sk-SK" sz="1200" kern="1200" dirty="0">
                <a:solidFill>
                  <a:schemeClr val="tx1"/>
                </a:solidFill>
                <a:effectLst/>
                <a:latin typeface="+mn-lt"/>
                <a:ea typeface="+mn-ea"/>
                <a:cs typeface="+mn-cs"/>
              </a:rPr>
              <a:t> než u </a:t>
            </a:r>
            <a:r>
              <a:rPr lang="sk-SK" sz="1200" kern="1200" dirty="0" err="1">
                <a:solidFill>
                  <a:schemeClr val="tx1"/>
                </a:solidFill>
                <a:effectLst/>
                <a:latin typeface="+mn-lt"/>
                <a:ea typeface="+mn-ea"/>
                <a:cs typeface="+mn-cs"/>
              </a:rPr>
              <a:t>přijatelné</a:t>
            </a:r>
            <a:r>
              <a:rPr lang="sk-SK" sz="1200" kern="1200" dirty="0">
                <a:solidFill>
                  <a:schemeClr val="tx1"/>
                </a:solidFill>
                <a:effectLst/>
                <a:latin typeface="+mn-lt"/>
                <a:ea typeface="+mn-ea"/>
                <a:cs typeface="+mn-cs"/>
              </a:rPr>
              <a:t> úmrtnosti.</a:t>
            </a:r>
          </a:p>
          <a:p>
            <a:r>
              <a:rPr lang="sk-SK" sz="1200" kern="1200" dirty="0" err="1">
                <a:solidFill>
                  <a:schemeClr val="tx1"/>
                </a:solidFill>
                <a:effectLst/>
                <a:latin typeface="+mn-lt"/>
                <a:ea typeface="+mn-ea"/>
                <a:cs typeface="+mn-cs"/>
              </a:rPr>
              <a:t>Obrázek</a:t>
            </a:r>
            <a:r>
              <a:rPr lang="sk-SK" sz="1200" kern="1200" dirty="0">
                <a:solidFill>
                  <a:schemeClr val="tx1"/>
                </a:solidFill>
                <a:effectLst/>
                <a:latin typeface="+mn-lt"/>
                <a:ea typeface="+mn-ea"/>
                <a:cs typeface="+mn-cs"/>
              </a:rPr>
              <a:t> 6.3 ukazuje </a:t>
            </a:r>
            <a:r>
              <a:rPr lang="sk-SK" sz="1200" kern="1200" dirty="0" err="1">
                <a:solidFill>
                  <a:schemeClr val="tx1"/>
                </a:solidFill>
                <a:effectLst/>
                <a:latin typeface="+mn-lt"/>
                <a:ea typeface="+mn-ea"/>
                <a:cs typeface="+mn-cs"/>
              </a:rPr>
              <a:t>relativní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podíl</a:t>
            </a:r>
            <a:r>
              <a:rPr lang="sk-SK" sz="1200" kern="1200" dirty="0">
                <a:solidFill>
                  <a:schemeClr val="tx1"/>
                </a:solidFill>
                <a:effectLst/>
                <a:latin typeface="+mn-lt"/>
                <a:ea typeface="+mn-ea"/>
                <a:cs typeface="+mn-cs"/>
              </a:rPr>
              <a:t> úmrtnosti, </a:t>
            </a:r>
            <a:r>
              <a:rPr lang="sk-SK" sz="1200" kern="1200" dirty="0" err="1">
                <a:solidFill>
                  <a:schemeClr val="tx1"/>
                </a:solidFill>
                <a:effectLst/>
                <a:latin typeface="+mn-lt"/>
                <a:ea typeface="+mn-ea"/>
                <a:cs typeface="+mn-cs"/>
              </a:rPr>
              <a:t>které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lze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předejít</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které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lze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odstranit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podle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příčin</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všech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EU. </a:t>
            </a:r>
            <a:r>
              <a:rPr lang="sk-SK" sz="1200" kern="1200" dirty="0" err="1">
                <a:solidFill>
                  <a:schemeClr val="tx1"/>
                </a:solidFill>
                <a:effectLst/>
                <a:latin typeface="+mn-lt"/>
                <a:ea typeface="+mn-ea"/>
                <a:cs typeface="+mn-cs"/>
              </a:rPr>
              <a:t>Nejvyšší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podíl</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obou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ukazatelů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tvořila</a:t>
            </a:r>
            <a:r>
              <a:rPr lang="sk-SK" sz="1200" kern="1200" dirty="0">
                <a:solidFill>
                  <a:schemeClr val="tx1"/>
                </a:solidFill>
                <a:effectLst/>
                <a:latin typeface="+mn-lt"/>
                <a:ea typeface="+mn-ea"/>
                <a:cs typeface="+mn-cs"/>
              </a:rPr>
              <a:t> ischemická choroba srdeční, </a:t>
            </a:r>
            <a:r>
              <a:rPr lang="sk-SK" sz="1200" kern="1200" dirty="0" err="1">
                <a:solidFill>
                  <a:schemeClr val="tx1"/>
                </a:solidFill>
                <a:effectLst/>
                <a:latin typeface="+mn-lt"/>
                <a:ea typeface="+mn-ea"/>
                <a:cs typeface="+mn-cs"/>
              </a:rPr>
              <a:t>která</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představovala</a:t>
            </a:r>
            <a:r>
              <a:rPr lang="sk-SK" sz="1200" kern="1200" dirty="0">
                <a:solidFill>
                  <a:schemeClr val="tx1"/>
                </a:solidFill>
                <a:effectLst/>
                <a:latin typeface="+mn-lt"/>
                <a:ea typeface="+mn-ea"/>
                <a:cs typeface="+mn-cs"/>
              </a:rPr>
              <a:t> 32 % </a:t>
            </a:r>
            <a:r>
              <a:rPr lang="sk-SK" sz="1200" kern="1200" dirty="0" err="1">
                <a:solidFill>
                  <a:schemeClr val="tx1"/>
                </a:solidFill>
                <a:effectLst/>
                <a:latin typeface="+mn-lt"/>
                <a:ea typeface="+mn-ea"/>
                <a:cs typeface="+mn-cs"/>
              </a:rPr>
              <a:t>amenovatelné</a:t>
            </a:r>
            <a:r>
              <a:rPr lang="sk-SK" sz="1200" kern="1200" dirty="0">
                <a:solidFill>
                  <a:schemeClr val="tx1"/>
                </a:solidFill>
                <a:effectLst/>
                <a:latin typeface="+mn-lt"/>
                <a:ea typeface="+mn-ea"/>
                <a:cs typeface="+mn-cs"/>
              </a:rPr>
              <a:t> úmrtnosti a 19 % </a:t>
            </a:r>
            <a:r>
              <a:rPr lang="sk-SK" sz="1200" kern="1200" dirty="0" err="1">
                <a:solidFill>
                  <a:schemeClr val="tx1"/>
                </a:solidFill>
                <a:effectLst/>
                <a:latin typeface="+mn-lt"/>
                <a:ea typeface="+mn-ea"/>
                <a:cs typeface="+mn-cs"/>
              </a:rPr>
              <a:t>preventabilní</a:t>
            </a:r>
            <a:r>
              <a:rPr lang="sk-SK" sz="1200" kern="1200" dirty="0">
                <a:solidFill>
                  <a:schemeClr val="tx1"/>
                </a:solidFill>
                <a:effectLst/>
                <a:latin typeface="+mn-lt"/>
                <a:ea typeface="+mn-ea"/>
                <a:cs typeface="+mn-cs"/>
              </a:rPr>
              <a:t> úmrtnosti. </a:t>
            </a:r>
            <a:r>
              <a:rPr lang="sk-SK" sz="1200" kern="1200" dirty="0" err="1">
                <a:solidFill>
                  <a:schemeClr val="tx1"/>
                </a:solidFill>
                <a:effectLst/>
                <a:latin typeface="+mn-lt"/>
                <a:ea typeface="+mn-ea"/>
                <a:cs typeface="+mn-cs"/>
              </a:rPr>
              <a:t>Cerebrovaskulární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onemocnění</a:t>
            </a:r>
            <a:r>
              <a:rPr lang="sk-SK" sz="1200" kern="1200" dirty="0">
                <a:solidFill>
                  <a:schemeClr val="tx1"/>
                </a:solidFill>
                <a:effectLst/>
                <a:latin typeface="+mn-lt"/>
                <a:ea typeface="+mn-ea"/>
                <a:cs typeface="+mn-cs"/>
              </a:rPr>
              <a:t> (16 %) a </a:t>
            </a:r>
            <a:r>
              <a:rPr lang="sk-SK" sz="1200" kern="1200" dirty="0" err="1">
                <a:solidFill>
                  <a:schemeClr val="tx1"/>
                </a:solidFill>
                <a:effectLst/>
                <a:latin typeface="+mn-lt"/>
                <a:ea typeface="+mn-ea"/>
                <a:cs typeface="+mn-cs"/>
              </a:rPr>
              <a:t>kolorektální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karcinom</a:t>
            </a:r>
            <a:r>
              <a:rPr lang="sk-SK" sz="1200" kern="1200" dirty="0">
                <a:solidFill>
                  <a:schemeClr val="tx1"/>
                </a:solidFill>
                <a:effectLst/>
                <a:latin typeface="+mn-lt"/>
                <a:ea typeface="+mn-ea"/>
                <a:cs typeface="+mn-cs"/>
              </a:rPr>
              <a:t> (12 %) </a:t>
            </a:r>
            <a:r>
              <a:rPr lang="sk-SK" sz="1200" kern="1200" dirty="0" err="1">
                <a:solidFill>
                  <a:schemeClr val="tx1"/>
                </a:solidFill>
                <a:effectLst/>
                <a:latin typeface="+mn-lt"/>
                <a:ea typeface="+mn-ea"/>
                <a:cs typeface="+mn-cs"/>
              </a:rPr>
              <a:t>byly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dalšími</a:t>
            </a:r>
            <a:r>
              <a:rPr lang="sk-SK" sz="1200" kern="1200" dirty="0">
                <a:solidFill>
                  <a:schemeClr val="tx1"/>
                </a:solidFill>
                <a:effectLst/>
                <a:latin typeface="+mn-lt"/>
                <a:ea typeface="+mn-ea"/>
                <a:cs typeface="+mn-cs"/>
              </a:rPr>
              <a:t> významnými </a:t>
            </a:r>
            <a:r>
              <a:rPr lang="sk-SK" sz="1200" kern="1200" dirty="0" err="1">
                <a:solidFill>
                  <a:schemeClr val="tx1"/>
                </a:solidFill>
                <a:effectLst/>
                <a:latin typeface="+mn-lt"/>
                <a:ea typeface="+mn-ea"/>
                <a:cs typeface="+mn-cs"/>
              </a:rPr>
              <a:t>příčinami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přijatelné</a:t>
            </a:r>
            <a:r>
              <a:rPr lang="sk-SK" sz="1200" kern="1200" dirty="0">
                <a:solidFill>
                  <a:schemeClr val="tx1"/>
                </a:solidFill>
                <a:effectLst/>
                <a:latin typeface="+mn-lt"/>
                <a:ea typeface="+mn-ea"/>
                <a:cs typeface="+mn-cs"/>
              </a:rPr>
              <a:t> úmrtnosti, </a:t>
            </a:r>
            <a:r>
              <a:rPr lang="sk-SK" sz="1200" kern="1200" dirty="0" err="1">
                <a:solidFill>
                  <a:schemeClr val="tx1"/>
                </a:solidFill>
                <a:effectLst/>
                <a:latin typeface="+mn-lt"/>
                <a:ea typeface="+mn-ea"/>
                <a:cs typeface="+mn-cs"/>
              </a:rPr>
              <a:t>zatímco</a:t>
            </a:r>
            <a:r>
              <a:rPr lang="sk-SK" sz="1200" kern="1200" dirty="0">
                <a:solidFill>
                  <a:schemeClr val="tx1"/>
                </a:solidFill>
                <a:effectLst/>
                <a:latin typeface="+mn-lt"/>
                <a:ea typeface="+mn-ea"/>
                <a:cs typeface="+mn-cs"/>
              </a:rPr>
              <a:t> rakovina </a:t>
            </a:r>
            <a:r>
              <a:rPr lang="sk-SK" sz="1200" kern="1200" dirty="0" err="1">
                <a:solidFill>
                  <a:schemeClr val="tx1"/>
                </a:solidFill>
                <a:effectLst/>
                <a:latin typeface="+mn-lt"/>
                <a:ea typeface="+mn-ea"/>
                <a:cs typeface="+mn-cs"/>
              </a:rPr>
              <a:t>plic</a:t>
            </a:r>
            <a:r>
              <a:rPr lang="sk-SK" sz="1200" kern="1200" dirty="0">
                <a:solidFill>
                  <a:schemeClr val="tx1"/>
                </a:solidFill>
                <a:effectLst/>
                <a:latin typeface="+mn-lt"/>
                <a:ea typeface="+mn-ea"/>
                <a:cs typeface="+mn-cs"/>
              </a:rPr>
              <a:t> (17 %) a úrazy (12 %) </a:t>
            </a:r>
            <a:r>
              <a:rPr lang="sk-SK" sz="1200" kern="1200" dirty="0" err="1">
                <a:solidFill>
                  <a:schemeClr val="tx1"/>
                </a:solidFill>
                <a:effectLst/>
                <a:latin typeface="+mn-lt"/>
                <a:ea typeface="+mn-ea"/>
                <a:cs typeface="+mn-cs"/>
              </a:rPr>
              <a:t>byly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hlavními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příčinami</a:t>
            </a:r>
            <a:r>
              <a:rPr lang="sk-SK" sz="1200" kern="1200" dirty="0">
                <a:solidFill>
                  <a:schemeClr val="tx1"/>
                </a:solidFill>
                <a:effectLst/>
                <a:latin typeface="+mn-lt"/>
                <a:ea typeface="+mn-ea"/>
                <a:cs typeface="+mn-cs"/>
              </a:rPr>
              <a:t> úmrtnosti, </a:t>
            </a:r>
            <a:r>
              <a:rPr lang="sk-SK" sz="1200" kern="1200" dirty="0" err="1">
                <a:solidFill>
                  <a:schemeClr val="tx1"/>
                </a:solidFill>
                <a:effectLst/>
                <a:latin typeface="+mn-lt"/>
                <a:ea typeface="+mn-ea"/>
                <a:cs typeface="+mn-cs"/>
              </a:rPr>
              <a:t>které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bylo</a:t>
            </a:r>
            <a:r>
              <a:rPr lang="sk-SK" sz="1200" kern="1200" dirty="0">
                <a:solidFill>
                  <a:schemeClr val="tx1"/>
                </a:solidFill>
                <a:effectLst/>
                <a:latin typeface="+mn-lt"/>
                <a:ea typeface="+mn-ea"/>
                <a:cs typeface="+mn-cs"/>
              </a:rPr>
              <a:t> možno </a:t>
            </a:r>
            <a:r>
              <a:rPr lang="sk-SK" sz="1200" kern="1200" dirty="0" err="1">
                <a:solidFill>
                  <a:schemeClr val="tx1"/>
                </a:solidFill>
                <a:effectLst/>
                <a:latin typeface="+mn-lt"/>
                <a:ea typeface="+mn-ea"/>
                <a:cs typeface="+mn-cs"/>
              </a:rPr>
              <a:t>předejít</a:t>
            </a:r>
            <a:r>
              <a:rPr lang="sk-SK" sz="1200" kern="1200" dirty="0">
                <a:solidFill>
                  <a:schemeClr val="tx1"/>
                </a:solidFill>
                <a:effectLst/>
                <a:latin typeface="+mn-lt"/>
                <a:ea typeface="+mn-ea"/>
                <a:cs typeface="+mn-cs"/>
              </a:rPr>
              <a:t>.</a:t>
            </a:r>
          </a:p>
          <a:p>
            <a:r>
              <a:rPr lang="sk-SK" sz="1200" kern="1200" dirty="0" err="1">
                <a:solidFill>
                  <a:schemeClr val="tx1"/>
                </a:solidFill>
                <a:effectLst/>
                <a:latin typeface="+mn-lt"/>
                <a:ea typeface="+mn-ea"/>
                <a:cs typeface="+mn-cs"/>
              </a:rPr>
              <a:t>Vzhledem</a:t>
            </a:r>
            <a:r>
              <a:rPr lang="sk-SK" sz="1200" kern="1200" dirty="0">
                <a:solidFill>
                  <a:schemeClr val="tx1"/>
                </a:solidFill>
                <a:effectLst/>
                <a:latin typeface="+mn-lt"/>
                <a:ea typeface="+mn-ea"/>
                <a:cs typeface="+mn-cs"/>
              </a:rPr>
              <a:t> k tomu, že </a:t>
            </a:r>
            <a:r>
              <a:rPr lang="sk-SK" sz="1200" kern="1200" dirty="0" err="1">
                <a:solidFill>
                  <a:schemeClr val="tx1"/>
                </a:solidFill>
                <a:effectLst/>
                <a:latin typeface="+mn-lt"/>
                <a:ea typeface="+mn-ea"/>
                <a:cs typeface="+mn-cs"/>
              </a:rPr>
              <a:t>tyto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ukazatele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zahrnují</a:t>
            </a:r>
            <a:r>
              <a:rPr lang="sk-SK" sz="1200" kern="1200" dirty="0">
                <a:solidFill>
                  <a:schemeClr val="tx1"/>
                </a:solidFill>
                <a:effectLst/>
                <a:latin typeface="+mn-lt"/>
                <a:ea typeface="+mn-ea"/>
                <a:cs typeface="+mn-cs"/>
              </a:rPr>
              <a:t> širokou škálu </a:t>
            </a:r>
            <a:r>
              <a:rPr lang="sk-SK" sz="1200" kern="1200" dirty="0" err="1">
                <a:solidFill>
                  <a:schemeClr val="tx1"/>
                </a:solidFill>
                <a:effectLst/>
                <a:latin typeface="+mn-lt"/>
                <a:ea typeface="+mn-ea"/>
                <a:cs typeface="+mn-cs"/>
              </a:rPr>
              <a:t>příčin</a:t>
            </a:r>
            <a:r>
              <a:rPr lang="sk-SK" sz="1200" kern="1200" dirty="0">
                <a:solidFill>
                  <a:schemeClr val="tx1"/>
                </a:solidFill>
                <a:effectLst/>
                <a:latin typeface="+mn-lt"/>
                <a:ea typeface="+mn-ea"/>
                <a:cs typeface="+mn-cs"/>
              </a:rPr>
              <a:t> smrti, </a:t>
            </a:r>
            <a:r>
              <a:rPr lang="sk-SK" sz="1200" kern="1200" dirty="0" err="1">
                <a:solidFill>
                  <a:schemeClr val="tx1"/>
                </a:solidFill>
                <a:effectLst/>
                <a:latin typeface="+mn-lt"/>
                <a:ea typeface="+mn-ea"/>
                <a:cs typeface="+mn-cs"/>
              </a:rPr>
              <a:t>snížení</a:t>
            </a:r>
            <a:r>
              <a:rPr lang="sk-SK" sz="1200" kern="1200" dirty="0">
                <a:solidFill>
                  <a:schemeClr val="tx1"/>
                </a:solidFill>
                <a:effectLst/>
                <a:latin typeface="+mn-lt"/>
                <a:ea typeface="+mn-ea"/>
                <a:cs typeface="+mn-cs"/>
              </a:rPr>
              <a:t> úmrtnosti, </a:t>
            </a:r>
            <a:r>
              <a:rPr lang="sk-SK" sz="1200" kern="1200" dirty="0" err="1">
                <a:solidFill>
                  <a:schemeClr val="tx1"/>
                </a:solidFill>
                <a:effectLst/>
                <a:latin typeface="+mn-lt"/>
                <a:ea typeface="+mn-ea"/>
                <a:cs typeface="+mn-cs"/>
              </a:rPr>
              <a:t>které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lze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předejít</a:t>
            </a:r>
            <a:r>
              <a:rPr lang="sk-SK" sz="1200" kern="1200" dirty="0">
                <a:solidFill>
                  <a:schemeClr val="tx1"/>
                </a:solidFill>
                <a:effectLst/>
                <a:latin typeface="+mn-lt"/>
                <a:ea typeface="+mn-ea"/>
                <a:cs typeface="+mn-cs"/>
              </a:rPr>
              <a:t>, znamená </a:t>
            </a:r>
            <a:r>
              <a:rPr lang="sk-SK" sz="1200" kern="1200" dirty="0" err="1">
                <a:solidFill>
                  <a:schemeClr val="tx1"/>
                </a:solidFill>
                <a:effectLst/>
                <a:latin typeface="+mn-lt"/>
                <a:ea typeface="+mn-ea"/>
                <a:cs typeface="+mn-cs"/>
              </a:rPr>
              <a:t>implementaci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široce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zasahujících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strategií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zahrnujících</a:t>
            </a:r>
            <a:r>
              <a:rPr lang="sk-SK" sz="1200" kern="1200" dirty="0">
                <a:solidFill>
                  <a:schemeClr val="tx1"/>
                </a:solidFill>
                <a:effectLst/>
                <a:latin typeface="+mn-lt"/>
                <a:ea typeface="+mn-ea"/>
                <a:cs typeface="+mn-cs"/>
              </a:rPr>
              <a:t> jak </a:t>
            </a:r>
            <a:r>
              <a:rPr lang="sk-SK" sz="1200" kern="1200" dirty="0" err="1">
                <a:solidFill>
                  <a:schemeClr val="tx1"/>
                </a:solidFill>
                <a:effectLst/>
                <a:latin typeface="+mn-lt"/>
                <a:ea typeface="+mn-ea"/>
                <a:cs typeface="+mn-cs"/>
              </a:rPr>
              <a:t>veřejné</a:t>
            </a:r>
            <a:r>
              <a:rPr lang="sk-SK" sz="1200" kern="1200" dirty="0">
                <a:solidFill>
                  <a:schemeClr val="tx1"/>
                </a:solidFill>
                <a:effectLst/>
                <a:latin typeface="+mn-lt"/>
                <a:ea typeface="+mn-ea"/>
                <a:cs typeface="+mn-cs"/>
              </a:rPr>
              <a:t> zdraví, tak politiku zdravotní </a:t>
            </a:r>
            <a:r>
              <a:rPr lang="sk-SK" sz="1200" kern="1200" dirty="0" err="1">
                <a:solidFill>
                  <a:schemeClr val="tx1"/>
                </a:solidFill>
                <a:effectLst/>
                <a:latin typeface="+mn-lt"/>
                <a:ea typeface="+mn-ea"/>
                <a:cs typeface="+mn-cs"/>
              </a:rPr>
              <a:t>péče</a:t>
            </a:r>
            <a:r>
              <a:rPr lang="sk-SK" sz="1200" kern="1200" dirty="0">
                <a:solidFill>
                  <a:schemeClr val="tx1"/>
                </a:solidFill>
                <a:effectLst/>
                <a:latin typeface="+mn-lt"/>
                <a:ea typeface="+mn-ea"/>
                <a:cs typeface="+mn-cs"/>
              </a:rPr>
              <a:t>. I </a:t>
            </a:r>
            <a:r>
              <a:rPr lang="sk-SK" sz="1200" kern="1200" dirty="0" err="1">
                <a:solidFill>
                  <a:schemeClr val="tx1"/>
                </a:solidFill>
                <a:effectLst/>
                <a:latin typeface="+mn-lt"/>
                <a:ea typeface="+mn-ea"/>
                <a:cs typeface="+mn-cs"/>
              </a:rPr>
              <a:t>když</a:t>
            </a:r>
            <a:r>
              <a:rPr lang="sk-SK" sz="1200" kern="1200" dirty="0">
                <a:solidFill>
                  <a:schemeClr val="tx1"/>
                </a:solidFill>
                <a:effectLst/>
                <a:latin typeface="+mn-lt"/>
                <a:ea typeface="+mn-ea"/>
                <a:cs typeface="+mn-cs"/>
              </a:rPr>
              <a:t> zlepšení v </a:t>
            </a:r>
            <a:r>
              <a:rPr lang="sk-SK" sz="1200" kern="1200" dirty="0" err="1">
                <a:solidFill>
                  <a:schemeClr val="tx1"/>
                </a:solidFill>
                <a:effectLst/>
                <a:latin typeface="+mn-lt"/>
                <a:ea typeface="+mn-ea"/>
                <a:cs typeface="+mn-cs"/>
              </a:rPr>
              <a:t>politice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mohou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být</a:t>
            </a:r>
            <a:r>
              <a:rPr lang="sk-SK" sz="1200" kern="1200" dirty="0">
                <a:solidFill>
                  <a:schemeClr val="tx1"/>
                </a:solidFill>
                <a:effectLst/>
                <a:latin typeface="+mn-lt"/>
                <a:ea typeface="+mn-ea"/>
                <a:cs typeface="+mn-cs"/>
              </a:rPr>
              <a:t> účinná </a:t>
            </a:r>
            <a:r>
              <a:rPr lang="sk-SK" sz="1200" kern="1200" dirty="0" err="1">
                <a:solidFill>
                  <a:schemeClr val="tx1"/>
                </a:solidFill>
                <a:effectLst/>
                <a:latin typeface="+mn-lt"/>
                <a:ea typeface="+mn-ea"/>
                <a:cs typeface="+mn-cs"/>
              </a:rPr>
              <a:t>při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snižování</a:t>
            </a:r>
            <a:r>
              <a:rPr lang="sk-SK" sz="1200" kern="1200" dirty="0">
                <a:solidFill>
                  <a:schemeClr val="tx1"/>
                </a:solidFill>
                <a:effectLst/>
                <a:latin typeface="+mn-lt"/>
                <a:ea typeface="+mn-ea"/>
                <a:cs typeface="+mn-cs"/>
              </a:rPr>
              <a:t> úmrtnosti, </a:t>
            </a:r>
            <a:r>
              <a:rPr lang="sk-SK" sz="1200" kern="1200" dirty="0" err="1">
                <a:solidFill>
                  <a:schemeClr val="tx1"/>
                </a:solidFill>
                <a:effectLst/>
                <a:latin typeface="+mn-lt"/>
                <a:ea typeface="+mn-ea"/>
                <a:cs typeface="+mn-cs"/>
              </a:rPr>
              <a:t>které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lze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předejít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jejich</a:t>
            </a:r>
            <a:r>
              <a:rPr lang="sk-SK" sz="1200" kern="1200" dirty="0">
                <a:solidFill>
                  <a:schemeClr val="tx1"/>
                </a:solidFill>
                <a:effectLst/>
                <a:latin typeface="+mn-lt"/>
                <a:ea typeface="+mn-ea"/>
                <a:cs typeface="+mn-cs"/>
              </a:rPr>
              <a:t> účinky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pravděpodobně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neprojeví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okamžitě</a:t>
            </a:r>
            <a:r>
              <a:rPr lang="sk-SK" sz="1200" kern="1200" dirty="0">
                <a:solidFill>
                  <a:schemeClr val="tx1"/>
                </a:solidFill>
                <a:effectLst/>
                <a:latin typeface="+mn-lt"/>
                <a:ea typeface="+mn-ea"/>
                <a:cs typeface="+mn-cs"/>
              </a:rPr>
              <a:t>. To je často </a:t>
            </a:r>
            <a:r>
              <a:rPr lang="sk-SK" sz="1200" kern="1200" dirty="0" err="1">
                <a:solidFill>
                  <a:schemeClr val="tx1"/>
                </a:solidFill>
                <a:effectLst/>
                <a:latin typeface="+mn-lt"/>
                <a:ea typeface="+mn-ea"/>
                <a:cs typeface="+mn-cs"/>
              </a:rPr>
              <a:t>případ</a:t>
            </a:r>
            <a:r>
              <a:rPr lang="sk-SK" sz="1200" kern="1200" dirty="0">
                <a:solidFill>
                  <a:schemeClr val="tx1"/>
                </a:solidFill>
                <a:effectLst/>
                <a:latin typeface="+mn-lt"/>
                <a:ea typeface="+mn-ea"/>
                <a:cs typeface="+mn-cs"/>
              </a:rPr>
              <a:t> úmrtnosti, </a:t>
            </a:r>
            <a:r>
              <a:rPr lang="sk-SK" sz="1200" kern="1200" dirty="0" err="1">
                <a:solidFill>
                  <a:schemeClr val="tx1"/>
                </a:solidFill>
                <a:effectLst/>
                <a:latin typeface="+mn-lt"/>
                <a:ea typeface="+mn-ea"/>
                <a:cs typeface="+mn-cs"/>
              </a:rPr>
              <a:t>které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lze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předejít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protože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intervence</a:t>
            </a:r>
            <a:r>
              <a:rPr lang="sk-SK" sz="1200" kern="1200" dirty="0">
                <a:solidFill>
                  <a:schemeClr val="tx1"/>
                </a:solidFill>
                <a:effectLst/>
                <a:latin typeface="+mn-lt"/>
                <a:ea typeface="+mn-ea"/>
                <a:cs typeface="+mn-cs"/>
              </a:rPr>
              <a:t> v oblasti </a:t>
            </a:r>
            <a:r>
              <a:rPr lang="sk-SK" sz="1200" kern="1200" dirty="0" err="1">
                <a:solidFill>
                  <a:schemeClr val="tx1"/>
                </a:solidFill>
                <a:effectLst/>
                <a:latin typeface="+mn-lt"/>
                <a:ea typeface="+mn-ea"/>
                <a:cs typeface="+mn-cs"/>
              </a:rPr>
              <a:t>veřejného</a:t>
            </a:r>
            <a:r>
              <a:rPr lang="sk-SK" sz="1200" kern="1200" dirty="0">
                <a:solidFill>
                  <a:schemeClr val="tx1"/>
                </a:solidFill>
                <a:effectLst/>
                <a:latin typeface="+mn-lt"/>
                <a:ea typeface="+mn-ea"/>
                <a:cs typeface="+mn-cs"/>
              </a:rPr>
              <a:t> zdraví </a:t>
            </a:r>
            <a:r>
              <a:rPr lang="sk-SK" sz="1200" kern="1200" dirty="0" err="1">
                <a:solidFill>
                  <a:schemeClr val="tx1"/>
                </a:solidFill>
                <a:effectLst/>
                <a:latin typeface="+mn-lt"/>
                <a:ea typeface="+mn-ea"/>
                <a:cs typeface="+mn-cs"/>
              </a:rPr>
              <a:t>mohou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vykazovat</a:t>
            </a:r>
            <a:r>
              <a:rPr lang="sk-SK" sz="1200" kern="1200" dirty="0">
                <a:solidFill>
                  <a:schemeClr val="tx1"/>
                </a:solidFill>
                <a:effectLst/>
                <a:latin typeface="+mn-lt"/>
                <a:ea typeface="+mn-ea"/>
                <a:cs typeface="+mn-cs"/>
              </a:rPr>
              <a:t> výsledky až roky po </a:t>
            </a:r>
            <a:r>
              <a:rPr lang="sk-SK" sz="1200" kern="1200" dirty="0" err="1">
                <a:solidFill>
                  <a:schemeClr val="tx1"/>
                </a:solidFill>
                <a:effectLst/>
                <a:latin typeface="+mn-lt"/>
                <a:ea typeface="+mn-ea"/>
                <a:cs typeface="+mn-cs"/>
              </a:rPr>
              <a:t>jejich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provedení</a:t>
            </a:r>
            <a:endParaRPr lang="en-GB" dirty="0"/>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38</a:t>
            </a:fld>
            <a:endParaRPr lang="en-GB"/>
          </a:p>
        </p:txBody>
      </p:sp>
    </p:spTree>
    <p:extLst>
      <p:ext uri="{BB962C8B-B14F-4D97-AF65-F5344CB8AC3E}">
        <p14:creationId xmlns:p14="http://schemas.microsoft.com/office/powerpoint/2010/main" val="546480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sz="1200" kern="1200" dirty="0">
                <a:solidFill>
                  <a:schemeClr val="tx1"/>
                </a:solidFill>
                <a:effectLst/>
                <a:latin typeface="+mn-lt"/>
                <a:ea typeface="+mn-ea"/>
                <a:cs typeface="+mn-cs"/>
              </a:rPr>
              <a:t>Obezita je </a:t>
            </a:r>
            <a:r>
              <a:rPr lang="sk-SK" sz="1200" kern="1200" dirty="0" err="1">
                <a:solidFill>
                  <a:schemeClr val="tx1"/>
                </a:solidFill>
                <a:effectLst/>
                <a:latin typeface="+mn-lt"/>
                <a:ea typeface="+mn-ea"/>
                <a:cs typeface="+mn-cs"/>
              </a:rPr>
              <a:t>známým</a:t>
            </a:r>
            <a:r>
              <a:rPr lang="sk-SK" sz="1200" kern="1200" dirty="0">
                <a:solidFill>
                  <a:schemeClr val="tx1"/>
                </a:solidFill>
                <a:effectLst/>
                <a:latin typeface="+mn-lt"/>
                <a:ea typeface="+mn-ea"/>
                <a:cs typeface="+mn-cs"/>
              </a:rPr>
              <a:t> rizikovým </a:t>
            </a:r>
            <a:r>
              <a:rPr lang="sk-SK" sz="1200" kern="1200" dirty="0" err="1">
                <a:solidFill>
                  <a:schemeClr val="tx1"/>
                </a:solidFill>
                <a:effectLst/>
                <a:latin typeface="+mn-lt"/>
                <a:ea typeface="+mn-ea"/>
                <a:cs typeface="+mn-cs"/>
              </a:rPr>
              <a:t>faktorem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mnoha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zdravotních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problémů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včetně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hypertenze</a:t>
            </a:r>
            <a:r>
              <a:rPr lang="sk-SK" sz="1200" kern="1200" dirty="0">
                <a:solidFill>
                  <a:schemeClr val="tx1"/>
                </a:solidFill>
                <a:effectLst/>
                <a:latin typeface="+mn-lt"/>
                <a:ea typeface="+mn-ea"/>
                <a:cs typeface="+mn-cs"/>
              </a:rPr>
              <a:t>, vysokého cholesterolu, cukrovky, </a:t>
            </a:r>
            <a:r>
              <a:rPr lang="sk-SK" sz="1200" kern="1200" dirty="0" err="1">
                <a:solidFill>
                  <a:schemeClr val="tx1"/>
                </a:solidFill>
                <a:effectLst/>
                <a:latin typeface="+mn-lt"/>
                <a:ea typeface="+mn-ea"/>
                <a:cs typeface="+mn-cs"/>
              </a:rPr>
              <a:t>kardiovaskulárních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chorob</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některých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forem</a:t>
            </a:r>
            <a:r>
              <a:rPr lang="sk-SK" sz="1200" kern="1200" dirty="0">
                <a:solidFill>
                  <a:schemeClr val="tx1"/>
                </a:solidFill>
                <a:effectLst/>
                <a:latin typeface="+mn-lt"/>
                <a:ea typeface="+mn-ea"/>
                <a:cs typeface="+mn-cs"/>
              </a:rPr>
              <a:t> rakoviny. </a:t>
            </a:r>
            <a:r>
              <a:rPr lang="sk-SK" sz="1200" kern="1200" dirty="0" err="1">
                <a:solidFill>
                  <a:schemeClr val="tx1"/>
                </a:solidFill>
                <a:effectLst/>
                <a:latin typeface="+mn-lt"/>
                <a:ea typeface="+mn-ea"/>
                <a:cs typeface="+mn-cs"/>
              </a:rPr>
              <a:t>Protože</a:t>
            </a:r>
            <a:r>
              <a:rPr lang="sk-SK" sz="1200" kern="1200" dirty="0">
                <a:solidFill>
                  <a:schemeClr val="tx1"/>
                </a:solidFill>
                <a:effectLst/>
                <a:latin typeface="+mn-lt"/>
                <a:ea typeface="+mn-ea"/>
                <a:cs typeface="+mn-cs"/>
              </a:rPr>
              <a:t> je obezita </a:t>
            </a:r>
            <a:r>
              <a:rPr lang="sk-SK" sz="1200" kern="1200" dirty="0" err="1">
                <a:solidFill>
                  <a:schemeClr val="tx1"/>
                </a:solidFill>
                <a:effectLst/>
                <a:latin typeface="+mn-lt"/>
                <a:ea typeface="+mn-ea"/>
                <a:cs typeface="+mn-cs"/>
              </a:rPr>
              <a:t>spojena</a:t>
            </a:r>
            <a:r>
              <a:rPr lang="sk-SK" sz="1200" kern="1200" dirty="0">
                <a:solidFill>
                  <a:schemeClr val="tx1"/>
                </a:solidFill>
                <a:effectLst/>
                <a:latin typeface="+mn-lt"/>
                <a:ea typeface="+mn-ea"/>
                <a:cs typeface="+mn-cs"/>
              </a:rPr>
              <a:t> s vyšším </a:t>
            </a:r>
            <a:r>
              <a:rPr lang="sk-SK" sz="1200" kern="1200" dirty="0" err="1">
                <a:solidFill>
                  <a:schemeClr val="tx1"/>
                </a:solidFill>
                <a:effectLst/>
                <a:latin typeface="+mn-lt"/>
                <a:ea typeface="+mn-ea"/>
                <a:cs typeface="+mn-cs"/>
              </a:rPr>
              <a:t>rizikem</a:t>
            </a:r>
            <a:r>
              <a:rPr lang="sk-SK" sz="1200" kern="1200" dirty="0">
                <a:solidFill>
                  <a:schemeClr val="tx1"/>
                </a:solidFill>
                <a:effectLst/>
                <a:latin typeface="+mn-lt"/>
                <a:ea typeface="+mn-ea"/>
                <a:cs typeface="+mn-cs"/>
              </a:rPr>
              <a:t> chronických </a:t>
            </a:r>
            <a:r>
              <a:rPr lang="sk-SK" sz="1200" kern="1200" dirty="0" err="1">
                <a:solidFill>
                  <a:schemeClr val="tx1"/>
                </a:solidFill>
                <a:effectLst/>
                <a:latin typeface="+mn-lt"/>
                <a:ea typeface="+mn-ea"/>
                <a:cs typeface="+mn-cs"/>
              </a:rPr>
              <a:t>onemocnění</a:t>
            </a:r>
            <a:r>
              <a:rPr lang="sk-SK" sz="1200" kern="1200" dirty="0">
                <a:solidFill>
                  <a:schemeClr val="tx1"/>
                </a:solidFill>
                <a:effectLst/>
                <a:latin typeface="+mn-lt"/>
                <a:ea typeface="+mn-ea"/>
                <a:cs typeface="+mn-cs"/>
              </a:rPr>
              <a:t>, je </a:t>
            </a:r>
            <a:r>
              <a:rPr lang="sk-SK" sz="1200" kern="1200" dirty="0" err="1">
                <a:solidFill>
                  <a:schemeClr val="tx1"/>
                </a:solidFill>
                <a:effectLst/>
                <a:latin typeface="+mn-lt"/>
                <a:ea typeface="+mn-ea"/>
                <a:cs typeface="+mn-cs"/>
              </a:rPr>
              <a:t>spojena</a:t>
            </a:r>
            <a:r>
              <a:rPr lang="sk-SK" sz="1200" kern="1200" dirty="0">
                <a:solidFill>
                  <a:schemeClr val="tx1"/>
                </a:solidFill>
                <a:effectLst/>
                <a:latin typeface="+mn-lt"/>
                <a:ea typeface="+mn-ea"/>
                <a:cs typeface="+mn-cs"/>
              </a:rPr>
              <a:t> s významnými </a:t>
            </a:r>
            <a:r>
              <a:rPr lang="sk-SK" sz="1200" kern="1200" dirty="0" err="1">
                <a:solidFill>
                  <a:schemeClr val="tx1"/>
                </a:solidFill>
                <a:effectLst/>
                <a:latin typeface="+mn-lt"/>
                <a:ea typeface="+mn-ea"/>
                <a:cs typeface="+mn-cs"/>
              </a:rPr>
              <a:t>dodatečnými</a:t>
            </a:r>
            <a:r>
              <a:rPr lang="sk-SK" sz="1200" kern="1200" dirty="0">
                <a:solidFill>
                  <a:schemeClr val="tx1"/>
                </a:solidFill>
                <a:effectLst/>
                <a:latin typeface="+mn-lt"/>
                <a:ea typeface="+mn-ea"/>
                <a:cs typeface="+mn-cs"/>
              </a:rPr>
              <a:t> náklady na zdravotní </a:t>
            </a:r>
            <a:r>
              <a:rPr lang="sk-SK" sz="1200" kern="1200" dirty="0" err="1">
                <a:solidFill>
                  <a:schemeClr val="tx1"/>
                </a:solidFill>
                <a:effectLst/>
                <a:latin typeface="+mn-lt"/>
                <a:ea typeface="+mn-ea"/>
                <a:cs typeface="+mn-cs"/>
              </a:rPr>
              <a:t>péči</a:t>
            </a:r>
            <a:r>
              <a:rPr lang="sk-SK" sz="1200" kern="1200" dirty="0">
                <a:solidFill>
                  <a:schemeClr val="tx1"/>
                </a:solidFill>
                <a:effectLst/>
                <a:latin typeface="+mn-lt"/>
                <a:ea typeface="+mn-ea"/>
                <a:cs typeface="+mn-cs"/>
              </a:rPr>
              <a:t>.</a:t>
            </a:r>
          </a:p>
          <a:p>
            <a:r>
              <a:rPr lang="sk-SK" sz="1200" kern="1200" dirty="0">
                <a:solidFill>
                  <a:schemeClr val="tx1"/>
                </a:solidFill>
                <a:effectLst/>
                <a:latin typeface="+mn-lt"/>
                <a:ea typeface="+mn-ea"/>
                <a:cs typeface="+mn-cs"/>
              </a:rPr>
              <a:t>Obezita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zeměmi</a:t>
            </a:r>
            <a:r>
              <a:rPr lang="sk-SK" sz="1200" kern="1200" dirty="0">
                <a:solidFill>
                  <a:schemeClr val="tx1"/>
                </a:solidFill>
                <a:effectLst/>
                <a:latin typeface="+mn-lt"/>
                <a:ea typeface="+mn-ea"/>
                <a:cs typeface="+mn-cs"/>
              </a:rPr>
              <a:t> EU </a:t>
            </a:r>
            <a:r>
              <a:rPr lang="sk-SK" sz="1200" kern="1200" dirty="0" err="1">
                <a:solidFill>
                  <a:schemeClr val="tx1"/>
                </a:solidFill>
                <a:effectLst/>
                <a:latin typeface="+mn-lt"/>
                <a:ea typeface="+mn-ea"/>
                <a:cs typeface="+mn-cs"/>
              </a:rPr>
              <a:t>liší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trojnásobně</a:t>
            </a:r>
            <a:r>
              <a:rPr lang="sk-SK" sz="1200" kern="1200" dirty="0">
                <a:solidFill>
                  <a:schemeClr val="tx1"/>
                </a:solidFill>
                <a:effectLst/>
                <a:latin typeface="+mn-lt"/>
                <a:ea typeface="+mn-ea"/>
                <a:cs typeface="+mn-cs"/>
              </a:rPr>
              <a:t>, od 9 % v Rumunsku po 26 % na </a:t>
            </a:r>
            <a:r>
              <a:rPr lang="sk-SK" sz="1200" kern="1200" dirty="0" err="1">
                <a:solidFill>
                  <a:schemeClr val="tx1"/>
                </a:solidFill>
                <a:effectLst/>
                <a:latin typeface="+mn-lt"/>
                <a:ea typeface="+mn-ea"/>
                <a:cs typeface="+mn-cs"/>
              </a:rPr>
              <a:t>Maltě</a:t>
            </a:r>
            <a:r>
              <a:rPr lang="sk-SK" sz="1200" kern="1200" dirty="0">
                <a:solidFill>
                  <a:schemeClr val="tx1"/>
                </a:solidFill>
                <a:effectLst/>
                <a:latin typeface="+mn-lt"/>
                <a:ea typeface="+mn-ea"/>
                <a:cs typeface="+mn-cs"/>
              </a:rPr>
              <a:t>, i </a:t>
            </a:r>
            <a:r>
              <a:rPr lang="sk-SK" sz="1200" kern="1200" dirty="0" err="1">
                <a:solidFill>
                  <a:schemeClr val="tx1"/>
                </a:solidFill>
                <a:effectLst/>
                <a:latin typeface="+mn-lt"/>
                <a:ea typeface="+mn-ea"/>
                <a:cs typeface="+mn-cs"/>
              </a:rPr>
              <a:t>když</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některé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rozdíly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zeměmi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jsou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způsobeny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různými</a:t>
            </a:r>
            <a:r>
              <a:rPr lang="sk-SK" sz="1200" kern="1200" dirty="0">
                <a:solidFill>
                  <a:schemeClr val="tx1"/>
                </a:solidFill>
                <a:effectLst/>
                <a:latin typeface="+mn-lt"/>
                <a:ea typeface="+mn-ea"/>
                <a:cs typeface="+mn-cs"/>
              </a:rPr>
              <a:t> metodikami </a:t>
            </a:r>
            <a:r>
              <a:rPr lang="sk-SK" sz="1200" kern="1200" dirty="0" err="1">
                <a:solidFill>
                  <a:schemeClr val="tx1"/>
                </a:solidFill>
                <a:effectLst/>
                <a:latin typeface="+mn-lt"/>
                <a:ea typeface="+mn-ea"/>
                <a:cs typeface="+mn-cs"/>
              </a:rPr>
              <a:t>sběru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dat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viz</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rámeček</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Definice</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srovnatelnost</a:t>
            </a:r>
            <a:r>
              <a:rPr lang="sk-SK" sz="1200" kern="1200" dirty="0">
                <a:solidFill>
                  <a:schemeClr val="tx1"/>
                </a:solidFill>
                <a:effectLst/>
                <a:latin typeface="+mn-lt"/>
                <a:ea typeface="+mn-ea"/>
                <a:cs typeface="+mn-cs"/>
              </a:rPr>
              <a:t>“) (obr. 4.13). V </a:t>
            </a:r>
            <a:r>
              <a:rPr lang="sk-SK" sz="1200" kern="1200" dirty="0" err="1">
                <a:solidFill>
                  <a:schemeClr val="tx1"/>
                </a:solidFill>
                <a:effectLst/>
                <a:latin typeface="+mn-lt"/>
                <a:ea typeface="+mn-ea"/>
                <a:cs typeface="+mn-cs"/>
              </a:rPr>
              <a:t>průměru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napříč</a:t>
            </a:r>
            <a:r>
              <a:rPr lang="sk-SK" sz="1200" kern="1200" dirty="0">
                <a:solidFill>
                  <a:schemeClr val="tx1"/>
                </a:solidFill>
                <a:effectLst/>
                <a:latin typeface="+mn-lt"/>
                <a:ea typeface="+mn-ea"/>
                <a:cs typeface="+mn-cs"/>
              </a:rPr>
              <a:t> členskými státy EU </a:t>
            </a:r>
            <a:r>
              <a:rPr lang="sk-SK" sz="1200" kern="1200" dirty="0" err="1">
                <a:solidFill>
                  <a:schemeClr val="tx1"/>
                </a:solidFill>
                <a:effectLst/>
                <a:latin typeface="+mn-lt"/>
                <a:ea typeface="+mn-ea"/>
                <a:cs typeface="+mn-cs"/>
              </a:rPr>
              <a:t>bylo</a:t>
            </a:r>
            <a:r>
              <a:rPr lang="sk-SK" sz="1200" kern="1200" dirty="0">
                <a:solidFill>
                  <a:schemeClr val="tx1"/>
                </a:solidFill>
                <a:effectLst/>
                <a:latin typeface="+mn-lt"/>
                <a:ea typeface="+mn-ea"/>
                <a:cs typeface="+mn-cs"/>
              </a:rPr>
              <a:t> kolem roku 2014 </a:t>
            </a:r>
            <a:r>
              <a:rPr lang="sk-SK" sz="1200" kern="1200" dirty="0" err="1">
                <a:solidFill>
                  <a:schemeClr val="tx1"/>
                </a:solidFill>
                <a:effectLst/>
                <a:latin typeface="+mn-lt"/>
                <a:ea typeface="+mn-ea"/>
                <a:cs typeface="+mn-cs"/>
              </a:rPr>
              <a:t>obézních</a:t>
            </a:r>
            <a:r>
              <a:rPr lang="sk-SK" sz="1200" kern="1200" dirty="0">
                <a:solidFill>
                  <a:schemeClr val="tx1"/>
                </a:solidFill>
                <a:effectLst/>
                <a:latin typeface="+mn-lt"/>
                <a:ea typeface="+mn-ea"/>
                <a:cs typeface="+mn-cs"/>
              </a:rPr>
              <a:t> 16 % </a:t>
            </a:r>
            <a:r>
              <a:rPr lang="sk-SK" sz="1200" kern="1200" dirty="0" err="1">
                <a:solidFill>
                  <a:schemeClr val="tx1"/>
                </a:solidFill>
                <a:effectLst/>
                <a:latin typeface="+mn-lt"/>
                <a:ea typeface="+mn-ea"/>
                <a:cs typeface="+mn-cs"/>
              </a:rPr>
              <a:t>dospělých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což</a:t>
            </a:r>
            <a:r>
              <a:rPr lang="sk-SK" sz="1200" kern="1200" dirty="0">
                <a:solidFill>
                  <a:schemeClr val="tx1"/>
                </a:solidFill>
                <a:effectLst/>
                <a:latin typeface="+mn-lt"/>
                <a:ea typeface="+mn-ea"/>
                <a:cs typeface="+mn-cs"/>
              </a:rPr>
              <a:t> je </a:t>
            </a:r>
            <a:r>
              <a:rPr lang="sk-SK" sz="1200" kern="1200" dirty="0" err="1">
                <a:solidFill>
                  <a:schemeClr val="tx1"/>
                </a:solidFill>
                <a:effectLst/>
                <a:latin typeface="+mn-lt"/>
                <a:ea typeface="+mn-ea"/>
                <a:cs typeface="+mn-cs"/>
              </a:rPr>
              <a:t>nárůst</a:t>
            </a:r>
            <a:r>
              <a:rPr lang="sk-SK" sz="1200" kern="1200" dirty="0">
                <a:solidFill>
                  <a:schemeClr val="tx1"/>
                </a:solidFill>
                <a:effectLst/>
                <a:latin typeface="+mn-lt"/>
                <a:ea typeface="+mn-ea"/>
                <a:cs typeface="+mn-cs"/>
              </a:rPr>
              <a:t> z 11 % v </a:t>
            </a:r>
            <a:r>
              <a:rPr lang="sk-SK" sz="1200" kern="1200" dirty="0" err="1">
                <a:solidFill>
                  <a:schemeClr val="tx1"/>
                </a:solidFill>
                <a:effectLst/>
                <a:latin typeface="+mn-lt"/>
                <a:ea typeface="+mn-ea"/>
                <a:cs typeface="+mn-cs"/>
              </a:rPr>
              <a:t>roce</a:t>
            </a:r>
            <a:r>
              <a:rPr lang="sk-SK" sz="1200" kern="1200" dirty="0">
                <a:solidFill>
                  <a:schemeClr val="tx1"/>
                </a:solidFill>
                <a:effectLst/>
                <a:latin typeface="+mn-lt"/>
                <a:ea typeface="+mn-ea"/>
                <a:cs typeface="+mn-cs"/>
              </a:rPr>
              <a:t> 2000 (</a:t>
            </a:r>
            <a:r>
              <a:rPr lang="sk-SK" sz="1200" kern="1200" dirty="0" err="1">
                <a:solidFill>
                  <a:schemeClr val="tx1"/>
                </a:solidFill>
                <a:effectLst/>
                <a:latin typeface="+mn-lt"/>
                <a:ea typeface="+mn-ea"/>
                <a:cs typeface="+mn-cs"/>
              </a:rPr>
              <a:t>obrázek</a:t>
            </a:r>
            <a:r>
              <a:rPr lang="sk-SK" sz="1200" kern="1200" dirty="0">
                <a:solidFill>
                  <a:schemeClr val="tx1"/>
                </a:solidFill>
                <a:effectLst/>
                <a:latin typeface="+mn-lt"/>
                <a:ea typeface="+mn-ea"/>
                <a:cs typeface="+mn-cs"/>
              </a:rPr>
              <a:t> 4.15).</a:t>
            </a:r>
          </a:p>
          <a:p>
            <a:r>
              <a:rPr lang="sk-SK" sz="1200" kern="1200" dirty="0">
                <a:solidFill>
                  <a:schemeClr val="tx1"/>
                </a:solidFill>
                <a:effectLst/>
                <a:latin typeface="+mn-lt"/>
                <a:ea typeface="+mn-ea"/>
                <a:cs typeface="+mn-cs"/>
              </a:rPr>
              <a:t>Obezita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za </a:t>
            </a:r>
            <a:r>
              <a:rPr lang="sk-SK" sz="1200" kern="1200" dirty="0" err="1">
                <a:solidFill>
                  <a:schemeClr val="tx1"/>
                </a:solidFill>
                <a:effectLst/>
                <a:latin typeface="+mn-lt"/>
                <a:ea typeface="+mn-ea"/>
                <a:cs typeface="+mn-cs"/>
              </a:rPr>
              <a:t>posledních</a:t>
            </a:r>
            <a:r>
              <a:rPr lang="sk-SK" sz="1200" kern="1200" dirty="0">
                <a:solidFill>
                  <a:schemeClr val="tx1"/>
                </a:solidFill>
                <a:effectLst/>
                <a:latin typeface="+mn-lt"/>
                <a:ea typeface="+mn-ea"/>
                <a:cs typeface="+mn-cs"/>
              </a:rPr>
              <a:t> 14 let </a:t>
            </a:r>
            <a:r>
              <a:rPr lang="sk-SK" sz="1200" kern="1200" dirty="0" err="1">
                <a:solidFill>
                  <a:schemeClr val="tx1"/>
                </a:solidFill>
                <a:effectLst/>
                <a:latin typeface="+mn-lt"/>
                <a:ea typeface="+mn-ea"/>
                <a:cs typeface="+mn-cs"/>
              </a:rPr>
              <a:t>poměrně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rychle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rozrostla</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jako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Rakousko</a:t>
            </a:r>
            <a:r>
              <a:rPr lang="sk-SK" sz="1200" kern="1200" dirty="0">
                <a:solidFill>
                  <a:schemeClr val="tx1"/>
                </a:solidFill>
                <a:effectLst/>
                <a:latin typeface="+mn-lt"/>
                <a:ea typeface="+mn-ea"/>
                <a:cs typeface="+mn-cs"/>
              </a:rPr>
              <a:t>, Francie, </a:t>
            </a:r>
            <a:r>
              <a:rPr lang="sk-SK" sz="1200" kern="1200" dirty="0" err="1">
                <a:solidFill>
                  <a:schemeClr val="tx1"/>
                </a:solidFill>
                <a:effectLst/>
                <a:latin typeface="+mn-lt"/>
                <a:ea typeface="+mn-ea"/>
                <a:cs typeface="+mn-cs"/>
              </a:rPr>
              <a:t>Finsko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Irsko</a:t>
            </a:r>
            <a:r>
              <a:rPr lang="sk-SK" sz="1200" kern="1200" dirty="0">
                <a:solidFill>
                  <a:schemeClr val="tx1"/>
                </a:solidFill>
                <a:effectLst/>
                <a:latin typeface="+mn-lt"/>
                <a:ea typeface="+mn-ea"/>
                <a:cs typeface="+mn-cs"/>
              </a:rPr>
              <a:t> a také Island, </a:t>
            </a:r>
            <a:r>
              <a:rPr lang="sk-SK" sz="1200" kern="1200" dirty="0" err="1">
                <a:solidFill>
                  <a:schemeClr val="tx1"/>
                </a:solidFill>
                <a:effectLst/>
                <a:latin typeface="+mn-lt"/>
                <a:ea typeface="+mn-ea"/>
                <a:cs typeface="+mn-cs"/>
              </a:rPr>
              <a:t>Norsko</a:t>
            </a:r>
            <a:r>
              <a:rPr lang="sk-SK" sz="1200" kern="1200" dirty="0">
                <a:solidFill>
                  <a:schemeClr val="tx1"/>
                </a:solidFill>
                <a:effectLst/>
                <a:latin typeface="+mn-lt"/>
                <a:ea typeface="+mn-ea"/>
                <a:cs typeface="+mn-cs"/>
              </a:rPr>
              <a:t> a Turecko. </a:t>
            </a:r>
            <a:r>
              <a:rPr lang="sk-SK" sz="1200" kern="1200" dirty="0" err="1">
                <a:solidFill>
                  <a:schemeClr val="tx1"/>
                </a:solidFill>
                <a:effectLst/>
                <a:latin typeface="+mn-lt"/>
                <a:ea typeface="+mn-ea"/>
                <a:cs typeface="+mn-cs"/>
              </a:rPr>
              <a:t>Mírněji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rostla</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jiných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jako</a:t>
            </a:r>
            <a:r>
              <a:rPr lang="sk-SK" sz="1200" kern="1200" dirty="0">
                <a:solidFill>
                  <a:schemeClr val="tx1"/>
                </a:solidFill>
                <a:effectLst/>
                <a:latin typeface="+mn-lt"/>
                <a:ea typeface="+mn-ea"/>
                <a:cs typeface="+mn-cs"/>
              </a:rPr>
              <a:t> je </a:t>
            </a:r>
            <a:r>
              <a:rPr lang="sk-SK" sz="1200" kern="1200" dirty="0" err="1">
                <a:solidFill>
                  <a:schemeClr val="tx1"/>
                </a:solidFill>
                <a:effectLst/>
                <a:latin typeface="+mn-lt"/>
                <a:ea typeface="+mn-ea"/>
                <a:cs typeface="+mn-cs"/>
              </a:rPr>
              <a:t>Belgie</a:t>
            </a:r>
            <a:r>
              <a:rPr lang="sk-SK" sz="1200" kern="1200" dirty="0">
                <a:solidFill>
                  <a:schemeClr val="tx1"/>
                </a:solidFill>
                <a:effectLst/>
                <a:latin typeface="+mn-lt"/>
                <a:ea typeface="+mn-ea"/>
                <a:cs typeface="+mn-cs"/>
              </a:rPr>
              <a:t>, Maďarsko, </a:t>
            </a:r>
            <a:r>
              <a:rPr lang="sk-SK" sz="1200" kern="1200" dirty="0" err="1">
                <a:solidFill>
                  <a:schemeClr val="tx1"/>
                </a:solidFill>
                <a:effectLst/>
                <a:latin typeface="+mn-lt"/>
                <a:ea typeface="+mn-ea"/>
                <a:cs typeface="+mn-cs"/>
              </a:rPr>
              <a:t>Itálie</a:t>
            </a:r>
            <a:r>
              <a:rPr lang="sk-SK" sz="1200" kern="1200" dirty="0">
                <a:solidFill>
                  <a:schemeClr val="tx1"/>
                </a:solidFill>
                <a:effectLst/>
                <a:latin typeface="+mn-lt"/>
                <a:ea typeface="+mn-ea"/>
                <a:cs typeface="+mn-cs"/>
              </a:rPr>
              <a:t> a Slovenská republika. </a:t>
            </a:r>
            <a:r>
              <a:rPr lang="sk-SK" sz="1200" kern="1200" dirty="0" err="1">
                <a:solidFill>
                  <a:schemeClr val="tx1"/>
                </a:solidFill>
                <a:effectLst/>
                <a:latin typeface="+mn-lt"/>
                <a:ea typeface="+mn-ea"/>
                <a:cs typeface="+mn-cs"/>
              </a:rPr>
              <a:t>Nárůst</a:t>
            </a:r>
            <a:r>
              <a:rPr lang="sk-SK" sz="1200" kern="1200" dirty="0">
                <a:solidFill>
                  <a:schemeClr val="tx1"/>
                </a:solidFill>
                <a:effectLst/>
                <a:latin typeface="+mn-lt"/>
                <a:ea typeface="+mn-ea"/>
                <a:cs typeface="+mn-cs"/>
              </a:rPr>
              <a:t> obezity </a:t>
            </a:r>
            <a:r>
              <a:rPr lang="sk-SK" sz="1200" kern="1200" dirty="0" err="1">
                <a:solidFill>
                  <a:schemeClr val="tx1"/>
                </a:solidFill>
                <a:effectLst/>
                <a:latin typeface="+mn-lt"/>
                <a:ea typeface="+mn-ea"/>
                <a:cs typeface="+mn-cs"/>
              </a:rPr>
              <a:t>zasáhl</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všechny</a:t>
            </a:r>
            <a:r>
              <a:rPr lang="sk-SK" sz="1200" kern="1200" dirty="0">
                <a:solidFill>
                  <a:schemeClr val="tx1"/>
                </a:solidFill>
                <a:effectLst/>
                <a:latin typeface="+mn-lt"/>
                <a:ea typeface="+mn-ea"/>
                <a:cs typeface="+mn-cs"/>
              </a:rPr>
              <a:t> skupiny </a:t>
            </a:r>
            <a:r>
              <a:rPr lang="sk-SK" sz="1200" kern="1200" dirty="0" err="1">
                <a:solidFill>
                  <a:schemeClr val="tx1"/>
                </a:solidFill>
                <a:effectLst/>
                <a:latin typeface="+mn-lt"/>
                <a:ea typeface="+mn-ea"/>
                <a:cs typeface="+mn-cs"/>
              </a:rPr>
              <a:t>populace</a:t>
            </a:r>
            <a:r>
              <a:rPr lang="sk-SK" sz="1200" kern="1200" dirty="0">
                <a:solidFill>
                  <a:schemeClr val="tx1"/>
                </a:solidFill>
                <a:effectLst/>
                <a:latin typeface="+mn-lt"/>
                <a:ea typeface="+mn-ea"/>
                <a:cs typeface="+mn-cs"/>
              </a:rPr>
              <a:t> bez </a:t>
            </a:r>
            <a:r>
              <a:rPr lang="sk-SK" sz="1200" kern="1200" dirty="0" err="1">
                <a:solidFill>
                  <a:schemeClr val="tx1"/>
                </a:solidFill>
                <a:effectLst/>
                <a:latin typeface="+mn-lt"/>
                <a:ea typeface="+mn-ea"/>
                <a:cs typeface="+mn-cs"/>
              </a:rPr>
              <a:t>ohledu</a:t>
            </a:r>
            <a:r>
              <a:rPr lang="sk-SK" sz="1200" kern="1200" dirty="0">
                <a:solidFill>
                  <a:schemeClr val="tx1"/>
                </a:solidFill>
                <a:effectLst/>
                <a:latin typeface="+mn-lt"/>
                <a:ea typeface="+mn-ea"/>
                <a:cs typeface="+mn-cs"/>
              </a:rPr>
              <a:t> na pohlaví, </a:t>
            </a:r>
            <a:r>
              <a:rPr lang="sk-SK" sz="1200" kern="1200" dirty="0" err="1">
                <a:solidFill>
                  <a:schemeClr val="tx1"/>
                </a:solidFill>
                <a:effectLst/>
                <a:latin typeface="+mn-lt"/>
                <a:ea typeface="+mn-ea"/>
                <a:cs typeface="+mn-cs"/>
              </a:rPr>
              <a:t>věk</a:t>
            </a:r>
            <a:r>
              <a:rPr lang="sk-SK" sz="1200" kern="1200" dirty="0">
                <a:solidFill>
                  <a:schemeClr val="tx1"/>
                </a:solidFill>
                <a:effectLst/>
                <a:latin typeface="+mn-lt"/>
                <a:ea typeface="+mn-ea"/>
                <a:cs typeface="+mn-cs"/>
              </a:rPr>
              <a:t>, rasu, </a:t>
            </a:r>
            <a:r>
              <a:rPr lang="sk-SK" sz="1200" kern="1200" dirty="0" err="1">
                <a:solidFill>
                  <a:schemeClr val="tx1"/>
                </a:solidFill>
                <a:effectLst/>
                <a:latin typeface="+mn-lt"/>
                <a:ea typeface="+mn-ea"/>
                <a:cs typeface="+mn-cs"/>
              </a:rPr>
              <a:t>příjem</a:t>
            </a:r>
            <a:r>
              <a:rPr lang="sk-SK" sz="1200" kern="1200" dirty="0">
                <a:solidFill>
                  <a:schemeClr val="tx1"/>
                </a:solidFill>
                <a:effectLst/>
                <a:latin typeface="+mn-lt"/>
                <a:ea typeface="+mn-ea"/>
                <a:cs typeface="+mn-cs"/>
              </a:rPr>
              <a:t> nebo úroveň </a:t>
            </a:r>
            <a:r>
              <a:rPr lang="sk-SK" sz="1200" kern="1200" dirty="0" err="1">
                <a:solidFill>
                  <a:schemeClr val="tx1"/>
                </a:solidFill>
                <a:effectLst/>
                <a:latin typeface="+mn-lt"/>
                <a:ea typeface="+mn-ea"/>
                <a:cs typeface="+mn-cs"/>
              </a:rPr>
              <a:t>vzdělání</a:t>
            </a:r>
            <a:r>
              <a:rPr lang="sk-SK" sz="1200" kern="1200" dirty="0">
                <a:solidFill>
                  <a:schemeClr val="tx1"/>
                </a:solidFill>
                <a:effectLst/>
                <a:latin typeface="+mn-lt"/>
                <a:ea typeface="+mn-ea"/>
                <a:cs typeface="+mn-cs"/>
              </a:rPr>
              <a:t>, ale v </a:t>
            </a:r>
            <a:r>
              <a:rPr lang="sk-SK" sz="1200" kern="1200" dirty="0" err="1">
                <a:solidFill>
                  <a:schemeClr val="tx1"/>
                </a:solidFill>
                <a:effectLst/>
                <a:latin typeface="+mn-lt"/>
                <a:ea typeface="+mn-ea"/>
                <a:cs typeface="+mn-cs"/>
              </a:rPr>
              <a:t>různé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míře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Sassi</a:t>
            </a:r>
            <a:r>
              <a:rPr lang="sk-SK" sz="1200" kern="1200" dirty="0">
                <a:solidFill>
                  <a:schemeClr val="tx1"/>
                </a:solidFill>
                <a:effectLst/>
                <a:latin typeface="+mn-lt"/>
                <a:ea typeface="+mn-ea"/>
                <a:cs typeface="+mn-cs"/>
              </a:rPr>
              <a:t>, 2010).</a:t>
            </a:r>
          </a:p>
          <a:p>
            <a:r>
              <a:rPr lang="sk-SK" sz="1200" kern="1200" dirty="0" err="1">
                <a:solidFill>
                  <a:schemeClr val="tx1"/>
                </a:solidFill>
                <a:effectLst/>
                <a:latin typeface="+mn-lt"/>
                <a:ea typeface="+mn-ea"/>
                <a:cs typeface="+mn-cs"/>
              </a:rPr>
              <a:t>Sociální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rozdíly</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obezitě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jsou</a:t>
            </a:r>
            <a:r>
              <a:rPr lang="sk-SK" sz="1200" kern="1200" dirty="0">
                <a:solidFill>
                  <a:schemeClr val="tx1"/>
                </a:solidFill>
                <a:effectLst/>
                <a:latin typeface="+mn-lt"/>
                <a:ea typeface="+mn-ea"/>
                <a:cs typeface="+mn-cs"/>
              </a:rPr>
              <a:t> výrazné. </a:t>
            </a:r>
            <a:r>
              <a:rPr lang="sk-SK" sz="1200" kern="1200" dirty="0" err="1">
                <a:solidFill>
                  <a:schemeClr val="tx1"/>
                </a:solidFill>
                <a:effectLst/>
                <a:latin typeface="+mn-lt"/>
                <a:ea typeface="+mn-ea"/>
                <a:cs typeface="+mn-cs"/>
              </a:rPr>
              <a:t>Obrázek</a:t>
            </a:r>
            <a:r>
              <a:rPr lang="sk-SK" sz="1200" kern="1200" dirty="0">
                <a:solidFill>
                  <a:schemeClr val="tx1"/>
                </a:solidFill>
                <a:effectLst/>
                <a:latin typeface="+mn-lt"/>
                <a:ea typeface="+mn-ea"/>
                <a:cs typeface="+mn-cs"/>
              </a:rPr>
              <a:t> 4.14 ukazuje, že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všech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převládá</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míra</a:t>
            </a:r>
            <a:r>
              <a:rPr lang="sk-SK" sz="1200" kern="1200" dirty="0">
                <a:solidFill>
                  <a:schemeClr val="tx1"/>
                </a:solidFill>
                <a:effectLst/>
                <a:latin typeface="+mn-lt"/>
                <a:ea typeface="+mn-ea"/>
                <a:cs typeface="+mn-cs"/>
              </a:rPr>
              <a:t> nadváhy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lidmi</a:t>
            </a:r>
            <a:r>
              <a:rPr lang="sk-SK" sz="1200" kern="1200" dirty="0">
                <a:solidFill>
                  <a:schemeClr val="tx1"/>
                </a:solidFill>
                <a:effectLst/>
                <a:latin typeface="+mn-lt"/>
                <a:ea typeface="+mn-ea"/>
                <a:cs typeface="+mn-cs"/>
              </a:rPr>
              <a:t> s </a:t>
            </a:r>
            <a:r>
              <a:rPr lang="sk-SK" sz="1200" kern="1200" dirty="0" err="1">
                <a:solidFill>
                  <a:schemeClr val="tx1"/>
                </a:solidFill>
                <a:effectLst/>
                <a:latin typeface="+mn-lt"/>
                <a:ea typeface="+mn-ea"/>
                <a:cs typeface="+mn-cs"/>
              </a:rPr>
              <a:t>nízkým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vzděláním</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průměru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napříč</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zeměmi</a:t>
            </a:r>
            <a:r>
              <a:rPr lang="sk-SK" sz="1200" kern="1200" dirty="0">
                <a:solidFill>
                  <a:schemeClr val="tx1"/>
                </a:solidFill>
                <a:effectLst/>
                <a:latin typeface="+mn-lt"/>
                <a:ea typeface="+mn-ea"/>
                <a:cs typeface="+mn-cs"/>
              </a:rPr>
              <a:t> EU je </a:t>
            </a:r>
            <a:r>
              <a:rPr lang="sk-SK" sz="1200" kern="1200" dirty="0" err="1">
                <a:solidFill>
                  <a:schemeClr val="tx1"/>
                </a:solidFill>
                <a:effectLst/>
                <a:latin typeface="+mn-lt"/>
                <a:ea typeface="+mn-ea"/>
                <a:cs typeface="+mn-cs"/>
              </a:rPr>
              <a:t>obézních</a:t>
            </a:r>
            <a:r>
              <a:rPr lang="sk-SK" sz="1200" kern="1200" dirty="0">
                <a:solidFill>
                  <a:schemeClr val="tx1"/>
                </a:solidFill>
                <a:effectLst/>
                <a:latin typeface="+mn-lt"/>
                <a:ea typeface="+mn-ea"/>
                <a:cs typeface="+mn-cs"/>
              </a:rPr>
              <a:t> 21 % </a:t>
            </a:r>
            <a:r>
              <a:rPr lang="sk-SK" sz="1200" kern="1200" dirty="0" err="1">
                <a:solidFill>
                  <a:schemeClr val="tx1"/>
                </a:solidFill>
                <a:effectLst/>
                <a:latin typeface="+mn-lt"/>
                <a:ea typeface="+mn-ea"/>
                <a:cs typeface="+mn-cs"/>
              </a:rPr>
              <a:t>dospělých</a:t>
            </a:r>
            <a:r>
              <a:rPr lang="sk-SK" sz="1200" kern="1200" dirty="0">
                <a:solidFill>
                  <a:schemeClr val="tx1"/>
                </a:solidFill>
                <a:effectLst/>
                <a:latin typeface="+mn-lt"/>
                <a:ea typeface="+mn-ea"/>
                <a:cs typeface="+mn-cs"/>
              </a:rPr>
              <a:t> s nižším </a:t>
            </a:r>
            <a:r>
              <a:rPr lang="sk-SK" sz="1200" kern="1200" dirty="0" err="1">
                <a:solidFill>
                  <a:schemeClr val="tx1"/>
                </a:solidFill>
                <a:effectLst/>
                <a:latin typeface="+mn-lt"/>
                <a:ea typeface="+mn-ea"/>
                <a:cs typeface="+mn-cs"/>
              </a:rPr>
              <a:t>vzděláním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srovnání</a:t>
            </a:r>
            <a:r>
              <a:rPr lang="sk-SK" sz="1200" kern="1200" dirty="0">
                <a:solidFill>
                  <a:schemeClr val="tx1"/>
                </a:solidFill>
                <a:effectLst/>
                <a:latin typeface="+mn-lt"/>
                <a:ea typeface="+mn-ea"/>
                <a:cs typeface="+mn-cs"/>
              </a:rPr>
              <a:t> s 11 % </a:t>
            </a:r>
            <a:r>
              <a:rPr lang="sk-SK" sz="1200" kern="1200" dirty="0" err="1">
                <a:solidFill>
                  <a:schemeClr val="tx1"/>
                </a:solidFill>
                <a:effectLst/>
                <a:latin typeface="+mn-lt"/>
                <a:ea typeface="+mn-ea"/>
                <a:cs typeface="+mn-cs"/>
              </a:rPr>
              <a:t>dospělých</a:t>
            </a:r>
            <a:r>
              <a:rPr lang="sk-SK" sz="1200" kern="1200" dirty="0">
                <a:solidFill>
                  <a:schemeClr val="tx1"/>
                </a:solidFill>
                <a:effectLst/>
                <a:latin typeface="+mn-lt"/>
                <a:ea typeface="+mn-ea"/>
                <a:cs typeface="+mn-cs"/>
              </a:rPr>
              <a:t> s vyšším </a:t>
            </a:r>
            <a:r>
              <a:rPr lang="sk-SK" sz="1200" kern="1200" dirty="0" err="1">
                <a:solidFill>
                  <a:schemeClr val="tx1"/>
                </a:solidFill>
                <a:effectLst/>
                <a:latin typeface="+mn-lt"/>
                <a:ea typeface="+mn-ea"/>
                <a:cs typeface="+mn-cs"/>
              </a:rPr>
              <a:t>vzděláním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Rozdíl</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míře</a:t>
            </a:r>
            <a:r>
              <a:rPr lang="sk-SK" sz="1200" kern="1200" dirty="0">
                <a:solidFill>
                  <a:schemeClr val="tx1"/>
                </a:solidFill>
                <a:effectLst/>
                <a:latin typeface="+mn-lt"/>
                <a:ea typeface="+mn-ea"/>
                <a:cs typeface="+mn-cs"/>
              </a:rPr>
              <a:t> obezity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lidmi</a:t>
            </a:r>
            <a:r>
              <a:rPr lang="sk-SK" sz="1200" kern="1200" dirty="0">
                <a:solidFill>
                  <a:schemeClr val="tx1"/>
                </a:solidFill>
                <a:effectLst/>
                <a:latin typeface="+mn-lt"/>
                <a:ea typeface="+mn-ea"/>
                <a:cs typeface="+mn-cs"/>
              </a:rPr>
              <a:t> s </a:t>
            </a:r>
            <a:r>
              <a:rPr lang="sk-SK" sz="1200" kern="1200" dirty="0" err="1">
                <a:solidFill>
                  <a:schemeClr val="tx1"/>
                </a:solidFill>
                <a:effectLst/>
                <a:latin typeface="+mn-lt"/>
                <a:ea typeface="+mn-ea"/>
                <a:cs typeface="+mn-cs"/>
              </a:rPr>
              <a:t>nízkým</a:t>
            </a:r>
            <a:r>
              <a:rPr lang="sk-SK" sz="1200" kern="1200" dirty="0">
                <a:solidFill>
                  <a:schemeClr val="tx1"/>
                </a:solidFill>
                <a:effectLst/>
                <a:latin typeface="+mn-lt"/>
                <a:ea typeface="+mn-ea"/>
                <a:cs typeface="+mn-cs"/>
              </a:rPr>
              <a:t> a vysokým </a:t>
            </a:r>
            <a:r>
              <a:rPr lang="sk-SK" sz="1200" kern="1200" dirty="0" err="1">
                <a:solidFill>
                  <a:schemeClr val="tx1"/>
                </a:solidFill>
                <a:effectLst/>
                <a:latin typeface="+mn-lt"/>
                <a:ea typeface="+mn-ea"/>
                <a:cs typeface="+mn-cs"/>
              </a:rPr>
              <a:t>vzděláním</a:t>
            </a:r>
            <a:r>
              <a:rPr lang="sk-SK" sz="1200" kern="1200" dirty="0">
                <a:solidFill>
                  <a:schemeClr val="tx1"/>
                </a:solidFill>
                <a:effectLst/>
                <a:latin typeface="+mn-lt"/>
                <a:ea typeface="+mn-ea"/>
                <a:cs typeface="+mn-cs"/>
              </a:rPr>
              <a:t> je </a:t>
            </a:r>
            <a:r>
              <a:rPr lang="sk-SK" sz="1200" kern="1200" dirty="0" err="1">
                <a:solidFill>
                  <a:schemeClr val="tx1"/>
                </a:solidFill>
                <a:effectLst/>
                <a:latin typeface="+mn-lt"/>
                <a:ea typeface="+mn-ea"/>
                <a:cs typeface="+mn-cs"/>
              </a:rPr>
              <a:t>největší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přes</a:t>
            </a:r>
            <a:r>
              <a:rPr lang="sk-SK" sz="1200" kern="1200" dirty="0">
                <a:solidFill>
                  <a:schemeClr val="tx1"/>
                </a:solidFill>
                <a:effectLst/>
                <a:latin typeface="+mn-lt"/>
                <a:ea typeface="+mn-ea"/>
                <a:cs typeface="+mn-cs"/>
              </a:rPr>
              <a:t> 15 </a:t>
            </a:r>
            <a:r>
              <a:rPr lang="sk-SK" sz="1200" kern="1200" dirty="0" err="1">
                <a:solidFill>
                  <a:schemeClr val="tx1"/>
                </a:solidFill>
                <a:effectLst/>
                <a:latin typeface="+mn-lt"/>
                <a:ea typeface="+mn-ea"/>
                <a:cs typeface="+mn-cs"/>
              </a:rPr>
              <a:t>procentních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bodů</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Lucembursku</a:t>
            </a:r>
            <a:r>
              <a:rPr lang="sk-SK" sz="1200" kern="1200" dirty="0">
                <a:solidFill>
                  <a:schemeClr val="tx1"/>
                </a:solidFill>
                <a:effectLst/>
                <a:latin typeface="+mn-lt"/>
                <a:ea typeface="+mn-ea"/>
                <a:cs typeface="+mn-cs"/>
              </a:rPr>
              <a:t> a Slovinsku. </a:t>
            </a:r>
            <a:r>
              <a:rPr lang="sk-SK" sz="1200" kern="1200" dirty="0" err="1">
                <a:solidFill>
                  <a:schemeClr val="tx1"/>
                </a:solidFill>
                <a:effectLst/>
                <a:latin typeface="+mn-lt"/>
                <a:ea typeface="+mn-ea"/>
                <a:cs typeface="+mn-cs"/>
              </a:rPr>
              <a:t>Míra</a:t>
            </a:r>
            <a:r>
              <a:rPr lang="sk-SK" sz="1200" kern="1200" dirty="0">
                <a:solidFill>
                  <a:schemeClr val="tx1"/>
                </a:solidFill>
                <a:effectLst/>
                <a:latin typeface="+mn-lt"/>
                <a:ea typeface="+mn-ea"/>
                <a:cs typeface="+mn-cs"/>
              </a:rPr>
              <a:t> obezity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liší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podle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úrovně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vzdělání</a:t>
            </a:r>
            <a:r>
              <a:rPr lang="sk-SK" sz="1200" kern="1200" dirty="0">
                <a:solidFill>
                  <a:schemeClr val="tx1"/>
                </a:solidFill>
                <a:effectLst/>
                <a:latin typeface="+mn-lt"/>
                <a:ea typeface="+mn-ea"/>
                <a:cs typeface="+mn-cs"/>
              </a:rPr>
              <a:t> a socioekonomického statusu a </a:t>
            </a:r>
            <a:r>
              <a:rPr lang="sk-SK" sz="1200" kern="1200" dirty="0" err="1">
                <a:solidFill>
                  <a:schemeClr val="tx1"/>
                </a:solidFill>
                <a:effectLst/>
                <a:latin typeface="+mn-lt"/>
                <a:ea typeface="+mn-ea"/>
                <a:cs typeface="+mn-cs"/>
              </a:rPr>
              <a:t>tyto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rozdíly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jsou</a:t>
            </a:r>
            <a:r>
              <a:rPr lang="sk-SK" sz="1200" kern="1200" dirty="0">
                <a:solidFill>
                  <a:schemeClr val="tx1"/>
                </a:solidFill>
                <a:effectLst/>
                <a:latin typeface="+mn-lt"/>
                <a:ea typeface="+mn-ea"/>
                <a:cs typeface="+mn-cs"/>
              </a:rPr>
              <a:t> významné u </a:t>
            </a:r>
            <a:r>
              <a:rPr lang="sk-SK" sz="1200" kern="1200" dirty="0" err="1">
                <a:solidFill>
                  <a:schemeClr val="tx1"/>
                </a:solidFill>
                <a:effectLst/>
                <a:latin typeface="+mn-lt"/>
                <a:ea typeface="+mn-ea"/>
                <a:cs typeface="+mn-cs"/>
              </a:rPr>
              <a:t>žen</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zatímco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méně</a:t>
            </a:r>
            <a:r>
              <a:rPr lang="sk-SK" sz="1200" kern="1200" dirty="0">
                <a:solidFill>
                  <a:schemeClr val="tx1"/>
                </a:solidFill>
                <a:effectLst/>
                <a:latin typeface="+mn-lt"/>
                <a:ea typeface="+mn-ea"/>
                <a:cs typeface="+mn-cs"/>
              </a:rPr>
              <a:t> jasné u </a:t>
            </a:r>
            <a:r>
              <a:rPr lang="sk-SK" sz="1200" kern="1200" dirty="0" err="1">
                <a:solidFill>
                  <a:schemeClr val="tx1"/>
                </a:solidFill>
                <a:effectLst/>
                <a:latin typeface="+mn-lt"/>
                <a:ea typeface="+mn-ea"/>
                <a:cs typeface="+mn-cs"/>
              </a:rPr>
              <a:t>mužů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Devaux</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Sassi</a:t>
            </a:r>
            <a:r>
              <a:rPr lang="sk-SK" sz="1200" kern="1200" dirty="0">
                <a:solidFill>
                  <a:schemeClr val="tx1"/>
                </a:solidFill>
                <a:effectLst/>
                <a:latin typeface="+mn-lt"/>
                <a:ea typeface="+mn-ea"/>
                <a:cs typeface="+mn-cs"/>
              </a:rPr>
              <a:t>, 2013).</a:t>
            </a:r>
          </a:p>
          <a:p>
            <a:r>
              <a:rPr lang="sk-SK" sz="1200" kern="1200" dirty="0" err="1">
                <a:solidFill>
                  <a:schemeClr val="tx1"/>
                </a:solidFill>
                <a:effectLst/>
                <a:latin typeface="+mn-lt"/>
                <a:ea typeface="+mn-ea"/>
                <a:cs typeface="+mn-cs"/>
              </a:rPr>
              <a:t>Řada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behaviorálních</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environmentálních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faktorů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přispěla</a:t>
            </a:r>
            <a:r>
              <a:rPr lang="sk-SK" sz="1200" kern="1200" dirty="0">
                <a:solidFill>
                  <a:schemeClr val="tx1"/>
                </a:solidFill>
                <a:effectLst/>
                <a:latin typeface="+mn-lt"/>
                <a:ea typeface="+mn-ea"/>
                <a:cs typeface="+mn-cs"/>
              </a:rPr>
              <a:t> k </a:t>
            </a:r>
            <a:r>
              <a:rPr lang="sk-SK" sz="1200" kern="1200" dirty="0" err="1">
                <a:solidFill>
                  <a:schemeClr val="tx1"/>
                </a:solidFill>
                <a:effectLst/>
                <a:latin typeface="+mn-lt"/>
                <a:ea typeface="+mn-ea"/>
                <a:cs typeface="+mn-cs"/>
              </a:rPr>
              <a:t>dlouhodobému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nárůstu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míry</a:t>
            </a:r>
            <a:r>
              <a:rPr lang="sk-SK" sz="1200" kern="1200" dirty="0">
                <a:solidFill>
                  <a:schemeClr val="tx1"/>
                </a:solidFill>
                <a:effectLst/>
                <a:latin typeface="+mn-lt"/>
                <a:ea typeface="+mn-ea"/>
                <a:cs typeface="+mn-cs"/>
              </a:rPr>
              <a:t> nadváhy a obezity v </a:t>
            </a:r>
            <a:r>
              <a:rPr lang="sk-SK" sz="1200" kern="1200" dirty="0" err="1">
                <a:solidFill>
                  <a:schemeClr val="tx1"/>
                </a:solidFill>
                <a:effectLst/>
                <a:latin typeface="+mn-lt"/>
                <a:ea typeface="+mn-ea"/>
                <a:cs typeface="+mn-cs"/>
              </a:rPr>
              <a:t>průmyslových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včetně</a:t>
            </a:r>
            <a:r>
              <a:rPr lang="sk-SK" sz="1200" kern="1200" dirty="0">
                <a:solidFill>
                  <a:schemeClr val="tx1"/>
                </a:solidFill>
                <a:effectLst/>
                <a:latin typeface="+mn-lt"/>
                <a:ea typeface="+mn-ea"/>
                <a:cs typeface="+mn-cs"/>
              </a:rPr>
              <a:t> široké dostupnosti energeticky bohatých </a:t>
            </a:r>
            <a:r>
              <a:rPr lang="sk-SK" sz="1200" kern="1200" dirty="0" err="1">
                <a:solidFill>
                  <a:schemeClr val="tx1"/>
                </a:solidFill>
                <a:effectLst/>
                <a:latin typeface="+mn-lt"/>
                <a:ea typeface="+mn-ea"/>
                <a:cs typeface="+mn-cs"/>
              </a:rPr>
              <a:t>potravin</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více</a:t>
            </a:r>
            <a:r>
              <a:rPr lang="sk-SK" sz="1200" kern="1200" dirty="0">
                <a:solidFill>
                  <a:schemeClr val="tx1"/>
                </a:solidFill>
                <a:effectLst/>
                <a:latin typeface="+mn-lt"/>
                <a:ea typeface="+mn-ea"/>
                <a:cs typeface="+mn-cs"/>
              </a:rPr>
              <a:t> času stráveného fyzickou nečinností. </a:t>
            </a:r>
            <a:r>
              <a:rPr lang="sk-SK" sz="1200" kern="1200" dirty="0" err="1">
                <a:solidFill>
                  <a:schemeClr val="tx1"/>
                </a:solidFill>
                <a:effectLst/>
                <a:latin typeface="+mn-lt"/>
                <a:ea typeface="+mn-ea"/>
                <a:cs typeface="+mn-cs"/>
              </a:rPr>
              <a:t>Tyto</a:t>
            </a:r>
            <a:r>
              <a:rPr lang="sk-SK" sz="1200" kern="1200" dirty="0">
                <a:solidFill>
                  <a:schemeClr val="tx1"/>
                </a:solidFill>
                <a:effectLst/>
                <a:latin typeface="+mn-lt"/>
                <a:ea typeface="+mn-ea"/>
                <a:cs typeface="+mn-cs"/>
              </a:rPr>
              <a:t> faktory </a:t>
            </a:r>
            <a:r>
              <a:rPr lang="sk-SK" sz="1200" kern="1200" dirty="0" err="1">
                <a:solidFill>
                  <a:schemeClr val="tx1"/>
                </a:solidFill>
                <a:effectLst/>
                <a:latin typeface="+mn-lt"/>
                <a:ea typeface="+mn-ea"/>
                <a:cs typeface="+mn-cs"/>
              </a:rPr>
              <a:t>vytvořily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obezogenní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prostředí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které</a:t>
            </a:r>
            <a:r>
              <a:rPr lang="sk-SK" sz="1200" kern="1200" dirty="0">
                <a:solidFill>
                  <a:schemeClr val="tx1"/>
                </a:solidFill>
                <a:effectLst/>
                <a:latin typeface="+mn-lt"/>
                <a:ea typeface="+mn-ea"/>
                <a:cs typeface="+mn-cs"/>
              </a:rPr>
              <a:t> vystavilo </a:t>
            </a:r>
            <a:r>
              <a:rPr lang="sk-SK" sz="1200" kern="1200" dirty="0" err="1">
                <a:solidFill>
                  <a:schemeClr val="tx1"/>
                </a:solidFill>
                <a:effectLst/>
                <a:latin typeface="+mn-lt"/>
                <a:ea typeface="+mn-ea"/>
                <a:cs typeface="+mn-cs"/>
              </a:rPr>
              <a:t>lidi</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zejména</a:t>
            </a:r>
            <a:r>
              <a:rPr lang="sk-SK" sz="1200" kern="1200" dirty="0">
                <a:solidFill>
                  <a:schemeClr val="tx1"/>
                </a:solidFill>
                <a:effectLst/>
                <a:latin typeface="+mn-lt"/>
                <a:ea typeface="+mn-ea"/>
                <a:cs typeface="+mn-cs"/>
              </a:rPr>
              <a:t> ty </a:t>
            </a:r>
            <a:r>
              <a:rPr lang="sk-SK" sz="1200" kern="1200" dirty="0" err="1">
                <a:solidFill>
                  <a:schemeClr val="tx1"/>
                </a:solidFill>
                <a:effectLst/>
                <a:latin typeface="+mn-lt"/>
                <a:ea typeface="+mn-ea"/>
                <a:cs typeface="+mn-cs"/>
              </a:rPr>
              <a:t>sociálně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zranitelné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více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ohrožení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Popkin</a:t>
            </a:r>
            <a:r>
              <a:rPr lang="sk-SK" sz="1200" kern="1200" dirty="0">
                <a:solidFill>
                  <a:schemeClr val="tx1"/>
                </a:solidFill>
                <a:effectLst/>
                <a:latin typeface="+mn-lt"/>
                <a:ea typeface="+mn-ea"/>
                <a:cs typeface="+mn-cs"/>
              </a:rPr>
              <a:t>, 2014).</a:t>
            </a:r>
          </a:p>
          <a:p>
            <a:r>
              <a:rPr lang="sk-SK" sz="1200" kern="1200" dirty="0" err="1">
                <a:solidFill>
                  <a:schemeClr val="tx1"/>
                </a:solidFill>
                <a:effectLst/>
                <a:latin typeface="+mn-lt"/>
                <a:ea typeface="+mn-ea"/>
                <a:cs typeface="+mn-cs"/>
              </a:rPr>
              <a:t>Rostoucí</a:t>
            </a:r>
            <a:r>
              <a:rPr lang="sk-SK" sz="1200" kern="1200" dirty="0">
                <a:solidFill>
                  <a:schemeClr val="tx1"/>
                </a:solidFill>
                <a:effectLst/>
                <a:latin typeface="+mn-lt"/>
                <a:ea typeface="+mn-ea"/>
                <a:cs typeface="+mn-cs"/>
              </a:rPr>
              <a:t> počet zemí </a:t>
            </a:r>
            <a:r>
              <a:rPr lang="sk-SK" sz="1200" kern="1200" dirty="0" err="1">
                <a:solidFill>
                  <a:schemeClr val="tx1"/>
                </a:solidFill>
                <a:effectLst/>
                <a:latin typeface="+mn-lt"/>
                <a:ea typeface="+mn-ea"/>
                <a:cs typeface="+mn-cs"/>
              </a:rPr>
              <a:t>přijal</a:t>
            </a:r>
            <a:r>
              <a:rPr lang="sk-SK" sz="1200" kern="1200" dirty="0">
                <a:solidFill>
                  <a:schemeClr val="tx1"/>
                </a:solidFill>
                <a:effectLst/>
                <a:latin typeface="+mn-lt"/>
                <a:ea typeface="+mn-ea"/>
                <a:cs typeface="+mn-cs"/>
              </a:rPr>
              <a:t> politiku, </a:t>
            </a:r>
            <a:r>
              <a:rPr lang="sk-SK" sz="1200" kern="1200" dirty="0" err="1">
                <a:solidFill>
                  <a:schemeClr val="tx1"/>
                </a:solidFill>
                <a:effectLst/>
                <a:latin typeface="+mn-lt"/>
                <a:ea typeface="+mn-ea"/>
                <a:cs typeface="+mn-cs"/>
              </a:rPr>
              <a:t>která</a:t>
            </a:r>
            <a:r>
              <a:rPr lang="sk-SK" sz="1200" kern="1200" dirty="0">
                <a:solidFill>
                  <a:schemeClr val="tx1"/>
                </a:solidFill>
                <a:effectLst/>
                <a:latin typeface="+mn-lt"/>
                <a:ea typeface="+mn-ea"/>
                <a:cs typeface="+mn-cs"/>
              </a:rPr>
              <a:t> má </a:t>
            </a:r>
            <a:r>
              <a:rPr lang="sk-SK" sz="1200" kern="1200" dirty="0" err="1">
                <a:solidFill>
                  <a:schemeClr val="tx1"/>
                </a:solidFill>
                <a:effectLst/>
                <a:latin typeface="+mn-lt"/>
                <a:ea typeface="+mn-ea"/>
                <a:cs typeface="+mn-cs"/>
              </a:rPr>
              <a:t>zabránit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dalšímu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šíření</a:t>
            </a:r>
            <a:r>
              <a:rPr lang="sk-SK" sz="1200" kern="1200" dirty="0">
                <a:solidFill>
                  <a:schemeClr val="tx1"/>
                </a:solidFill>
                <a:effectLst/>
                <a:latin typeface="+mn-lt"/>
                <a:ea typeface="+mn-ea"/>
                <a:cs typeface="+mn-cs"/>
              </a:rPr>
              <a:t> obezity. Mix politik zahrnuje </a:t>
            </a:r>
            <a:r>
              <a:rPr lang="sk-SK" sz="1200" kern="1200" dirty="0" err="1">
                <a:solidFill>
                  <a:schemeClr val="tx1"/>
                </a:solidFill>
                <a:effectLst/>
                <a:latin typeface="+mn-lt"/>
                <a:ea typeface="+mn-ea"/>
                <a:cs typeface="+mn-cs"/>
              </a:rPr>
              <a:t>například</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kampaně</a:t>
            </a:r>
            <a:r>
              <a:rPr lang="sk-SK" sz="1200" kern="1200" dirty="0">
                <a:solidFill>
                  <a:schemeClr val="tx1"/>
                </a:solidFill>
                <a:effectLst/>
                <a:latin typeface="+mn-lt"/>
                <a:ea typeface="+mn-ea"/>
                <a:cs typeface="+mn-cs"/>
              </a:rPr>
              <a:t> na zvýšení </a:t>
            </a:r>
            <a:r>
              <a:rPr lang="sk-SK" sz="1200" kern="1200" dirty="0" err="1">
                <a:solidFill>
                  <a:schemeClr val="tx1"/>
                </a:solidFill>
                <a:effectLst/>
                <a:latin typeface="+mn-lt"/>
                <a:ea typeface="+mn-ea"/>
                <a:cs typeface="+mn-cs"/>
              </a:rPr>
              <a:t>povědomí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veřejnosti</a:t>
            </a:r>
            <a:r>
              <a:rPr lang="sk-SK" sz="1200" kern="1200" dirty="0">
                <a:solidFill>
                  <a:schemeClr val="tx1"/>
                </a:solidFill>
                <a:effectLst/>
                <a:latin typeface="+mn-lt"/>
                <a:ea typeface="+mn-ea"/>
                <a:cs typeface="+mn-cs"/>
              </a:rPr>
              <a:t>, školení </a:t>
            </a:r>
            <a:r>
              <a:rPr lang="sk-SK" sz="1200" kern="1200" dirty="0" err="1">
                <a:solidFill>
                  <a:schemeClr val="tx1"/>
                </a:solidFill>
                <a:effectLst/>
                <a:latin typeface="+mn-lt"/>
                <a:ea typeface="+mn-ea"/>
                <a:cs typeface="+mn-cs"/>
              </a:rPr>
              <a:t>zdravotníků</a:t>
            </a:r>
            <a:r>
              <a:rPr lang="sk-SK" sz="1200" kern="1200" dirty="0">
                <a:solidFill>
                  <a:schemeClr val="tx1"/>
                </a:solidFill>
                <a:effectLst/>
                <a:latin typeface="+mn-lt"/>
                <a:ea typeface="+mn-ea"/>
                <a:cs typeface="+mn-cs"/>
              </a:rPr>
              <a:t>, reklamní limity nebo zákazy nezdravých </a:t>
            </a:r>
            <a:r>
              <a:rPr lang="sk-SK" sz="1200" kern="1200" dirty="0" err="1">
                <a:solidFill>
                  <a:schemeClr val="tx1"/>
                </a:solidFill>
                <a:effectLst/>
                <a:latin typeface="+mn-lt"/>
                <a:ea typeface="+mn-ea"/>
                <a:cs typeface="+mn-cs"/>
              </a:rPr>
              <a:t>potravin</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zdanění</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omezení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prodeje</a:t>
            </a:r>
            <a:r>
              <a:rPr lang="sk-SK" sz="1200" kern="1200" dirty="0">
                <a:solidFill>
                  <a:schemeClr val="tx1"/>
                </a:solidFill>
                <a:effectLst/>
                <a:latin typeface="+mn-lt"/>
                <a:ea typeface="+mn-ea"/>
                <a:cs typeface="+mn-cs"/>
              </a:rPr>
              <a:t> určitých </a:t>
            </a:r>
            <a:r>
              <a:rPr lang="sk-SK" sz="1200" kern="1200" dirty="0" err="1">
                <a:solidFill>
                  <a:schemeClr val="tx1"/>
                </a:solidFill>
                <a:effectLst/>
                <a:latin typeface="+mn-lt"/>
                <a:ea typeface="+mn-ea"/>
                <a:cs typeface="+mn-cs"/>
              </a:rPr>
              <a:t>druhů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potravin</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nápojů</a:t>
            </a:r>
            <a:r>
              <a:rPr lang="sk-SK" sz="1200" kern="1200" dirty="0">
                <a:solidFill>
                  <a:schemeClr val="tx1"/>
                </a:solidFill>
                <a:effectLst/>
                <a:latin typeface="+mn-lt"/>
                <a:ea typeface="+mn-ea"/>
                <a:cs typeface="+mn-cs"/>
              </a:rPr>
              <a:t> a nutriční </a:t>
            </a:r>
            <a:r>
              <a:rPr lang="sk-SK" sz="1200" kern="1200" dirty="0" err="1">
                <a:solidFill>
                  <a:schemeClr val="tx1"/>
                </a:solidFill>
                <a:effectLst/>
                <a:latin typeface="+mn-lt"/>
                <a:ea typeface="+mn-ea"/>
                <a:cs typeface="+mn-cs"/>
              </a:rPr>
              <a:t>označování</a:t>
            </a:r>
            <a:r>
              <a:rPr lang="sk-SK" sz="1200" kern="1200" dirty="0">
                <a:solidFill>
                  <a:schemeClr val="tx1"/>
                </a:solidFill>
                <a:effectLst/>
                <a:latin typeface="+mn-lt"/>
                <a:ea typeface="+mn-ea"/>
                <a:cs typeface="+mn-cs"/>
              </a:rPr>
              <a:t> (OECD, 2014). Lepší </a:t>
            </a:r>
            <a:r>
              <a:rPr lang="sk-SK" sz="1200" kern="1200" dirty="0" err="1">
                <a:solidFill>
                  <a:schemeClr val="tx1"/>
                </a:solidFill>
                <a:effectLst/>
                <a:latin typeface="+mn-lt"/>
                <a:ea typeface="+mn-ea"/>
                <a:cs typeface="+mn-cs"/>
              </a:rPr>
              <a:t>informovanost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spotřebitelů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zpřístupnění</a:t>
            </a:r>
            <a:r>
              <a:rPr lang="sk-SK" sz="1200" kern="1200" dirty="0">
                <a:solidFill>
                  <a:schemeClr val="tx1"/>
                </a:solidFill>
                <a:effectLst/>
                <a:latin typeface="+mn-lt"/>
                <a:ea typeface="+mn-ea"/>
                <a:cs typeface="+mn-cs"/>
              </a:rPr>
              <a:t> zdravých </a:t>
            </a:r>
            <a:r>
              <a:rPr lang="sk-SK" sz="1200" kern="1200" dirty="0" err="1">
                <a:solidFill>
                  <a:schemeClr val="tx1"/>
                </a:solidFill>
                <a:effectLst/>
                <a:latin typeface="+mn-lt"/>
                <a:ea typeface="+mn-ea"/>
                <a:cs typeface="+mn-cs"/>
              </a:rPr>
              <a:t>potravin</a:t>
            </a:r>
            <a:r>
              <a:rPr lang="sk-SK" sz="1200" kern="1200" dirty="0">
                <a:solidFill>
                  <a:schemeClr val="tx1"/>
                </a:solidFill>
                <a:effectLst/>
                <a:latin typeface="+mn-lt"/>
                <a:ea typeface="+mn-ea"/>
                <a:cs typeface="+mn-cs"/>
              </a:rPr>
              <a:t>, podpora fyzické aktivity a </a:t>
            </a:r>
            <a:r>
              <a:rPr lang="sk-SK" sz="1200" kern="1200" dirty="0" err="1">
                <a:solidFill>
                  <a:schemeClr val="tx1"/>
                </a:solidFill>
                <a:effectLst/>
                <a:latin typeface="+mn-lt"/>
                <a:ea typeface="+mn-ea"/>
                <a:cs typeface="+mn-cs"/>
              </a:rPr>
              <a:t>zaměření</a:t>
            </a:r>
            <a:r>
              <a:rPr lang="sk-SK" sz="1200" kern="1200" dirty="0">
                <a:solidFill>
                  <a:schemeClr val="tx1"/>
                </a:solidFill>
                <a:effectLst/>
                <a:latin typeface="+mn-lt"/>
                <a:ea typeface="+mn-ea"/>
                <a:cs typeface="+mn-cs"/>
              </a:rPr>
              <a:t> na </a:t>
            </a:r>
            <a:r>
              <a:rPr lang="sk-SK" sz="1200" kern="1200" dirty="0" err="1">
                <a:solidFill>
                  <a:schemeClr val="tx1"/>
                </a:solidFill>
                <a:effectLst/>
                <a:latin typeface="+mn-lt"/>
                <a:ea typeface="+mn-ea"/>
                <a:cs typeface="+mn-cs"/>
              </a:rPr>
              <a:t>zranitelné</a:t>
            </a:r>
            <a:r>
              <a:rPr lang="sk-SK" sz="1200" kern="1200" dirty="0">
                <a:solidFill>
                  <a:schemeClr val="tx1"/>
                </a:solidFill>
                <a:effectLst/>
                <a:latin typeface="+mn-lt"/>
                <a:ea typeface="+mn-ea"/>
                <a:cs typeface="+mn-cs"/>
              </a:rPr>
              <a:t> skupiny </a:t>
            </a:r>
            <a:r>
              <a:rPr lang="sk-SK" sz="1200" kern="1200" dirty="0" err="1">
                <a:solidFill>
                  <a:schemeClr val="tx1"/>
                </a:solidFill>
                <a:effectLst/>
                <a:latin typeface="+mn-lt"/>
                <a:ea typeface="+mn-ea"/>
                <a:cs typeface="+mn-cs"/>
              </a:rPr>
              <a:t>jsou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některé</a:t>
            </a:r>
            <a:r>
              <a:rPr lang="sk-SK" sz="1200" kern="1200" dirty="0">
                <a:solidFill>
                  <a:schemeClr val="tx1"/>
                </a:solidFill>
                <a:effectLst/>
                <a:latin typeface="+mn-lt"/>
                <a:ea typeface="+mn-ea"/>
                <a:cs typeface="+mn-cs"/>
              </a:rPr>
              <a:t> z oblastí,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kterých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bylo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dosaženo</a:t>
            </a:r>
            <a:r>
              <a:rPr lang="sk-SK" sz="1200" kern="1200" dirty="0">
                <a:solidFill>
                  <a:schemeClr val="tx1"/>
                </a:solidFill>
                <a:effectLst/>
                <a:latin typeface="+mn-lt"/>
                <a:ea typeface="+mn-ea"/>
                <a:cs typeface="+mn-cs"/>
              </a:rPr>
              <a:t> pokroku (</a:t>
            </a:r>
            <a:r>
              <a:rPr lang="sk-SK" sz="1200" kern="1200" dirty="0" err="1">
                <a:solidFill>
                  <a:schemeClr val="tx1"/>
                </a:solidFill>
                <a:effectLst/>
                <a:latin typeface="+mn-lt"/>
                <a:ea typeface="+mn-ea"/>
                <a:cs typeface="+mn-cs"/>
              </a:rPr>
              <a:t>Evropská</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komise</a:t>
            </a:r>
            <a:r>
              <a:rPr lang="sk-SK" sz="1200" kern="1200" dirty="0">
                <a:solidFill>
                  <a:schemeClr val="tx1"/>
                </a:solidFill>
                <a:effectLst/>
                <a:latin typeface="+mn-lt"/>
                <a:ea typeface="+mn-ea"/>
                <a:cs typeface="+mn-cs"/>
              </a:rPr>
              <a:t>, 2014).</a:t>
            </a:r>
          </a:p>
          <a:p>
            <a:r>
              <a:rPr lang="sk-SK" sz="1200" kern="1200" dirty="0">
                <a:solidFill>
                  <a:schemeClr val="tx1"/>
                </a:solidFill>
                <a:effectLst/>
                <a:latin typeface="+mn-lt"/>
                <a:ea typeface="+mn-ea"/>
                <a:cs typeface="+mn-cs"/>
              </a:rPr>
              <a:t>Na úrovni EU </a:t>
            </a:r>
            <a:r>
              <a:rPr lang="sk-SK" sz="1200" kern="1200" dirty="0" err="1">
                <a:solidFill>
                  <a:schemeClr val="tx1"/>
                </a:solidFill>
                <a:effectLst/>
                <a:latin typeface="+mn-lt"/>
                <a:ea typeface="+mn-ea"/>
                <a:cs typeface="+mn-cs"/>
              </a:rPr>
              <a:t>strategie</a:t>
            </a:r>
            <a:r>
              <a:rPr lang="sk-SK" sz="1200" kern="1200" dirty="0">
                <a:solidFill>
                  <a:schemeClr val="tx1"/>
                </a:solidFill>
                <a:effectLst/>
                <a:latin typeface="+mn-lt"/>
                <a:ea typeface="+mn-ea"/>
                <a:cs typeface="+mn-cs"/>
              </a:rPr>
              <a:t> pro </a:t>
            </a:r>
            <a:r>
              <a:rPr lang="sk-SK" sz="1200" kern="1200" dirty="0" err="1">
                <a:solidFill>
                  <a:schemeClr val="tx1"/>
                </a:solidFill>
                <a:effectLst/>
                <a:latin typeface="+mn-lt"/>
                <a:ea typeface="+mn-ea"/>
                <a:cs typeface="+mn-cs"/>
              </a:rPr>
              <a:t>Evropu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týkající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zdravotních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problémů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souvisejících</a:t>
            </a:r>
            <a:r>
              <a:rPr lang="sk-SK" sz="1200" kern="1200" dirty="0">
                <a:solidFill>
                  <a:schemeClr val="tx1"/>
                </a:solidFill>
                <a:effectLst/>
                <a:latin typeface="+mn-lt"/>
                <a:ea typeface="+mn-ea"/>
                <a:cs typeface="+mn-cs"/>
              </a:rPr>
              <a:t> s výživou, nadváhou a obezitou z roku 2007 podporuje vyváženou stravu a </a:t>
            </a:r>
            <a:r>
              <a:rPr lang="sk-SK" sz="1200" kern="1200" dirty="0" err="1">
                <a:solidFill>
                  <a:schemeClr val="tx1"/>
                </a:solidFill>
                <a:effectLst/>
                <a:latin typeface="+mn-lt"/>
                <a:ea typeface="+mn-ea"/>
                <a:cs typeface="+mn-cs"/>
              </a:rPr>
              <a:t>aktivní</a:t>
            </a:r>
            <a:r>
              <a:rPr lang="sk-SK" sz="1200" kern="1200" dirty="0">
                <a:solidFill>
                  <a:schemeClr val="tx1"/>
                </a:solidFill>
                <a:effectLst/>
                <a:latin typeface="+mn-lt"/>
                <a:ea typeface="+mn-ea"/>
                <a:cs typeface="+mn-cs"/>
              </a:rPr>
              <a:t> životní </a:t>
            </a:r>
            <a:r>
              <a:rPr lang="sk-SK" sz="1200" kern="1200" dirty="0" err="1">
                <a:solidFill>
                  <a:schemeClr val="tx1"/>
                </a:solidFill>
                <a:effectLst/>
                <a:latin typeface="+mn-lt"/>
                <a:ea typeface="+mn-ea"/>
                <a:cs typeface="+mn-cs"/>
              </a:rPr>
              <a:t>styl</a:t>
            </a:r>
            <a:r>
              <a:rPr lang="sk-SK" sz="1200" kern="1200" dirty="0">
                <a:solidFill>
                  <a:schemeClr val="tx1"/>
                </a:solidFill>
                <a:effectLst/>
                <a:latin typeface="+mn-lt"/>
                <a:ea typeface="+mn-ea"/>
                <a:cs typeface="+mn-cs"/>
              </a:rPr>
              <a:t>. Podporuje také </a:t>
            </a:r>
            <a:r>
              <a:rPr lang="sk-SK" sz="1200" kern="1200" dirty="0" err="1">
                <a:solidFill>
                  <a:schemeClr val="tx1"/>
                </a:solidFill>
                <a:effectLst/>
                <a:latin typeface="+mn-lt"/>
                <a:ea typeface="+mn-ea"/>
                <a:cs typeface="+mn-cs"/>
              </a:rPr>
              <a:t>činnost</a:t>
            </a:r>
            <a:r>
              <a:rPr lang="sk-SK" sz="1200" kern="1200" dirty="0">
                <a:solidFill>
                  <a:schemeClr val="tx1"/>
                </a:solidFill>
                <a:effectLst/>
                <a:latin typeface="+mn-lt"/>
                <a:ea typeface="+mn-ea"/>
                <a:cs typeface="+mn-cs"/>
              </a:rPr>
              <a:t> členských </a:t>
            </a:r>
            <a:r>
              <a:rPr lang="sk-SK" sz="1200" kern="1200" dirty="0" err="1">
                <a:solidFill>
                  <a:schemeClr val="tx1"/>
                </a:solidFill>
                <a:effectLst/>
                <a:latin typeface="+mn-lt"/>
                <a:ea typeface="+mn-ea"/>
                <a:cs typeface="+mn-cs"/>
              </a:rPr>
              <a:t>států</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občanské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společnosti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prostřednictvím</a:t>
            </a:r>
            <a:r>
              <a:rPr lang="sk-SK" sz="1200" kern="1200" dirty="0">
                <a:solidFill>
                  <a:schemeClr val="tx1"/>
                </a:solidFill>
                <a:effectLst/>
                <a:latin typeface="+mn-lt"/>
                <a:ea typeface="+mn-ea"/>
                <a:cs typeface="+mn-cs"/>
              </a:rPr>
              <a:t> marketingu a reklamy, </a:t>
            </a:r>
            <a:r>
              <a:rPr lang="sk-SK" sz="1200" kern="1200" dirty="0" err="1">
                <a:solidFill>
                  <a:schemeClr val="tx1"/>
                </a:solidFill>
                <a:effectLst/>
                <a:latin typeface="+mn-lt"/>
                <a:ea typeface="+mn-ea"/>
                <a:cs typeface="+mn-cs"/>
              </a:rPr>
              <a:t>informování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spotřebitelů</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označování</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prosazování</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výměny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informací</a:t>
            </a:r>
            <a:r>
              <a:rPr lang="sk-SK" sz="1200" kern="1200" dirty="0">
                <a:solidFill>
                  <a:schemeClr val="tx1"/>
                </a:solidFill>
                <a:effectLst/>
                <a:latin typeface="+mn-lt"/>
                <a:ea typeface="+mn-ea"/>
                <a:cs typeface="+mn-cs"/>
              </a:rPr>
              <a:t>, mimo </a:t>
            </a:r>
            <a:r>
              <a:rPr lang="sk-SK" sz="1200" kern="1200" dirty="0" err="1">
                <a:solidFill>
                  <a:schemeClr val="tx1"/>
                </a:solidFill>
                <a:effectLst/>
                <a:latin typeface="+mn-lt"/>
                <a:ea typeface="+mn-ea"/>
                <a:cs typeface="+mn-cs"/>
              </a:rPr>
              <a:t>jiné</a:t>
            </a:r>
            <a:r>
              <a:rPr lang="sk-SK" sz="1200" kern="1200" dirty="0">
                <a:solidFill>
                  <a:schemeClr val="tx1"/>
                </a:solidFill>
                <a:effectLst/>
                <a:latin typeface="+mn-lt"/>
                <a:ea typeface="+mn-ea"/>
                <a:cs typeface="+mn-cs"/>
              </a:rPr>
              <a:t>.</a:t>
            </a:r>
          </a:p>
          <a:p>
            <a:r>
              <a:rPr lang="sk-SK" sz="1200" kern="1200" dirty="0" err="1">
                <a:solidFill>
                  <a:schemeClr val="tx1"/>
                </a:solidFill>
                <a:effectLst/>
                <a:latin typeface="+mn-lt"/>
                <a:ea typeface="+mn-ea"/>
                <a:cs typeface="+mn-cs"/>
              </a:rPr>
              <a:t>závazků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Evropská</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komise</a:t>
            </a:r>
            <a:r>
              <a:rPr lang="sk-SK" sz="1200" kern="1200" dirty="0">
                <a:solidFill>
                  <a:schemeClr val="tx1"/>
                </a:solidFill>
                <a:effectLst/>
                <a:latin typeface="+mn-lt"/>
                <a:ea typeface="+mn-ea"/>
                <a:cs typeface="+mn-cs"/>
              </a:rPr>
              <a:t>, 2014). </a:t>
            </a:r>
            <a:r>
              <a:rPr lang="sk-SK" sz="1200" kern="1200" dirty="0" err="1">
                <a:solidFill>
                  <a:schemeClr val="tx1"/>
                </a:solidFill>
                <a:effectLst/>
                <a:latin typeface="+mn-lt"/>
                <a:ea typeface="+mn-ea"/>
                <a:cs typeface="+mn-cs"/>
              </a:rPr>
              <a:t>Závěry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Evropské</a:t>
            </a:r>
            <a:r>
              <a:rPr lang="sk-SK" sz="1200" kern="1200" dirty="0">
                <a:solidFill>
                  <a:schemeClr val="tx1"/>
                </a:solidFill>
                <a:effectLst/>
                <a:latin typeface="+mn-lt"/>
                <a:ea typeface="+mn-ea"/>
                <a:cs typeface="+mn-cs"/>
              </a:rPr>
              <a:t> rady z roku 2016 o zlepšení </a:t>
            </a:r>
            <a:r>
              <a:rPr lang="sk-SK" sz="1200" kern="1200" dirty="0" err="1">
                <a:solidFill>
                  <a:schemeClr val="tx1"/>
                </a:solidFill>
                <a:effectLst/>
                <a:latin typeface="+mn-lt"/>
                <a:ea typeface="+mn-ea"/>
                <a:cs typeface="+mn-cs"/>
              </a:rPr>
              <a:t>potravinářských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výrobků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uznávají</a:t>
            </a:r>
            <a:r>
              <a:rPr lang="sk-SK" sz="1200" kern="1200" dirty="0">
                <a:solidFill>
                  <a:schemeClr val="tx1"/>
                </a:solidFill>
                <a:effectLst/>
                <a:latin typeface="+mn-lt"/>
                <a:ea typeface="+mn-ea"/>
                <a:cs typeface="+mn-cs"/>
              </a:rPr>
              <a:t> potenciál </a:t>
            </a:r>
            <a:r>
              <a:rPr lang="sk-SK" sz="1200" kern="1200" dirty="0" err="1">
                <a:solidFill>
                  <a:schemeClr val="tx1"/>
                </a:solidFill>
                <a:effectLst/>
                <a:latin typeface="+mn-lt"/>
                <a:ea typeface="+mn-ea"/>
                <a:cs typeface="+mn-cs"/>
              </a:rPr>
              <a:t>změny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složení</a:t>
            </a:r>
            <a:r>
              <a:rPr lang="sk-SK" sz="1200" kern="1200" dirty="0">
                <a:solidFill>
                  <a:schemeClr val="tx1"/>
                </a:solidFill>
                <a:effectLst/>
                <a:latin typeface="+mn-lt"/>
                <a:ea typeface="+mn-ea"/>
                <a:cs typeface="+mn-cs"/>
              </a:rPr>
              <a:t> a zlepšení </a:t>
            </a:r>
            <a:r>
              <a:rPr lang="sk-SK" sz="1200" kern="1200" dirty="0" err="1">
                <a:solidFill>
                  <a:schemeClr val="tx1"/>
                </a:solidFill>
                <a:effectLst/>
                <a:latin typeface="+mn-lt"/>
                <a:ea typeface="+mn-ea"/>
                <a:cs typeface="+mn-cs"/>
              </a:rPr>
              <a:t>potravin</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které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snižují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sůl</a:t>
            </a:r>
            <a:r>
              <a:rPr lang="sk-SK" sz="1200" kern="1200" dirty="0">
                <a:solidFill>
                  <a:schemeClr val="tx1"/>
                </a:solidFill>
                <a:effectLst/>
                <a:latin typeface="+mn-lt"/>
                <a:ea typeface="+mn-ea"/>
                <a:cs typeface="+mn-cs"/>
              </a:rPr>
              <a:t>, cukry a </a:t>
            </a:r>
            <a:r>
              <a:rPr lang="sk-SK" sz="1200" kern="1200" dirty="0" err="1">
                <a:solidFill>
                  <a:schemeClr val="tx1"/>
                </a:solidFill>
                <a:effectLst/>
                <a:latin typeface="+mn-lt"/>
                <a:ea typeface="+mn-ea"/>
                <a:cs typeface="+mn-cs"/>
              </a:rPr>
              <a:t>nasycené</a:t>
            </a:r>
            <a:r>
              <a:rPr lang="sk-SK" sz="1200" kern="1200" dirty="0">
                <a:solidFill>
                  <a:schemeClr val="tx1"/>
                </a:solidFill>
                <a:effectLst/>
                <a:latin typeface="+mn-lt"/>
                <a:ea typeface="+mn-ea"/>
                <a:cs typeface="+mn-cs"/>
              </a:rPr>
              <a:t> tuky, a </a:t>
            </a:r>
            <a:r>
              <a:rPr lang="sk-SK" sz="1200" kern="1200" dirty="0" err="1">
                <a:solidFill>
                  <a:schemeClr val="tx1"/>
                </a:solidFill>
                <a:effectLst/>
                <a:latin typeface="+mn-lt"/>
                <a:ea typeface="+mn-ea"/>
                <a:cs typeface="+mn-cs"/>
              </a:rPr>
              <a:t>vyzývají</a:t>
            </a:r>
            <a:r>
              <a:rPr lang="sk-SK" sz="1200" kern="1200" dirty="0">
                <a:solidFill>
                  <a:schemeClr val="tx1"/>
                </a:solidFill>
                <a:effectLst/>
                <a:latin typeface="+mn-lt"/>
                <a:ea typeface="+mn-ea"/>
                <a:cs typeface="+mn-cs"/>
              </a:rPr>
              <a:t> k </a:t>
            </a:r>
            <a:r>
              <a:rPr lang="sk-SK" sz="1200" kern="1200" dirty="0" err="1">
                <a:solidFill>
                  <a:schemeClr val="tx1"/>
                </a:solidFill>
                <a:effectLst/>
                <a:latin typeface="+mn-lt"/>
                <a:ea typeface="+mn-ea"/>
                <a:cs typeface="+mn-cs"/>
              </a:rPr>
              <a:t>vypracování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národních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plánů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které</a:t>
            </a:r>
            <a:r>
              <a:rPr lang="sk-SK" sz="1200" kern="1200" dirty="0">
                <a:solidFill>
                  <a:schemeClr val="tx1"/>
                </a:solidFill>
                <a:effectLst/>
                <a:latin typeface="+mn-lt"/>
                <a:ea typeface="+mn-ea"/>
                <a:cs typeface="+mn-cs"/>
              </a:rPr>
              <a:t> by </a:t>
            </a:r>
            <a:r>
              <a:rPr lang="sk-SK" sz="1200" kern="1200" dirty="0" err="1">
                <a:solidFill>
                  <a:schemeClr val="tx1"/>
                </a:solidFill>
                <a:effectLst/>
                <a:latin typeface="+mn-lt"/>
                <a:ea typeface="+mn-ea"/>
                <a:cs typeface="+mn-cs"/>
              </a:rPr>
              <a:t>spotřebitelům</a:t>
            </a:r>
            <a:r>
              <a:rPr lang="sk-SK" sz="1200" kern="1200" dirty="0">
                <a:solidFill>
                  <a:schemeClr val="tx1"/>
                </a:solidFill>
                <a:effectLst/>
                <a:latin typeface="+mn-lt"/>
                <a:ea typeface="+mn-ea"/>
                <a:cs typeface="+mn-cs"/>
              </a:rPr>
              <a:t> do roku 2020 </a:t>
            </a:r>
            <a:r>
              <a:rPr lang="sk-SK" sz="1200" kern="1200" dirty="0" err="1">
                <a:solidFill>
                  <a:schemeClr val="tx1"/>
                </a:solidFill>
                <a:effectLst/>
                <a:latin typeface="+mn-lt"/>
                <a:ea typeface="+mn-ea"/>
                <a:cs typeface="+mn-cs"/>
              </a:rPr>
              <a:t>usnadnily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výběr</a:t>
            </a:r>
            <a:r>
              <a:rPr lang="sk-SK" sz="1200" kern="1200" dirty="0">
                <a:solidFill>
                  <a:schemeClr val="tx1"/>
                </a:solidFill>
                <a:effectLst/>
                <a:latin typeface="+mn-lt"/>
                <a:ea typeface="+mn-ea"/>
                <a:cs typeface="+mn-cs"/>
              </a:rPr>
              <a:t> zdravých </a:t>
            </a:r>
            <a:r>
              <a:rPr lang="sk-SK" sz="1200" kern="1200" dirty="0" err="1">
                <a:solidFill>
                  <a:schemeClr val="tx1"/>
                </a:solidFill>
                <a:effectLst/>
                <a:latin typeface="+mn-lt"/>
                <a:ea typeface="+mn-ea"/>
                <a:cs typeface="+mn-cs"/>
              </a:rPr>
              <a:t>potravin</a:t>
            </a:r>
            <a:r>
              <a:rPr lang="sk-SK" sz="1200" kern="1200" dirty="0">
                <a:solidFill>
                  <a:schemeClr val="tx1"/>
                </a:solidFill>
                <a:effectLst/>
                <a:latin typeface="+mn-lt"/>
                <a:ea typeface="+mn-ea"/>
                <a:cs typeface="+mn-cs"/>
              </a:rPr>
              <a:t>.</a:t>
            </a:r>
          </a:p>
          <a:p>
            <a:r>
              <a:rPr lang="sk-SK" sz="1200" kern="1200" dirty="0" err="1">
                <a:solidFill>
                  <a:schemeClr val="tx1"/>
                </a:solidFill>
                <a:effectLst/>
                <a:latin typeface="+mn-lt"/>
                <a:ea typeface="+mn-ea"/>
                <a:cs typeface="+mn-cs"/>
              </a:rPr>
              <a:t>Definice</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srovnatelnost</a:t>
            </a:r>
            <a:endParaRPr lang="sk-SK" sz="1200" kern="1200" dirty="0">
              <a:solidFill>
                <a:schemeClr val="tx1"/>
              </a:solidFill>
              <a:effectLst/>
              <a:latin typeface="+mn-lt"/>
              <a:ea typeface="+mn-ea"/>
              <a:cs typeface="+mn-cs"/>
            </a:endParaRPr>
          </a:p>
          <a:p>
            <a:r>
              <a:rPr lang="sk-SK" sz="1200" kern="1200" dirty="0">
                <a:solidFill>
                  <a:schemeClr val="tx1"/>
                </a:solidFill>
                <a:effectLst/>
                <a:latin typeface="+mn-lt"/>
                <a:ea typeface="+mn-ea"/>
                <a:cs typeface="+mn-cs"/>
              </a:rPr>
              <a:t>Nadváha a obezita </a:t>
            </a:r>
            <a:r>
              <a:rPr lang="sk-SK" sz="1200" kern="1200" dirty="0" err="1">
                <a:solidFill>
                  <a:schemeClr val="tx1"/>
                </a:solidFill>
                <a:effectLst/>
                <a:latin typeface="+mn-lt"/>
                <a:ea typeface="+mn-ea"/>
                <a:cs typeface="+mn-cs"/>
              </a:rPr>
              <a:t>jsou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definovány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jako</a:t>
            </a:r>
            <a:r>
              <a:rPr lang="sk-SK" sz="1200" kern="1200" dirty="0">
                <a:solidFill>
                  <a:schemeClr val="tx1"/>
                </a:solidFill>
                <a:effectLst/>
                <a:latin typeface="+mn-lt"/>
                <a:ea typeface="+mn-ea"/>
                <a:cs typeface="+mn-cs"/>
              </a:rPr>
              <a:t> nadváha </a:t>
            </a:r>
            <a:r>
              <a:rPr lang="sk-SK" sz="1200" kern="1200" dirty="0" err="1">
                <a:solidFill>
                  <a:schemeClr val="tx1"/>
                </a:solidFill>
                <a:effectLst/>
                <a:latin typeface="+mn-lt"/>
                <a:ea typeface="+mn-ea"/>
                <a:cs typeface="+mn-cs"/>
              </a:rPr>
              <a:t>představující</a:t>
            </a:r>
            <a:r>
              <a:rPr lang="sk-SK" sz="1200" kern="1200" dirty="0">
                <a:solidFill>
                  <a:schemeClr val="tx1"/>
                </a:solidFill>
                <a:effectLst/>
                <a:latin typeface="+mn-lt"/>
                <a:ea typeface="+mn-ea"/>
                <a:cs typeface="+mn-cs"/>
              </a:rPr>
              <a:t> zdravotní rizika z </a:t>
            </a:r>
            <a:r>
              <a:rPr lang="sk-SK" sz="1200" kern="1200" dirty="0" err="1">
                <a:solidFill>
                  <a:schemeClr val="tx1"/>
                </a:solidFill>
                <a:effectLst/>
                <a:latin typeface="+mn-lt"/>
                <a:ea typeface="+mn-ea"/>
                <a:cs typeface="+mn-cs"/>
              </a:rPr>
              <a:t>důvodu</a:t>
            </a:r>
            <a:r>
              <a:rPr lang="sk-SK" sz="1200" kern="1200" dirty="0">
                <a:solidFill>
                  <a:schemeClr val="tx1"/>
                </a:solidFill>
                <a:effectLst/>
                <a:latin typeface="+mn-lt"/>
                <a:ea typeface="+mn-ea"/>
                <a:cs typeface="+mn-cs"/>
              </a:rPr>
              <a:t> vysokého </a:t>
            </a:r>
            <a:r>
              <a:rPr lang="sk-SK" sz="1200" kern="1200" dirty="0" err="1">
                <a:solidFill>
                  <a:schemeClr val="tx1"/>
                </a:solidFill>
                <a:effectLst/>
                <a:latin typeface="+mn-lt"/>
                <a:ea typeface="+mn-ea"/>
                <a:cs typeface="+mn-cs"/>
              </a:rPr>
              <a:t>podílu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tělesného</a:t>
            </a:r>
            <a:r>
              <a:rPr lang="sk-SK" sz="1200" kern="1200" dirty="0">
                <a:solidFill>
                  <a:schemeClr val="tx1"/>
                </a:solidFill>
                <a:effectLst/>
                <a:latin typeface="+mn-lt"/>
                <a:ea typeface="+mn-ea"/>
                <a:cs typeface="+mn-cs"/>
              </a:rPr>
              <a:t> tuku. </a:t>
            </a:r>
            <a:r>
              <a:rPr lang="sk-SK" sz="1200" kern="1200" dirty="0" err="1">
                <a:solidFill>
                  <a:schemeClr val="tx1"/>
                </a:solidFill>
                <a:effectLst/>
                <a:latin typeface="+mn-lt"/>
                <a:ea typeface="+mn-ea"/>
                <a:cs typeface="+mn-cs"/>
              </a:rPr>
              <a:t>Nejčastěji</a:t>
            </a:r>
            <a:r>
              <a:rPr lang="sk-SK" sz="1200" kern="1200" dirty="0">
                <a:solidFill>
                  <a:schemeClr val="tx1"/>
                </a:solidFill>
                <a:effectLst/>
                <a:latin typeface="+mn-lt"/>
                <a:ea typeface="+mn-ea"/>
                <a:cs typeface="+mn-cs"/>
              </a:rPr>
              <a:t> používaným </a:t>
            </a:r>
            <a:r>
              <a:rPr lang="sk-SK" sz="1200" kern="1200" dirty="0" err="1">
                <a:solidFill>
                  <a:schemeClr val="tx1"/>
                </a:solidFill>
                <a:effectLst/>
                <a:latin typeface="+mn-lt"/>
                <a:ea typeface="+mn-ea"/>
                <a:cs typeface="+mn-cs"/>
              </a:rPr>
              <a:t>měřítkem</a:t>
            </a:r>
            <a:r>
              <a:rPr lang="sk-SK" sz="1200" kern="1200" dirty="0">
                <a:solidFill>
                  <a:schemeClr val="tx1"/>
                </a:solidFill>
                <a:effectLst/>
                <a:latin typeface="+mn-lt"/>
                <a:ea typeface="+mn-ea"/>
                <a:cs typeface="+mn-cs"/>
              </a:rPr>
              <a:t> je index </a:t>
            </a:r>
            <a:r>
              <a:rPr lang="sk-SK" sz="1200" kern="1200" dirty="0" err="1">
                <a:solidFill>
                  <a:schemeClr val="tx1"/>
                </a:solidFill>
                <a:effectLst/>
                <a:latin typeface="+mn-lt"/>
                <a:ea typeface="+mn-ea"/>
                <a:cs typeface="+mn-cs"/>
              </a:rPr>
              <a:t>tělesné</a:t>
            </a:r>
            <a:r>
              <a:rPr lang="sk-SK" sz="1200" kern="1200" dirty="0">
                <a:solidFill>
                  <a:schemeClr val="tx1"/>
                </a:solidFill>
                <a:effectLst/>
                <a:latin typeface="+mn-lt"/>
                <a:ea typeface="+mn-ea"/>
                <a:cs typeface="+mn-cs"/>
              </a:rPr>
              <a:t> hmotnosti (BMI), </a:t>
            </a:r>
            <a:r>
              <a:rPr lang="sk-SK" sz="1200" kern="1200" dirty="0" err="1">
                <a:solidFill>
                  <a:schemeClr val="tx1"/>
                </a:solidFill>
                <a:effectLst/>
                <a:latin typeface="+mn-lt"/>
                <a:ea typeface="+mn-ea"/>
                <a:cs typeface="+mn-cs"/>
              </a:rPr>
              <a:t>což</a:t>
            </a:r>
            <a:r>
              <a:rPr lang="sk-SK" sz="1200" kern="1200" dirty="0">
                <a:solidFill>
                  <a:schemeClr val="tx1"/>
                </a:solidFill>
                <a:effectLst/>
                <a:latin typeface="+mn-lt"/>
                <a:ea typeface="+mn-ea"/>
                <a:cs typeface="+mn-cs"/>
              </a:rPr>
              <a:t> je jediné číslo, </a:t>
            </a:r>
            <a:r>
              <a:rPr lang="sk-SK" sz="1200" kern="1200" dirty="0" err="1">
                <a:solidFill>
                  <a:schemeClr val="tx1"/>
                </a:solidFill>
                <a:effectLst/>
                <a:latin typeface="+mn-lt"/>
                <a:ea typeface="+mn-ea"/>
                <a:cs typeface="+mn-cs"/>
              </a:rPr>
              <a:t>které</a:t>
            </a:r>
            <a:r>
              <a:rPr lang="sk-SK" sz="1200" kern="1200" dirty="0">
                <a:solidFill>
                  <a:schemeClr val="tx1"/>
                </a:solidFill>
                <a:effectLst/>
                <a:latin typeface="+mn-lt"/>
                <a:ea typeface="+mn-ea"/>
                <a:cs typeface="+mn-cs"/>
              </a:rPr>
              <a:t> hodnotí váhu jedince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vztahu</a:t>
            </a:r>
            <a:r>
              <a:rPr lang="sk-SK" sz="1200" kern="1200" dirty="0">
                <a:solidFill>
                  <a:schemeClr val="tx1"/>
                </a:solidFill>
                <a:effectLst/>
                <a:latin typeface="+mn-lt"/>
                <a:ea typeface="+mn-ea"/>
                <a:cs typeface="+mn-cs"/>
              </a:rPr>
              <a:t> k </a:t>
            </a:r>
            <a:r>
              <a:rPr lang="sk-SK" sz="1200" kern="1200" dirty="0" err="1">
                <a:solidFill>
                  <a:schemeClr val="tx1"/>
                </a:solidFill>
                <a:effectLst/>
                <a:latin typeface="+mn-lt"/>
                <a:ea typeface="+mn-ea"/>
                <a:cs typeface="+mn-cs"/>
              </a:rPr>
              <a:t>výšce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hmotnost</a:t>
            </a:r>
            <a:r>
              <a:rPr lang="sk-SK" sz="1200" kern="1200" dirty="0">
                <a:solidFill>
                  <a:schemeClr val="tx1"/>
                </a:solidFill>
                <a:effectLst/>
                <a:latin typeface="+mn-lt"/>
                <a:ea typeface="+mn-ea"/>
                <a:cs typeface="+mn-cs"/>
              </a:rPr>
              <a:t>/výška2, </a:t>
            </a:r>
            <a:r>
              <a:rPr lang="sk-SK" sz="1200" kern="1200" dirty="0" err="1">
                <a:solidFill>
                  <a:schemeClr val="tx1"/>
                </a:solidFill>
                <a:effectLst/>
                <a:latin typeface="+mn-lt"/>
                <a:ea typeface="+mn-ea"/>
                <a:cs typeface="+mn-cs"/>
              </a:rPr>
              <a:t>hmotnost</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kilogramech</a:t>
            </a:r>
            <a:r>
              <a:rPr lang="sk-SK" sz="1200" kern="1200" dirty="0">
                <a:solidFill>
                  <a:schemeClr val="tx1"/>
                </a:solidFill>
                <a:effectLst/>
                <a:latin typeface="+mn-lt"/>
                <a:ea typeface="+mn-ea"/>
                <a:cs typeface="+mn-cs"/>
              </a:rPr>
              <a:t> a výška v </a:t>
            </a:r>
            <a:r>
              <a:rPr lang="sk-SK" sz="1200" kern="1200" dirty="0" err="1">
                <a:solidFill>
                  <a:schemeClr val="tx1"/>
                </a:solidFill>
                <a:effectLst/>
                <a:latin typeface="+mn-lt"/>
                <a:ea typeface="+mn-ea"/>
                <a:cs typeface="+mn-cs"/>
              </a:rPr>
              <a:t>metrech</a:t>
            </a:r>
            <a:r>
              <a:rPr lang="sk-SK" sz="1200" kern="1200" dirty="0">
                <a:solidFill>
                  <a:schemeClr val="tx1"/>
                </a:solidFill>
                <a:effectLst/>
                <a:latin typeface="+mn-lt"/>
                <a:ea typeface="+mn-ea"/>
                <a:cs typeface="+mn-cs"/>
              </a:rPr>
              <a:t>). Na </a:t>
            </a:r>
            <a:r>
              <a:rPr lang="sk-SK" sz="1200" kern="1200" dirty="0" err="1">
                <a:solidFill>
                  <a:schemeClr val="tx1"/>
                </a:solidFill>
                <a:effectLst/>
                <a:latin typeface="+mn-lt"/>
                <a:ea typeface="+mn-ea"/>
                <a:cs typeface="+mn-cs"/>
              </a:rPr>
              <a:t>základě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klasifikace</a:t>
            </a:r>
            <a:r>
              <a:rPr lang="sk-SK" sz="1200" kern="1200" dirty="0">
                <a:solidFill>
                  <a:schemeClr val="tx1"/>
                </a:solidFill>
                <a:effectLst/>
                <a:latin typeface="+mn-lt"/>
                <a:ea typeface="+mn-ea"/>
                <a:cs typeface="+mn-cs"/>
              </a:rPr>
              <a:t> WHO </a:t>
            </a:r>
            <a:r>
              <a:rPr lang="sk-SK" sz="1200" kern="1200" dirty="0" err="1">
                <a:solidFill>
                  <a:schemeClr val="tx1"/>
                </a:solidFill>
                <a:effectLst/>
                <a:latin typeface="+mn-lt"/>
                <a:ea typeface="+mn-ea"/>
                <a:cs typeface="+mn-cs"/>
              </a:rPr>
              <a:t>jsou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dospělí</a:t>
            </a:r>
            <a:r>
              <a:rPr lang="sk-SK" sz="1200" kern="1200" dirty="0">
                <a:solidFill>
                  <a:schemeClr val="tx1"/>
                </a:solidFill>
                <a:effectLst/>
                <a:latin typeface="+mn-lt"/>
                <a:ea typeface="+mn-ea"/>
                <a:cs typeface="+mn-cs"/>
              </a:rPr>
              <a:t> starší 18 let s BMI vyšším nebo rovným 25 </a:t>
            </a:r>
            <a:r>
              <a:rPr lang="sk-SK" sz="1200" kern="1200" dirty="0" err="1">
                <a:solidFill>
                  <a:schemeClr val="tx1"/>
                </a:solidFill>
                <a:effectLst/>
                <a:latin typeface="+mn-lt"/>
                <a:ea typeface="+mn-ea"/>
                <a:cs typeface="+mn-cs"/>
              </a:rPr>
              <a:t>definováni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jako</a:t>
            </a:r>
            <a:r>
              <a:rPr lang="sk-SK" sz="1200" kern="1200" dirty="0">
                <a:solidFill>
                  <a:schemeClr val="tx1"/>
                </a:solidFill>
                <a:effectLst/>
                <a:latin typeface="+mn-lt"/>
                <a:ea typeface="+mn-ea"/>
                <a:cs typeface="+mn-cs"/>
              </a:rPr>
              <a:t> nadváha a ti s BMI vyšším nebo rovným 30 </a:t>
            </a:r>
            <a:r>
              <a:rPr lang="sk-SK" sz="1200" kern="1200" dirty="0" err="1">
                <a:solidFill>
                  <a:schemeClr val="tx1"/>
                </a:solidFill>
                <a:effectLst/>
                <a:latin typeface="+mn-lt"/>
                <a:ea typeface="+mn-ea"/>
                <a:cs typeface="+mn-cs"/>
              </a:rPr>
              <a:t>jako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obézní</a:t>
            </a:r>
            <a:r>
              <a:rPr lang="sk-SK" sz="1200" kern="1200" dirty="0">
                <a:solidFill>
                  <a:schemeClr val="tx1"/>
                </a:solidFill>
                <a:effectLst/>
                <a:latin typeface="+mn-lt"/>
                <a:ea typeface="+mn-ea"/>
                <a:cs typeface="+mn-cs"/>
              </a:rPr>
              <a:t>.</a:t>
            </a:r>
          </a:p>
          <a:p>
            <a:r>
              <a:rPr lang="sk-SK" sz="1200" kern="1200" dirty="0" err="1">
                <a:solidFill>
                  <a:schemeClr val="tx1"/>
                </a:solidFill>
                <a:effectLst/>
                <a:latin typeface="+mn-lt"/>
                <a:ea typeface="+mn-ea"/>
                <a:cs typeface="+mn-cs"/>
              </a:rPr>
              <a:t>Míru</a:t>
            </a:r>
            <a:r>
              <a:rPr lang="sk-SK" sz="1200" kern="1200" dirty="0">
                <a:solidFill>
                  <a:schemeClr val="tx1"/>
                </a:solidFill>
                <a:effectLst/>
                <a:latin typeface="+mn-lt"/>
                <a:ea typeface="+mn-ea"/>
                <a:cs typeface="+mn-cs"/>
              </a:rPr>
              <a:t> nadváhy a obezity </a:t>
            </a:r>
            <a:r>
              <a:rPr lang="sk-SK" sz="1200" kern="1200" dirty="0" err="1">
                <a:solidFill>
                  <a:schemeClr val="tx1"/>
                </a:solidFill>
                <a:effectLst/>
                <a:latin typeface="+mn-lt"/>
                <a:ea typeface="+mn-ea"/>
                <a:cs typeface="+mn-cs"/>
              </a:rPr>
              <a:t>lze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hodnotit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prostřednictvím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vlastních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odhadů</a:t>
            </a:r>
            <a:r>
              <a:rPr lang="sk-SK" sz="1200" kern="1200" dirty="0">
                <a:solidFill>
                  <a:schemeClr val="tx1"/>
                </a:solidFill>
                <a:effectLst/>
                <a:latin typeface="+mn-lt"/>
                <a:ea typeface="+mn-ea"/>
                <a:cs typeface="+mn-cs"/>
              </a:rPr>
              <a:t> výšky a hmotnosti odvozených z </a:t>
            </a:r>
            <a:r>
              <a:rPr lang="sk-SK" sz="1200" kern="1200" dirty="0" err="1">
                <a:solidFill>
                  <a:schemeClr val="tx1"/>
                </a:solidFill>
                <a:effectLst/>
                <a:latin typeface="+mn-lt"/>
                <a:ea typeface="+mn-ea"/>
                <a:cs typeface="+mn-cs"/>
              </a:rPr>
              <a:t>průzkumů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zdravotních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pohovorů</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populaci</a:t>
            </a:r>
            <a:r>
              <a:rPr lang="sk-SK" sz="1200" kern="1200" dirty="0">
                <a:solidFill>
                  <a:schemeClr val="tx1"/>
                </a:solidFill>
                <a:effectLst/>
                <a:latin typeface="+mn-lt"/>
                <a:ea typeface="+mn-ea"/>
                <a:cs typeface="+mn-cs"/>
              </a:rPr>
              <a:t> nebo </a:t>
            </a:r>
            <a:r>
              <a:rPr lang="sk-SK" sz="1200" kern="1200" dirty="0" err="1">
                <a:solidFill>
                  <a:schemeClr val="tx1"/>
                </a:solidFill>
                <a:effectLst/>
                <a:latin typeface="+mn-lt"/>
                <a:ea typeface="+mn-ea"/>
                <a:cs typeface="+mn-cs"/>
              </a:rPr>
              <a:t>naměřených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odhadů</a:t>
            </a:r>
            <a:r>
              <a:rPr lang="sk-SK" sz="1200" kern="1200" dirty="0">
                <a:solidFill>
                  <a:schemeClr val="tx1"/>
                </a:solidFill>
                <a:effectLst/>
                <a:latin typeface="+mn-lt"/>
                <a:ea typeface="+mn-ea"/>
                <a:cs typeface="+mn-cs"/>
              </a:rPr>
              <a:t> odvozených </a:t>
            </a:r>
            <a:r>
              <a:rPr lang="sk-SK" sz="1200" kern="1200" dirty="0" err="1">
                <a:solidFill>
                  <a:schemeClr val="tx1"/>
                </a:solidFill>
                <a:effectLst/>
                <a:latin typeface="+mn-lt"/>
                <a:ea typeface="+mn-ea"/>
                <a:cs typeface="+mn-cs"/>
              </a:rPr>
              <a:t>ze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zdravotních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vyšetření</a:t>
            </a:r>
            <a:r>
              <a:rPr lang="sk-SK" sz="1200" kern="1200" dirty="0">
                <a:solidFill>
                  <a:schemeClr val="tx1"/>
                </a:solidFill>
                <a:effectLst/>
                <a:latin typeface="+mn-lt"/>
                <a:ea typeface="+mn-ea"/>
                <a:cs typeface="+mn-cs"/>
              </a:rPr>
              <a:t>. Odhady </a:t>
            </a:r>
            <a:r>
              <a:rPr lang="sk-SK" sz="1200" kern="1200" dirty="0" err="1">
                <a:solidFill>
                  <a:schemeClr val="tx1"/>
                </a:solidFill>
                <a:effectLst/>
                <a:latin typeface="+mn-lt"/>
                <a:ea typeface="+mn-ea"/>
                <a:cs typeface="+mn-cs"/>
              </a:rPr>
              <a:t>ze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zdravotních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prohlídek</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jsou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obecně</a:t>
            </a:r>
            <a:r>
              <a:rPr lang="sk-SK" sz="1200" kern="1200" dirty="0">
                <a:solidFill>
                  <a:schemeClr val="tx1"/>
                </a:solidFill>
                <a:effectLst/>
                <a:latin typeface="+mn-lt"/>
                <a:ea typeface="+mn-ea"/>
                <a:cs typeface="+mn-cs"/>
              </a:rPr>
              <a:t> vyšší a </a:t>
            </a:r>
            <a:r>
              <a:rPr lang="sk-SK" sz="1200" kern="1200" dirty="0" err="1">
                <a:solidFill>
                  <a:schemeClr val="tx1"/>
                </a:solidFill>
                <a:effectLst/>
                <a:latin typeface="+mn-lt"/>
                <a:ea typeface="+mn-ea"/>
                <a:cs typeface="+mn-cs"/>
              </a:rPr>
              <a:t>spolehlivější</a:t>
            </a:r>
            <a:r>
              <a:rPr lang="sk-SK" sz="1200" kern="1200" dirty="0">
                <a:solidFill>
                  <a:schemeClr val="tx1"/>
                </a:solidFill>
                <a:effectLst/>
                <a:latin typeface="+mn-lt"/>
                <a:ea typeface="+mn-ea"/>
                <a:cs typeface="+mn-cs"/>
              </a:rPr>
              <a:t> než </a:t>
            </a:r>
            <a:r>
              <a:rPr lang="sk-SK" sz="1200" kern="1200" dirty="0" err="1">
                <a:solidFill>
                  <a:schemeClr val="tx1"/>
                </a:solidFill>
                <a:effectLst/>
                <a:latin typeface="+mn-lt"/>
                <a:ea typeface="+mn-ea"/>
                <a:cs typeface="+mn-cs"/>
              </a:rPr>
              <a:t>ze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zdravotních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pohovorů</a:t>
            </a:r>
            <a:r>
              <a:rPr lang="sk-SK" sz="1200" kern="1200" dirty="0">
                <a:solidFill>
                  <a:schemeClr val="tx1"/>
                </a:solidFill>
                <a:effectLst/>
                <a:latin typeface="+mn-lt"/>
                <a:ea typeface="+mn-ea"/>
                <a:cs typeface="+mn-cs"/>
              </a:rPr>
              <a:t>.</a:t>
            </a:r>
          </a:p>
          <a:p>
            <a:r>
              <a:rPr lang="sk-SK" sz="1200" kern="1200" dirty="0">
                <a:solidFill>
                  <a:schemeClr val="tx1"/>
                </a:solidFill>
                <a:effectLst/>
                <a:latin typeface="+mn-lt"/>
                <a:ea typeface="+mn-ea"/>
                <a:cs typeface="+mn-cs"/>
              </a:rPr>
              <a:t>Odhady z </a:t>
            </a:r>
            <a:r>
              <a:rPr lang="sk-SK" sz="1200" kern="1200" dirty="0" err="1">
                <a:solidFill>
                  <a:schemeClr val="tx1"/>
                </a:solidFill>
                <a:effectLst/>
                <a:latin typeface="+mn-lt"/>
                <a:ea typeface="+mn-ea"/>
                <a:cs typeface="+mn-cs"/>
              </a:rPr>
              <a:t>European</a:t>
            </a:r>
            <a:r>
              <a:rPr lang="sk-SK" sz="1200" kern="1200" dirty="0">
                <a:solidFill>
                  <a:schemeClr val="tx1"/>
                </a:solidFill>
                <a:effectLst/>
                <a:latin typeface="+mn-lt"/>
                <a:ea typeface="+mn-ea"/>
                <a:cs typeface="+mn-cs"/>
              </a:rPr>
              <a:t> Health Interview </a:t>
            </a:r>
            <a:r>
              <a:rPr lang="sk-SK" sz="1200" kern="1200" dirty="0" err="1">
                <a:solidFill>
                  <a:schemeClr val="tx1"/>
                </a:solidFill>
                <a:effectLst/>
                <a:latin typeface="+mn-lt"/>
                <a:ea typeface="+mn-ea"/>
                <a:cs typeface="+mn-cs"/>
              </a:rPr>
              <a:t>Survey</a:t>
            </a:r>
            <a:r>
              <a:rPr lang="sk-SK" sz="1200" kern="1200" dirty="0">
                <a:solidFill>
                  <a:schemeClr val="tx1"/>
                </a:solidFill>
                <a:effectLst/>
                <a:latin typeface="+mn-lt"/>
                <a:ea typeface="+mn-ea"/>
                <a:cs typeface="+mn-cs"/>
              </a:rPr>
              <a:t> 2014 </a:t>
            </a:r>
            <a:r>
              <a:rPr lang="sk-SK" sz="1200" kern="1200" dirty="0" err="1">
                <a:solidFill>
                  <a:schemeClr val="tx1"/>
                </a:solidFill>
                <a:effectLst/>
                <a:latin typeface="+mn-lt"/>
                <a:ea typeface="+mn-ea"/>
                <a:cs typeface="+mn-cs"/>
              </a:rPr>
              <a:t>jsou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založeny</a:t>
            </a:r>
            <a:r>
              <a:rPr lang="sk-SK" sz="1200" kern="1200" dirty="0">
                <a:solidFill>
                  <a:schemeClr val="tx1"/>
                </a:solidFill>
                <a:effectLst/>
                <a:latin typeface="+mn-lt"/>
                <a:ea typeface="+mn-ea"/>
                <a:cs typeface="+mn-cs"/>
              </a:rPr>
              <a:t> na vlastní </a:t>
            </a:r>
            <a:r>
              <a:rPr lang="sk-SK" sz="1200" kern="1200" dirty="0" err="1">
                <a:solidFill>
                  <a:schemeClr val="tx1"/>
                </a:solidFill>
                <a:effectLst/>
                <a:latin typeface="+mn-lt"/>
                <a:ea typeface="+mn-ea"/>
                <a:cs typeface="+mn-cs"/>
              </a:rPr>
              <a:t>výšce</a:t>
            </a:r>
            <a:r>
              <a:rPr lang="sk-SK" sz="1200" kern="1200" dirty="0">
                <a:solidFill>
                  <a:schemeClr val="tx1"/>
                </a:solidFill>
                <a:effectLst/>
                <a:latin typeface="+mn-lt"/>
                <a:ea typeface="+mn-ea"/>
                <a:cs typeface="+mn-cs"/>
              </a:rPr>
              <a:t> a váze. Úroveň </a:t>
            </a:r>
            <a:r>
              <a:rPr lang="sk-SK" sz="1200" kern="1200" dirty="0" err="1">
                <a:solidFill>
                  <a:schemeClr val="tx1"/>
                </a:solidFill>
                <a:effectLst/>
                <a:latin typeface="+mn-lt"/>
                <a:ea typeface="+mn-ea"/>
                <a:cs typeface="+mn-cs"/>
              </a:rPr>
              <a:t>vzdělání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vychází</a:t>
            </a:r>
            <a:r>
              <a:rPr lang="sk-SK" sz="1200" kern="1200" dirty="0">
                <a:solidFill>
                  <a:schemeClr val="tx1"/>
                </a:solidFill>
                <a:effectLst/>
                <a:latin typeface="+mn-lt"/>
                <a:ea typeface="+mn-ea"/>
                <a:cs typeface="+mn-cs"/>
              </a:rPr>
              <a:t> z </a:t>
            </a:r>
            <a:r>
              <a:rPr lang="sk-SK" sz="1200" kern="1200" dirty="0" err="1">
                <a:solidFill>
                  <a:schemeClr val="tx1"/>
                </a:solidFill>
                <a:effectLst/>
                <a:latin typeface="+mn-lt"/>
                <a:ea typeface="+mn-ea"/>
                <a:cs typeface="+mn-cs"/>
              </a:rPr>
              <a:t>klasifikace</a:t>
            </a:r>
            <a:r>
              <a:rPr lang="sk-SK" sz="1200" kern="1200" dirty="0">
                <a:solidFill>
                  <a:schemeClr val="tx1"/>
                </a:solidFill>
                <a:effectLst/>
                <a:latin typeface="+mn-lt"/>
                <a:ea typeface="+mn-ea"/>
                <a:cs typeface="+mn-cs"/>
              </a:rPr>
              <a:t> ISCED 2011. </a:t>
            </a:r>
            <a:r>
              <a:rPr lang="sk-SK" sz="1200" kern="1200" dirty="0" err="1">
                <a:solidFill>
                  <a:schemeClr val="tx1"/>
                </a:solidFill>
                <a:effectLst/>
                <a:latin typeface="+mn-lt"/>
                <a:ea typeface="+mn-ea"/>
                <a:cs typeface="+mn-cs"/>
              </a:rPr>
              <a:t>Nejnižší</a:t>
            </a:r>
            <a:r>
              <a:rPr lang="sk-SK" sz="1200" kern="1200" dirty="0">
                <a:solidFill>
                  <a:schemeClr val="tx1"/>
                </a:solidFill>
                <a:effectLst/>
                <a:latin typeface="+mn-lt"/>
                <a:ea typeface="+mn-ea"/>
                <a:cs typeface="+mn-cs"/>
              </a:rPr>
              <a:t> úroveň </a:t>
            </a:r>
            <a:r>
              <a:rPr lang="sk-SK" sz="1200" kern="1200" dirty="0" err="1">
                <a:solidFill>
                  <a:schemeClr val="tx1"/>
                </a:solidFill>
                <a:effectLst/>
                <a:latin typeface="+mn-lt"/>
                <a:ea typeface="+mn-ea"/>
                <a:cs typeface="+mn-cs"/>
              </a:rPr>
              <a:t>vzdělání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týká</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lidí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kteří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mají</a:t>
            </a:r>
            <a:r>
              <a:rPr lang="sk-SK" sz="1200" kern="1200" dirty="0">
                <a:solidFill>
                  <a:schemeClr val="tx1"/>
                </a:solidFill>
                <a:effectLst/>
                <a:latin typeface="+mn-lt"/>
                <a:ea typeface="+mn-ea"/>
                <a:cs typeface="+mn-cs"/>
              </a:rPr>
              <a:t> nižší </a:t>
            </a:r>
            <a:r>
              <a:rPr lang="sk-SK" sz="1200" kern="1200" dirty="0" err="1">
                <a:solidFill>
                  <a:schemeClr val="tx1"/>
                </a:solidFill>
                <a:effectLst/>
                <a:latin typeface="+mn-lt"/>
                <a:ea typeface="+mn-ea"/>
                <a:cs typeface="+mn-cs"/>
              </a:rPr>
              <a:t>sekundární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vzdělání</a:t>
            </a:r>
            <a:r>
              <a:rPr lang="sk-SK" sz="1200" kern="1200" dirty="0">
                <a:solidFill>
                  <a:schemeClr val="tx1"/>
                </a:solidFill>
                <a:effectLst/>
                <a:latin typeface="+mn-lt"/>
                <a:ea typeface="+mn-ea"/>
                <a:cs typeface="+mn-cs"/>
              </a:rPr>
              <a:t> nebo nižší (ISCED 0-2). </a:t>
            </a:r>
            <a:r>
              <a:rPr lang="sk-SK" sz="1200" kern="1200" dirty="0" err="1">
                <a:solidFill>
                  <a:schemeClr val="tx1"/>
                </a:solidFill>
                <a:effectLst/>
                <a:latin typeface="+mn-lt"/>
                <a:ea typeface="+mn-ea"/>
                <a:cs typeface="+mn-cs"/>
              </a:rPr>
              <a:t>Nejvyšší</a:t>
            </a:r>
            <a:r>
              <a:rPr lang="sk-SK" sz="1200" kern="1200" dirty="0">
                <a:solidFill>
                  <a:schemeClr val="tx1"/>
                </a:solidFill>
                <a:effectLst/>
                <a:latin typeface="+mn-lt"/>
                <a:ea typeface="+mn-ea"/>
                <a:cs typeface="+mn-cs"/>
              </a:rPr>
              <a:t> úroveň </a:t>
            </a:r>
            <a:r>
              <a:rPr lang="sk-SK" sz="1200" kern="1200" dirty="0" err="1">
                <a:solidFill>
                  <a:schemeClr val="tx1"/>
                </a:solidFill>
                <a:effectLst/>
                <a:latin typeface="+mn-lt"/>
                <a:ea typeface="+mn-ea"/>
                <a:cs typeface="+mn-cs"/>
              </a:rPr>
              <a:t>vzdělání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vztahuje</a:t>
            </a:r>
            <a:r>
              <a:rPr lang="sk-SK" sz="1200" kern="1200" dirty="0">
                <a:solidFill>
                  <a:schemeClr val="tx1"/>
                </a:solidFill>
                <a:effectLst/>
                <a:latin typeface="+mn-lt"/>
                <a:ea typeface="+mn-ea"/>
                <a:cs typeface="+mn-cs"/>
              </a:rPr>
              <a:t> na osoby s </a:t>
            </a:r>
            <a:r>
              <a:rPr lang="sk-SK" sz="1200" kern="1200" dirty="0" err="1">
                <a:solidFill>
                  <a:schemeClr val="tx1"/>
                </a:solidFill>
                <a:effectLst/>
                <a:latin typeface="+mn-lt"/>
                <a:ea typeface="+mn-ea"/>
                <a:cs typeface="+mn-cs"/>
              </a:rPr>
              <a:t>terciárním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vzděláním</a:t>
            </a:r>
            <a:r>
              <a:rPr lang="sk-SK" sz="1200" kern="1200" dirty="0">
                <a:solidFill>
                  <a:schemeClr val="tx1"/>
                </a:solidFill>
                <a:effectLst/>
                <a:latin typeface="+mn-lt"/>
                <a:ea typeface="+mn-ea"/>
                <a:cs typeface="+mn-cs"/>
              </a:rPr>
              <a:t> (ISCED 6-8).</a:t>
            </a:r>
            <a:endParaRPr lang="en-GB" dirty="0"/>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40</a:t>
            </a:fld>
            <a:endParaRPr lang="en-GB"/>
          </a:p>
        </p:txBody>
      </p:sp>
    </p:spTree>
    <p:extLst>
      <p:ext uri="{BB962C8B-B14F-4D97-AF65-F5344CB8AC3E}">
        <p14:creationId xmlns:p14="http://schemas.microsoft.com/office/powerpoint/2010/main" val="19456200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sz="1200" kern="1200" dirty="0">
                <a:solidFill>
                  <a:schemeClr val="tx1"/>
                </a:solidFill>
                <a:effectLst/>
                <a:latin typeface="+mn-lt"/>
                <a:ea typeface="+mn-ea"/>
                <a:cs typeface="+mn-cs"/>
              </a:rPr>
              <a:t>Fyzická </a:t>
            </a:r>
            <a:r>
              <a:rPr lang="sk-SK" sz="1200" kern="1200" dirty="0" err="1">
                <a:solidFill>
                  <a:schemeClr val="tx1"/>
                </a:solidFill>
                <a:effectLst/>
                <a:latin typeface="+mn-lt"/>
                <a:ea typeface="+mn-ea"/>
                <a:cs typeface="+mn-cs"/>
              </a:rPr>
              <a:t>nečinnost</a:t>
            </a:r>
            <a:r>
              <a:rPr lang="sk-SK" sz="1200" kern="1200" dirty="0">
                <a:solidFill>
                  <a:schemeClr val="tx1"/>
                </a:solidFill>
                <a:effectLst/>
                <a:latin typeface="+mn-lt"/>
                <a:ea typeface="+mn-ea"/>
                <a:cs typeface="+mn-cs"/>
              </a:rPr>
              <a:t> je rizikovým </a:t>
            </a:r>
            <a:r>
              <a:rPr lang="sk-SK" sz="1200" kern="1200" dirty="0" err="1">
                <a:solidFill>
                  <a:schemeClr val="tx1"/>
                </a:solidFill>
                <a:effectLst/>
                <a:latin typeface="+mn-lt"/>
                <a:ea typeface="+mn-ea"/>
                <a:cs typeface="+mn-cs"/>
              </a:rPr>
              <a:t>faktorem</a:t>
            </a:r>
            <a:r>
              <a:rPr lang="sk-SK" sz="1200" kern="1200" dirty="0">
                <a:solidFill>
                  <a:schemeClr val="tx1"/>
                </a:solidFill>
                <a:effectLst/>
                <a:latin typeface="+mn-lt"/>
                <a:ea typeface="+mn-ea"/>
                <a:cs typeface="+mn-cs"/>
              </a:rPr>
              <a:t> pro </a:t>
            </a:r>
            <a:r>
              <a:rPr lang="sk-SK" sz="1200" kern="1200" dirty="0" err="1">
                <a:solidFill>
                  <a:schemeClr val="tx1"/>
                </a:solidFill>
                <a:effectLst/>
                <a:latin typeface="+mn-lt"/>
                <a:ea typeface="+mn-ea"/>
                <a:cs typeface="+mn-cs"/>
              </a:rPr>
              <a:t>kardiovaskulární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onemocnění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stejně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jako</a:t>
            </a:r>
            <a:r>
              <a:rPr lang="sk-SK" sz="1200" kern="1200" dirty="0">
                <a:solidFill>
                  <a:schemeClr val="tx1"/>
                </a:solidFill>
                <a:effectLst/>
                <a:latin typeface="+mn-lt"/>
                <a:ea typeface="+mn-ea"/>
                <a:cs typeface="+mn-cs"/>
              </a:rPr>
              <a:t> pro </a:t>
            </a:r>
            <a:r>
              <a:rPr lang="sk-SK" sz="1200" kern="1200" dirty="0" err="1">
                <a:solidFill>
                  <a:schemeClr val="tx1"/>
                </a:solidFill>
                <a:effectLst/>
                <a:latin typeface="+mn-lt"/>
                <a:ea typeface="+mn-ea"/>
                <a:cs typeface="+mn-cs"/>
              </a:rPr>
              <a:t>řadu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dalších</a:t>
            </a:r>
            <a:r>
              <a:rPr lang="sk-SK" sz="1200" kern="1200" dirty="0">
                <a:solidFill>
                  <a:schemeClr val="tx1"/>
                </a:solidFill>
                <a:effectLst/>
                <a:latin typeface="+mn-lt"/>
                <a:ea typeface="+mn-ea"/>
                <a:cs typeface="+mn-cs"/>
              </a:rPr>
              <a:t> chronických </a:t>
            </a:r>
            <a:r>
              <a:rPr lang="sk-SK" sz="1200" kern="1200" dirty="0" err="1">
                <a:solidFill>
                  <a:schemeClr val="tx1"/>
                </a:solidFill>
                <a:effectLst/>
                <a:latin typeface="+mn-lt"/>
                <a:ea typeface="+mn-ea"/>
                <a:cs typeface="+mn-cs"/>
              </a:rPr>
              <a:t>onemocnění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včetně</a:t>
            </a:r>
            <a:r>
              <a:rPr lang="sk-SK" sz="1200" kern="1200" dirty="0">
                <a:solidFill>
                  <a:schemeClr val="tx1"/>
                </a:solidFill>
                <a:effectLst/>
                <a:latin typeface="+mn-lt"/>
                <a:ea typeface="+mn-ea"/>
                <a:cs typeface="+mn-cs"/>
              </a:rPr>
              <a:t> cukrovky, </a:t>
            </a:r>
            <a:r>
              <a:rPr lang="sk-SK" sz="1200" kern="1200" dirty="0" err="1">
                <a:solidFill>
                  <a:schemeClr val="tx1"/>
                </a:solidFill>
                <a:effectLst/>
                <a:latin typeface="+mn-lt"/>
                <a:ea typeface="+mn-ea"/>
                <a:cs typeface="+mn-cs"/>
              </a:rPr>
              <a:t>některých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typů</a:t>
            </a:r>
            <a:r>
              <a:rPr lang="sk-SK" sz="1200" kern="1200" dirty="0">
                <a:solidFill>
                  <a:schemeClr val="tx1"/>
                </a:solidFill>
                <a:effectLst/>
                <a:latin typeface="+mn-lt"/>
                <a:ea typeface="+mn-ea"/>
                <a:cs typeface="+mn-cs"/>
              </a:rPr>
              <a:t> rakoviny, obezity a </a:t>
            </a:r>
            <a:r>
              <a:rPr lang="sk-SK" sz="1200" kern="1200" dirty="0" err="1">
                <a:solidFill>
                  <a:schemeClr val="tx1"/>
                </a:solidFill>
                <a:effectLst/>
                <a:latin typeface="+mn-lt"/>
                <a:ea typeface="+mn-ea"/>
                <a:cs typeface="+mn-cs"/>
              </a:rPr>
              <a:t>hypertenze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Knight</a:t>
            </a:r>
            <a:r>
              <a:rPr lang="sk-SK" sz="1200" kern="1200" dirty="0">
                <a:solidFill>
                  <a:schemeClr val="tx1"/>
                </a:solidFill>
                <a:effectLst/>
                <a:latin typeface="+mn-lt"/>
                <a:ea typeface="+mn-ea"/>
                <a:cs typeface="+mn-cs"/>
              </a:rPr>
              <a:t>, 2012). Pravidelná fyzická aktivita zlepšuje šance na </a:t>
            </a:r>
            <a:r>
              <a:rPr lang="sk-SK" sz="1200" kern="1200" dirty="0" err="1">
                <a:solidFill>
                  <a:schemeClr val="tx1"/>
                </a:solidFill>
                <a:effectLst/>
                <a:latin typeface="+mn-lt"/>
                <a:ea typeface="+mn-ea"/>
                <a:cs typeface="+mn-cs"/>
              </a:rPr>
              <a:t>delší</a:t>
            </a:r>
            <a:r>
              <a:rPr lang="sk-SK" sz="1200" kern="1200" dirty="0">
                <a:solidFill>
                  <a:schemeClr val="tx1"/>
                </a:solidFill>
                <a:effectLst/>
                <a:latin typeface="+mn-lt"/>
                <a:ea typeface="+mn-ea"/>
                <a:cs typeface="+mn-cs"/>
              </a:rPr>
              <a:t> život, </a:t>
            </a:r>
            <a:r>
              <a:rPr lang="sk-SK" sz="1200" kern="1200" dirty="0" err="1">
                <a:solidFill>
                  <a:schemeClr val="tx1"/>
                </a:solidFill>
                <a:effectLst/>
                <a:latin typeface="+mn-lt"/>
                <a:ea typeface="+mn-ea"/>
                <a:cs typeface="+mn-cs"/>
              </a:rPr>
              <a:t>posiluje</a:t>
            </a:r>
            <a:r>
              <a:rPr lang="sk-SK" sz="1200" kern="1200" dirty="0">
                <a:solidFill>
                  <a:schemeClr val="tx1"/>
                </a:solidFill>
                <a:effectLst/>
                <a:latin typeface="+mn-lt"/>
                <a:ea typeface="+mn-ea"/>
                <a:cs typeface="+mn-cs"/>
              </a:rPr>
              <a:t> kosti a svaly, </a:t>
            </a:r>
            <a:r>
              <a:rPr lang="sk-SK" sz="1200" kern="1200" dirty="0" err="1">
                <a:solidFill>
                  <a:schemeClr val="tx1"/>
                </a:solidFill>
                <a:effectLst/>
                <a:latin typeface="+mn-lt"/>
                <a:ea typeface="+mn-ea"/>
                <a:cs typeface="+mn-cs"/>
              </a:rPr>
              <a:t>pomáhá</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kontrolovat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tělesnou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hmotnost</a:t>
            </a:r>
            <a:r>
              <a:rPr lang="sk-SK" sz="1200" kern="1200" dirty="0">
                <a:solidFill>
                  <a:schemeClr val="tx1"/>
                </a:solidFill>
                <a:effectLst/>
                <a:latin typeface="+mn-lt"/>
                <a:ea typeface="+mn-ea"/>
                <a:cs typeface="+mn-cs"/>
              </a:rPr>
              <a:t> a zlepšuje duševní zdraví a náladu. </a:t>
            </a:r>
            <a:r>
              <a:rPr lang="sk-SK" sz="1200" kern="1200" dirty="0" err="1">
                <a:solidFill>
                  <a:schemeClr val="tx1"/>
                </a:solidFill>
                <a:effectLst/>
                <a:latin typeface="+mn-lt"/>
                <a:ea typeface="+mn-ea"/>
                <a:cs typeface="+mn-cs"/>
              </a:rPr>
              <a:t>Bylo</a:t>
            </a:r>
            <a:r>
              <a:rPr lang="sk-SK" sz="1200" kern="1200" dirty="0">
                <a:solidFill>
                  <a:schemeClr val="tx1"/>
                </a:solidFill>
                <a:effectLst/>
                <a:latin typeface="+mn-lt"/>
                <a:ea typeface="+mn-ea"/>
                <a:cs typeface="+mn-cs"/>
              </a:rPr>
              <a:t> také </a:t>
            </a:r>
            <a:r>
              <a:rPr lang="sk-SK" sz="1200" kern="1200" dirty="0" err="1">
                <a:solidFill>
                  <a:schemeClr val="tx1"/>
                </a:solidFill>
                <a:effectLst/>
                <a:latin typeface="+mn-lt"/>
                <a:ea typeface="+mn-ea"/>
                <a:cs typeface="+mn-cs"/>
              </a:rPr>
              <a:t>prokázáno</a:t>
            </a:r>
            <a:r>
              <a:rPr lang="sk-SK" sz="1200" kern="1200" dirty="0">
                <a:solidFill>
                  <a:schemeClr val="tx1"/>
                </a:solidFill>
                <a:effectLst/>
                <a:latin typeface="+mn-lt"/>
                <a:ea typeface="+mn-ea"/>
                <a:cs typeface="+mn-cs"/>
              </a:rPr>
              <a:t>, že má </a:t>
            </a:r>
            <a:r>
              <a:rPr lang="sk-SK" sz="1200" kern="1200" dirty="0" err="1">
                <a:solidFill>
                  <a:schemeClr val="tx1"/>
                </a:solidFill>
                <a:effectLst/>
                <a:latin typeface="+mn-lt"/>
                <a:ea typeface="+mn-ea"/>
                <a:cs typeface="+mn-cs"/>
              </a:rPr>
              <a:t>pozitivní</a:t>
            </a:r>
            <a:r>
              <a:rPr lang="sk-SK" sz="1200" kern="1200" dirty="0">
                <a:solidFill>
                  <a:schemeClr val="tx1"/>
                </a:solidFill>
                <a:effectLst/>
                <a:latin typeface="+mn-lt"/>
                <a:ea typeface="+mn-ea"/>
                <a:cs typeface="+mn-cs"/>
              </a:rPr>
              <a:t> účinky na </a:t>
            </a:r>
            <a:r>
              <a:rPr lang="sk-SK" sz="1200" kern="1200" dirty="0" err="1">
                <a:solidFill>
                  <a:schemeClr val="tx1"/>
                </a:solidFill>
                <a:effectLst/>
                <a:latin typeface="+mn-lt"/>
                <a:ea typeface="+mn-ea"/>
                <a:cs typeface="+mn-cs"/>
              </a:rPr>
              <a:t>symptomy</a:t>
            </a:r>
            <a:r>
              <a:rPr lang="sk-SK" sz="1200" kern="1200" dirty="0">
                <a:solidFill>
                  <a:schemeClr val="tx1"/>
                </a:solidFill>
                <a:effectLst/>
                <a:latin typeface="+mn-lt"/>
                <a:ea typeface="+mn-ea"/>
                <a:cs typeface="+mn-cs"/>
              </a:rPr>
              <a:t> úzkosti a klinické </a:t>
            </a:r>
            <a:r>
              <a:rPr lang="sk-SK" sz="1200" kern="1200" dirty="0" err="1">
                <a:solidFill>
                  <a:schemeClr val="tx1"/>
                </a:solidFill>
                <a:effectLst/>
                <a:latin typeface="+mn-lt"/>
                <a:ea typeface="+mn-ea"/>
                <a:cs typeface="+mn-cs"/>
              </a:rPr>
              <a:t>deprese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Anderson</a:t>
            </a:r>
            <a:r>
              <a:rPr lang="sk-SK" sz="1200" kern="1200" dirty="0">
                <a:solidFill>
                  <a:schemeClr val="tx1"/>
                </a:solidFill>
                <a:effectLst/>
                <a:latin typeface="+mn-lt"/>
                <a:ea typeface="+mn-ea"/>
                <a:cs typeface="+mn-cs"/>
              </a:rPr>
              <a:t> et al., 2013; </a:t>
            </a:r>
            <a:r>
              <a:rPr lang="sk-SK" sz="1200" kern="1200" dirty="0" err="1">
                <a:solidFill>
                  <a:schemeClr val="tx1"/>
                </a:solidFill>
                <a:effectLst/>
                <a:latin typeface="+mn-lt"/>
                <a:ea typeface="+mn-ea"/>
                <a:cs typeface="+mn-cs"/>
              </a:rPr>
              <a:t>Richardson</a:t>
            </a:r>
            <a:r>
              <a:rPr lang="sk-SK" sz="1200" kern="1200" dirty="0">
                <a:solidFill>
                  <a:schemeClr val="tx1"/>
                </a:solidFill>
                <a:effectLst/>
                <a:latin typeface="+mn-lt"/>
                <a:ea typeface="+mn-ea"/>
                <a:cs typeface="+mn-cs"/>
              </a:rPr>
              <a:t> et al., 2005).</a:t>
            </a:r>
          </a:p>
          <a:p>
            <a:r>
              <a:rPr lang="sk-SK" sz="1200" kern="1200" dirty="0">
                <a:solidFill>
                  <a:schemeClr val="tx1"/>
                </a:solidFill>
                <a:effectLst/>
                <a:latin typeface="+mn-lt"/>
                <a:ea typeface="+mn-ea"/>
                <a:cs typeface="+mn-cs"/>
              </a:rPr>
              <a:t>WHO </a:t>
            </a:r>
            <a:r>
              <a:rPr lang="sk-SK" sz="1200" kern="1200" dirty="0" err="1">
                <a:solidFill>
                  <a:schemeClr val="tx1"/>
                </a:solidFill>
                <a:effectLst/>
                <a:latin typeface="+mn-lt"/>
                <a:ea typeface="+mn-ea"/>
                <a:cs typeface="+mn-cs"/>
              </a:rPr>
              <a:t>doporučuje</a:t>
            </a:r>
            <a:r>
              <a:rPr lang="sk-SK" sz="1200" kern="1200" dirty="0">
                <a:solidFill>
                  <a:schemeClr val="tx1"/>
                </a:solidFill>
                <a:effectLst/>
                <a:latin typeface="+mn-lt"/>
                <a:ea typeface="+mn-ea"/>
                <a:cs typeface="+mn-cs"/>
              </a:rPr>
              <a:t> pro </a:t>
            </a:r>
            <a:r>
              <a:rPr lang="sk-SK" sz="1200" kern="1200" dirty="0" err="1">
                <a:solidFill>
                  <a:schemeClr val="tx1"/>
                </a:solidFill>
                <a:effectLst/>
                <a:latin typeface="+mn-lt"/>
                <a:ea typeface="+mn-ea"/>
                <a:cs typeface="+mn-cs"/>
              </a:rPr>
              <a:t>dospělé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věku</a:t>
            </a:r>
            <a:r>
              <a:rPr lang="sk-SK" sz="1200" kern="1200" dirty="0">
                <a:solidFill>
                  <a:schemeClr val="tx1"/>
                </a:solidFill>
                <a:effectLst/>
                <a:latin typeface="+mn-lt"/>
                <a:ea typeface="+mn-ea"/>
                <a:cs typeface="+mn-cs"/>
              </a:rPr>
              <a:t> 18-64 let </a:t>
            </a:r>
            <a:r>
              <a:rPr lang="sk-SK" sz="1200" kern="1200" dirty="0" err="1">
                <a:solidFill>
                  <a:schemeClr val="tx1"/>
                </a:solidFill>
                <a:effectLst/>
                <a:latin typeface="+mn-lt"/>
                <a:ea typeface="+mn-ea"/>
                <a:cs typeface="+mn-cs"/>
              </a:rPr>
              <a:t>alespoň</a:t>
            </a:r>
            <a:r>
              <a:rPr lang="sk-SK" sz="1200" kern="1200" dirty="0">
                <a:solidFill>
                  <a:schemeClr val="tx1"/>
                </a:solidFill>
                <a:effectLst/>
                <a:latin typeface="+mn-lt"/>
                <a:ea typeface="+mn-ea"/>
                <a:cs typeface="+mn-cs"/>
              </a:rPr>
              <a:t> 150 </a:t>
            </a:r>
            <a:r>
              <a:rPr lang="sk-SK" sz="1200" kern="1200" dirty="0" err="1">
                <a:solidFill>
                  <a:schemeClr val="tx1"/>
                </a:solidFill>
                <a:effectLst/>
                <a:latin typeface="+mn-lt"/>
                <a:ea typeface="+mn-ea"/>
                <a:cs typeface="+mn-cs"/>
              </a:rPr>
              <a:t>minut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středně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intenzivní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aerobní</a:t>
            </a:r>
            <a:r>
              <a:rPr lang="sk-SK" sz="1200" kern="1200" dirty="0">
                <a:solidFill>
                  <a:schemeClr val="tx1"/>
                </a:solidFill>
                <a:effectLst/>
                <a:latin typeface="+mn-lt"/>
                <a:ea typeface="+mn-ea"/>
                <a:cs typeface="+mn-cs"/>
              </a:rPr>
              <a:t> fyzické aktivity po celý </a:t>
            </a:r>
            <a:r>
              <a:rPr lang="sk-SK" sz="1200" kern="1200" dirty="0" err="1">
                <a:solidFill>
                  <a:schemeClr val="tx1"/>
                </a:solidFill>
                <a:effectLst/>
                <a:latin typeface="+mn-lt"/>
                <a:ea typeface="+mn-ea"/>
                <a:cs typeface="+mn-cs"/>
              </a:rPr>
              <a:t>týden</a:t>
            </a:r>
            <a:r>
              <a:rPr lang="sk-SK" sz="1200" kern="1200" dirty="0">
                <a:solidFill>
                  <a:schemeClr val="tx1"/>
                </a:solidFill>
                <a:effectLst/>
                <a:latin typeface="+mn-lt"/>
                <a:ea typeface="+mn-ea"/>
                <a:cs typeface="+mn-cs"/>
              </a:rPr>
              <a:t> nebo ekvivalentní </a:t>
            </a:r>
            <a:r>
              <a:rPr lang="sk-SK" sz="1200" kern="1200" dirty="0" err="1">
                <a:solidFill>
                  <a:schemeClr val="tx1"/>
                </a:solidFill>
                <a:effectLst/>
                <a:latin typeface="+mn-lt"/>
                <a:ea typeface="+mn-ea"/>
                <a:cs typeface="+mn-cs"/>
              </a:rPr>
              <a:t>kombinaci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středně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intenzivní</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intenzivní</a:t>
            </a:r>
            <a:r>
              <a:rPr lang="sk-SK" sz="1200" kern="1200" dirty="0">
                <a:solidFill>
                  <a:schemeClr val="tx1"/>
                </a:solidFill>
                <a:effectLst/>
                <a:latin typeface="+mn-lt"/>
                <a:ea typeface="+mn-ea"/>
                <a:cs typeface="+mn-cs"/>
              </a:rPr>
              <a:t> aktivity (WHO, 2011). </a:t>
            </a:r>
            <a:r>
              <a:rPr lang="sk-SK" sz="1200" kern="1200" dirty="0" err="1">
                <a:solidFill>
                  <a:schemeClr val="tx1"/>
                </a:solidFill>
                <a:effectLst/>
                <a:latin typeface="+mn-lt"/>
                <a:ea typeface="+mn-ea"/>
                <a:cs typeface="+mn-cs"/>
              </a:rPr>
              <a:t>Sport</a:t>
            </a:r>
            <a:r>
              <a:rPr lang="sk-SK" sz="1200" kern="1200" dirty="0">
                <a:solidFill>
                  <a:schemeClr val="tx1"/>
                </a:solidFill>
                <a:effectLst/>
                <a:latin typeface="+mn-lt"/>
                <a:ea typeface="+mn-ea"/>
                <a:cs typeface="+mn-cs"/>
              </a:rPr>
              <a:t> a fyzickou aktivitu podporuje také doporučení Rady z roku 2013 o fyzické </a:t>
            </a:r>
            <a:r>
              <a:rPr lang="sk-SK" sz="1200" kern="1200" dirty="0" err="1">
                <a:solidFill>
                  <a:schemeClr val="tx1"/>
                </a:solidFill>
                <a:effectLst/>
                <a:latin typeface="+mn-lt"/>
                <a:ea typeface="+mn-ea"/>
                <a:cs typeface="+mn-cs"/>
              </a:rPr>
              <a:t>aktivitě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posilující</a:t>
            </a:r>
            <a:r>
              <a:rPr lang="sk-SK" sz="1200" kern="1200" dirty="0">
                <a:solidFill>
                  <a:schemeClr val="tx1"/>
                </a:solidFill>
                <a:effectLst/>
                <a:latin typeface="+mn-lt"/>
                <a:ea typeface="+mn-ea"/>
                <a:cs typeface="+mn-cs"/>
              </a:rPr>
              <a:t> zdraví.</a:t>
            </a:r>
          </a:p>
          <a:p>
            <a:r>
              <a:rPr lang="sk-SK" sz="1200" kern="1200" dirty="0">
                <a:solidFill>
                  <a:schemeClr val="tx1"/>
                </a:solidFill>
                <a:effectLst/>
                <a:latin typeface="+mn-lt"/>
                <a:ea typeface="+mn-ea"/>
                <a:cs typeface="+mn-cs"/>
              </a:rPr>
              <a:t>Fyzická aktivita </a:t>
            </a:r>
            <a:r>
              <a:rPr lang="sk-SK" sz="1200" kern="1200" dirty="0" err="1">
                <a:solidFill>
                  <a:schemeClr val="tx1"/>
                </a:solidFill>
                <a:effectLst/>
                <a:latin typeface="+mn-lt"/>
                <a:ea typeface="+mn-ea"/>
                <a:cs typeface="+mn-cs"/>
              </a:rPr>
              <a:t>dospělých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v rámci EU </a:t>
            </a:r>
            <a:r>
              <a:rPr lang="sk-SK" sz="1200" kern="1200" dirty="0" err="1">
                <a:solidFill>
                  <a:schemeClr val="tx1"/>
                </a:solidFill>
                <a:effectLst/>
                <a:latin typeface="+mn-lt"/>
                <a:ea typeface="+mn-ea"/>
                <a:cs typeface="+mn-cs"/>
              </a:rPr>
              <a:t>liší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dvojnásobně</a:t>
            </a:r>
            <a:r>
              <a:rPr lang="sk-SK" sz="1200" kern="1200" dirty="0">
                <a:solidFill>
                  <a:schemeClr val="tx1"/>
                </a:solidFill>
                <a:effectLst/>
                <a:latin typeface="+mn-lt"/>
                <a:ea typeface="+mn-ea"/>
                <a:cs typeface="+mn-cs"/>
              </a:rPr>
              <a:t>, od 38 % v Rumunsku po 80 %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Švédsku (obr. 4.24). V </a:t>
            </a:r>
            <a:r>
              <a:rPr lang="sk-SK" sz="1200" kern="1200" dirty="0" err="1">
                <a:solidFill>
                  <a:schemeClr val="tx1"/>
                </a:solidFill>
                <a:effectLst/>
                <a:latin typeface="+mn-lt"/>
                <a:ea typeface="+mn-ea"/>
                <a:cs typeface="+mn-cs"/>
              </a:rPr>
              <a:t>roce</a:t>
            </a:r>
            <a:r>
              <a:rPr lang="sk-SK" sz="1200" kern="1200" dirty="0">
                <a:solidFill>
                  <a:schemeClr val="tx1"/>
                </a:solidFill>
                <a:effectLst/>
                <a:latin typeface="+mn-lt"/>
                <a:ea typeface="+mn-ea"/>
                <a:cs typeface="+mn-cs"/>
              </a:rPr>
              <a:t> 2014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doporučeného </a:t>
            </a:r>
            <a:r>
              <a:rPr lang="sk-SK" sz="1200" kern="1200" dirty="0" err="1">
                <a:solidFill>
                  <a:schemeClr val="tx1"/>
                </a:solidFill>
                <a:effectLst/>
                <a:latin typeface="+mn-lt"/>
                <a:ea typeface="+mn-ea"/>
                <a:cs typeface="+mn-cs"/>
              </a:rPr>
              <a:t>množství</a:t>
            </a:r>
            <a:r>
              <a:rPr lang="sk-SK" sz="1200" kern="1200" dirty="0">
                <a:solidFill>
                  <a:schemeClr val="tx1"/>
                </a:solidFill>
                <a:effectLst/>
                <a:latin typeface="+mn-lt"/>
                <a:ea typeface="+mn-ea"/>
                <a:cs typeface="+mn-cs"/>
              </a:rPr>
              <a:t> fyzické aktivity zúčastnilo </a:t>
            </a:r>
            <a:r>
              <a:rPr lang="sk-SK" sz="1200" kern="1200" dirty="0" err="1">
                <a:solidFill>
                  <a:schemeClr val="tx1"/>
                </a:solidFill>
                <a:effectLst/>
                <a:latin typeface="+mn-lt"/>
                <a:ea typeface="+mn-ea"/>
                <a:cs typeface="+mn-cs"/>
              </a:rPr>
              <a:t>méně</a:t>
            </a:r>
            <a:r>
              <a:rPr lang="sk-SK" sz="1200" kern="1200" dirty="0">
                <a:solidFill>
                  <a:schemeClr val="tx1"/>
                </a:solidFill>
                <a:effectLst/>
                <a:latin typeface="+mn-lt"/>
                <a:ea typeface="+mn-ea"/>
                <a:cs typeface="+mn-cs"/>
              </a:rPr>
              <a:t> než 60 % </a:t>
            </a:r>
            <a:r>
              <a:rPr lang="sk-SK" sz="1200" kern="1200" dirty="0" err="1">
                <a:solidFill>
                  <a:schemeClr val="tx1"/>
                </a:solidFill>
                <a:effectLst/>
                <a:latin typeface="+mn-lt"/>
                <a:ea typeface="+mn-ea"/>
                <a:cs typeface="+mn-cs"/>
              </a:rPr>
              <a:t>dospělých</a:t>
            </a:r>
            <a:r>
              <a:rPr lang="sk-SK" sz="1200" kern="1200" dirty="0">
                <a:solidFill>
                  <a:schemeClr val="tx1"/>
                </a:solidFill>
                <a:effectLst/>
                <a:latin typeface="+mn-lt"/>
                <a:ea typeface="+mn-ea"/>
                <a:cs typeface="+mn-cs"/>
              </a:rPr>
              <a:t> v Bulharsku, Portugalsku, Rumunsku a </a:t>
            </a:r>
            <a:r>
              <a:rPr lang="sk-SK" sz="1200" kern="1200" dirty="0" err="1">
                <a:solidFill>
                  <a:schemeClr val="tx1"/>
                </a:solidFill>
                <a:effectLst/>
                <a:latin typeface="+mn-lt"/>
                <a:ea typeface="+mn-ea"/>
                <a:cs typeface="+mn-cs"/>
              </a:rPr>
              <a:t>Španělsku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srovnání</a:t>
            </a:r>
            <a:r>
              <a:rPr lang="sk-SK" sz="1200" kern="1200" dirty="0">
                <a:solidFill>
                  <a:schemeClr val="tx1"/>
                </a:solidFill>
                <a:effectLst/>
                <a:latin typeface="+mn-lt"/>
                <a:ea typeface="+mn-ea"/>
                <a:cs typeface="+mn-cs"/>
              </a:rPr>
              <a:t> s </a:t>
            </a:r>
            <a:r>
              <a:rPr lang="sk-SK" sz="1200" kern="1200" dirty="0" err="1">
                <a:solidFill>
                  <a:schemeClr val="tx1"/>
                </a:solidFill>
                <a:effectLst/>
                <a:latin typeface="+mn-lt"/>
                <a:ea typeface="+mn-ea"/>
                <a:cs typeface="+mn-cs"/>
              </a:rPr>
              <a:t>více</a:t>
            </a:r>
            <a:r>
              <a:rPr lang="sk-SK" sz="1200" kern="1200" dirty="0">
                <a:solidFill>
                  <a:schemeClr val="tx1"/>
                </a:solidFill>
                <a:effectLst/>
                <a:latin typeface="+mn-lt"/>
                <a:ea typeface="+mn-ea"/>
                <a:cs typeface="+mn-cs"/>
              </a:rPr>
              <a:t> než 70 % v </a:t>
            </a:r>
            <a:r>
              <a:rPr lang="sk-SK" sz="1200" kern="1200" dirty="0" err="1">
                <a:solidFill>
                  <a:schemeClr val="tx1"/>
                </a:solidFill>
                <a:effectLst/>
                <a:latin typeface="+mn-lt"/>
                <a:ea typeface="+mn-ea"/>
                <a:cs typeface="+mn-cs"/>
              </a:rPr>
              <a:t>Rakousku</a:t>
            </a:r>
            <a:r>
              <a:rPr lang="sk-SK" sz="1200" kern="1200" dirty="0">
                <a:solidFill>
                  <a:schemeClr val="tx1"/>
                </a:solidFill>
                <a:effectLst/>
                <a:latin typeface="+mn-lt"/>
                <a:ea typeface="+mn-ea"/>
                <a:cs typeface="+mn-cs"/>
              </a:rPr>
              <a:t>, Dánsku, </a:t>
            </a:r>
            <a:r>
              <a:rPr lang="sk-SK" sz="1200" kern="1200" dirty="0" err="1">
                <a:solidFill>
                  <a:schemeClr val="tx1"/>
                </a:solidFill>
                <a:effectLst/>
                <a:latin typeface="+mn-lt"/>
                <a:ea typeface="+mn-ea"/>
                <a:cs typeface="+mn-cs"/>
              </a:rPr>
              <a:t>Finsku</a:t>
            </a:r>
            <a:r>
              <a:rPr lang="sk-SK" sz="1200" kern="1200" dirty="0">
                <a:solidFill>
                  <a:schemeClr val="tx1"/>
                </a:solidFill>
                <a:effectLst/>
                <a:latin typeface="+mn-lt"/>
                <a:ea typeface="+mn-ea"/>
                <a:cs typeface="+mn-cs"/>
              </a:rPr>
              <a:t>, Francii, Slovinsku a Švédsku. </a:t>
            </a:r>
            <a:r>
              <a:rPr lang="sk-SK" sz="1200" kern="1200" dirty="0" err="1">
                <a:solidFill>
                  <a:schemeClr val="tx1"/>
                </a:solidFill>
                <a:effectLst/>
                <a:latin typeface="+mn-lt"/>
                <a:ea typeface="+mn-ea"/>
                <a:cs typeface="+mn-cs"/>
              </a:rPr>
              <a:t>Celkově</a:t>
            </a:r>
            <a:r>
              <a:rPr lang="sk-SK" sz="1200" kern="1200" dirty="0">
                <a:solidFill>
                  <a:schemeClr val="tx1"/>
                </a:solidFill>
                <a:effectLst/>
                <a:latin typeface="+mn-lt"/>
                <a:ea typeface="+mn-ea"/>
                <a:cs typeface="+mn-cs"/>
              </a:rPr>
              <a:t> 64 % </a:t>
            </a:r>
            <a:r>
              <a:rPr lang="sk-SK" sz="1200" kern="1200" dirty="0" err="1">
                <a:solidFill>
                  <a:schemeClr val="tx1"/>
                </a:solidFill>
                <a:effectLst/>
                <a:latin typeface="+mn-lt"/>
                <a:ea typeface="+mn-ea"/>
                <a:cs typeface="+mn-cs"/>
              </a:rPr>
              <a:t>dospělé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populace</a:t>
            </a:r>
            <a:r>
              <a:rPr lang="sk-SK" sz="1200" kern="1200" dirty="0">
                <a:solidFill>
                  <a:schemeClr val="tx1"/>
                </a:solidFill>
                <a:effectLst/>
                <a:latin typeface="+mn-lt"/>
                <a:ea typeface="+mn-ea"/>
                <a:cs typeface="+mn-cs"/>
              </a:rPr>
              <a:t> EU splňuje doporučené </a:t>
            </a:r>
            <a:r>
              <a:rPr lang="sk-SK" sz="1200" kern="1200" dirty="0" err="1">
                <a:solidFill>
                  <a:schemeClr val="tx1"/>
                </a:solidFill>
                <a:effectLst/>
                <a:latin typeface="+mn-lt"/>
                <a:ea typeface="+mn-ea"/>
                <a:cs typeface="+mn-cs"/>
              </a:rPr>
              <a:t>množství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Rozdíly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pohlavími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také </a:t>
            </a:r>
            <a:r>
              <a:rPr lang="sk-SK" sz="1200" kern="1200" dirty="0" err="1">
                <a:solidFill>
                  <a:schemeClr val="tx1"/>
                </a:solidFill>
                <a:effectLst/>
                <a:latin typeface="+mn-lt"/>
                <a:ea typeface="+mn-ea"/>
                <a:cs typeface="+mn-cs"/>
              </a:rPr>
              <a:t>liší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podle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Jsou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nízké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méně</a:t>
            </a:r>
            <a:r>
              <a:rPr lang="sk-SK" sz="1200" kern="1200" dirty="0">
                <a:solidFill>
                  <a:schemeClr val="tx1"/>
                </a:solidFill>
                <a:effectLst/>
                <a:latin typeface="+mn-lt"/>
                <a:ea typeface="+mn-ea"/>
                <a:cs typeface="+mn-cs"/>
              </a:rPr>
              <a:t> než 2 </a:t>
            </a:r>
            <a:r>
              <a:rPr lang="sk-SK" sz="1200" kern="1200" dirty="0" err="1">
                <a:solidFill>
                  <a:schemeClr val="tx1"/>
                </a:solidFill>
                <a:effectLst/>
                <a:latin typeface="+mn-lt"/>
                <a:ea typeface="+mn-ea"/>
                <a:cs typeface="+mn-cs"/>
              </a:rPr>
              <a:t>procentní</a:t>
            </a:r>
            <a:r>
              <a:rPr lang="sk-SK" sz="1200" kern="1200" dirty="0">
                <a:solidFill>
                  <a:schemeClr val="tx1"/>
                </a:solidFill>
                <a:effectLst/>
                <a:latin typeface="+mn-lt"/>
                <a:ea typeface="+mn-ea"/>
                <a:cs typeface="+mn-cs"/>
              </a:rPr>
              <a:t> body)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Finsku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Řecku</a:t>
            </a:r>
            <a:r>
              <a:rPr lang="sk-SK" sz="1200" kern="1200" dirty="0">
                <a:solidFill>
                  <a:schemeClr val="tx1"/>
                </a:solidFill>
                <a:effectLst/>
                <a:latin typeface="+mn-lt"/>
                <a:ea typeface="+mn-ea"/>
                <a:cs typeface="+mn-cs"/>
              </a:rPr>
              <a:t>, Švédsku a </a:t>
            </a:r>
            <a:r>
              <a:rPr lang="sk-SK" sz="1200" kern="1200" dirty="0" err="1">
                <a:solidFill>
                  <a:schemeClr val="tx1"/>
                </a:solidFill>
                <a:effectLst/>
                <a:latin typeface="+mn-lt"/>
                <a:ea typeface="+mn-ea"/>
                <a:cs typeface="+mn-cs"/>
              </a:rPr>
              <a:t>Spojeném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království</a:t>
            </a:r>
            <a:r>
              <a:rPr lang="sk-SK" sz="1200" kern="1200" dirty="0">
                <a:solidFill>
                  <a:schemeClr val="tx1"/>
                </a:solidFill>
                <a:effectLst/>
                <a:latin typeface="+mn-lt"/>
                <a:ea typeface="+mn-ea"/>
                <a:cs typeface="+mn-cs"/>
              </a:rPr>
              <a:t>. V České </a:t>
            </a:r>
            <a:r>
              <a:rPr lang="sk-SK" sz="1200" kern="1200" dirty="0" err="1">
                <a:solidFill>
                  <a:schemeClr val="tx1"/>
                </a:solidFill>
                <a:effectLst/>
                <a:latin typeface="+mn-lt"/>
                <a:ea typeface="+mn-ea"/>
                <a:cs typeface="+mn-cs"/>
              </a:rPr>
              <a:t>republice</a:t>
            </a:r>
            <a:r>
              <a:rPr lang="sk-SK" sz="1200" kern="1200" dirty="0">
                <a:solidFill>
                  <a:schemeClr val="tx1"/>
                </a:solidFill>
                <a:effectLst/>
                <a:latin typeface="+mn-lt"/>
                <a:ea typeface="+mn-ea"/>
                <a:cs typeface="+mn-cs"/>
              </a:rPr>
              <a:t>, Lotyšsku, Rumunsku a </a:t>
            </a:r>
            <a:r>
              <a:rPr lang="sk-SK" sz="1200" kern="1200" dirty="0" err="1">
                <a:solidFill>
                  <a:schemeClr val="tx1"/>
                </a:solidFill>
                <a:effectLst/>
                <a:latin typeface="+mn-lt"/>
                <a:ea typeface="+mn-ea"/>
                <a:cs typeface="+mn-cs"/>
              </a:rPr>
              <a:t>Španělsku</a:t>
            </a:r>
            <a:r>
              <a:rPr lang="sk-SK" sz="1200" kern="1200" dirty="0">
                <a:solidFill>
                  <a:schemeClr val="tx1"/>
                </a:solidFill>
                <a:effectLst/>
                <a:latin typeface="+mn-lt"/>
                <a:ea typeface="+mn-ea"/>
                <a:cs typeface="+mn-cs"/>
              </a:rPr>
              <a:t> je </a:t>
            </a:r>
            <a:r>
              <a:rPr lang="sk-SK" sz="1200" kern="1200" dirty="0" err="1">
                <a:solidFill>
                  <a:schemeClr val="tx1"/>
                </a:solidFill>
                <a:effectLst/>
                <a:latin typeface="+mn-lt"/>
                <a:ea typeface="+mn-ea"/>
                <a:cs typeface="+mn-cs"/>
              </a:rPr>
              <a:t>rozdíl</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více</a:t>
            </a:r>
            <a:r>
              <a:rPr lang="sk-SK" sz="1200" kern="1200" dirty="0">
                <a:solidFill>
                  <a:schemeClr val="tx1"/>
                </a:solidFill>
                <a:effectLst/>
                <a:latin typeface="+mn-lt"/>
                <a:ea typeface="+mn-ea"/>
                <a:cs typeface="+mn-cs"/>
              </a:rPr>
              <a:t> než 15 </a:t>
            </a:r>
            <a:r>
              <a:rPr lang="sk-SK" sz="1200" kern="1200" dirty="0" err="1">
                <a:solidFill>
                  <a:schemeClr val="tx1"/>
                </a:solidFill>
                <a:effectLst/>
                <a:latin typeface="+mn-lt"/>
                <a:ea typeface="+mn-ea"/>
                <a:cs typeface="+mn-cs"/>
              </a:rPr>
              <a:t>procentních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bodů</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podílu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mužů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provozujících</a:t>
            </a:r>
            <a:r>
              <a:rPr lang="sk-SK" sz="1200" kern="1200" dirty="0">
                <a:solidFill>
                  <a:schemeClr val="tx1"/>
                </a:solidFill>
                <a:effectLst/>
                <a:latin typeface="+mn-lt"/>
                <a:ea typeface="+mn-ea"/>
                <a:cs typeface="+mn-cs"/>
              </a:rPr>
              <a:t> pravidelnou </a:t>
            </a:r>
            <a:r>
              <a:rPr lang="sk-SK" sz="1200" kern="1200" dirty="0" err="1">
                <a:solidFill>
                  <a:schemeClr val="tx1"/>
                </a:solidFill>
                <a:effectLst/>
                <a:latin typeface="+mn-lt"/>
                <a:ea typeface="+mn-ea"/>
                <a:cs typeface="+mn-cs"/>
              </a:rPr>
              <a:t>mírnou</a:t>
            </a:r>
            <a:r>
              <a:rPr lang="sk-SK" sz="1200" kern="1200" dirty="0">
                <a:solidFill>
                  <a:schemeClr val="tx1"/>
                </a:solidFill>
                <a:effectLst/>
                <a:latin typeface="+mn-lt"/>
                <a:ea typeface="+mn-ea"/>
                <a:cs typeface="+mn-cs"/>
              </a:rPr>
              <a:t> fyzickou aktivitu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srovnání</a:t>
            </a:r>
            <a:r>
              <a:rPr lang="sk-SK" sz="1200" kern="1200" dirty="0">
                <a:solidFill>
                  <a:schemeClr val="tx1"/>
                </a:solidFill>
                <a:effectLst/>
                <a:latin typeface="+mn-lt"/>
                <a:ea typeface="+mn-ea"/>
                <a:cs typeface="+mn-cs"/>
              </a:rPr>
              <a:t> s ženami. Dánsko je jedinou zemí, kde ženy cvičí </a:t>
            </a:r>
            <a:r>
              <a:rPr lang="sk-SK" sz="1200" kern="1200" dirty="0" err="1">
                <a:solidFill>
                  <a:schemeClr val="tx1"/>
                </a:solidFill>
                <a:effectLst/>
                <a:latin typeface="+mn-lt"/>
                <a:ea typeface="+mn-ea"/>
                <a:cs typeface="+mn-cs"/>
              </a:rPr>
              <a:t>více</a:t>
            </a:r>
            <a:r>
              <a:rPr lang="sk-SK" sz="1200" kern="1200" dirty="0">
                <a:solidFill>
                  <a:schemeClr val="tx1"/>
                </a:solidFill>
                <a:effectLst/>
                <a:latin typeface="+mn-lt"/>
                <a:ea typeface="+mn-ea"/>
                <a:cs typeface="+mn-cs"/>
              </a:rPr>
              <a:t> než muži (</a:t>
            </a:r>
            <a:r>
              <a:rPr lang="sk-SK" sz="1200" kern="1200" dirty="0" err="1">
                <a:solidFill>
                  <a:schemeClr val="tx1"/>
                </a:solidFill>
                <a:effectLst/>
                <a:latin typeface="+mn-lt"/>
                <a:ea typeface="+mn-ea"/>
                <a:cs typeface="+mn-cs"/>
              </a:rPr>
              <a:t>rozdíl</a:t>
            </a:r>
            <a:r>
              <a:rPr lang="sk-SK" sz="1200" kern="1200" dirty="0">
                <a:solidFill>
                  <a:schemeClr val="tx1"/>
                </a:solidFill>
                <a:effectLst/>
                <a:latin typeface="+mn-lt"/>
                <a:ea typeface="+mn-ea"/>
                <a:cs typeface="+mn-cs"/>
              </a:rPr>
              <a:t> 3 </a:t>
            </a:r>
            <a:r>
              <a:rPr lang="sk-SK" sz="1200" kern="1200" dirty="0" err="1">
                <a:solidFill>
                  <a:schemeClr val="tx1"/>
                </a:solidFill>
                <a:effectLst/>
                <a:latin typeface="+mn-lt"/>
                <a:ea typeface="+mn-ea"/>
                <a:cs typeface="+mn-cs"/>
              </a:rPr>
              <a:t>procentní</a:t>
            </a:r>
            <a:r>
              <a:rPr lang="sk-SK" sz="1200" kern="1200" dirty="0">
                <a:solidFill>
                  <a:schemeClr val="tx1"/>
                </a:solidFill>
                <a:effectLst/>
                <a:latin typeface="+mn-lt"/>
                <a:ea typeface="+mn-ea"/>
                <a:cs typeface="+mn-cs"/>
              </a:rPr>
              <a:t> body). </a:t>
            </a:r>
            <a:r>
              <a:rPr lang="sk-SK" sz="1200" kern="1200" dirty="0" err="1">
                <a:solidFill>
                  <a:schemeClr val="tx1"/>
                </a:solidFill>
                <a:effectLst/>
                <a:latin typeface="+mn-lt"/>
                <a:ea typeface="+mn-ea"/>
                <a:cs typeface="+mn-cs"/>
              </a:rPr>
              <a:t>Průměrný</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rozdíl</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pohlavími</a:t>
            </a:r>
            <a:r>
              <a:rPr lang="sk-SK" sz="1200" kern="1200" dirty="0">
                <a:solidFill>
                  <a:schemeClr val="tx1"/>
                </a:solidFill>
                <a:effectLst/>
                <a:latin typeface="+mn-lt"/>
                <a:ea typeface="+mn-ea"/>
                <a:cs typeface="+mn-cs"/>
              </a:rPr>
              <a:t> v EU je 8 </a:t>
            </a:r>
            <a:r>
              <a:rPr lang="sk-SK" sz="1200" kern="1200" dirty="0" err="1">
                <a:solidFill>
                  <a:schemeClr val="tx1"/>
                </a:solidFill>
                <a:effectLst/>
                <a:latin typeface="+mn-lt"/>
                <a:ea typeface="+mn-ea"/>
                <a:cs typeface="+mn-cs"/>
              </a:rPr>
              <a:t>procentních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bodů</a:t>
            </a:r>
            <a:r>
              <a:rPr lang="sk-SK" sz="1200" kern="1200" dirty="0">
                <a:solidFill>
                  <a:schemeClr val="tx1"/>
                </a:solidFill>
                <a:effectLst/>
                <a:latin typeface="+mn-lt"/>
                <a:ea typeface="+mn-ea"/>
                <a:cs typeface="+mn-cs"/>
              </a:rPr>
              <a:t>.</a:t>
            </a:r>
          </a:p>
          <a:p>
            <a:r>
              <a:rPr lang="sk-SK" sz="1200" kern="1200" dirty="0">
                <a:solidFill>
                  <a:schemeClr val="tx1"/>
                </a:solidFill>
                <a:effectLst/>
                <a:latin typeface="+mn-lt"/>
                <a:ea typeface="+mn-ea"/>
                <a:cs typeface="+mn-cs"/>
              </a:rPr>
              <a:t>V </a:t>
            </a:r>
            <a:r>
              <a:rPr lang="sk-SK" sz="1200" kern="1200" dirty="0" err="1">
                <a:solidFill>
                  <a:schemeClr val="tx1"/>
                </a:solidFill>
                <a:effectLst/>
                <a:latin typeface="+mn-lt"/>
                <a:ea typeface="+mn-ea"/>
                <a:cs typeface="+mn-cs"/>
              </a:rPr>
              <a:t>mnoha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je také </a:t>
            </a:r>
            <a:r>
              <a:rPr lang="sk-SK" sz="1200" kern="1200" dirty="0" err="1">
                <a:solidFill>
                  <a:schemeClr val="tx1"/>
                </a:solidFill>
                <a:effectLst/>
                <a:latin typeface="+mn-lt"/>
                <a:ea typeface="+mn-ea"/>
                <a:cs typeface="+mn-cs"/>
              </a:rPr>
              <a:t>rozdíl</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dospělými</a:t>
            </a:r>
            <a:r>
              <a:rPr lang="sk-SK" sz="1200" kern="1200" dirty="0">
                <a:solidFill>
                  <a:schemeClr val="tx1"/>
                </a:solidFill>
                <a:effectLst/>
                <a:latin typeface="+mn-lt"/>
                <a:ea typeface="+mn-ea"/>
                <a:cs typeface="+mn-cs"/>
              </a:rPr>
              <a:t> s nižší a vyšší úrovní </a:t>
            </a:r>
            <a:r>
              <a:rPr lang="sk-SK" sz="1200" kern="1200" dirty="0" err="1">
                <a:solidFill>
                  <a:schemeClr val="tx1"/>
                </a:solidFill>
                <a:effectLst/>
                <a:latin typeface="+mn-lt"/>
                <a:ea typeface="+mn-ea"/>
                <a:cs typeface="+mn-cs"/>
              </a:rPr>
              <a:t>vzdělání</a:t>
            </a:r>
            <a:r>
              <a:rPr lang="sk-SK" sz="1200" kern="1200" dirty="0">
                <a:solidFill>
                  <a:schemeClr val="tx1"/>
                </a:solidFill>
                <a:effectLst/>
                <a:latin typeface="+mn-lt"/>
                <a:ea typeface="+mn-ea"/>
                <a:cs typeface="+mn-cs"/>
              </a:rPr>
              <a:t> (obr. 4.25). V 17 z 24 zemí EU </a:t>
            </a:r>
            <a:r>
              <a:rPr lang="sk-SK" sz="1200" kern="1200" dirty="0" err="1">
                <a:solidFill>
                  <a:schemeClr val="tx1"/>
                </a:solidFill>
                <a:effectLst/>
                <a:latin typeface="+mn-lt"/>
                <a:ea typeface="+mn-ea"/>
                <a:cs typeface="+mn-cs"/>
              </a:rPr>
              <a:t>vykonávají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lidé</a:t>
            </a:r>
            <a:r>
              <a:rPr lang="sk-SK" sz="1200" kern="1200" dirty="0">
                <a:solidFill>
                  <a:schemeClr val="tx1"/>
                </a:solidFill>
                <a:effectLst/>
                <a:latin typeface="+mn-lt"/>
                <a:ea typeface="+mn-ea"/>
                <a:cs typeface="+mn-cs"/>
              </a:rPr>
              <a:t> s nižším </a:t>
            </a:r>
            <a:r>
              <a:rPr lang="sk-SK" sz="1200" kern="1200" dirty="0" err="1">
                <a:solidFill>
                  <a:schemeClr val="tx1"/>
                </a:solidFill>
                <a:effectLst/>
                <a:latin typeface="+mn-lt"/>
                <a:ea typeface="+mn-ea"/>
                <a:cs typeface="+mn-cs"/>
              </a:rPr>
              <a:t>vzděláním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více</a:t>
            </a:r>
            <a:r>
              <a:rPr lang="sk-SK" sz="1200" kern="1200" dirty="0">
                <a:solidFill>
                  <a:schemeClr val="tx1"/>
                </a:solidFill>
                <a:effectLst/>
                <a:latin typeface="+mn-lt"/>
                <a:ea typeface="+mn-ea"/>
                <a:cs typeface="+mn-cs"/>
              </a:rPr>
              <a:t> fyzické aktivity než </a:t>
            </a:r>
            <a:r>
              <a:rPr lang="sk-SK" sz="1200" kern="1200" dirty="0" err="1">
                <a:solidFill>
                  <a:schemeClr val="tx1"/>
                </a:solidFill>
                <a:effectLst/>
                <a:latin typeface="+mn-lt"/>
                <a:ea typeface="+mn-ea"/>
                <a:cs typeface="+mn-cs"/>
              </a:rPr>
              <a:t>lidé</a:t>
            </a:r>
            <a:r>
              <a:rPr lang="sk-SK" sz="1200" kern="1200" dirty="0">
                <a:solidFill>
                  <a:schemeClr val="tx1"/>
                </a:solidFill>
                <a:effectLst/>
                <a:latin typeface="+mn-lt"/>
                <a:ea typeface="+mn-ea"/>
                <a:cs typeface="+mn-cs"/>
              </a:rPr>
              <a:t> s vyšším </a:t>
            </a:r>
            <a:r>
              <a:rPr lang="sk-SK" sz="1200" kern="1200" dirty="0" err="1">
                <a:solidFill>
                  <a:schemeClr val="tx1"/>
                </a:solidFill>
                <a:effectLst/>
                <a:latin typeface="+mn-lt"/>
                <a:ea typeface="+mn-ea"/>
                <a:cs typeface="+mn-cs"/>
              </a:rPr>
              <a:t>vzděláním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Tyto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rozdíly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jsou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nejvýraznější</a:t>
            </a:r>
            <a:r>
              <a:rPr lang="sk-SK" sz="1200" kern="1200" dirty="0">
                <a:solidFill>
                  <a:schemeClr val="tx1"/>
                </a:solidFill>
                <a:effectLst/>
                <a:latin typeface="+mn-lt"/>
                <a:ea typeface="+mn-ea"/>
                <a:cs typeface="+mn-cs"/>
              </a:rPr>
              <a:t> v Bulharsku, Francii a Rumunsku (</a:t>
            </a:r>
            <a:r>
              <a:rPr lang="sk-SK" sz="1200" kern="1200" dirty="0" err="1">
                <a:solidFill>
                  <a:schemeClr val="tx1"/>
                </a:solidFill>
                <a:effectLst/>
                <a:latin typeface="+mn-lt"/>
                <a:ea typeface="+mn-ea"/>
                <a:cs typeface="+mn-cs"/>
              </a:rPr>
              <a:t>přes</a:t>
            </a:r>
            <a:r>
              <a:rPr lang="sk-SK" sz="1200" kern="1200" dirty="0">
                <a:solidFill>
                  <a:schemeClr val="tx1"/>
                </a:solidFill>
                <a:effectLst/>
                <a:latin typeface="+mn-lt"/>
                <a:ea typeface="+mn-ea"/>
                <a:cs typeface="+mn-cs"/>
              </a:rPr>
              <a:t> 10 </a:t>
            </a:r>
            <a:r>
              <a:rPr lang="sk-SK" sz="1200" kern="1200" dirty="0" err="1">
                <a:solidFill>
                  <a:schemeClr val="tx1"/>
                </a:solidFill>
                <a:effectLst/>
                <a:latin typeface="+mn-lt"/>
                <a:ea typeface="+mn-ea"/>
                <a:cs typeface="+mn-cs"/>
              </a:rPr>
              <a:t>procentních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bodů</a:t>
            </a:r>
            <a:r>
              <a:rPr lang="sk-SK" sz="1200" kern="1200" dirty="0">
                <a:solidFill>
                  <a:schemeClr val="tx1"/>
                </a:solidFill>
                <a:effectLst/>
                <a:latin typeface="+mn-lt"/>
                <a:ea typeface="+mn-ea"/>
                <a:cs typeface="+mn-cs"/>
              </a:rPr>
              <a:t>). Na druhé </a:t>
            </a:r>
            <a:r>
              <a:rPr lang="sk-SK" sz="1200" kern="1200" dirty="0" err="1">
                <a:solidFill>
                  <a:schemeClr val="tx1"/>
                </a:solidFill>
                <a:effectLst/>
                <a:latin typeface="+mn-lt"/>
                <a:ea typeface="+mn-ea"/>
                <a:cs typeface="+mn-cs"/>
              </a:rPr>
              <a:t>straně</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Rakousku</a:t>
            </a:r>
            <a:r>
              <a:rPr lang="sk-SK" sz="1200" kern="1200" dirty="0">
                <a:solidFill>
                  <a:schemeClr val="tx1"/>
                </a:solidFill>
                <a:effectLst/>
                <a:latin typeface="+mn-lt"/>
                <a:ea typeface="+mn-ea"/>
                <a:cs typeface="+mn-cs"/>
              </a:rPr>
              <a:t>, České </a:t>
            </a:r>
            <a:r>
              <a:rPr lang="sk-SK" sz="1200" kern="1200" dirty="0" err="1">
                <a:solidFill>
                  <a:schemeClr val="tx1"/>
                </a:solidFill>
                <a:effectLst/>
                <a:latin typeface="+mn-lt"/>
                <a:ea typeface="+mn-ea"/>
                <a:cs typeface="+mn-cs"/>
              </a:rPr>
              <a:t>republice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Finsku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Řecku</a:t>
            </a:r>
            <a:r>
              <a:rPr lang="sk-SK" sz="1200" kern="1200" dirty="0">
                <a:solidFill>
                  <a:schemeClr val="tx1"/>
                </a:solidFill>
                <a:effectLst/>
                <a:latin typeface="+mn-lt"/>
                <a:ea typeface="+mn-ea"/>
                <a:cs typeface="+mn-cs"/>
              </a:rPr>
              <a:t>, Slovenské </a:t>
            </a:r>
            <a:r>
              <a:rPr lang="sk-SK" sz="1200" kern="1200" dirty="0" err="1">
                <a:solidFill>
                  <a:schemeClr val="tx1"/>
                </a:solidFill>
                <a:effectLst/>
                <a:latin typeface="+mn-lt"/>
                <a:ea typeface="+mn-ea"/>
                <a:cs typeface="+mn-cs"/>
              </a:rPr>
              <a:t>republice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Španělsku</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Spojeném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království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pohybové </a:t>
            </a:r>
            <a:r>
              <a:rPr lang="sk-SK" sz="1200" kern="1200" dirty="0" err="1">
                <a:solidFill>
                  <a:schemeClr val="tx1"/>
                </a:solidFill>
                <a:effectLst/>
                <a:latin typeface="+mn-lt"/>
                <a:ea typeface="+mn-ea"/>
                <a:cs typeface="+mn-cs"/>
              </a:rPr>
              <a:t>aktivitě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věnují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lidé</a:t>
            </a:r>
            <a:r>
              <a:rPr lang="sk-SK" sz="1200" kern="1200" dirty="0">
                <a:solidFill>
                  <a:schemeClr val="tx1"/>
                </a:solidFill>
                <a:effectLst/>
                <a:latin typeface="+mn-lt"/>
                <a:ea typeface="+mn-ea"/>
                <a:cs typeface="+mn-cs"/>
              </a:rPr>
              <a:t> s vyšším </a:t>
            </a:r>
            <a:r>
              <a:rPr lang="sk-SK" sz="1200" kern="1200" dirty="0" err="1">
                <a:solidFill>
                  <a:schemeClr val="tx1"/>
                </a:solidFill>
                <a:effectLst/>
                <a:latin typeface="+mn-lt"/>
                <a:ea typeface="+mn-ea"/>
                <a:cs typeface="+mn-cs"/>
              </a:rPr>
              <a:t>vzděláním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častěji</a:t>
            </a:r>
            <a:r>
              <a:rPr lang="sk-SK" sz="1200" kern="1200" dirty="0">
                <a:solidFill>
                  <a:schemeClr val="tx1"/>
                </a:solidFill>
                <a:effectLst/>
                <a:latin typeface="+mn-lt"/>
                <a:ea typeface="+mn-ea"/>
                <a:cs typeface="+mn-cs"/>
              </a:rPr>
              <a:t> než </a:t>
            </a:r>
            <a:r>
              <a:rPr lang="sk-SK" sz="1200" kern="1200" dirty="0" err="1">
                <a:solidFill>
                  <a:schemeClr val="tx1"/>
                </a:solidFill>
                <a:effectLst/>
                <a:latin typeface="+mn-lt"/>
                <a:ea typeface="+mn-ea"/>
                <a:cs typeface="+mn-cs"/>
              </a:rPr>
              <a:t>lidé</a:t>
            </a:r>
            <a:r>
              <a:rPr lang="sk-SK" sz="1200" kern="1200" dirty="0">
                <a:solidFill>
                  <a:schemeClr val="tx1"/>
                </a:solidFill>
                <a:effectLst/>
                <a:latin typeface="+mn-lt"/>
                <a:ea typeface="+mn-ea"/>
                <a:cs typeface="+mn-cs"/>
              </a:rPr>
              <a:t> s nižším </a:t>
            </a:r>
            <a:r>
              <a:rPr lang="sk-SK" sz="1200" kern="1200" dirty="0" err="1">
                <a:solidFill>
                  <a:schemeClr val="tx1"/>
                </a:solidFill>
                <a:effectLst/>
                <a:latin typeface="+mn-lt"/>
                <a:ea typeface="+mn-ea"/>
                <a:cs typeface="+mn-cs"/>
              </a:rPr>
              <a:t>vzděláním</a:t>
            </a:r>
            <a:r>
              <a:rPr lang="sk-SK" sz="1200" kern="1200" dirty="0">
                <a:solidFill>
                  <a:schemeClr val="tx1"/>
                </a:solidFill>
                <a:effectLst/>
                <a:latin typeface="+mn-lt"/>
                <a:ea typeface="+mn-ea"/>
                <a:cs typeface="+mn-cs"/>
              </a:rPr>
              <a:t>. V celé </a:t>
            </a:r>
            <a:r>
              <a:rPr lang="sk-SK" sz="1200" kern="1200" dirty="0" err="1">
                <a:solidFill>
                  <a:schemeClr val="tx1"/>
                </a:solidFill>
                <a:effectLst/>
                <a:latin typeface="+mn-lt"/>
                <a:ea typeface="+mn-ea"/>
                <a:cs typeface="+mn-cs"/>
              </a:rPr>
              <a:t>Evropské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unii</a:t>
            </a:r>
            <a:r>
              <a:rPr lang="sk-SK" sz="1200" kern="1200" dirty="0">
                <a:solidFill>
                  <a:schemeClr val="tx1"/>
                </a:solidFill>
                <a:effectLst/>
                <a:latin typeface="+mn-lt"/>
                <a:ea typeface="+mn-ea"/>
                <a:cs typeface="+mn-cs"/>
              </a:rPr>
              <a:t> dodržuje doporučenou </a:t>
            </a:r>
            <a:r>
              <a:rPr lang="sk-SK" sz="1200" kern="1200" dirty="0" err="1">
                <a:solidFill>
                  <a:schemeClr val="tx1"/>
                </a:solidFill>
                <a:effectLst/>
                <a:latin typeface="+mn-lt"/>
                <a:ea typeface="+mn-ea"/>
                <a:cs typeface="+mn-cs"/>
              </a:rPr>
              <a:t>týdenní</a:t>
            </a:r>
            <a:r>
              <a:rPr lang="sk-SK" sz="1200" kern="1200" dirty="0">
                <a:solidFill>
                  <a:schemeClr val="tx1"/>
                </a:solidFill>
                <a:effectLst/>
                <a:latin typeface="+mn-lt"/>
                <a:ea typeface="+mn-ea"/>
                <a:cs typeface="+mn-cs"/>
              </a:rPr>
              <a:t> úroveň fyzické aktivity v </a:t>
            </a:r>
            <a:r>
              <a:rPr lang="sk-SK" sz="1200" kern="1200" dirty="0" err="1">
                <a:solidFill>
                  <a:schemeClr val="tx1"/>
                </a:solidFill>
                <a:effectLst/>
                <a:latin typeface="+mn-lt"/>
                <a:ea typeface="+mn-ea"/>
                <a:cs typeface="+mn-cs"/>
              </a:rPr>
              <a:t>průměru</a:t>
            </a:r>
            <a:r>
              <a:rPr lang="sk-SK" sz="1200" kern="1200" dirty="0">
                <a:solidFill>
                  <a:schemeClr val="tx1"/>
                </a:solidFill>
                <a:effectLst/>
                <a:latin typeface="+mn-lt"/>
                <a:ea typeface="+mn-ea"/>
                <a:cs typeface="+mn-cs"/>
              </a:rPr>
              <a:t> 62 % </a:t>
            </a:r>
            <a:r>
              <a:rPr lang="sk-SK" sz="1200" kern="1200" dirty="0" err="1">
                <a:solidFill>
                  <a:schemeClr val="tx1"/>
                </a:solidFill>
                <a:effectLst/>
                <a:latin typeface="+mn-lt"/>
                <a:ea typeface="+mn-ea"/>
                <a:cs typeface="+mn-cs"/>
              </a:rPr>
              <a:t>lidí</a:t>
            </a:r>
            <a:r>
              <a:rPr lang="sk-SK" sz="1200" kern="1200" dirty="0">
                <a:solidFill>
                  <a:schemeClr val="tx1"/>
                </a:solidFill>
                <a:effectLst/>
                <a:latin typeface="+mn-lt"/>
                <a:ea typeface="+mn-ea"/>
                <a:cs typeface="+mn-cs"/>
              </a:rPr>
              <a:t> s nižším </a:t>
            </a:r>
            <a:r>
              <a:rPr lang="sk-SK" sz="1200" kern="1200" dirty="0" err="1">
                <a:solidFill>
                  <a:schemeClr val="tx1"/>
                </a:solidFill>
                <a:effectLst/>
                <a:latin typeface="+mn-lt"/>
                <a:ea typeface="+mn-ea"/>
                <a:cs typeface="+mn-cs"/>
              </a:rPr>
              <a:t>vzděláním</a:t>
            </a:r>
            <a:r>
              <a:rPr lang="sk-SK" sz="1200" kern="1200" dirty="0">
                <a:solidFill>
                  <a:schemeClr val="tx1"/>
                </a:solidFill>
                <a:effectLst/>
                <a:latin typeface="+mn-lt"/>
                <a:ea typeface="+mn-ea"/>
                <a:cs typeface="+mn-cs"/>
              </a:rPr>
              <a:t> a 59 % </a:t>
            </a:r>
            <a:r>
              <a:rPr lang="sk-SK" sz="1200" kern="1200" dirty="0" err="1">
                <a:solidFill>
                  <a:schemeClr val="tx1"/>
                </a:solidFill>
                <a:effectLst/>
                <a:latin typeface="+mn-lt"/>
                <a:ea typeface="+mn-ea"/>
                <a:cs typeface="+mn-cs"/>
              </a:rPr>
              <a:t>lidí</a:t>
            </a:r>
            <a:r>
              <a:rPr lang="sk-SK" sz="1200" kern="1200" dirty="0">
                <a:solidFill>
                  <a:schemeClr val="tx1"/>
                </a:solidFill>
                <a:effectLst/>
                <a:latin typeface="+mn-lt"/>
                <a:ea typeface="+mn-ea"/>
                <a:cs typeface="+mn-cs"/>
              </a:rPr>
              <a:t> s vyšším </a:t>
            </a:r>
            <a:r>
              <a:rPr lang="sk-SK" sz="1200" kern="1200" dirty="0" err="1">
                <a:solidFill>
                  <a:schemeClr val="tx1"/>
                </a:solidFill>
                <a:effectLst/>
                <a:latin typeface="+mn-lt"/>
                <a:ea typeface="+mn-ea"/>
                <a:cs typeface="+mn-cs"/>
              </a:rPr>
              <a:t>vzděláním</a:t>
            </a:r>
            <a:r>
              <a:rPr lang="sk-SK" sz="1200" kern="1200" dirty="0">
                <a:solidFill>
                  <a:schemeClr val="tx1"/>
                </a:solidFill>
                <a:effectLst/>
                <a:latin typeface="+mn-lt"/>
                <a:ea typeface="+mn-ea"/>
                <a:cs typeface="+mn-cs"/>
              </a:rPr>
              <a:t>.</a:t>
            </a:r>
          </a:p>
          <a:p>
            <a:r>
              <a:rPr lang="sk-SK" sz="1200" kern="1200" dirty="0">
                <a:solidFill>
                  <a:schemeClr val="tx1"/>
                </a:solidFill>
                <a:effectLst/>
                <a:latin typeface="+mn-lt"/>
                <a:ea typeface="+mn-ea"/>
                <a:cs typeface="+mn-cs"/>
              </a:rPr>
              <a:t>WHO/</a:t>
            </a:r>
            <a:r>
              <a:rPr lang="sk-SK" sz="1200" kern="1200" dirty="0" err="1">
                <a:solidFill>
                  <a:schemeClr val="tx1"/>
                </a:solidFill>
                <a:effectLst/>
                <a:latin typeface="+mn-lt"/>
                <a:ea typeface="+mn-ea"/>
                <a:cs typeface="+mn-cs"/>
              </a:rPr>
              <a:t>Evropa</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evropská</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síť</a:t>
            </a:r>
            <a:r>
              <a:rPr lang="sk-SK" sz="1200" kern="1200" dirty="0">
                <a:solidFill>
                  <a:schemeClr val="tx1"/>
                </a:solidFill>
                <a:effectLst/>
                <a:latin typeface="+mn-lt"/>
                <a:ea typeface="+mn-ea"/>
                <a:cs typeface="+mn-cs"/>
              </a:rPr>
              <a:t> pro podporu zdraví </a:t>
            </a:r>
            <a:r>
              <a:rPr lang="sk-SK" sz="1200" kern="1200" dirty="0" err="1">
                <a:solidFill>
                  <a:schemeClr val="tx1"/>
                </a:solidFill>
                <a:effectLst/>
                <a:latin typeface="+mn-lt"/>
                <a:ea typeface="+mn-ea"/>
                <a:cs typeface="+mn-cs"/>
              </a:rPr>
              <a:t>posilující</a:t>
            </a:r>
            <a:r>
              <a:rPr lang="sk-SK" sz="1200" kern="1200" dirty="0">
                <a:solidFill>
                  <a:schemeClr val="tx1"/>
                </a:solidFill>
                <a:effectLst/>
                <a:latin typeface="+mn-lt"/>
                <a:ea typeface="+mn-ea"/>
                <a:cs typeface="+mn-cs"/>
              </a:rPr>
              <a:t> fyzické aktivity </a:t>
            </a:r>
            <a:r>
              <a:rPr lang="sk-SK" sz="1200" kern="1200" dirty="0" err="1">
                <a:solidFill>
                  <a:schemeClr val="tx1"/>
                </a:solidFill>
                <a:effectLst/>
                <a:latin typeface="+mn-lt"/>
                <a:ea typeface="+mn-ea"/>
                <a:cs typeface="+mn-cs"/>
              </a:rPr>
              <a:t>spolupracují</a:t>
            </a:r>
            <a:endParaRPr lang="sk-SK" sz="1200" kern="1200" dirty="0">
              <a:solidFill>
                <a:schemeClr val="tx1"/>
              </a:solidFill>
              <a:effectLst/>
              <a:latin typeface="+mn-lt"/>
              <a:ea typeface="+mn-ea"/>
              <a:cs typeface="+mn-cs"/>
            </a:endParaRPr>
          </a:p>
          <a:p>
            <a:r>
              <a:rPr lang="sk-SK" sz="1200" kern="1200" dirty="0" err="1">
                <a:solidFill>
                  <a:schemeClr val="tx1"/>
                </a:solidFill>
                <a:effectLst/>
                <a:latin typeface="+mn-lt"/>
                <a:ea typeface="+mn-ea"/>
                <a:cs typeface="+mn-cs"/>
              </a:rPr>
              <a:t>úzce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posiluje</a:t>
            </a:r>
            <a:r>
              <a:rPr lang="sk-SK" sz="1200" kern="1200" dirty="0">
                <a:solidFill>
                  <a:schemeClr val="tx1"/>
                </a:solidFill>
                <a:effectLst/>
                <a:latin typeface="+mn-lt"/>
                <a:ea typeface="+mn-ea"/>
                <a:cs typeface="+mn-cs"/>
              </a:rPr>
              <a:t> a podporuje úsilí o zvýšení účasti na fyzické </a:t>
            </a:r>
            <a:r>
              <a:rPr lang="sk-SK" sz="1200" kern="1200" dirty="0" err="1">
                <a:solidFill>
                  <a:schemeClr val="tx1"/>
                </a:solidFill>
                <a:effectLst/>
                <a:latin typeface="+mn-lt"/>
                <a:ea typeface="+mn-ea"/>
                <a:cs typeface="+mn-cs"/>
              </a:rPr>
              <a:t>aktivitě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Studie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ukázaly</a:t>
            </a:r>
            <a:r>
              <a:rPr lang="sk-SK" sz="1200" kern="1200" dirty="0">
                <a:solidFill>
                  <a:schemeClr val="tx1"/>
                </a:solidFill>
                <a:effectLst/>
                <a:latin typeface="+mn-lt"/>
                <a:ea typeface="+mn-ea"/>
                <a:cs typeface="+mn-cs"/>
              </a:rPr>
              <a:t>, že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běžné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překážky</a:t>
            </a:r>
            <a:r>
              <a:rPr lang="sk-SK" sz="1200" kern="1200" dirty="0">
                <a:solidFill>
                  <a:schemeClr val="tx1"/>
                </a:solidFill>
                <a:effectLst/>
                <a:latin typeface="+mn-lt"/>
                <a:ea typeface="+mn-ea"/>
                <a:cs typeface="+mn-cs"/>
              </a:rPr>
              <a:t> fyzické aktivity </a:t>
            </a:r>
            <a:r>
              <a:rPr lang="sk-SK" sz="1200" kern="1200" dirty="0" err="1">
                <a:solidFill>
                  <a:schemeClr val="tx1"/>
                </a:solidFill>
                <a:effectLst/>
                <a:latin typeface="+mn-lt"/>
                <a:ea typeface="+mn-ea"/>
                <a:cs typeface="+mn-cs"/>
              </a:rPr>
              <a:t>patří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vnímání</a:t>
            </a:r>
            <a:r>
              <a:rPr lang="sk-SK" sz="1200" kern="1200" dirty="0">
                <a:solidFill>
                  <a:schemeClr val="tx1"/>
                </a:solidFill>
                <a:effectLst/>
                <a:latin typeface="+mn-lt"/>
                <a:ea typeface="+mn-ea"/>
                <a:cs typeface="+mn-cs"/>
              </a:rPr>
              <a:t> nedostatku času, pocit únavy a </a:t>
            </a:r>
            <a:r>
              <a:rPr lang="sk-SK" sz="1200" kern="1200" dirty="0" err="1">
                <a:solidFill>
                  <a:schemeClr val="tx1"/>
                </a:solidFill>
                <a:effectLst/>
                <a:latin typeface="+mn-lt"/>
                <a:ea typeface="+mn-ea"/>
                <a:cs typeface="+mn-cs"/>
              </a:rPr>
              <a:t>upřednostňování</a:t>
            </a:r>
            <a:r>
              <a:rPr lang="sk-SK" sz="1200" kern="1200" dirty="0">
                <a:solidFill>
                  <a:schemeClr val="tx1"/>
                </a:solidFill>
                <a:effectLst/>
                <a:latin typeface="+mn-lt"/>
                <a:ea typeface="+mn-ea"/>
                <a:cs typeface="+mn-cs"/>
              </a:rPr>
              <a:t> odpočinku a obavy o osobní </a:t>
            </a:r>
            <a:r>
              <a:rPr lang="sk-SK" sz="1200" kern="1200" dirty="0" err="1">
                <a:solidFill>
                  <a:schemeClr val="tx1"/>
                </a:solidFill>
                <a:effectLst/>
                <a:latin typeface="+mn-lt"/>
                <a:ea typeface="+mn-ea"/>
                <a:cs typeface="+mn-cs"/>
              </a:rPr>
              <a:t>bezpečnost</a:t>
            </a:r>
            <a:r>
              <a:rPr lang="sk-SK" sz="1200" kern="1200" dirty="0">
                <a:solidFill>
                  <a:schemeClr val="tx1"/>
                </a:solidFill>
                <a:effectLst/>
                <a:latin typeface="+mn-lt"/>
                <a:ea typeface="+mn-ea"/>
                <a:cs typeface="+mn-cs"/>
              </a:rPr>
              <a:t> (WHO, 2006).</a:t>
            </a:r>
          </a:p>
          <a:p>
            <a:r>
              <a:rPr lang="sk-SK" sz="1200" kern="1200" dirty="0" err="1">
                <a:solidFill>
                  <a:schemeClr val="tx1"/>
                </a:solidFill>
                <a:effectLst/>
                <a:latin typeface="+mn-lt"/>
                <a:ea typeface="+mn-ea"/>
                <a:cs typeface="+mn-cs"/>
              </a:rPr>
              <a:t>Propagace</a:t>
            </a:r>
            <a:r>
              <a:rPr lang="sk-SK" sz="1200" kern="1200" dirty="0">
                <a:solidFill>
                  <a:schemeClr val="tx1"/>
                </a:solidFill>
                <a:effectLst/>
                <a:latin typeface="+mn-lt"/>
                <a:ea typeface="+mn-ea"/>
                <a:cs typeface="+mn-cs"/>
              </a:rPr>
              <a:t> fyzické aktivity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používá</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kampaních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veřejného</a:t>
            </a:r>
            <a:r>
              <a:rPr lang="sk-SK" sz="1200" kern="1200" dirty="0">
                <a:solidFill>
                  <a:schemeClr val="tx1"/>
                </a:solidFill>
                <a:effectLst/>
                <a:latin typeface="+mn-lt"/>
                <a:ea typeface="+mn-ea"/>
                <a:cs typeface="+mn-cs"/>
              </a:rPr>
              <a:t> zdraví v </a:t>
            </a:r>
            <a:r>
              <a:rPr lang="sk-SK" sz="1200" kern="1200" dirty="0" err="1">
                <a:solidFill>
                  <a:schemeClr val="tx1"/>
                </a:solidFill>
                <a:effectLst/>
                <a:latin typeface="+mn-lt"/>
                <a:ea typeface="+mn-ea"/>
                <a:cs typeface="+mn-cs"/>
              </a:rPr>
              <a:t>mnoha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Stále </a:t>
            </a:r>
            <a:r>
              <a:rPr lang="sk-SK" sz="1200" kern="1200" dirty="0" err="1">
                <a:solidFill>
                  <a:schemeClr val="tx1"/>
                </a:solidFill>
                <a:effectLst/>
                <a:latin typeface="+mn-lt"/>
                <a:ea typeface="+mn-ea"/>
                <a:cs typeface="+mn-cs"/>
              </a:rPr>
              <a:t>větší</a:t>
            </a:r>
            <a:r>
              <a:rPr lang="sk-SK" sz="1200" kern="1200" dirty="0">
                <a:solidFill>
                  <a:schemeClr val="tx1"/>
                </a:solidFill>
                <a:effectLst/>
                <a:latin typeface="+mn-lt"/>
                <a:ea typeface="+mn-ea"/>
                <a:cs typeface="+mn-cs"/>
              </a:rPr>
              <a:t> počet </a:t>
            </a:r>
            <a:r>
              <a:rPr lang="sk-SK" sz="1200" kern="1200" dirty="0" err="1">
                <a:solidFill>
                  <a:schemeClr val="tx1"/>
                </a:solidFill>
                <a:effectLst/>
                <a:latin typeface="+mn-lt"/>
                <a:ea typeface="+mn-ea"/>
                <a:cs typeface="+mn-cs"/>
              </a:rPr>
              <a:t>soukromých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velkých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společností</a:t>
            </a:r>
            <a:r>
              <a:rPr lang="sk-SK" sz="1200" kern="1200" dirty="0">
                <a:solidFill>
                  <a:schemeClr val="tx1"/>
                </a:solidFill>
                <a:effectLst/>
                <a:latin typeface="+mn-lt"/>
                <a:ea typeface="+mn-ea"/>
                <a:cs typeface="+mn-cs"/>
              </a:rPr>
              <a:t> také investoval do wellness </a:t>
            </a:r>
            <a:r>
              <a:rPr lang="sk-SK" sz="1200" kern="1200" dirty="0" err="1">
                <a:solidFill>
                  <a:schemeClr val="tx1"/>
                </a:solidFill>
                <a:effectLst/>
                <a:latin typeface="+mn-lt"/>
                <a:ea typeface="+mn-ea"/>
                <a:cs typeface="+mn-cs"/>
              </a:rPr>
              <a:t>programů</a:t>
            </a:r>
            <a:r>
              <a:rPr lang="sk-SK" sz="1200" kern="1200" dirty="0">
                <a:solidFill>
                  <a:schemeClr val="tx1"/>
                </a:solidFill>
                <a:effectLst/>
                <a:latin typeface="+mn-lt"/>
                <a:ea typeface="+mn-ea"/>
                <a:cs typeface="+mn-cs"/>
              </a:rPr>
              <a:t> s </a:t>
            </a:r>
            <a:r>
              <a:rPr lang="sk-SK" sz="1200" kern="1200" dirty="0" err="1">
                <a:solidFill>
                  <a:schemeClr val="tx1"/>
                </a:solidFill>
                <a:effectLst/>
                <a:latin typeface="+mn-lt"/>
                <a:ea typeface="+mn-ea"/>
                <a:cs typeface="+mn-cs"/>
              </a:rPr>
              <a:t>cílem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podpořit</a:t>
            </a:r>
            <a:r>
              <a:rPr lang="sk-SK" sz="1200" kern="1200" dirty="0">
                <a:solidFill>
                  <a:schemeClr val="tx1"/>
                </a:solidFill>
                <a:effectLst/>
                <a:latin typeface="+mn-lt"/>
                <a:ea typeface="+mn-ea"/>
                <a:cs typeface="+mn-cs"/>
              </a:rPr>
              <a:t> fyzickou aktivitu a </a:t>
            </a:r>
            <a:r>
              <a:rPr lang="sk-SK" sz="1200" kern="1200" dirty="0" err="1">
                <a:solidFill>
                  <a:schemeClr val="tx1"/>
                </a:solidFill>
                <a:effectLst/>
                <a:latin typeface="+mn-lt"/>
                <a:ea typeface="+mn-ea"/>
                <a:cs typeface="+mn-cs"/>
              </a:rPr>
              <a:t>zlepšit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chování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svých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zaměstnanců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související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zdravím s </a:t>
            </a:r>
            <a:r>
              <a:rPr lang="sk-SK" sz="1200" kern="1200" dirty="0" err="1">
                <a:solidFill>
                  <a:schemeClr val="tx1"/>
                </a:solidFill>
                <a:effectLst/>
                <a:latin typeface="+mn-lt"/>
                <a:ea typeface="+mn-ea"/>
                <a:cs typeface="+mn-cs"/>
              </a:rPr>
              <a:t>cílem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udržet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zaměstnance</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dobrém</a:t>
            </a:r>
            <a:r>
              <a:rPr lang="sk-SK" sz="1200" kern="1200" dirty="0">
                <a:solidFill>
                  <a:schemeClr val="tx1"/>
                </a:solidFill>
                <a:effectLst/>
                <a:latin typeface="+mn-lt"/>
                <a:ea typeface="+mn-ea"/>
                <a:cs typeface="+mn-cs"/>
              </a:rPr>
              <a:t> zdraví a </a:t>
            </a:r>
            <a:r>
              <a:rPr lang="sk-SK" sz="1200" kern="1200" dirty="0" err="1">
                <a:solidFill>
                  <a:schemeClr val="tx1"/>
                </a:solidFill>
                <a:effectLst/>
                <a:latin typeface="+mn-lt"/>
                <a:ea typeface="+mn-ea"/>
                <a:cs typeface="+mn-cs"/>
              </a:rPr>
              <a:t>déle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pracovat</a:t>
            </a:r>
            <a:r>
              <a:rPr lang="sk-SK" sz="1200" kern="1200" dirty="0">
                <a:solidFill>
                  <a:schemeClr val="tx1"/>
                </a:solidFill>
                <a:effectLst/>
                <a:latin typeface="+mn-lt"/>
                <a:ea typeface="+mn-ea"/>
                <a:cs typeface="+mn-cs"/>
              </a:rPr>
              <a:t>.</a:t>
            </a:r>
          </a:p>
          <a:p>
            <a:r>
              <a:rPr lang="sk-SK" sz="1200" kern="1200" dirty="0" err="1">
                <a:solidFill>
                  <a:schemeClr val="tx1"/>
                </a:solidFill>
                <a:effectLst/>
                <a:latin typeface="+mn-lt"/>
                <a:ea typeface="+mn-ea"/>
                <a:cs typeface="+mn-cs"/>
              </a:rPr>
              <a:t>Definice</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srovnatelnost</a:t>
            </a:r>
            <a:endParaRPr lang="sk-SK" sz="1200" kern="1200" dirty="0">
              <a:solidFill>
                <a:schemeClr val="tx1"/>
              </a:solidFill>
              <a:effectLst/>
              <a:latin typeface="+mn-lt"/>
              <a:ea typeface="+mn-ea"/>
              <a:cs typeface="+mn-cs"/>
            </a:endParaRPr>
          </a:p>
          <a:p>
            <a:r>
              <a:rPr lang="sk-SK" sz="1200" kern="1200" dirty="0" err="1">
                <a:solidFill>
                  <a:schemeClr val="tx1"/>
                </a:solidFill>
                <a:effectLst/>
                <a:latin typeface="+mn-lt"/>
                <a:ea typeface="+mn-ea"/>
                <a:cs typeface="+mn-cs"/>
              </a:rPr>
              <a:t>Ukazatel</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mírné</a:t>
            </a:r>
            <a:r>
              <a:rPr lang="sk-SK" sz="1200" kern="1200" dirty="0">
                <a:solidFill>
                  <a:schemeClr val="tx1"/>
                </a:solidFill>
                <a:effectLst/>
                <a:latin typeface="+mn-lt"/>
                <a:ea typeface="+mn-ea"/>
                <a:cs typeface="+mn-cs"/>
              </a:rPr>
              <a:t> fyzické aktivity je </a:t>
            </a:r>
            <a:r>
              <a:rPr lang="sk-SK" sz="1200" kern="1200" dirty="0" err="1">
                <a:solidFill>
                  <a:schemeClr val="tx1"/>
                </a:solidFill>
                <a:effectLst/>
                <a:latin typeface="+mn-lt"/>
                <a:ea typeface="+mn-ea"/>
                <a:cs typeface="+mn-cs"/>
              </a:rPr>
              <a:t>definován</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jako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vykonávání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alespoň</a:t>
            </a:r>
            <a:r>
              <a:rPr lang="sk-SK" sz="1200" kern="1200" dirty="0">
                <a:solidFill>
                  <a:schemeClr val="tx1"/>
                </a:solidFill>
                <a:effectLst/>
                <a:latin typeface="+mn-lt"/>
                <a:ea typeface="+mn-ea"/>
                <a:cs typeface="+mn-cs"/>
              </a:rPr>
              <a:t> 150 </a:t>
            </a:r>
            <a:r>
              <a:rPr lang="sk-SK" sz="1200" kern="1200" dirty="0" err="1">
                <a:solidFill>
                  <a:schemeClr val="tx1"/>
                </a:solidFill>
                <a:effectLst/>
                <a:latin typeface="+mn-lt"/>
                <a:ea typeface="+mn-ea"/>
                <a:cs typeface="+mn-cs"/>
              </a:rPr>
              <a:t>minut</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mírné</a:t>
            </a:r>
            <a:r>
              <a:rPr lang="sk-SK" sz="1200" kern="1200" dirty="0">
                <a:solidFill>
                  <a:schemeClr val="tx1"/>
                </a:solidFill>
                <a:effectLst/>
                <a:latin typeface="+mn-lt"/>
                <a:ea typeface="+mn-ea"/>
                <a:cs typeface="+mn-cs"/>
              </a:rPr>
              <a:t> fyzické aktivity </a:t>
            </a:r>
            <a:r>
              <a:rPr lang="sk-SK" sz="1200" kern="1200" dirty="0" err="1">
                <a:solidFill>
                  <a:schemeClr val="tx1"/>
                </a:solidFill>
                <a:effectLst/>
                <a:latin typeface="+mn-lt"/>
                <a:ea typeface="+mn-ea"/>
                <a:cs typeface="+mn-cs"/>
              </a:rPr>
              <a:t>týdně</a:t>
            </a:r>
            <a:r>
              <a:rPr lang="sk-SK" sz="1200" kern="1200" dirty="0">
                <a:solidFill>
                  <a:schemeClr val="tx1"/>
                </a:solidFill>
                <a:effectLst/>
                <a:latin typeface="+mn-lt"/>
                <a:ea typeface="+mn-ea"/>
                <a:cs typeface="+mn-cs"/>
              </a:rPr>
              <a:t>. Odhady </a:t>
            </a:r>
            <a:r>
              <a:rPr lang="sk-SK" sz="1200" kern="1200" dirty="0" err="1">
                <a:solidFill>
                  <a:schemeClr val="tx1"/>
                </a:solidFill>
                <a:effectLst/>
                <a:latin typeface="+mn-lt"/>
                <a:ea typeface="+mn-ea"/>
                <a:cs typeface="+mn-cs"/>
              </a:rPr>
              <a:t>mírné</a:t>
            </a:r>
            <a:r>
              <a:rPr lang="sk-SK" sz="1200" kern="1200" dirty="0">
                <a:solidFill>
                  <a:schemeClr val="tx1"/>
                </a:solidFill>
                <a:effectLst/>
                <a:latin typeface="+mn-lt"/>
                <a:ea typeface="+mn-ea"/>
                <a:cs typeface="+mn-cs"/>
              </a:rPr>
              <a:t> fyzické aktivity </a:t>
            </a:r>
            <a:r>
              <a:rPr lang="sk-SK" sz="1200" kern="1200" dirty="0" err="1">
                <a:solidFill>
                  <a:schemeClr val="tx1"/>
                </a:solidFill>
                <a:effectLst/>
                <a:latin typeface="+mn-lt"/>
                <a:ea typeface="+mn-ea"/>
                <a:cs typeface="+mn-cs"/>
              </a:rPr>
              <a:t>jsou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založeny</a:t>
            </a:r>
            <a:r>
              <a:rPr lang="sk-SK" sz="1200" kern="1200" dirty="0">
                <a:solidFill>
                  <a:schemeClr val="tx1"/>
                </a:solidFill>
                <a:effectLst/>
                <a:latin typeface="+mn-lt"/>
                <a:ea typeface="+mn-ea"/>
                <a:cs typeface="+mn-cs"/>
              </a:rPr>
              <a:t> na </a:t>
            </a:r>
            <a:r>
              <a:rPr lang="sk-SK" sz="1200" kern="1200" dirty="0" err="1">
                <a:solidFill>
                  <a:schemeClr val="tx1"/>
                </a:solidFill>
                <a:effectLst/>
                <a:latin typeface="+mn-lt"/>
                <a:ea typeface="+mn-ea"/>
                <a:cs typeface="+mn-cs"/>
              </a:rPr>
              <a:t>self-reportech</a:t>
            </a:r>
            <a:r>
              <a:rPr lang="sk-SK" sz="1200" kern="1200" dirty="0">
                <a:solidFill>
                  <a:schemeClr val="tx1"/>
                </a:solidFill>
                <a:effectLst/>
                <a:latin typeface="+mn-lt"/>
                <a:ea typeface="+mn-ea"/>
                <a:cs typeface="+mn-cs"/>
              </a:rPr>
              <a:t> z </a:t>
            </a:r>
            <a:r>
              <a:rPr lang="sk-SK" sz="1200" kern="1200" dirty="0" err="1">
                <a:solidFill>
                  <a:schemeClr val="tx1"/>
                </a:solidFill>
                <a:effectLst/>
                <a:latin typeface="+mn-lt"/>
                <a:ea typeface="+mn-ea"/>
                <a:cs typeface="+mn-cs"/>
              </a:rPr>
              <a:t>European</a:t>
            </a:r>
            <a:r>
              <a:rPr lang="sk-SK" sz="1200" kern="1200" dirty="0">
                <a:solidFill>
                  <a:schemeClr val="tx1"/>
                </a:solidFill>
                <a:effectLst/>
                <a:latin typeface="+mn-lt"/>
                <a:ea typeface="+mn-ea"/>
                <a:cs typeface="+mn-cs"/>
              </a:rPr>
              <a:t> Health Interview </a:t>
            </a:r>
            <a:r>
              <a:rPr lang="sk-SK" sz="1200" kern="1200" dirty="0" err="1">
                <a:solidFill>
                  <a:schemeClr val="tx1"/>
                </a:solidFill>
                <a:effectLst/>
                <a:latin typeface="+mn-lt"/>
                <a:ea typeface="+mn-ea"/>
                <a:cs typeface="+mn-cs"/>
              </a:rPr>
              <a:t>Survey</a:t>
            </a:r>
            <a:r>
              <a:rPr lang="sk-SK" sz="1200" kern="1200" dirty="0">
                <a:solidFill>
                  <a:schemeClr val="tx1"/>
                </a:solidFill>
                <a:effectLst/>
                <a:latin typeface="+mn-lt"/>
                <a:ea typeface="+mn-ea"/>
                <a:cs typeface="+mn-cs"/>
              </a:rPr>
              <a:t> 2014, </a:t>
            </a:r>
            <a:r>
              <a:rPr lang="sk-SK" sz="1200" kern="1200" dirty="0" err="1">
                <a:solidFill>
                  <a:schemeClr val="tx1"/>
                </a:solidFill>
                <a:effectLst/>
                <a:latin typeface="+mn-lt"/>
                <a:ea typeface="+mn-ea"/>
                <a:cs typeface="+mn-cs"/>
              </a:rPr>
              <a:t>kombinující</a:t>
            </a:r>
            <a:r>
              <a:rPr lang="sk-SK" sz="1200" kern="1200" dirty="0">
                <a:solidFill>
                  <a:schemeClr val="tx1"/>
                </a:solidFill>
                <a:effectLst/>
                <a:latin typeface="+mn-lt"/>
                <a:ea typeface="+mn-ea"/>
                <a:cs typeface="+mn-cs"/>
              </a:rPr>
              <a:t> fyzickou aktivitu </a:t>
            </a:r>
            <a:r>
              <a:rPr lang="sk-SK" sz="1200" kern="1200" dirty="0" err="1">
                <a:solidFill>
                  <a:schemeClr val="tx1"/>
                </a:solidFill>
                <a:effectLst/>
                <a:latin typeface="+mn-lt"/>
                <a:ea typeface="+mn-ea"/>
                <a:cs typeface="+mn-cs"/>
              </a:rPr>
              <a:t>související</a:t>
            </a:r>
            <a:r>
              <a:rPr lang="sk-SK" sz="1200" kern="1200" dirty="0">
                <a:solidFill>
                  <a:schemeClr val="tx1"/>
                </a:solidFill>
                <a:effectLst/>
                <a:latin typeface="+mn-lt"/>
                <a:ea typeface="+mn-ea"/>
                <a:cs typeface="+mn-cs"/>
              </a:rPr>
              <a:t> s prací s pohybovou aktivitou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volném</a:t>
            </a:r>
            <a:r>
              <a:rPr lang="sk-SK" sz="1200" kern="1200" dirty="0">
                <a:solidFill>
                  <a:schemeClr val="tx1"/>
                </a:solidFill>
                <a:effectLst/>
                <a:latin typeface="+mn-lt"/>
                <a:ea typeface="+mn-ea"/>
                <a:cs typeface="+mn-cs"/>
              </a:rPr>
              <a:t> čase (dopravu na kole a </a:t>
            </a:r>
            <a:r>
              <a:rPr lang="sk-SK" sz="1200" kern="1200" dirty="0" err="1">
                <a:solidFill>
                  <a:schemeClr val="tx1"/>
                </a:solidFill>
                <a:effectLst/>
                <a:latin typeface="+mn-lt"/>
                <a:ea typeface="+mn-ea"/>
                <a:cs typeface="+mn-cs"/>
              </a:rPr>
              <a:t>sport</a:t>
            </a:r>
            <a:r>
              <a:rPr lang="sk-SK" sz="1200" kern="1200" dirty="0">
                <a:solidFill>
                  <a:schemeClr val="tx1"/>
                </a:solidFill>
                <a:effectLst/>
                <a:latin typeface="+mn-lt"/>
                <a:ea typeface="+mn-ea"/>
                <a:cs typeface="+mn-cs"/>
              </a:rPr>
              <a:t>).</a:t>
            </a:r>
          </a:p>
          <a:p>
            <a:r>
              <a:rPr lang="sk-SK" sz="1200" kern="1200" dirty="0">
                <a:solidFill>
                  <a:schemeClr val="tx1"/>
                </a:solidFill>
                <a:effectLst/>
                <a:latin typeface="+mn-lt"/>
                <a:ea typeface="+mn-ea"/>
                <a:cs typeface="+mn-cs"/>
              </a:rPr>
              <a:t>Úroveň </a:t>
            </a:r>
            <a:r>
              <a:rPr lang="sk-SK" sz="1200" kern="1200" dirty="0" err="1">
                <a:solidFill>
                  <a:schemeClr val="tx1"/>
                </a:solidFill>
                <a:effectLst/>
                <a:latin typeface="+mn-lt"/>
                <a:ea typeface="+mn-ea"/>
                <a:cs typeface="+mn-cs"/>
              </a:rPr>
              <a:t>vzdělání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vychází</a:t>
            </a:r>
            <a:r>
              <a:rPr lang="sk-SK" sz="1200" kern="1200" dirty="0">
                <a:solidFill>
                  <a:schemeClr val="tx1"/>
                </a:solidFill>
                <a:effectLst/>
                <a:latin typeface="+mn-lt"/>
                <a:ea typeface="+mn-ea"/>
                <a:cs typeface="+mn-cs"/>
              </a:rPr>
              <a:t> z </a:t>
            </a:r>
            <a:r>
              <a:rPr lang="sk-SK" sz="1200" kern="1200" dirty="0" err="1">
                <a:solidFill>
                  <a:schemeClr val="tx1"/>
                </a:solidFill>
                <a:effectLst/>
                <a:latin typeface="+mn-lt"/>
                <a:ea typeface="+mn-ea"/>
                <a:cs typeface="+mn-cs"/>
              </a:rPr>
              <a:t>klasifikace</a:t>
            </a:r>
            <a:r>
              <a:rPr lang="sk-SK" sz="1200" kern="1200" dirty="0">
                <a:solidFill>
                  <a:schemeClr val="tx1"/>
                </a:solidFill>
                <a:effectLst/>
                <a:latin typeface="+mn-lt"/>
                <a:ea typeface="+mn-ea"/>
                <a:cs typeface="+mn-cs"/>
              </a:rPr>
              <a:t> ISCED 2011. </a:t>
            </a:r>
            <a:r>
              <a:rPr lang="sk-SK" sz="1200" kern="1200" dirty="0" err="1">
                <a:solidFill>
                  <a:schemeClr val="tx1"/>
                </a:solidFill>
                <a:effectLst/>
                <a:latin typeface="+mn-lt"/>
                <a:ea typeface="+mn-ea"/>
                <a:cs typeface="+mn-cs"/>
              </a:rPr>
              <a:t>Nejnižší</a:t>
            </a:r>
            <a:r>
              <a:rPr lang="sk-SK" sz="1200" kern="1200" dirty="0">
                <a:solidFill>
                  <a:schemeClr val="tx1"/>
                </a:solidFill>
                <a:effectLst/>
                <a:latin typeface="+mn-lt"/>
                <a:ea typeface="+mn-ea"/>
                <a:cs typeface="+mn-cs"/>
              </a:rPr>
              <a:t> úroveň </a:t>
            </a:r>
            <a:r>
              <a:rPr lang="sk-SK" sz="1200" kern="1200" dirty="0" err="1">
                <a:solidFill>
                  <a:schemeClr val="tx1"/>
                </a:solidFill>
                <a:effectLst/>
                <a:latin typeface="+mn-lt"/>
                <a:ea typeface="+mn-ea"/>
                <a:cs typeface="+mn-cs"/>
              </a:rPr>
              <a:t>vzdělání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týká</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lidí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kteří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mají</a:t>
            </a:r>
            <a:r>
              <a:rPr lang="sk-SK" sz="1200" kern="1200" dirty="0">
                <a:solidFill>
                  <a:schemeClr val="tx1"/>
                </a:solidFill>
                <a:effectLst/>
                <a:latin typeface="+mn-lt"/>
                <a:ea typeface="+mn-ea"/>
                <a:cs typeface="+mn-cs"/>
              </a:rPr>
              <a:t> nižší </a:t>
            </a:r>
            <a:r>
              <a:rPr lang="sk-SK" sz="1200" kern="1200" dirty="0" err="1">
                <a:solidFill>
                  <a:schemeClr val="tx1"/>
                </a:solidFill>
                <a:effectLst/>
                <a:latin typeface="+mn-lt"/>
                <a:ea typeface="+mn-ea"/>
                <a:cs typeface="+mn-cs"/>
              </a:rPr>
              <a:t>sekundární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vzdělání</a:t>
            </a:r>
            <a:r>
              <a:rPr lang="sk-SK" sz="1200" kern="1200" dirty="0">
                <a:solidFill>
                  <a:schemeClr val="tx1"/>
                </a:solidFill>
                <a:effectLst/>
                <a:latin typeface="+mn-lt"/>
                <a:ea typeface="+mn-ea"/>
                <a:cs typeface="+mn-cs"/>
              </a:rPr>
              <a:t> nebo nižší (ISCED 0-2). </a:t>
            </a:r>
            <a:r>
              <a:rPr lang="sk-SK" sz="1200" kern="1200" dirty="0" err="1">
                <a:solidFill>
                  <a:schemeClr val="tx1"/>
                </a:solidFill>
                <a:effectLst/>
                <a:latin typeface="+mn-lt"/>
                <a:ea typeface="+mn-ea"/>
                <a:cs typeface="+mn-cs"/>
              </a:rPr>
              <a:t>Nejvyšší</a:t>
            </a:r>
            <a:r>
              <a:rPr lang="sk-SK" sz="1200" kern="1200" dirty="0">
                <a:solidFill>
                  <a:schemeClr val="tx1"/>
                </a:solidFill>
                <a:effectLst/>
                <a:latin typeface="+mn-lt"/>
                <a:ea typeface="+mn-ea"/>
                <a:cs typeface="+mn-cs"/>
              </a:rPr>
              <a:t> úroveň </a:t>
            </a:r>
            <a:r>
              <a:rPr lang="sk-SK" sz="1200" kern="1200" dirty="0" err="1">
                <a:solidFill>
                  <a:schemeClr val="tx1"/>
                </a:solidFill>
                <a:effectLst/>
                <a:latin typeface="+mn-lt"/>
                <a:ea typeface="+mn-ea"/>
                <a:cs typeface="+mn-cs"/>
              </a:rPr>
              <a:t>vzdělání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vztahuje</a:t>
            </a:r>
            <a:r>
              <a:rPr lang="sk-SK" sz="1200" kern="1200" dirty="0">
                <a:solidFill>
                  <a:schemeClr val="tx1"/>
                </a:solidFill>
                <a:effectLst/>
                <a:latin typeface="+mn-lt"/>
                <a:ea typeface="+mn-ea"/>
                <a:cs typeface="+mn-cs"/>
              </a:rPr>
              <a:t> na osoby s </a:t>
            </a:r>
            <a:r>
              <a:rPr lang="sk-SK" sz="1200" kern="1200" dirty="0" err="1">
                <a:solidFill>
                  <a:schemeClr val="tx1"/>
                </a:solidFill>
                <a:effectLst/>
                <a:latin typeface="+mn-lt"/>
                <a:ea typeface="+mn-ea"/>
                <a:cs typeface="+mn-cs"/>
              </a:rPr>
              <a:t>terciárním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vzděláním</a:t>
            </a:r>
            <a:r>
              <a:rPr lang="sk-SK" sz="1200" kern="1200" dirty="0">
                <a:solidFill>
                  <a:schemeClr val="tx1"/>
                </a:solidFill>
                <a:effectLst/>
                <a:latin typeface="+mn-lt"/>
                <a:ea typeface="+mn-ea"/>
                <a:cs typeface="+mn-cs"/>
              </a:rPr>
              <a:t> (ISCED 6-8).</a:t>
            </a:r>
            <a:endParaRPr lang="en-GB" dirty="0"/>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42</a:t>
            </a:fld>
            <a:endParaRPr lang="en-GB"/>
          </a:p>
        </p:txBody>
      </p:sp>
    </p:spTree>
    <p:extLst>
      <p:ext uri="{BB962C8B-B14F-4D97-AF65-F5344CB8AC3E}">
        <p14:creationId xmlns:p14="http://schemas.microsoft.com/office/powerpoint/2010/main" val="3025866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sz="1200" kern="1200" dirty="0" err="1">
                <a:solidFill>
                  <a:schemeClr val="tx1"/>
                </a:solidFill>
                <a:effectLst/>
                <a:latin typeface="+mn-lt"/>
                <a:ea typeface="+mn-ea"/>
                <a:cs typeface="+mn-cs"/>
              </a:rPr>
              <a:t>Užívání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nelegálních</a:t>
            </a:r>
            <a:r>
              <a:rPr lang="sk-SK" sz="1200" kern="1200" dirty="0">
                <a:solidFill>
                  <a:schemeClr val="tx1"/>
                </a:solidFill>
                <a:effectLst/>
                <a:latin typeface="+mn-lt"/>
                <a:ea typeface="+mn-ea"/>
                <a:cs typeface="+mn-cs"/>
              </a:rPr>
              <a:t> drog </a:t>
            </a:r>
            <a:r>
              <a:rPr lang="sk-SK" sz="1200" kern="1200" dirty="0" err="1">
                <a:solidFill>
                  <a:schemeClr val="tx1"/>
                </a:solidFill>
                <a:effectLst/>
                <a:latin typeface="+mn-lt"/>
                <a:ea typeface="+mn-ea"/>
                <a:cs typeface="+mn-cs"/>
              </a:rPr>
              <a:t>zůstává</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Evropě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důležitým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problémem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veřejného</a:t>
            </a:r>
            <a:r>
              <a:rPr lang="sk-SK" sz="1200" kern="1200" dirty="0">
                <a:solidFill>
                  <a:schemeClr val="tx1"/>
                </a:solidFill>
                <a:effectLst/>
                <a:latin typeface="+mn-lt"/>
                <a:ea typeface="+mn-ea"/>
                <a:cs typeface="+mn-cs"/>
              </a:rPr>
              <a:t> zdraví. </a:t>
            </a:r>
            <a:r>
              <a:rPr lang="sk-SK" sz="1200" kern="1200" dirty="0" err="1">
                <a:solidFill>
                  <a:schemeClr val="tx1"/>
                </a:solidFill>
                <a:effectLst/>
                <a:latin typeface="+mn-lt"/>
                <a:ea typeface="+mn-ea"/>
                <a:cs typeface="+mn-cs"/>
              </a:rPr>
              <a:t>Více</a:t>
            </a:r>
            <a:r>
              <a:rPr lang="sk-SK" sz="1200" kern="1200" dirty="0">
                <a:solidFill>
                  <a:schemeClr val="tx1"/>
                </a:solidFill>
                <a:effectLst/>
                <a:latin typeface="+mn-lt"/>
                <a:ea typeface="+mn-ea"/>
                <a:cs typeface="+mn-cs"/>
              </a:rPr>
              <a:t> než </a:t>
            </a:r>
            <a:r>
              <a:rPr lang="sk-SK" sz="1200" kern="1200" dirty="0" err="1">
                <a:solidFill>
                  <a:schemeClr val="tx1"/>
                </a:solidFill>
                <a:effectLst/>
                <a:latin typeface="+mn-lt"/>
                <a:ea typeface="+mn-ea"/>
                <a:cs typeface="+mn-cs"/>
              </a:rPr>
              <a:t>čtvrtina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dospělých</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Evropské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unii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věku</a:t>
            </a:r>
            <a:r>
              <a:rPr lang="sk-SK" sz="1200" kern="1200" dirty="0">
                <a:solidFill>
                  <a:schemeClr val="tx1"/>
                </a:solidFill>
                <a:effectLst/>
                <a:latin typeface="+mn-lt"/>
                <a:ea typeface="+mn-ea"/>
                <a:cs typeface="+mn-cs"/>
              </a:rPr>
              <a:t> 15–64 let, </a:t>
            </a:r>
            <a:r>
              <a:rPr lang="sk-SK" sz="1200" kern="1200" dirty="0" err="1">
                <a:solidFill>
                  <a:schemeClr val="tx1"/>
                </a:solidFill>
                <a:effectLst/>
                <a:latin typeface="+mn-lt"/>
                <a:ea typeface="+mn-ea"/>
                <a:cs typeface="+mn-cs"/>
              </a:rPr>
              <a:t>tedy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více</a:t>
            </a:r>
            <a:r>
              <a:rPr lang="sk-SK" sz="1200" kern="1200" dirty="0">
                <a:solidFill>
                  <a:schemeClr val="tx1"/>
                </a:solidFill>
                <a:effectLst/>
                <a:latin typeface="+mn-lt"/>
                <a:ea typeface="+mn-ea"/>
                <a:cs typeface="+mn-cs"/>
              </a:rPr>
              <a:t> než 88 </a:t>
            </a:r>
            <a:r>
              <a:rPr lang="sk-SK" sz="1200" kern="1200" dirty="0" err="1">
                <a:solidFill>
                  <a:schemeClr val="tx1"/>
                </a:solidFill>
                <a:effectLst/>
                <a:latin typeface="+mn-lt"/>
                <a:ea typeface="+mn-ea"/>
                <a:cs typeface="+mn-cs"/>
              </a:rPr>
              <a:t>milionů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lidí</a:t>
            </a:r>
            <a:r>
              <a:rPr lang="sk-SK" sz="1200" kern="1200" dirty="0">
                <a:solidFill>
                  <a:schemeClr val="tx1"/>
                </a:solidFill>
                <a:effectLst/>
                <a:latin typeface="+mn-lt"/>
                <a:ea typeface="+mn-ea"/>
                <a:cs typeface="+mn-cs"/>
              </a:rPr>
              <a:t>, užila v určitých </a:t>
            </a:r>
            <a:r>
              <a:rPr lang="sk-SK" sz="1200" kern="1200" dirty="0" err="1">
                <a:solidFill>
                  <a:schemeClr val="tx1"/>
                </a:solidFill>
                <a:effectLst/>
                <a:latin typeface="+mn-lt"/>
                <a:ea typeface="+mn-ea"/>
                <a:cs typeface="+mn-cs"/>
              </a:rPr>
              <a:t>obdobích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svého</a:t>
            </a:r>
            <a:r>
              <a:rPr lang="sk-SK" sz="1200" kern="1200" dirty="0">
                <a:solidFill>
                  <a:schemeClr val="tx1"/>
                </a:solidFill>
                <a:effectLst/>
                <a:latin typeface="+mn-lt"/>
                <a:ea typeface="+mn-ea"/>
                <a:cs typeface="+mn-cs"/>
              </a:rPr>
              <a:t> života </a:t>
            </a:r>
            <a:r>
              <a:rPr lang="sk-SK" sz="1200" kern="1200" dirty="0" err="1">
                <a:solidFill>
                  <a:schemeClr val="tx1"/>
                </a:solidFill>
                <a:effectLst/>
                <a:latin typeface="+mn-lt"/>
                <a:ea typeface="+mn-ea"/>
                <a:cs typeface="+mn-cs"/>
              </a:rPr>
              <a:t>nelegální</a:t>
            </a:r>
            <a:r>
              <a:rPr lang="sk-SK" sz="1200" kern="1200" dirty="0">
                <a:solidFill>
                  <a:schemeClr val="tx1"/>
                </a:solidFill>
                <a:effectLst/>
                <a:latin typeface="+mn-lt"/>
                <a:ea typeface="+mn-ea"/>
                <a:cs typeface="+mn-cs"/>
              </a:rPr>
              <a:t> drogy.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většině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případů</a:t>
            </a:r>
            <a:r>
              <a:rPr lang="sk-SK" sz="1200" kern="1200" dirty="0">
                <a:solidFill>
                  <a:schemeClr val="tx1"/>
                </a:solidFill>
                <a:effectLst/>
                <a:latin typeface="+mn-lt"/>
                <a:ea typeface="+mn-ea"/>
                <a:cs typeface="+mn-cs"/>
              </a:rPr>
              <a:t> užili </a:t>
            </a:r>
            <a:r>
              <a:rPr lang="sk-SK" sz="1200" kern="1200" dirty="0" err="1">
                <a:solidFill>
                  <a:schemeClr val="tx1"/>
                </a:solidFill>
                <a:effectLst/>
                <a:latin typeface="+mn-lt"/>
                <a:ea typeface="+mn-ea"/>
                <a:cs typeface="+mn-cs"/>
              </a:rPr>
              <a:t>konopí</a:t>
            </a:r>
            <a:r>
              <a:rPr lang="sk-SK" sz="1200" kern="1200" dirty="0">
                <a:solidFill>
                  <a:schemeClr val="tx1"/>
                </a:solidFill>
                <a:effectLst/>
                <a:latin typeface="+mn-lt"/>
                <a:ea typeface="+mn-ea"/>
                <a:cs typeface="+mn-cs"/>
              </a:rPr>
              <a:t>, ale </a:t>
            </a:r>
            <a:r>
              <a:rPr lang="sk-SK" sz="1200" kern="1200" dirty="0" err="1">
                <a:solidFill>
                  <a:schemeClr val="tx1"/>
                </a:solidFill>
                <a:effectLst/>
                <a:latin typeface="+mn-lt"/>
                <a:ea typeface="+mn-ea"/>
                <a:cs typeface="+mn-cs"/>
              </a:rPr>
              <a:t>někteří</a:t>
            </a:r>
            <a:r>
              <a:rPr lang="sk-SK" sz="1200" kern="1200" dirty="0">
                <a:solidFill>
                  <a:schemeClr val="tx1"/>
                </a:solidFill>
                <a:effectLst/>
                <a:latin typeface="+mn-lt"/>
                <a:ea typeface="+mn-ea"/>
                <a:cs typeface="+mn-cs"/>
              </a:rPr>
              <a:t> také </a:t>
            </a:r>
            <a:r>
              <a:rPr lang="sk-SK" sz="1200" kern="1200" dirty="0" err="1">
                <a:solidFill>
                  <a:schemeClr val="tx1"/>
                </a:solidFill>
                <a:effectLst/>
                <a:latin typeface="+mn-lt"/>
                <a:ea typeface="+mn-ea"/>
                <a:cs typeface="+mn-cs"/>
              </a:rPr>
              <a:t>kokain</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amfetaminy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extázi</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další</a:t>
            </a:r>
            <a:r>
              <a:rPr lang="sk-SK" sz="1200" kern="1200" dirty="0">
                <a:solidFill>
                  <a:schemeClr val="tx1"/>
                </a:solidFill>
                <a:effectLst/>
                <a:latin typeface="+mn-lt"/>
                <a:ea typeface="+mn-ea"/>
                <a:cs typeface="+mn-cs"/>
              </a:rPr>
              <a:t> drogy (EMCDDA, 2016). </a:t>
            </a:r>
            <a:r>
              <a:rPr lang="sk-SK" sz="1200" kern="1200" dirty="0" err="1">
                <a:solidFill>
                  <a:schemeClr val="tx1"/>
                </a:solidFill>
                <a:effectLst/>
                <a:latin typeface="+mn-lt"/>
                <a:ea typeface="+mn-ea"/>
                <a:cs typeface="+mn-cs"/>
              </a:rPr>
              <a:t>Užívání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nelegálních</a:t>
            </a:r>
            <a:r>
              <a:rPr lang="sk-SK" sz="1200" kern="1200" dirty="0">
                <a:solidFill>
                  <a:schemeClr val="tx1"/>
                </a:solidFill>
                <a:effectLst/>
                <a:latin typeface="+mn-lt"/>
                <a:ea typeface="+mn-ea"/>
                <a:cs typeface="+mn-cs"/>
              </a:rPr>
              <a:t> drog, </a:t>
            </a:r>
            <a:r>
              <a:rPr lang="sk-SK" sz="1200" kern="1200" dirty="0" err="1">
                <a:solidFill>
                  <a:schemeClr val="tx1"/>
                </a:solidFill>
                <a:effectLst/>
                <a:latin typeface="+mn-lt"/>
                <a:ea typeface="+mn-ea"/>
                <a:cs typeface="+mn-cs"/>
              </a:rPr>
              <a:t>zejména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lidmi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kteří</a:t>
            </a:r>
            <a:r>
              <a:rPr lang="sk-SK" sz="1200" kern="1200" dirty="0">
                <a:solidFill>
                  <a:schemeClr val="tx1"/>
                </a:solidFill>
                <a:effectLst/>
                <a:latin typeface="+mn-lt"/>
                <a:ea typeface="+mn-ea"/>
                <a:cs typeface="+mn-cs"/>
              </a:rPr>
              <a:t> je </a:t>
            </a:r>
            <a:r>
              <a:rPr lang="sk-SK" sz="1200" kern="1200" dirty="0" err="1">
                <a:solidFill>
                  <a:schemeClr val="tx1"/>
                </a:solidFill>
                <a:effectLst/>
                <a:latin typeface="+mn-lt"/>
                <a:ea typeface="+mn-ea"/>
                <a:cs typeface="+mn-cs"/>
              </a:rPr>
              <a:t>užívají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pravidelně</a:t>
            </a:r>
            <a:r>
              <a:rPr lang="sk-SK" sz="1200" kern="1200" dirty="0">
                <a:solidFill>
                  <a:schemeClr val="tx1"/>
                </a:solidFill>
                <a:effectLst/>
                <a:latin typeface="+mn-lt"/>
                <a:ea typeface="+mn-ea"/>
                <a:cs typeface="+mn-cs"/>
              </a:rPr>
              <a:t>, je </a:t>
            </a:r>
            <a:r>
              <a:rPr lang="sk-SK" sz="1200" kern="1200" dirty="0" err="1">
                <a:solidFill>
                  <a:schemeClr val="tx1"/>
                </a:solidFill>
                <a:effectLst/>
                <a:latin typeface="+mn-lt"/>
                <a:ea typeface="+mn-ea"/>
                <a:cs typeface="+mn-cs"/>
              </a:rPr>
              <a:t>spojeno</a:t>
            </a:r>
            <a:r>
              <a:rPr lang="sk-SK" sz="1200" kern="1200" dirty="0">
                <a:solidFill>
                  <a:schemeClr val="tx1"/>
                </a:solidFill>
                <a:effectLst/>
                <a:latin typeface="+mn-lt"/>
                <a:ea typeface="+mn-ea"/>
                <a:cs typeface="+mn-cs"/>
              </a:rPr>
              <a:t> s vyšším </a:t>
            </a:r>
            <a:r>
              <a:rPr lang="sk-SK" sz="1200" kern="1200" dirty="0" err="1">
                <a:solidFill>
                  <a:schemeClr val="tx1"/>
                </a:solidFill>
                <a:effectLst/>
                <a:latin typeface="+mn-lt"/>
                <a:ea typeface="+mn-ea"/>
                <a:cs typeface="+mn-cs"/>
              </a:rPr>
              <a:t>rizikem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kardiovaskulárních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onemocnění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problémů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duševního</a:t>
            </a:r>
            <a:r>
              <a:rPr lang="sk-SK" sz="1200" kern="1200" dirty="0">
                <a:solidFill>
                  <a:schemeClr val="tx1"/>
                </a:solidFill>
                <a:effectLst/>
                <a:latin typeface="+mn-lt"/>
                <a:ea typeface="+mn-ea"/>
                <a:cs typeface="+mn-cs"/>
              </a:rPr>
              <a:t> zdraví, </a:t>
            </a:r>
            <a:r>
              <a:rPr lang="sk-SK" sz="1200" kern="1200" dirty="0" err="1">
                <a:solidFill>
                  <a:schemeClr val="tx1"/>
                </a:solidFill>
                <a:effectLst/>
                <a:latin typeface="+mn-lt"/>
                <a:ea typeface="+mn-ea"/>
                <a:cs typeface="+mn-cs"/>
              </a:rPr>
              <a:t>nehod</a:t>
            </a:r>
            <a:r>
              <a:rPr lang="sk-SK" sz="1200" kern="1200" dirty="0">
                <a:solidFill>
                  <a:schemeClr val="tx1"/>
                </a:solidFill>
                <a:effectLst/>
                <a:latin typeface="+mn-lt"/>
                <a:ea typeface="+mn-ea"/>
                <a:cs typeface="+mn-cs"/>
              </a:rPr>
              <a:t> a také </a:t>
            </a:r>
            <a:r>
              <a:rPr lang="sk-SK" sz="1200" kern="1200" dirty="0" err="1">
                <a:solidFill>
                  <a:schemeClr val="tx1"/>
                </a:solidFill>
                <a:effectLst/>
                <a:latin typeface="+mn-lt"/>
                <a:ea typeface="+mn-ea"/>
                <a:cs typeface="+mn-cs"/>
              </a:rPr>
              <a:t>infekčních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onemocnění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jako</a:t>
            </a:r>
            <a:r>
              <a:rPr lang="sk-SK" sz="1200" kern="1200" dirty="0">
                <a:solidFill>
                  <a:schemeClr val="tx1"/>
                </a:solidFill>
                <a:effectLst/>
                <a:latin typeface="+mn-lt"/>
                <a:ea typeface="+mn-ea"/>
                <a:cs typeface="+mn-cs"/>
              </a:rPr>
              <a:t> je HIV, </a:t>
            </a:r>
            <a:r>
              <a:rPr lang="sk-SK" sz="1200" kern="1200" dirty="0" err="1">
                <a:solidFill>
                  <a:schemeClr val="tx1"/>
                </a:solidFill>
                <a:effectLst/>
                <a:latin typeface="+mn-lt"/>
                <a:ea typeface="+mn-ea"/>
                <a:cs typeface="+mn-cs"/>
              </a:rPr>
              <a:t>když</a:t>
            </a:r>
            <a:r>
              <a:rPr lang="sk-SK" sz="1200" kern="1200" dirty="0">
                <a:solidFill>
                  <a:schemeClr val="tx1"/>
                </a:solidFill>
                <a:effectLst/>
                <a:latin typeface="+mn-lt"/>
                <a:ea typeface="+mn-ea"/>
                <a:cs typeface="+mn-cs"/>
              </a:rPr>
              <a:t> je droga </a:t>
            </a:r>
            <a:r>
              <a:rPr lang="sk-SK" sz="1200" kern="1200" dirty="0" err="1">
                <a:solidFill>
                  <a:schemeClr val="tx1"/>
                </a:solidFill>
                <a:effectLst/>
                <a:latin typeface="+mn-lt"/>
                <a:ea typeface="+mn-ea"/>
                <a:cs typeface="+mn-cs"/>
              </a:rPr>
              <a:t>injekčně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aplikována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Užívání</a:t>
            </a:r>
            <a:r>
              <a:rPr lang="sk-SK" sz="1200" kern="1200" dirty="0">
                <a:solidFill>
                  <a:schemeClr val="tx1"/>
                </a:solidFill>
                <a:effectLst/>
                <a:latin typeface="+mn-lt"/>
                <a:ea typeface="+mn-ea"/>
                <a:cs typeface="+mn-cs"/>
              </a:rPr>
              <a:t> nezákonných drog je </a:t>
            </a:r>
            <a:r>
              <a:rPr lang="sk-SK" sz="1200" kern="1200" dirty="0" err="1">
                <a:solidFill>
                  <a:schemeClr val="tx1"/>
                </a:solidFill>
                <a:effectLst/>
                <a:latin typeface="+mn-lt"/>
                <a:ea typeface="+mn-ea"/>
                <a:cs typeface="+mn-cs"/>
              </a:rPr>
              <a:t>důležitou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příčinou</a:t>
            </a:r>
            <a:r>
              <a:rPr lang="sk-SK" sz="1200" kern="1200" dirty="0">
                <a:solidFill>
                  <a:schemeClr val="tx1"/>
                </a:solidFill>
                <a:effectLst/>
                <a:latin typeface="+mn-lt"/>
                <a:ea typeface="+mn-ea"/>
                <a:cs typeface="+mn-cs"/>
              </a:rPr>
              <a:t> úmrtnosti mladých </a:t>
            </a:r>
            <a:r>
              <a:rPr lang="sk-SK" sz="1200" kern="1200" dirty="0" err="1">
                <a:solidFill>
                  <a:schemeClr val="tx1"/>
                </a:solidFill>
                <a:effectLst/>
                <a:latin typeface="+mn-lt"/>
                <a:ea typeface="+mn-ea"/>
                <a:cs typeface="+mn-cs"/>
              </a:rPr>
              <a:t>lidí</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Evropě</a:t>
            </a:r>
            <a:r>
              <a:rPr lang="sk-SK" sz="1200" kern="1200" dirty="0">
                <a:solidFill>
                  <a:schemeClr val="tx1"/>
                </a:solidFill>
                <a:effectLst/>
                <a:latin typeface="+mn-lt"/>
                <a:ea typeface="+mn-ea"/>
                <a:cs typeface="+mn-cs"/>
              </a:rPr>
              <a:t>, a to jak </a:t>
            </a:r>
            <a:r>
              <a:rPr lang="sk-SK" sz="1200" kern="1200" dirty="0" err="1">
                <a:solidFill>
                  <a:schemeClr val="tx1"/>
                </a:solidFill>
                <a:effectLst/>
                <a:latin typeface="+mn-lt"/>
                <a:ea typeface="+mn-ea"/>
                <a:cs typeface="+mn-cs"/>
              </a:rPr>
              <a:t>přímo</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důsledku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předávkování</a:t>
            </a:r>
            <a:r>
              <a:rPr lang="sk-SK" sz="1200" kern="1200" dirty="0">
                <a:solidFill>
                  <a:schemeClr val="tx1"/>
                </a:solidFill>
                <a:effectLst/>
                <a:latin typeface="+mn-lt"/>
                <a:ea typeface="+mn-ea"/>
                <a:cs typeface="+mn-cs"/>
              </a:rPr>
              <a:t>, tak </a:t>
            </a:r>
            <a:r>
              <a:rPr lang="sk-SK" sz="1200" kern="1200" dirty="0" err="1">
                <a:solidFill>
                  <a:schemeClr val="tx1"/>
                </a:solidFill>
                <a:effectLst/>
                <a:latin typeface="+mn-lt"/>
                <a:ea typeface="+mn-ea"/>
                <a:cs typeface="+mn-cs"/>
              </a:rPr>
              <a:t>nepřímo</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důsledku</a:t>
            </a:r>
            <a:r>
              <a:rPr lang="sk-SK" sz="1200" kern="1200" dirty="0">
                <a:solidFill>
                  <a:schemeClr val="tx1"/>
                </a:solidFill>
                <a:effectLst/>
                <a:latin typeface="+mn-lt"/>
                <a:ea typeface="+mn-ea"/>
                <a:cs typeface="+mn-cs"/>
              </a:rPr>
              <a:t> nemocí </a:t>
            </a:r>
            <a:r>
              <a:rPr lang="sk-SK" sz="1200" kern="1200" dirty="0" err="1">
                <a:solidFill>
                  <a:schemeClr val="tx1"/>
                </a:solidFill>
                <a:effectLst/>
                <a:latin typeface="+mn-lt"/>
                <a:ea typeface="+mn-ea"/>
                <a:cs typeface="+mn-cs"/>
              </a:rPr>
              <a:t>souvisejících</a:t>
            </a:r>
            <a:r>
              <a:rPr lang="sk-SK" sz="1200" kern="1200" dirty="0">
                <a:solidFill>
                  <a:schemeClr val="tx1"/>
                </a:solidFill>
                <a:effectLst/>
                <a:latin typeface="+mn-lt"/>
                <a:ea typeface="+mn-ea"/>
                <a:cs typeface="+mn-cs"/>
              </a:rPr>
              <a:t> s drogami, </a:t>
            </a:r>
            <a:r>
              <a:rPr lang="sk-SK" sz="1200" kern="1200" dirty="0" err="1">
                <a:solidFill>
                  <a:schemeClr val="tx1"/>
                </a:solidFill>
                <a:effectLst/>
                <a:latin typeface="+mn-lt"/>
                <a:ea typeface="+mn-ea"/>
                <a:cs typeface="+mn-cs"/>
              </a:rPr>
              <a:t>nehod</a:t>
            </a:r>
            <a:r>
              <a:rPr lang="sk-SK" sz="1200" kern="1200" dirty="0">
                <a:solidFill>
                  <a:schemeClr val="tx1"/>
                </a:solidFill>
                <a:effectLst/>
                <a:latin typeface="+mn-lt"/>
                <a:ea typeface="+mn-ea"/>
                <a:cs typeface="+mn-cs"/>
              </a:rPr>
              <a:t>, násilí a </a:t>
            </a:r>
            <a:r>
              <a:rPr lang="sk-SK" sz="1200" kern="1200" dirty="0" err="1">
                <a:solidFill>
                  <a:schemeClr val="tx1"/>
                </a:solidFill>
                <a:effectLst/>
                <a:latin typeface="+mn-lt"/>
                <a:ea typeface="+mn-ea"/>
                <a:cs typeface="+mn-cs"/>
              </a:rPr>
              <a:t>sebevražd</a:t>
            </a:r>
            <a:r>
              <a:rPr lang="sk-SK" sz="1200" kern="1200" dirty="0">
                <a:solidFill>
                  <a:schemeClr val="tx1"/>
                </a:solidFill>
                <a:effectLst/>
                <a:latin typeface="+mn-lt"/>
                <a:ea typeface="+mn-ea"/>
                <a:cs typeface="+mn-cs"/>
              </a:rPr>
              <a:t>.</a:t>
            </a:r>
          </a:p>
          <a:p>
            <a:r>
              <a:rPr lang="sk-SK" sz="1200" kern="1200" dirty="0" err="1">
                <a:solidFill>
                  <a:schemeClr val="tx1"/>
                </a:solidFill>
                <a:effectLst/>
                <a:latin typeface="+mn-lt"/>
                <a:ea typeface="+mn-ea"/>
                <a:cs typeface="+mn-cs"/>
              </a:rPr>
              <a:t>Konopí</a:t>
            </a:r>
            <a:r>
              <a:rPr lang="sk-SK" sz="1200" kern="1200" dirty="0">
                <a:solidFill>
                  <a:schemeClr val="tx1"/>
                </a:solidFill>
                <a:effectLst/>
                <a:latin typeface="+mn-lt"/>
                <a:ea typeface="+mn-ea"/>
                <a:cs typeface="+mn-cs"/>
              </a:rPr>
              <a:t> je </a:t>
            </a:r>
            <a:r>
              <a:rPr lang="sk-SK" sz="1200" kern="1200" dirty="0" err="1">
                <a:solidFill>
                  <a:schemeClr val="tx1"/>
                </a:solidFill>
                <a:effectLst/>
                <a:latin typeface="+mn-lt"/>
                <a:ea typeface="+mn-ea"/>
                <a:cs typeface="+mn-cs"/>
              </a:rPr>
              <a:t>nelegální</a:t>
            </a:r>
            <a:r>
              <a:rPr lang="sk-SK" sz="1200" kern="1200" dirty="0">
                <a:solidFill>
                  <a:schemeClr val="tx1"/>
                </a:solidFill>
                <a:effectLst/>
                <a:latin typeface="+mn-lt"/>
                <a:ea typeface="+mn-ea"/>
                <a:cs typeface="+mn-cs"/>
              </a:rPr>
              <a:t> drogou, </a:t>
            </a:r>
            <a:r>
              <a:rPr lang="sk-SK" sz="1200" kern="1200" dirty="0" err="1">
                <a:solidFill>
                  <a:schemeClr val="tx1"/>
                </a:solidFill>
                <a:effectLst/>
                <a:latin typeface="+mn-lt"/>
                <a:ea typeface="+mn-ea"/>
                <a:cs typeface="+mn-cs"/>
              </a:rPr>
              <a:t>která</a:t>
            </a:r>
            <a:r>
              <a:rPr lang="sk-SK" sz="1200" kern="1200" dirty="0">
                <a:solidFill>
                  <a:schemeClr val="tx1"/>
                </a:solidFill>
                <a:effectLst/>
                <a:latin typeface="+mn-lt"/>
                <a:ea typeface="+mn-ea"/>
                <a:cs typeface="+mn-cs"/>
              </a:rPr>
              <a:t> je </a:t>
            </a:r>
            <a:r>
              <a:rPr lang="sk-SK" sz="1200" kern="1200" dirty="0" err="1">
                <a:solidFill>
                  <a:schemeClr val="tx1"/>
                </a:solidFill>
                <a:effectLst/>
                <a:latin typeface="+mn-lt"/>
                <a:ea typeface="+mn-ea"/>
                <a:cs typeface="+mn-cs"/>
              </a:rPr>
              <a:t>nejužívanější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mladými </a:t>
            </a:r>
            <a:r>
              <a:rPr lang="sk-SK" sz="1200" kern="1200" dirty="0" err="1">
                <a:solidFill>
                  <a:schemeClr val="tx1"/>
                </a:solidFill>
                <a:effectLst/>
                <a:latin typeface="+mn-lt"/>
                <a:ea typeface="+mn-ea"/>
                <a:cs typeface="+mn-cs"/>
              </a:rPr>
              <a:t>dospělými</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Evropě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zejména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mladými muži. </a:t>
            </a:r>
            <a:r>
              <a:rPr lang="sk-SK" sz="1200" kern="1200" dirty="0" err="1">
                <a:solidFill>
                  <a:schemeClr val="tx1"/>
                </a:solidFill>
                <a:effectLst/>
                <a:latin typeface="+mn-lt"/>
                <a:ea typeface="+mn-ea"/>
                <a:cs typeface="+mn-cs"/>
              </a:rPr>
              <a:t>Více</a:t>
            </a:r>
            <a:r>
              <a:rPr lang="sk-SK" sz="1200" kern="1200" dirty="0">
                <a:solidFill>
                  <a:schemeClr val="tx1"/>
                </a:solidFill>
                <a:effectLst/>
                <a:latin typeface="+mn-lt"/>
                <a:ea typeface="+mn-ea"/>
                <a:cs typeface="+mn-cs"/>
              </a:rPr>
              <a:t> než 13 % </a:t>
            </a:r>
            <a:r>
              <a:rPr lang="sk-SK" sz="1200" kern="1200" dirty="0" err="1">
                <a:solidFill>
                  <a:schemeClr val="tx1"/>
                </a:solidFill>
                <a:effectLst/>
                <a:latin typeface="+mn-lt"/>
                <a:ea typeface="+mn-ea"/>
                <a:cs typeface="+mn-cs"/>
              </a:rPr>
              <a:t>lidí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věku</a:t>
            </a:r>
            <a:r>
              <a:rPr lang="sk-SK" sz="1200" kern="1200" dirty="0">
                <a:solidFill>
                  <a:schemeClr val="tx1"/>
                </a:solidFill>
                <a:effectLst/>
                <a:latin typeface="+mn-lt"/>
                <a:ea typeface="+mn-ea"/>
                <a:cs typeface="+mn-cs"/>
              </a:rPr>
              <a:t> 15 až 34 let v </a:t>
            </a:r>
            <a:r>
              <a:rPr lang="sk-SK" sz="1200" kern="1200" dirty="0" err="1">
                <a:solidFill>
                  <a:schemeClr val="tx1"/>
                </a:solidFill>
                <a:effectLst/>
                <a:latin typeface="+mn-lt"/>
                <a:ea typeface="+mn-ea"/>
                <a:cs typeface="+mn-cs"/>
              </a:rPr>
              <a:t>průměru</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EU </a:t>
            </a:r>
            <a:r>
              <a:rPr lang="sk-SK" sz="1200" kern="1200" dirty="0" err="1">
                <a:solidFill>
                  <a:schemeClr val="tx1"/>
                </a:solidFill>
                <a:effectLst/>
                <a:latin typeface="+mn-lt"/>
                <a:ea typeface="+mn-ea"/>
                <a:cs typeface="+mn-cs"/>
              </a:rPr>
              <a:t>uvádí</a:t>
            </a:r>
            <a:r>
              <a:rPr lang="sk-SK" sz="1200" kern="1200" dirty="0">
                <a:solidFill>
                  <a:schemeClr val="tx1"/>
                </a:solidFill>
                <a:effectLst/>
                <a:latin typeface="+mn-lt"/>
                <a:ea typeface="+mn-ea"/>
                <a:cs typeface="+mn-cs"/>
              </a:rPr>
              <a:t>, že v </a:t>
            </a:r>
            <a:r>
              <a:rPr lang="sk-SK" sz="1200" kern="1200" dirty="0" err="1">
                <a:solidFill>
                  <a:schemeClr val="tx1"/>
                </a:solidFill>
                <a:effectLst/>
                <a:latin typeface="+mn-lt"/>
                <a:ea typeface="+mn-ea"/>
                <a:cs typeface="+mn-cs"/>
              </a:rPr>
              <a:t>posledním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roce</a:t>
            </a:r>
            <a:r>
              <a:rPr lang="sk-SK" sz="1200" kern="1200" dirty="0">
                <a:solidFill>
                  <a:schemeClr val="tx1"/>
                </a:solidFill>
                <a:effectLst/>
                <a:latin typeface="+mn-lt"/>
                <a:ea typeface="+mn-ea"/>
                <a:cs typeface="+mn-cs"/>
              </a:rPr>
              <a:t> konzumovali </a:t>
            </a:r>
            <a:r>
              <a:rPr lang="sk-SK" sz="1200" kern="1200" dirty="0" err="1">
                <a:solidFill>
                  <a:schemeClr val="tx1"/>
                </a:solidFill>
                <a:effectLst/>
                <a:latin typeface="+mn-lt"/>
                <a:ea typeface="+mn-ea"/>
                <a:cs typeface="+mn-cs"/>
              </a:rPr>
              <a:t>konopí</a:t>
            </a:r>
            <a:r>
              <a:rPr lang="sk-SK" sz="1200" kern="1200" dirty="0">
                <a:solidFill>
                  <a:schemeClr val="tx1"/>
                </a:solidFill>
                <a:effectLst/>
                <a:latin typeface="+mn-lt"/>
                <a:ea typeface="+mn-ea"/>
                <a:cs typeface="+mn-cs"/>
              </a:rPr>
              <a:t> (obr. 4.26). </a:t>
            </a:r>
            <a:r>
              <a:rPr lang="sk-SK" sz="1200" kern="1200" dirty="0" err="1">
                <a:solidFill>
                  <a:schemeClr val="tx1"/>
                </a:solidFill>
                <a:effectLst/>
                <a:latin typeface="+mn-lt"/>
                <a:ea typeface="+mn-ea"/>
                <a:cs typeface="+mn-cs"/>
              </a:rPr>
              <a:t>Užívání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konopí</a:t>
            </a:r>
            <a:r>
              <a:rPr lang="sk-SK" sz="1200" kern="1200" dirty="0">
                <a:solidFill>
                  <a:schemeClr val="tx1"/>
                </a:solidFill>
                <a:effectLst/>
                <a:latin typeface="+mn-lt"/>
                <a:ea typeface="+mn-ea"/>
                <a:cs typeface="+mn-cs"/>
              </a:rPr>
              <a:t> je </a:t>
            </a:r>
            <a:r>
              <a:rPr lang="sk-SK" sz="1200" kern="1200" dirty="0" err="1">
                <a:solidFill>
                  <a:schemeClr val="tx1"/>
                </a:solidFill>
                <a:effectLst/>
                <a:latin typeface="+mn-lt"/>
                <a:ea typeface="+mn-ea"/>
                <a:cs typeface="+mn-cs"/>
              </a:rPr>
              <a:t>nejvyšší</a:t>
            </a:r>
            <a:r>
              <a:rPr lang="sk-SK" sz="1200" kern="1200" dirty="0">
                <a:solidFill>
                  <a:schemeClr val="tx1"/>
                </a:solidFill>
                <a:effectLst/>
                <a:latin typeface="+mn-lt"/>
                <a:ea typeface="+mn-ea"/>
                <a:cs typeface="+mn-cs"/>
              </a:rPr>
              <a:t> v České </a:t>
            </a:r>
            <a:r>
              <a:rPr lang="sk-SK" sz="1200" kern="1200" dirty="0" err="1">
                <a:solidFill>
                  <a:schemeClr val="tx1"/>
                </a:solidFill>
                <a:effectLst/>
                <a:latin typeface="+mn-lt"/>
                <a:ea typeface="+mn-ea"/>
                <a:cs typeface="+mn-cs"/>
              </a:rPr>
              <a:t>republice</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Francii, kde </a:t>
            </a:r>
            <a:r>
              <a:rPr lang="sk-SK" sz="1200" kern="1200" dirty="0" err="1">
                <a:solidFill>
                  <a:schemeClr val="tx1"/>
                </a:solidFill>
                <a:effectLst/>
                <a:latin typeface="+mn-lt"/>
                <a:ea typeface="+mn-ea"/>
                <a:cs typeface="+mn-cs"/>
              </a:rPr>
              <a:t>více</a:t>
            </a:r>
            <a:r>
              <a:rPr lang="sk-SK" sz="1200" kern="1200" dirty="0">
                <a:solidFill>
                  <a:schemeClr val="tx1"/>
                </a:solidFill>
                <a:effectLst/>
                <a:latin typeface="+mn-lt"/>
                <a:ea typeface="+mn-ea"/>
                <a:cs typeface="+mn-cs"/>
              </a:rPr>
              <a:t> než 20 % </a:t>
            </a:r>
            <a:r>
              <a:rPr lang="sk-SK" sz="1200" kern="1200" dirty="0" err="1">
                <a:solidFill>
                  <a:schemeClr val="tx1"/>
                </a:solidFill>
                <a:effectLst/>
                <a:latin typeface="+mn-lt"/>
                <a:ea typeface="+mn-ea"/>
                <a:cs typeface="+mn-cs"/>
              </a:rPr>
              <a:t>lidí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věku</a:t>
            </a:r>
            <a:r>
              <a:rPr lang="sk-SK" sz="1200" kern="1200" dirty="0">
                <a:solidFill>
                  <a:schemeClr val="tx1"/>
                </a:solidFill>
                <a:effectLst/>
                <a:latin typeface="+mn-lt"/>
                <a:ea typeface="+mn-ea"/>
                <a:cs typeface="+mn-cs"/>
              </a:rPr>
              <a:t> 15 až 34 let </a:t>
            </a:r>
            <a:r>
              <a:rPr lang="sk-SK" sz="1200" kern="1200" dirty="0" err="1">
                <a:solidFill>
                  <a:schemeClr val="tx1"/>
                </a:solidFill>
                <a:effectLst/>
                <a:latin typeface="+mn-lt"/>
                <a:ea typeface="+mn-ea"/>
                <a:cs typeface="+mn-cs"/>
              </a:rPr>
              <a:t>uvedlo</a:t>
            </a:r>
            <a:r>
              <a:rPr lang="sk-SK" sz="1200" kern="1200" dirty="0">
                <a:solidFill>
                  <a:schemeClr val="tx1"/>
                </a:solidFill>
                <a:effectLst/>
                <a:latin typeface="+mn-lt"/>
                <a:ea typeface="+mn-ea"/>
                <a:cs typeface="+mn-cs"/>
              </a:rPr>
              <a:t>, že v </a:t>
            </a:r>
            <a:r>
              <a:rPr lang="sk-SK" sz="1200" kern="1200" dirty="0" err="1">
                <a:solidFill>
                  <a:schemeClr val="tx1"/>
                </a:solidFill>
                <a:effectLst/>
                <a:latin typeface="+mn-lt"/>
                <a:ea typeface="+mn-ea"/>
                <a:cs typeface="+mn-cs"/>
              </a:rPr>
              <a:t>posledním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roce</a:t>
            </a:r>
            <a:r>
              <a:rPr lang="sk-SK" sz="1200" kern="1200" dirty="0">
                <a:solidFill>
                  <a:schemeClr val="tx1"/>
                </a:solidFill>
                <a:effectLst/>
                <a:latin typeface="+mn-lt"/>
                <a:ea typeface="+mn-ea"/>
                <a:cs typeface="+mn-cs"/>
              </a:rPr>
              <a:t> užili </a:t>
            </a:r>
            <a:r>
              <a:rPr lang="sk-SK" sz="1200" kern="1200" dirty="0" err="1">
                <a:solidFill>
                  <a:schemeClr val="tx1"/>
                </a:solidFill>
                <a:effectLst/>
                <a:latin typeface="+mn-lt"/>
                <a:ea typeface="+mn-ea"/>
                <a:cs typeface="+mn-cs"/>
              </a:rPr>
              <a:t>konopí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Užívání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konopí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posledních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deseti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letech</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některých</a:t>
            </a:r>
            <a:r>
              <a:rPr lang="sk-SK" sz="1200" kern="1200" dirty="0">
                <a:solidFill>
                  <a:schemeClr val="tx1"/>
                </a:solidFill>
                <a:effectLst/>
                <a:latin typeface="+mn-lt"/>
                <a:ea typeface="+mn-ea"/>
                <a:cs typeface="+mn-cs"/>
              </a:rPr>
              <a:t> severských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(Dánsko a </a:t>
            </a:r>
            <a:r>
              <a:rPr lang="sk-SK" sz="1200" kern="1200" dirty="0" err="1">
                <a:solidFill>
                  <a:schemeClr val="tx1"/>
                </a:solidFill>
                <a:effectLst/>
                <a:latin typeface="+mn-lt"/>
                <a:ea typeface="+mn-ea"/>
                <a:cs typeface="+mn-cs"/>
              </a:rPr>
              <a:t>Finsko</a:t>
            </a:r>
            <a:r>
              <a:rPr lang="sk-SK" sz="1200" kern="1200" dirty="0">
                <a:solidFill>
                  <a:schemeClr val="tx1"/>
                </a:solidFill>
                <a:effectLst/>
                <a:latin typeface="+mn-lt"/>
                <a:ea typeface="+mn-ea"/>
                <a:cs typeface="+mn-cs"/>
              </a:rPr>
              <a:t>) zvýšilo, </a:t>
            </a:r>
            <a:r>
              <a:rPr lang="sk-SK" sz="1200" kern="1200" dirty="0" err="1">
                <a:solidFill>
                  <a:schemeClr val="tx1"/>
                </a:solidFill>
                <a:effectLst/>
                <a:latin typeface="+mn-lt"/>
                <a:ea typeface="+mn-ea"/>
                <a:cs typeface="+mn-cs"/>
              </a:rPr>
              <a:t>přičemž</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úrovně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spotřeby</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těchto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nyní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překračují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evropský</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průměr</a:t>
            </a:r>
            <a:r>
              <a:rPr lang="sk-SK" sz="1200" kern="1200" dirty="0">
                <a:solidFill>
                  <a:schemeClr val="tx1"/>
                </a:solidFill>
                <a:effectLst/>
                <a:latin typeface="+mn-lt"/>
                <a:ea typeface="+mn-ea"/>
                <a:cs typeface="+mn-cs"/>
              </a:rPr>
              <a:t>.</a:t>
            </a:r>
          </a:p>
          <a:p>
            <a:r>
              <a:rPr lang="sk-SK" sz="1200" kern="1200" dirty="0" err="1">
                <a:solidFill>
                  <a:schemeClr val="tx1"/>
                </a:solidFill>
                <a:effectLst/>
                <a:latin typeface="+mn-lt"/>
                <a:ea typeface="+mn-ea"/>
                <a:cs typeface="+mn-cs"/>
              </a:rPr>
              <a:t>Kokain</a:t>
            </a:r>
            <a:r>
              <a:rPr lang="sk-SK" sz="1200" kern="1200" dirty="0">
                <a:solidFill>
                  <a:schemeClr val="tx1"/>
                </a:solidFill>
                <a:effectLst/>
                <a:latin typeface="+mn-lt"/>
                <a:ea typeface="+mn-ea"/>
                <a:cs typeface="+mn-cs"/>
              </a:rPr>
              <a:t> je </a:t>
            </a:r>
            <a:r>
              <a:rPr lang="sk-SK" sz="1200" kern="1200" dirty="0" err="1">
                <a:solidFill>
                  <a:schemeClr val="tx1"/>
                </a:solidFill>
                <a:effectLst/>
                <a:latin typeface="+mn-lt"/>
                <a:ea typeface="+mn-ea"/>
                <a:cs typeface="+mn-cs"/>
              </a:rPr>
              <a:t>nejběžněji</a:t>
            </a:r>
            <a:r>
              <a:rPr lang="sk-SK" sz="1200" kern="1200" dirty="0">
                <a:solidFill>
                  <a:schemeClr val="tx1"/>
                </a:solidFill>
                <a:effectLst/>
                <a:latin typeface="+mn-lt"/>
                <a:ea typeface="+mn-ea"/>
                <a:cs typeface="+mn-cs"/>
              </a:rPr>
              <a:t> užívaným nezákonným </a:t>
            </a:r>
            <a:r>
              <a:rPr lang="sk-SK" sz="1200" kern="1200" dirty="0" err="1">
                <a:solidFill>
                  <a:schemeClr val="tx1"/>
                </a:solidFill>
                <a:effectLst/>
                <a:latin typeface="+mn-lt"/>
                <a:ea typeface="+mn-ea"/>
                <a:cs typeface="+mn-cs"/>
              </a:rPr>
              <a:t>stimulantem</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Evropě</a:t>
            </a:r>
            <a:r>
              <a:rPr lang="sk-SK" sz="1200" kern="1200" dirty="0">
                <a:solidFill>
                  <a:schemeClr val="tx1"/>
                </a:solidFill>
                <a:effectLst/>
                <a:latin typeface="+mn-lt"/>
                <a:ea typeface="+mn-ea"/>
                <a:cs typeface="+mn-cs"/>
              </a:rPr>
              <a:t>: asi 2 % mladých </a:t>
            </a:r>
            <a:r>
              <a:rPr lang="sk-SK" sz="1200" kern="1200" dirty="0" err="1">
                <a:solidFill>
                  <a:schemeClr val="tx1"/>
                </a:solidFill>
                <a:effectLst/>
                <a:latin typeface="+mn-lt"/>
                <a:ea typeface="+mn-ea"/>
                <a:cs typeface="+mn-cs"/>
              </a:rPr>
              <a:t>dospělých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věku</a:t>
            </a:r>
            <a:r>
              <a:rPr lang="sk-SK" sz="1200" kern="1200" dirty="0">
                <a:solidFill>
                  <a:schemeClr val="tx1"/>
                </a:solidFill>
                <a:effectLst/>
                <a:latin typeface="+mn-lt"/>
                <a:ea typeface="+mn-ea"/>
                <a:cs typeface="+mn-cs"/>
              </a:rPr>
              <a:t> 15–34 let </a:t>
            </a:r>
            <a:r>
              <a:rPr lang="sk-SK" sz="1200" kern="1200" dirty="0" err="1">
                <a:solidFill>
                  <a:schemeClr val="tx1"/>
                </a:solidFill>
                <a:effectLst/>
                <a:latin typeface="+mn-lt"/>
                <a:ea typeface="+mn-ea"/>
                <a:cs typeface="+mn-cs"/>
              </a:rPr>
              <a:t>uvádí</a:t>
            </a:r>
            <a:r>
              <a:rPr lang="sk-SK" sz="1200" kern="1200" dirty="0">
                <a:solidFill>
                  <a:schemeClr val="tx1"/>
                </a:solidFill>
                <a:effectLst/>
                <a:latin typeface="+mn-lt"/>
                <a:ea typeface="+mn-ea"/>
                <a:cs typeface="+mn-cs"/>
              </a:rPr>
              <a:t>, že užili </a:t>
            </a:r>
            <a:r>
              <a:rPr lang="sk-SK" sz="1200" kern="1200" dirty="0" err="1">
                <a:solidFill>
                  <a:schemeClr val="tx1"/>
                </a:solidFill>
                <a:effectLst/>
                <a:latin typeface="+mn-lt"/>
                <a:ea typeface="+mn-ea"/>
                <a:cs typeface="+mn-cs"/>
              </a:rPr>
              <a:t>kokain</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posledním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roce</a:t>
            </a:r>
            <a:r>
              <a:rPr lang="sk-SK" sz="1200" kern="1200" dirty="0">
                <a:solidFill>
                  <a:schemeClr val="tx1"/>
                </a:solidFill>
                <a:effectLst/>
                <a:latin typeface="+mn-lt"/>
                <a:ea typeface="+mn-ea"/>
                <a:cs typeface="+mn-cs"/>
              </a:rPr>
              <a:t> (obr. 4.27). </a:t>
            </a:r>
            <a:r>
              <a:rPr lang="sk-SK" sz="1200" kern="1200" dirty="0" err="1">
                <a:solidFill>
                  <a:schemeClr val="tx1"/>
                </a:solidFill>
                <a:effectLst/>
                <a:latin typeface="+mn-lt"/>
                <a:ea typeface="+mn-ea"/>
                <a:cs typeface="+mn-cs"/>
              </a:rPr>
              <a:t>Procento</a:t>
            </a:r>
            <a:r>
              <a:rPr lang="sk-SK" sz="1200" kern="1200" dirty="0">
                <a:solidFill>
                  <a:schemeClr val="tx1"/>
                </a:solidFill>
                <a:effectLst/>
                <a:latin typeface="+mn-lt"/>
                <a:ea typeface="+mn-ea"/>
                <a:cs typeface="+mn-cs"/>
              </a:rPr>
              <a:t> mladých </a:t>
            </a:r>
            <a:r>
              <a:rPr lang="sk-SK" sz="1200" kern="1200" dirty="0" err="1">
                <a:solidFill>
                  <a:schemeClr val="tx1"/>
                </a:solidFill>
                <a:effectLst/>
                <a:latin typeface="+mn-lt"/>
                <a:ea typeface="+mn-ea"/>
                <a:cs typeface="+mn-cs"/>
              </a:rPr>
              <a:t>dospělých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konzumujících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kokain</a:t>
            </a:r>
            <a:r>
              <a:rPr lang="sk-SK" sz="1200" kern="1200" dirty="0">
                <a:solidFill>
                  <a:schemeClr val="tx1"/>
                </a:solidFill>
                <a:effectLst/>
                <a:latin typeface="+mn-lt"/>
                <a:ea typeface="+mn-ea"/>
                <a:cs typeface="+mn-cs"/>
              </a:rPr>
              <a:t> je </a:t>
            </a:r>
            <a:r>
              <a:rPr lang="sk-SK" sz="1200" kern="1200" dirty="0" err="1">
                <a:solidFill>
                  <a:schemeClr val="tx1"/>
                </a:solidFill>
                <a:effectLst/>
                <a:latin typeface="+mn-lt"/>
                <a:ea typeface="+mn-ea"/>
                <a:cs typeface="+mn-cs"/>
              </a:rPr>
              <a:t>nejvyšší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Spojeném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království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Španělsku</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Nizozemsku</a:t>
            </a:r>
            <a:r>
              <a:rPr lang="sk-SK" sz="1200" kern="1200" dirty="0">
                <a:solidFill>
                  <a:schemeClr val="tx1"/>
                </a:solidFill>
                <a:effectLst/>
                <a:latin typeface="+mn-lt"/>
                <a:ea typeface="+mn-ea"/>
                <a:cs typeface="+mn-cs"/>
              </a:rPr>
              <a:t>, kde 3 % nebo </a:t>
            </a:r>
            <a:r>
              <a:rPr lang="sk-SK" sz="1200" kern="1200" dirty="0" err="1">
                <a:solidFill>
                  <a:schemeClr val="tx1"/>
                </a:solidFill>
                <a:effectLst/>
                <a:latin typeface="+mn-lt"/>
                <a:ea typeface="+mn-ea"/>
                <a:cs typeface="+mn-cs"/>
              </a:rPr>
              <a:t>více</a:t>
            </a:r>
            <a:r>
              <a:rPr lang="sk-SK" sz="1200" kern="1200" dirty="0">
                <a:solidFill>
                  <a:schemeClr val="tx1"/>
                </a:solidFill>
                <a:effectLst/>
                <a:latin typeface="+mn-lt"/>
                <a:ea typeface="+mn-ea"/>
                <a:cs typeface="+mn-cs"/>
              </a:rPr>
              <a:t> mladých </a:t>
            </a:r>
            <a:r>
              <a:rPr lang="sk-SK" sz="1200" kern="1200" dirty="0" err="1">
                <a:solidFill>
                  <a:schemeClr val="tx1"/>
                </a:solidFill>
                <a:effectLst/>
                <a:latin typeface="+mn-lt"/>
                <a:ea typeface="+mn-ea"/>
                <a:cs typeface="+mn-cs"/>
              </a:rPr>
              <a:t>dospělých</a:t>
            </a:r>
            <a:r>
              <a:rPr lang="sk-SK" sz="1200" kern="1200" dirty="0">
                <a:solidFill>
                  <a:schemeClr val="tx1"/>
                </a:solidFill>
                <a:effectLst/>
                <a:latin typeface="+mn-lt"/>
                <a:ea typeface="+mn-ea"/>
                <a:cs typeface="+mn-cs"/>
              </a:rPr>
              <a:t> užilo </a:t>
            </a:r>
            <a:r>
              <a:rPr lang="sk-SK" sz="1200" kern="1200" dirty="0" err="1">
                <a:solidFill>
                  <a:schemeClr val="tx1"/>
                </a:solidFill>
                <a:effectLst/>
                <a:latin typeface="+mn-lt"/>
                <a:ea typeface="+mn-ea"/>
                <a:cs typeface="+mn-cs"/>
              </a:rPr>
              <a:t>kokain</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alespoň</a:t>
            </a:r>
            <a:r>
              <a:rPr lang="sk-SK" sz="1200" kern="1200" dirty="0">
                <a:solidFill>
                  <a:schemeClr val="tx1"/>
                </a:solidFill>
                <a:effectLst/>
                <a:latin typeface="+mn-lt"/>
                <a:ea typeface="+mn-ea"/>
                <a:cs typeface="+mn-cs"/>
              </a:rPr>
              <a:t> jednou za poslední rok. </a:t>
            </a:r>
            <a:r>
              <a:rPr lang="sk-SK" sz="1200" kern="1200" dirty="0" err="1">
                <a:solidFill>
                  <a:schemeClr val="tx1"/>
                </a:solidFill>
                <a:effectLst/>
                <a:latin typeface="+mn-lt"/>
                <a:ea typeface="+mn-ea"/>
                <a:cs typeface="+mn-cs"/>
              </a:rPr>
              <a:t>Užívání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kokainu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posledních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letech</a:t>
            </a:r>
            <a:r>
              <a:rPr lang="sk-SK" sz="1200" kern="1200" dirty="0">
                <a:solidFill>
                  <a:schemeClr val="tx1"/>
                </a:solidFill>
                <a:effectLst/>
                <a:latin typeface="+mn-lt"/>
                <a:ea typeface="+mn-ea"/>
                <a:cs typeface="+mn-cs"/>
              </a:rPr>
              <a:t> zvýšilo </a:t>
            </a:r>
            <a:r>
              <a:rPr lang="sk-SK" sz="1200" kern="1200" dirty="0" err="1">
                <a:solidFill>
                  <a:schemeClr val="tx1"/>
                </a:solidFill>
                <a:effectLst/>
                <a:latin typeface="+mn-lt"/>
                <a:ea typeface="+mn-ea"/>
                <a:cs typeface="+mn-cs"/>
              </a:rPr>
              <a:t>nejméně</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šesti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(Česká republika, </a:t>
            </a:r>
            <a:r>
              <a:rPr lang="sk-SK" sz="1200" kern="1200" dirty="0" err="1">
                <a:solidFill>
                  <a:schemeClr val="tx1"/>
                </a:solidFill>
                <a:effectLst/>
                <a:latin typeface="+mn-lt"/>
                <a:ea typeface="+mn-ea"/>
                <a:cs typeface="+mn-cs"/>
              </a:rPr>
              <a:t>Finsko</a:t>
            </a:r>
            <a:r>
              <a:rPr lang="sk-SK" sz="1200" kern="1200" dirty="0">
                <a:solidFill>
                  <a:schemeClr val="tx1"/>
                </a:solidFill>
                <a:effectLst/>
                <a:latin typeface="+mn-lt"/>
                <a:ea typeface="+mn-ea"/>
                <a:cs typeface="+mn-cs"/>
              </a:rPr>
              <a:t>, Francie, </a:t>
            </a:r>
            <a:r>
              <a:rPr lang="sk-SK" sz="1200" kern="1200" dirty="0" err="1">
                <a:solidFill>
                  <a:schemeClr val="tx1"/>
                </a:solidFill>
                <a:effectLst/>
                <a:latin typeface="+mn-lt"/>
                <a:ea typeface="+mn-ea"/>
                <a:cs typeface="+mn-cs"/>
              </a:rPr>
              <a:t>Nizozemsko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Norsko</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Polsko</a:t>
            </a:r>
            <a:r>
              <a:rPr lang="sk-SK" sz="1200" kern="1200" dirty="0">
                <a:solidFill>
                  <a:schemeClr val="tx1"/>
                </a:solidFill>
                <a:effectLst/>
                <a:latin typeface="+mn-lt"/>
                <a:ea typeface="+mn-ea"/>
                <a:cs typeface="+mn-cs"/>
              </a:rPr>
              <a:t>).</a:t>
            </a:r>
          </a:p>
          <a:p>
            <a:r>
              <a:rPr lang="sk-SK" sz="1200" kern="1200" dirty="0" err="1">
                <a:solidFill>
                  <a:schemeClr val="tx1"/>
                </a:solidFill>
                <a:effectLst/>
                <a:latin typeface="+mn-lt"/>
                <a:ea typeface="+mn-ea"/>
                <a:cs typeface="+mn-cs"/>
              </a:rPr>
              <a:t>Užívání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amfetaminů</a:t>
            </a:r>
            <a:r>
              <a:rPr lang="sk-SK" sz="1200" kern="1200" dirty="0">
                <a:solidFill>
                  <a:schemeClr val="tx1"/>
                </a:solidFill>
                <a:effectLst/>
                <a:latin typeface="+mn-lt"/>
                <a:ea typeface="+mn-ea"/>
                <a:cs typeface="+mn-cs"/>
              </a:rPr>
              <a:t> a extáze (neboli MDMA) je o </a:t>
            </a:r>
            <a:r>
              <a:rPr lang="sk-SK" sz="1200" kern="1200" dirty="0" err="1">
                <a:solidFill>
                  <a:schemeClr val="tx1"/>
                </a:solidFill>
                <a:effectLst/>
                <a:latin typeface="+mn-lt"/>
                <a:ea typeface="+mn-ea"/>
                <a:cs typeface="+mn-cs"/>
              </a:rPr>
              <a:t>něco</a:t>
            </a:r>
            <a:r>
              <a:rPr lang="sk-SK" sz="1200" kern="1200" dirty="0">
                <a:solidFill>
                  <a:schemeClr val="tx1"/>
                </a:solidFill>
                <a:effectLst/>
                <a:latin typeface="+mn-lt"/>
                <a:ea typeface="+mn-ea"/>
                <a:cs typeface="+mn-cs"/>
              </a:rPr>
              <a:t> nižší než u </a:t>
            </a:r>
            <a:r>
              <a:rPr lang="sk-SK" sz="1200" kern="1200" dirty="0" err="1">
                <a:solidFill>
                  <a:schemeClr val="tx1"/>
                </a:solidFill>
                <a:effectLst/>
                <a:latin typeface="+mn-lt"/>
                <a:ea typeface="+mn-ea"/>
                <a:cs typeface="+mn-cs"/>
              </a:rPr>
              <a:t>kokainu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přičemž</a:t>
            </a:r>
            <a:r>
              <a:rPr lang="sk-SK" sz="1200" kern="1200" dirty="0">
                <a:solidFill>
                  <a:schemeClr val="tx1"/>
                </a:solidFill>
                <a:effectLst/>
                <a:latin typeface="+mn-lt"/>
                <a:ea typeface="+mn-ea"/>
                <a:cs typeface="+mn-cs"/>
              </a:rPr>
              <a:t> asi 1 % mladých </a:t>
            </a:r>
            <a:r>
              <a:rPr lang="sk-SK" sz="1200" kern="1200" dirty="0" err="1">
                <a:solidFill>
                  <a:schemeClr val="tx1"/>
                </a:solidFill>
                <a:effectLst/>
                <a:latin typeface="+mn-lt"/>
                <a:ea typeface="+mn-ea"/>
                <a:cs typeface="+mn-cs"/>
              </a:rPr>
              <a:t>dospělých</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EU </a:t>
            </a:r>
            <a:r>
              <a:rPr lang="sk-SK" sz="1200" kern="1200" dirty="0" err="1">
                <a:solidFill>
                  <a:schemeClr val="tx1"/>
                </a:solidFill>
                <a:effectLst/>
                <a:latin typeface="+mn-lt"/>
                <a:ea typeface="+mn-ea"/>
                <a:cs typeface="+mn-cs"/>
              </a:rPr>
              <a:t>uvedlo</a:t>
            </a:r>
            <a:r>
              <a:rPr lang="sk-SK" sz="1200" kern="1200" dirty="0">
                <a:solidFill>
                  <a:schemeClr val="tx1"/>
                </a:solidFill>
                <a:effectLst/>
                <a:latin typeface="+mn-lt"/>
                <a:ea typeface="+mn-ea"/>
                <a:cs typeface="+mn-cs"/>
              </a:rPr>
              <a:t>, že v </a:t>
            </a:r>
            <a:r>
              <a:rPr lang="sk-SK" sz="1200" kern="1200" dirty="0" err="1">
                <a:solidFill>
                  <a:schemeClr val="tx1"/>
                </a:solidFill>
                <a:effectLst/>
                <a:latin typeface="+mn-lt"/>
                <a:ea typeface="+mn-ea"/>
                <a:cs typeface="+mn-cs"/>
              </a:rPr>
              <a:t>posledním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roce</a:t>
            </a:r>
            <a:r>
              <a:rPr lang="sk-SK" sz="1200" kern="1200" dirty="0">
                <a:solidFill>
                  <a:schemeClr val="tx1"/>
                </a:solidFill>
                <a:effectLst/>
                <a:latin typeface="+mn-lt"/>
                <a:ea typeface="+mn-ea"/>
                <a:cs typeface="+mn-cs"/>
              </a:rPr>
              <a:t> užilo </a:t>
            </a:r>
            <a:r>
              <a:rPr lang="sk-SK" sz="1200" kern="1200" dirty="0" err="1">
                <a:solidFill>
                  <a:schemeClr val="tx1"/>
                </a:solidFill>
                <a:effectLst/>
                <a:latin typeface="+mn-lt"/>
                <a:ea typeface="+mn-ea"/>
                <a:cs typeface="+mn-cs"/>
              </a:rPr>
              <a:t>amfetaminy</a:t>
            </a:r>
            <a:r>
              <a:rPr lang="sk-SK" sz="1200" kern="1200" dirty="0">
                <a:solidFill>
                  <a:schemeClr val="tx1"/>
                </a:solidFill>
                <a:effectLst/>
                <a:latin typeface="+mn-lt"/>
                <a:ea typeface="+mn-ea"/>
                <a:cs typeface="+mn-cs"/>
              </a:rPr>
              <a:t> a 1,7 % </a:t>
            </a:r>
            <a:r>
              <a:rPr lang="sk-SK" sz="1200" kern="1200" dirty="0" err="1">
                <a:solidFill>
                  <a:schemeClr val="tx1"/>
                </a:solidFill>
                <a:effectLst/>
                <a:latin typeface="+mn-lt"/>
                <a:ea typeface="+mn-ea"/>
                <a:cs typeface="+mn-cs"/>
              </a:rPr>
              <a:t>extázi</a:t>
            </a:r>
            <a:r>
              <a:rPr lang="sk-SK" sz="1200" kern="1200" dirty="0">
                <a:solidFill>
                  <a:schemeClr val="tx1"/>
                </a:solidFill>
                <a:effectLst/>
                <a:latin typeface="+mn-lt"/>
                <a:ea typeface="+mn-ea"/>
                <a:cs typeface="+mn-cs"/>
              </a:rPr>
              <a:t> (neboli MDMA). </a:t>
            </a:r>
            <a:r>
              <a:rPr lang="sk-SK" sz="1200" kern="1200" dirty="0" err="1">
                <a:solidFill>
                  <a:schemeClr val="tx1"/>
                </a:solidFill>
                <a:effectLst/>
                <a:latin typeface="+mn-lt"/>
                <a:ea typeface="+mn-ea"/>
                <a:cs typeface="+mn-cs"/>
              </a:rPr>
              <a:t>Užívání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amfetaminů</a:t>
            </a:r>
            <a:r>
              <a:rPr lang="sk-SK" sz="1200" kern="1200" dirty="0">
                <a:solidFill>
                  <a:schemeClr val="tx1"/>
                </a:solidFill>
                <a:effectLst/>
                <a:latin typeface="+mn-lt"/>
                <a:ea typeface="+mn-ea"/>
                <a:cs typeface="+mn-cs"/>
              </a:rPr>
              <a:t> má </a:t>
            </a:r>
            <a:r>
              <a:rPr lang="sk-SK" sz="1200" kern="1200" dirty="0" err="1">
                <a:solidFill>
                  <a:schemeClr val="tx1"/>
                </a:solidFill>
                <a:effectLst/>
                <a:latin typeface="+mn-lt"/>
                <a:ea typeface="+mn-ea"/>
                <a:cs typeface="+mn-cs"/>
              </a:rPr>
              <a:t>tendenci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být</a:t>
            </a:r>
            <a:r>
              <a:rPr lang="sk-SK" sz="1200" kern="1200" dirty="0">
                <a:solidFill>
                  <a:schemeClr val="tx1"/>
                </a:solidFill>
                <a:effectLst/>
                <a:latin typeface="+mn-lt"/>
                <a:ea typeface="+mn-ea"/>
                <a:cs typeface="+mn-cs"/>
              </a:rPr>
              <a:t> vyšší v </a:t>
            </a:r>
            <a:r>
              <a:rPr lang="sk-SK" sz="1200" kern="1200" dirty="0" err="1">
                <a:solidFill>
                  <a:schemeClr val="tx1"/>
                </a:solidFill>
                <a:effectLst/>
                <a:latin typeface="+mn-lt"/>
                <a:ea typeface="+mn-ea"/>
                <a:cs typeface="+mn-cs"/>
              </a:rPr>
              <a:t>Nizozemsku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dále</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Estonsku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Finsku</a:t>
            </a:r>
            <a:r>
              <a:rPr lang="sk-SK" sz="1200" kern="1200" dirty="0">
                <a:solidFill>
                  <a:schemeClr val="tx1"/>
                </a:solidFill>
                <a:effectLst/>
                <a:latin typeface="+mn-lt"/>
                <a:ea typeface="+mn-ea"/>
                <a:cs typeface="+mn-cs"/>
              </a:rPr>
              <a:t> a České </a:t>
            </a:r>
            <a:r>
              <a:rPr lang="sk-SK" sz="1200" kern="1200" dirty="0" err="1">
                <a:solidFill>
                  <a:schemeClr val="tx1"/>
                </a:solidFill>
                <a:effectLst/>
                <a:latin typeface="+mn-lt"/>
                <a:ea typeface="+mn-ea"/>
                <a:cs typeface="+mn-cs"/>
              </a:rPr>
              <a:t>republice</a:t>
            </a:r>
            <a:r>
              <a:rPr lang="sk-SK" sz="1200" kern="1200" dirty="0">
                <a:solidFill>
                  <a:schemeClr val="tx1"/>
                </a:solidFill>
                <a:effectLst/>
                <a:latin typeface="+mn-lt"/>
                <a:ea typeface="+mn-ea"/>
                <a:cs typeface="+mn-cs"/>
              </a:rPr>
              <a:t> (obr. 4.28). </a:t>
            </a:r>
            <a:r>
              <a:rPr lang="sk-SK" sz="1200" kern="1200" dirty="0" err="1">
                <a:solidFill>
                  <a:schemeClr val="tx1"/>
                </a:solidFill>
                <a:effectLst/>
                <a:latin typeface="+mn-lt"/>
                <a:ea typeface="+mn-ea"/>
                <a:cs typeface="+mn-cs"/>
              </a:rPr>
              <a:t>Užívání</a:t>
            </a:r>
            <a:r>
              <a:rPr lang="sk-SK" sz="1200" kern="1200" dirty="0">
                <a:solidFill>
                  <a:schemeClr val="tx1"/>
                </a:solidFill>
                <a:effectLst/>
                <a:latin typeface="+mn-lt"/>
                <a:ea typeface="+mn-ea"/>
                <a:cs typeface="+mn-cs"/>
              </a:rPr>
              <a:t> extáze je </a:t>
            </a:r>
            <a:r>
              <a:rPr lang="sk-SK" sz="1200" kern="1200" dirty="0" err="1">
                <a:solidFill>
                  <a:schemeClr val="tx1"/>
                </a:solidFill>
                <a:effectLst/>
                <a:latin typeface="+mn-lt"/>
                <a:ea typeface="+mn-ea"/>
                <a:cs typeface="+mn-cs"/>
              </a:rPr>
              <a:t>nejvyšší</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Nizozemsku</a:t>
            </a:r>
            <a:r>
              <a:rPr lang="sk-SK" sz="1200" kern="1200" dirty="0">
                <a:solidFill>
                  <a:schemeClr val="tx1"/>
                </a:solidFill>
                <a:effectLst/>
                <a:latin typeface="+mn-lt"/>
                <a:ea typeface="+mn-ea"/>
                <a:cs typeface="+mn-cs"/>
              </a:rPr>
              <a:t>, České </a:t>
            </a:r>
            <a:r>
              <a:rPr lang="sk-SK" sz="1200" kern="1200" dirty="0" err="1">
                <a:solidFill>
                  <a:schemeClr val="tx1"/>
                </a:solidFill>
                <a:effectLst/>
                <a:latin typeface="+mn-lt"/>
                <a:ea typeface="+mn-ea"/>
                <a:cs typeface="+mn-cs"/>
              </a:rPr>
              <a:t>republice</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Spojeném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království</a:t>
            </a:r>
            <a:r>
              <a:rPr lang="sk-SK" sz="1200" kern="1200" dirty="0">
                <a:solidFill>
                  <a:schemeClr val="tx1"/>
                </a:solidFill>
                <a:effectLst/>
                <a:latin typeface="+mn-lt"/>
                <a:ea typeface="+mn-ea"/>
                <a:cs typeface="+mn-cs"/>
              </a:rPr>
              <a:t> (obr. 4.29). </a:t>
            </a:r>
            <a:r>
              <a:rPr lang="sk-SK" sz="1200" kern="1200" dirty="0" err="1">
                <a:solidFill>
                  <a:schemeClr val="tx1"/>
                </a:solidFill>
                <a:effectLst/>
                <a:latin typeface="+mn-lt"/>
                <a:ea typeface="+mn-ea"/>
                <a:cs typeface="+mn-cs"/>
              </a:rPr>
              <a:t>Mezi</a:t>
            </a:r>
            <a:r>
              <a:rPr lang="sk-SK" sz="1200" kern="1200" dirty="0">
                <a:solidFill>
                  <a:schemeClr val="tx1"/>
                </a:solidFill>
                <a:effectLst/>
                <a:latin typeface="+mn-lt"/>
                <a:ea typeface="+mn-ea"/>
                <a:cs typeface="+mn-cs"/>
              </a:rPr>
              <a:t> lety 2007 a 2014 </a:t>
            </a:r>
            <a:r>
              <a:rPr lang="sk-SK" sz="1200" kern="1200" dirty="0" err="1">
                <a:solidFill>
                  <a:schemeClr val="tx1"/>
                </a:solidFill>
                <a:effectLst/>
                <a:latin typeface="+mn-lt"/>
                <a:ea typeface="+mn-ea"/>
                <a:cs typeface="+mn-cs"/>
              </a:rPr>
              <a:t>zůstalo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užívání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amfetaminů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většině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evropských</a:t>
            </a:r>
            <a:r>
              <a:rPr lang="sk-SK" sz="1200" kern="1200" dirty="0">
                <a:solidFill>
                  <a:schemeClr val="tx1"/>
                </a:solidFill>
                <a:effectLst/>
                <a:latin typeface="+mn-lt"/>
                <a:ea typeface="+mn-ea"/>
                <a:cs typeface="+mn-cs"/>
              </a:rPr>
              <a:t> zemí </a:t>
            </a:r>
            <a:r>
              <a:rPr lang="sk-SK" sz="1200" kern="1200" dirty="0" err="1">
                <a:solidFill>
                  <a:schemeClr val="tx1"/>
                </a:solidFill>
                <a:effectLst/>
                <a:latin typeface="+mn-lt"/>
                <a:ea typeface="+mn-ea"/>
                <a:cs typeface="+mn-cs"/>
              </a:rPr>
              <a:t>relativně</a:t>
            </a:r>
            <a:r>
              <a:rPr lang="sk-SK" sz="1200" kern="1200" dirty="0">
                <a:solidFill>
                  <a:schemeClr val="tx1"/>
                </a:solidFill>
                <a:effectLst/>
                <a:latin typeface="+mn-lt"/>
                <a:ea typeface="+mn-ea"/>
                <a:cs typeface="+mn-cs"/>
              </a:rPr>
              <a:t> stabilní. </a:t>
            </a:r>
            <a:r>
              <a:rPr lang="sk-SK" sz="1200" kern="1200" dirty="0" err="1">
                <a:solidFill>
                  <a:schemeClr val="tx1"/>
                </a:solidFill>
                <a:effectLst/>
                <a:latin typeface="+mn-lt"/>
                <a:ea typeface="+mn-ea"/>
                <a:cs typeface="+mn-cs"/>
              </a:rPr>
              <a:t>Užívání</a:t>
            </a:r>
            <a:r>
              <a:rPr lang="sk-SK" sz="1200" kern="1200" dirty="0">
                <a:solidFill>
                  <a:schemeClr val="tx1"/>
                </a:solidFill>
                <a:effectLst/>
                <a:latin typeface="+mn-lt"/>
                <a:ea typeface="+mn-ea"/>
                <a:cs typeface="+mn-cs"/>
              </a:rPr>
              <a:t> extáze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však zvýšilo v </a:t>
            </a:r>
            <a:r>
              <a:rPr lang="sk-SK" sz="1200" kern="1200" dirty="0" err="1">
                <a:solidFill>
                  <a:schemeClr val="tx1"/>
                </a:solidFill>
                <a:effectLst/>
                <a:latin typeface="+mn-lt"/>
                <a:ea typeface="+mn-ea"/>
                <a:cs typeface="+mn-cs"/>
              </a:rPr>
              <a:t>několika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včetně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nejen</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Nizozemska</a:t>
            </a:r>
            <a:r>
              <a:rPr lang="sk-SK" sz="1200" kern="1200" dirty="0">
                <a:solidFill>
                  <a:schemeClr val="tx1"/>
                </a:solidFill>
                <a:effectLst/>
                <a:latin typeface="+mn-lt"/>
                <a:ea typeface="+mn-ea"/>
                <a:cs typeface="+mn-cs"/>
              </a:rPr>
              <a:t>, České republiky a Spojeného </a:t>
            </a:r>
            <a:r>
              <a:rPr lang="sk-SK" sz="1200" kern="1200" dirty="0" err="1">
                <a:solidFill>
                  <a:schemeClr val="tx1"/>
                </a:solidFill>
                <a:effectLst/>
                <a:latin typeface="+mn-lt"/>
                <a:ea typeface="+mn-ea"/>
                <a:cs typeface="+mn-cs"/>
              </a:rPr>
              <a:t>království</a:t>
            </a:r>
            <a:r>
              <a:rPr lang="sk-SK" sz="1200" kern="1200" dirty="0">
                <a:solidFill>
                  <a:schemeClr val="tx1"/>
                </a:solidFill>
                <a:effectLst/>
                <a:latin typeface="+mn-lt"/>
                <a:ea typeface="+mn-ea"/>
                <a:cs typeface="+mn-cs"/>
              </a:rPr>
              <a:t>, ale také </a:t>
            </a:r>
            <a:r>
              <a:rPr lang="sk-SK" sz="1200" kern="1200" dirty="0" err="1">
                <a:solidFill>
                  <a:schemeClr val="tx1"/>
                </a:solidFill>
                <a:effectLst/>
                <a:latin typeface="+mn-lt"/>
                <a:ea typeface="+mn-ea"/>
                <a:cs typeface="+mn-cs"/>
              </a:rPr>
              <a:t>Finska</a:t>
            </a:r>
            <a:r>
              <a:rPr lang="sk-SK" sz="1200" kern="1200" dirty="0">
                <a:solidFill>
                  <a:schemeClr val="tx1"/>
                </a:solidFill>
                <a:effectLst/>
                <a:latin typeface="+mn-lt"/>
                <a:ea typeface="+mn-ea"/>
                <a:cs typeface="+mn-cs"/>
              </a:rPr>
              <a:t>, Francie, </a:t>
            </a:r>
            <a:r>
              <a:rPr lang="sk-SK" sz="1200" kern="1200" dirty="0" err="1">
                <a:solidFill>
                  <a:schemeClr val="tx1"/>
                </a:solidFill>
                <a:effectLst/>
                <a:latin typeface="+mn-lt"/>
                <a:ea typeface="+mn-ea"/>
                <a:cs typeface="+mn-cs"/>
              </a:rPr>
              <a:t>Itálie</a:t>
            </a:r>
            <a:r>
              <a:rPr lang="sk-SK" sz="1200" kern="1200" dirty="0">
                <a:solidFill>
                  <a:schemeClr val="tx1"/>
                </a:solidFill>
                <a:effectLst/>
                <a:latin typeface="+mn-lt"/>
                <a:ea typeface="+mn-ea"/>
                <a:cs typeface="+mn-cs"/>
              </a:rPr>
              <a:t> a Švédska.</a:t>
            </a:r>
          </a:p>
          <a:p>
            <a:r>
              <a:rPr lang="sk-SK" sz="1200" kern="1200" dirty="0" err="1">
                <a:solidFill>
                  <a:schemeClr val="tx1"/>
                </a:solidFill>
                <a:effectLst/>
                <a:latin typeface="+mn-lt"/>
                <a:ea typeface="+mn-ea"/>
                <a:cs typeface="+mn-cs"/>
              </a:rPr>
              <a:t>Konzumace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opioidů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tj</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heroinu</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dalších</a:t>
            </a:r>
            <a:r>
              <a:rPr lang="sk-SK" sz="1200" kern="1200" dirty="0">
                <a:solidFill>
                  <a:schemeClr val="tx1"/>
                </a:solidFill>
                <a:effectLst/>
                <a:latin typeface="+mn-lt"/>
                <a:ea typeface="+mn-ea"/>
                <a:cs typeface="+mn-cs"/>
              </a:rPr>
              <a:t> drog) je </a:t>
            </a:r>
            <a:r>
              <a:rPr lang="sk-SK" sz="1200" kern="1200" dirty="0" err="1">
                <a:solidFill>
                  <a:schemeClr val="tx1"/>
                </a:solidFill>
                <a:effectLst/>
                <a:latin typeface="+mn-lt"/>
                <a:ea typeface="+mn-ea"/>
                <a:cs typeface="+mn-cs"/>
              </a:rPr>
              <a:t>zodpovědná</a:t>
            </a:r>
            <a:r>
              <a:rPr lang="sk-SK" sz="1200" kern="1200" dirty="0">
                <a:solidFill>
                  <a:schemeClr val="tx1"/>
                </a:solidFill>
                <a:effectLst/>
                <a:latin typeface="+mn-lt"/>
                <a:ea typeface="+mn-ea"/>
                <a:cs typeface="+mn-cs"/>
              </a:rPr>
              <a:t> za </a:t>
            </a:r>
            <a:r>
              <a:rPr lang="sk-SK" sz="1200" kern="1200" dirty="0" err="1">
                <a:solidFill>
                  <a:schemeClr val="tx1"/>
                </a:solidFill>
                <a:effectLst/>
                <a:latin typeface="+mn-lt"/>
                <a:ea typeface="+mn-ea"/>
                <a:cs typeface="+mn-cs"/>
              </a:rPr>
              <a:t>většinu</a:t>
            </a:r>
            <a:r>
              <a:rPr lang="sk-SK" sz="1200" kern="1200" dirty="0">
                <a:solidFill>
                  <a:schemeClr val="tx1"/>
                </a:solidFill>
                <a:effectLst/>
                <a:latin typeface="+mn-lt"/>
                <a:ea typeface="+mn-ea"/>
                <a:cs typeface="+mn-cs"/>
              </a:rPr>
              <a:t> úmrtí na </a:t>
            </a:r>
            <a:r>
              <a:rPr lang="sk-SK" sz="1200" kern="1200" dirty="0" err="1">
                <a:solidFill>
                  <a:schemeClr val="tx1"/>
                </a:solidFill>
                <a:effectLst/>
                <a:latin typeface="+mn-lt"/>
                <a:ea typeface="+mn-ea"/>
                <a:cs typeface="+mn-cs"/>
              </a:rPr>
              <a:t>předávkování</a:t>
            </a:r>
            <a:r>
              <a:rPr lang="sk-SK" sz="1200" kern="1200" dirty="0">
                <a:solidFill>
                  <a:schemeClr val="tx1"/>
                </a:solidFill>
                <a:effectLst/>
                <a:latin typeface="+mn-lt"/>
                <a:ea typeface="+mn-ea"/>
                <a:cs typeface="+mn-cs"/>
              </a:rPr>
              <a:t> drogami (</a:t>
            </a:r>
            <a:r>
              <a:rPr lang="sk-SK" sz="1200" kern="1200" dirty="0" err="1">
                <a:solidFill>
                  <a:schemeClr val="tx1"/>
                </a:solidFill>
                <a:effectLst/>
                <a:latin typeface="+mn-lt"/>
                <a:ea typeface="+mn-ea"/>
                <a:cs typeface="+mn-cs"/>
              </a:rPr>
              <a:t>uváděno</a:t>
            </a:r>
            <a:r>
              <a:rPr lang="sk-SK" sz="1200" kern="1200" dirty="0">
                <a:solidFill>
                  <a:schemeClr val="tx1"/>
                </a:solidFill>
                <a:effectLst/>
                <a:latin typeface="+mn-lt"/>
                <a:ea typeface="+mn-ea"/>
                <a:cs typeface="+mn-cs"/>
              </a:rPr>
              <a:t> u </a:t>
            </a:r>
            <a:r>
              <a:rPr lang="sk-SK" sz="1200" kern="1200" dirty="0" err="1">
                <a:solidFill>
                  <a:schemeClr val="tx1"/>
                </a:solidFill>
                <a:effectLst/>
                <a:latin typeface="+mn-lt"/>
                <a:ea typeface="+mn-ea"/>
                <a:cs typeface="+mn-cs"/>
              </a:rPr>
              <a:t>více</a:t>
            </a:r>
            <a:r>
              <a:rPr lang="sk-SK" sz="1200" kern="1200" dirty="0">
                <a:solidFill>
                  <a:schemeClr val="tx1"/>
                </a:solidFill>
                <a:effectLst/>
                <a:latin typeface="+mn-lt"/>
                <a:ea typeface="+mn-ea"/>
                <a:cs typeface="+mn-cs"/>
              </a:rPr>
              <a:t> než 80 % </a:t>
            </a:r>
            <a:r>
              <a:rPr lang="sk-SK" sz="1200" kern="1200" dirty="0" err="1">
                <a:solidFill>
                  <a:schemeClr val="tx1"/>
                </a:solidFill>
                <a:effectLst/>
                <a:latin typeface="+mn-lt"/>
                <a:ea typeface="+mn-ea"/>
                <a:cs typeface="+mn-cs"/>
              </a:rPr>
              <a:t>smrtelných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předávkování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Hlavním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opioidem</a:t>
            </a:r>
            <a:r>
              <a:rPr lang="sk-SK" sz="1200" kern="1200" dirty="0">
                <a:solidFill>
                  <a:schemeClr val="tx1"/>
                </a:solidFill>
                <a:effectLst/>
                <a:latin typeface="+mn-lt"/>
                <a:ea typeface="+mn-ea"/>
                <a:cs typeface="+mn-cs"/>
              </a:rPr>
              <a:t> používaným v </a:t>
            </a:r>
            <a:r>
              <a:rPr lang="sk-SK" sz="1200" kern="1200" dirty="0" err="1">
                <a:solidFill>
                  <a:schemeClr val="tx1"/>
                </a:solidFill>
                <a:effectLst/>
                <a:latin typeface="+mn-lt"/>
                <a:ea typeface="+mn-ea"/>
                <a:cs typeface="+mn-cs"/>
              </a:rPr>
              <a:t>Evropě</a:t>
            </a:r>
            <a:r>
              <a:rPr lang="sk-SK" sz="1200" kern="1200" dirty="0">
                <a:solidFill>
                  <a:schemeClr val="tx1"/>
                </a:solidFill>
                <a:effectLst/>
                <a:latin typeface="+mn-lt"/>
                <a:ea typeface="+mn-ea"/>
                <a:cs typeface="+mn-cs"/>
              </a:rPr>
              <a:t> je </a:t>
            </a:r>
            <a:r>
              <a:rPr lang="sk-SK" sz="1200" kern="1200" dirty="0" err="1">
                <a:solidFill>
                  <a:schemeClr val="tx1"/>
                </a:solidFill>
                <a:effectLst/>
                <a:latin typeface="+mn-lt"/>
                <a:ea typeface="+mn-ea"/>
                <a:cs typeface="+mn-cs"/>
              </a:rPr>
              <a:t>heroin</a:t>
            </a:r>
            <a:r>
              <a:rPr lang="sk-SK" sz="1200" kern="1200" dirty="0">
                <a:solidFill>
                  <a:schemeClr val="tx1"/>
                </a:solidFill>
                <a:effectLst/>
                <a:latin typeface="+mn-lt"/>
                <a:ea typeface="+mn-ea"/>
                <a:cs typeface="+mn-cs"/>
              </a:rPr>
              <a:t>, ale v </a:t>
            </a:r>
            <a:r>
              <a:rPr lang="sk-SK" sz="1200" kern="1200" dirty="0" err="1">
                <a:solidFill>
                  <a:schemeClr val="tx1"/>
                </a:solidFill>
                <a:effectLst/>
                <a:latin typeface="+mn-lt"/>
                <a:ea typeface="+mn-ea"/>
                <a:cs typeface="+mn-cs"/>
              </a:rPr>
              <a:t>několika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existují</a:t>
            </a:r>
            <a:r>
              <a:rPr lang="sk-SK" sz="1200" kern="1200" dirty="0">
                <a:solidFill>
                  <a:schemeClr val="tx1"/>
                </a:solidFill>
                <a:effectLst/>
                <a:latin typeface="+mn-lt"/>
                <a:ea typeface="+mn-ea"/>
                <a:cs typeface="+mn-cs"/>
              </a:rPr>
              <a:t> obavy z </a:t>
            </a:r>
            <a:r>
              <a:rPr lang="sk-SK" sz="1200" kern="1200" dirty="0" err="1">
                <a:solidFill>
                  <a:schemeClr val="tx1"/>
                </a:solidFill>
                <a:effectLst/>
                <a:latin typeface="+mn-lt"/>
                <a:ea typeface="+mn-ea"/>
                <a:cs typeface="+mn-cs"/>
              </a:rPr>
              <a:t>rostoucího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užívání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jiných</a:t>
            </a:r>
            <a:r>
              <a:rPr lang="sk-SK" sz="1200" kern="1200" dirty="0">
                <a:solidFill>
                  <a:schemeClr val="tx1"/>
                </a:solidFill>
                <a:effectLst/>
                <a:latin typeface="+mn-lt"/>
                <a:ea typeface="+mn-ea"/>
                <a:cs typeface="+mn-cs"/>
              </a:rPr>
              <a:t> syntetických </a:t>
            </a:r>
            <a:r>
              <a:rPr lang="sk-SK" sz="1200" kern="1200" dirty="0" err="1">
                <a:solidFill>
                  <a:schemeClr val="tx1"/>
                </a:solidFill>
                <a:effectLst/>
                <a:latin typeface="+mn-lt"/>
                <a:ea typeface="+mn-ea"/>
                <a:cs typeface="+mn-cs"/>
              </a:rPr>
              <a:t>opioidů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jako</a:t>
            </a:r>
            <a:r>
              <a:rPr lang="sk-SK" sz="1200" kern="1200" dirty="0">
                <a:solidFill>
                  <a:schemeClr val="tx1"/>
                </a:solidFill>
                <a:effectLst/>
                <a:latin typeface="+mn-lt"/>
                <a:ea typeface="+mn-ea"/>
                <a:cs typeface="+mn-cs"/>
              </a:rPr>
              <a:t> je </a:t>
            </a:r>
            <a:r>
              <a:rPr lang="sk-SK" sz="1200" kern="1200" dirty="0" err="1">
                <a:solidFill>
                  <a:schemeClr val="tx1"/>
                </a:solidFill>
                <a:effectLst/>
                <a:latin typeface="+mn-lt"/>
                <a:ea typeface="+mn-ea"/>
                <a:cs typeface="+mn-cs"/>
              </a:rPr>
              <a:t>buprenorfin</a:t>
            </a:r>
            <a:r>
              <a:rPr lang="sk-SK" sz="1200" kern="1200" dirty="0">
                <a:solidFill>
                  <a:schemeClr val="tx1"/>
                </a:solidFill>
                <a:effectLst/>
                <a:latin typeface="+mn-lt"/>
                <a:ea typeface="+mn-ea"/>
                <a:cs typeface="+mn-cs"/>
              </a:rPr>
              <a:t>, metadon, </a:t>
            </a:r>
            <a:r>
              <a:rPr lang="sk-SK" sz="1200" kern="1200" dirty="0" err="1">
                <a:solidFill>
                  <a:schemeClr val="tx1"/>
                </a:solidFill>
                <a:effectLst/>
                <a:latin typeface="+mn-lt"/>
                <a:ea typeface="+mn-ea"/>
                <a:cs typeface="+mn-cs"/>
              </a:rPr>
              <a:t>fentanyl</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tramadol</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Ačkoli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trendy v jednotlivých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lišily</a:t>
            </a:r>
            <a:r>
              <a:rPr lang="sk-SK" sz="1200" kern="1200" dirty="0">
                <a:solidFill>
                  <a:schemeClr val="tx1"/>
                </a:solidFill>
                <a:effectLst/>
                <a:latin typeface="+mn-lt"/>
                <a:ea typeface="+mn-ea"/>
                <a:cs typeface="+mn-cs"/>
              </a:rPr>
              <a:t>, zdá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že </a:t>
            </a:r>
            <a:r>
              <a:rPr lang="sk-SK" sz="1200" kern="1200" dirty="0" err="1">
                <a:solidFill>
                  <a:schemeClr val="tx1"/>
                </a:solidFill>
                <a:effectLst/>
                <a:latin typeface="+mn-lt"/>
                <a:ea typeface="+mn-ea"/>
                <a:cs typeface="+mn-cs"/>
              </a:rPr>
              <a:t>procento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dospělých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konzumujících</a:t>
            </a:r>
            <a:r>
              <a:rPr lang="sk-SK" sz="1200" kern="1200" dirty="0">
                <a:solidFill>
                  <a:schemeClr val="tx1"/>
                </a:solidFill>
                <a:effectLst/>
                <a:latin typeface="+mn-lt"/>
                <a:ea typeface="+mn-ea"/>
                <a:cs typeface="+mn-cs"/>
              </a:rPr>
              <a:t> opioidy </a:t>
            </a:r>
            <a:r>
              <a:rPr lang="sk-SK" sz="1200" kern="1200" dirty="0" err="1">
                <a:solidFill>
                  <a:schemeClr val="tx1"/>
                </a:solidFill>
                <a:effectLst/>
                <a:latin typeface="+mn-lt"/>
                <a:ea typeface="+mn-ea"/>
                <a:cs typeface="+mn-cs"/>
              </a:rPr>
              <a:t>obecně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většině</a:t>
            </a:r>
            <a:r>
              <a:rPr lang="sk-SK" sz="1200" kern="1200" dirty="0">
                <a:solidFill>
                  <a:schemeClr val="tx1"/>
                </a:solidFill>
                <a:effectLst/>
                <a:latin typeface="+mn-lt"/>
                <a:ea typeface="+mn-ea"/>
                <a:cs typeface="+mn-cs"/>
              </a:rPr>
              <a:t> zemí za poslední </a:t>
            </a:r>
            <a:r>
              <a:rPr lang="sk-SK" sz="1200" kern="1200" dirty="0" err="1">
                <a:solidFill>
                  <a:schemeClr val="tx1"/>
                </a:solidFill>
                <a:effectLst/>
                <a:latin typeface="+mn-lt"/>
                <a:ea typeface="+mn-ea"/>
                <a:cs typeface="+mn-cs"/>
              </a:rPr>
              <a:t>desetiletí</a:t>
            </a:r>
            <a:r>
              <a:rPr lang="sk-SK" sz="1200" kern="1200" dirty="0">
                <a:solidFill>
                  <a:schemeClr val="tx1"/>
                </a:solidFill>
                <a:effectLst/>
                <a:latin typeface="+mn-lt"/>
                <a:ea typeface="+mn-ea"/>
                <a:cs typeface="+mn-cs"/>
              </a:rPr>
              <a:t> kleslo.</a:t>
            </a:r>
          </a:p>
          <a:p>
            <a:r>
              <a:rPr lang="sk-SK" sz="1200" kern="1200" dirty="0" err="1">
                <a:solidFill>
                  <a:schemeClr val="tx1"/>
                </a:solidFill>
                <a:effectLst/>
                <a:latin typeface="+mn-lt"/>
                <a:ea typeface="+mn-ea"/>
                <a:cs typeface="+mn-cs"/>
              </a:rPr>
              <a:t>Rostoucí</a:t>
            </a:r>
            <a:r>
              <a:rPr lang="sk-SK" sz="1200" kern="1200" dirty="0">
                <a:solidFill>
                  <a:schemeClr val="tx1"/>
                </a:solidFill>
                <a:effectLst/>
                <a:latin typeface="+mn-lt"/>
                <a:ea typeface="+mn-ea"/>
                <a:cs typeface="+mn-cs"/>
              </a:rPr>
              <a:t> obavy v </a:t>
            </a:r>
            <a:r>
              <a:rPr lang="sk-SK" sz="1200" kern="1200" dirty="0" err="1">
                <a:solidFill>
                  <a:schemeClr val="tx1"/>
                </a:solidFill>
                <a:effectLst/>
                <a:latin typeface="+mn-lt"/>
                <a:ea typeface="+mn-ea"/>
                <a:cs typeface="+mn-cs"/>
              </a:rPr>
              <a:t>mnoha</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evropských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zemích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vyvolává</a:t>
            </a:r>
            <a:r>
              <a:rPr lang="sk-SK" sz="1200" kern="1200" dirty="0">
                <a:solidFill>
                  <a:schemeClr val="tx1"/>
                </a:solidFill>
                <a:effectLst/>
                <a:latin typeface="+mn-lt"/>
                <a:ea typeface="+mn-ea"/>
                <a:cs typeface="+mn-cs"/>
              </a:rPr>
              <a:t> zvýšená </a:t>
            </a:r>
            <a:r>
              <a:rPr lang="sk-SK" sz="1200" kern="1200" dirty="0" err="1">
                <a:solidFill>
                  <a:schemeClr val="tx1"/>
                </a:solidFill>
                <a:effectLst/>
                <a:latin typeface="+mn-lt"/>
                <a:ea typeface="+mn-ea"/>
                <a:cs typeface="+mn-cs"/>
              </a:rPr>
              <a:t>dostupnost</a:t>
            </a:r>
            <a:r>
              <a:rPr lang="sk-SK" sz="1200" kern="1200" dirty="0">
                <a:solidFill>
                  <a:schemeClr val="tx1"/>
                </a:solidFill>
                <a:effectLst/>
                <a:latin typeface="+mn-lt"/>
                <a:ea typeface="+mn-ea"/>
                <a:cs typeface="+mn-cs"/>
              </a:rPr>
              <a:t> neregulovaných </a:t>
            </a:r>
            <a:r>
              <a:rPr lang="sk-SK" sz="1200" kern="1200" dirty="0" err="1">
                <a:solidFill>
                  <a:schemeClr val="tx1"/>
                </a:solidFill>
                <a:effectLst/>
                <a:latin typeface="+mn-lt"/>
                <a:ea typeface="+mn-ea"/>
                <a:cs typeface="+mn-cs"/>
              </a:rPr>
              <a:t>psychoaktivních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látek</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legální</a:t>
            </a:r>
            <a:r>
              <a:rPr lang="sk-SK" sz="1200" kern="1200" dirty="0">
                <a:solidFill>
                  <a:schemeClr val="tx1"/>
                </a:solidFill>
                <a:effectLst/>
                <a:latin typeface="+mn-lt"/>
                <a:ea typeface="+mn-ea"/>
                <a:cs typeface="+mn-cs"/>
              </a:rPr>
              <a:t> opojení“), </a:t>
            </a:r>
            <a:r>
              <a:rPr lang="sk-SK" sz="1200" kern="1200" dirty="0" err="1">
                <a:solidFill>
                  <a:schemeClr val="tx1"/>
                </a:solidFill>
                <a:effectLst/>
                <a:latin typeface="+mn-lt"/>
                <a:ea typeface="+mn-ea"/>
                <a:cs typeface="+mn-cs"/>
              </a:rPr>
              <a:t>které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objevily</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posledních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letech</a:t>
            </a:r>
            <a:r>
              <a:rPr lang="sk-SK" sz="1200" kern="1200" dirty="0">
                <a:solidFill>
                  <a:schemeClr val="tx1"/>
                </a:solidFill>
                <a:effectLst/>
                <a:latin typeface="+mn-lt"/>
                <a:ea typeface="+mn-ea"/>
                <a:cs typeface="+mn-cs"/>
              </a:rPr>
              <a:t>, z </a:t>
            </a:r>
            <a:r>
              <a:rPr lang="sk-SK" sz="1200" kern="1200" dirty="0" err="1">
                <a:solidFill>
                  <a:schemeClr val="tx1"/>
                </a:solidFill>
                <a:effectLst/>
                <a:latin typeface="+mn-lt"/>
                <a:ea typeface="+mn-ea"/>
                <a:cs typeface="+mn-cs"/>
              </a:rPr>
              <a:t>nichž</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některé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byly</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spojovány</a:t>
            </a:r>
            <a:r>
              <a:rPr lang="sk-SK" sz="1200" kern="1200" dirty="0">
                <a:solidFill>
                  <a:schemeClr val="tx1"/>
                </a:solidFill>
                <a:effectLst/>
                <a:latin typeface="+mn-lt"/>
                <a:ea typeface="+mn-ea"/>
                <a:cs typeface="+mn-cs"/>
              </a:rPr>
              <a:t> s </a:t>
            </a:r>
            <a:r>
              <a:rPr lang="sk-SK" sz="1200" kern="1200" dirty="0" err="1">
                <a:solidFill>
                  <a:schemeClr val="tx1"/>
                </a:solidFill>
                <a:effectLst/>
                <a:latin typeface="+mn-lt"/>
                <a:ea typeface="+mn-ea"/>
                <a:cs typeface="+mn-cs"/>
              </a:rPr>
              <a:t>úmrtími</a:t>
            </a:r>
            <a:r>
              <a:rPr lang="sk-SK" sz="1200" kern="1200" dirty="0">
                <a:solidFill>
                  <a:schemeClr val="tx1"/>
                </a:solidFill>
                <a:effectLst/>
                <a:latin typeface="+mn-lt"/>
                <a:ea typeface="+mn-ea"/>
                <a:cs typeface="+mn-cs"/>
              </a:rPr>
              <a:t>. EMCDDA monitoruje </a:t>
            </a:r>
            <a:r>
              <a:rPr lang="sk-SK" sz="1200" kern="1200" dirty="0" err="1">
                <a:solidFill>
                  <a:schemeClr val="tx1"/>
                </a:solidFill>
                <a:effectLst/>
                <a:latin typeface="+mn-lt"/>
                <a:ea typeface="+mn-ea"/>
                <a:cs typeface="+mn-cs"/>
              </a:rPr>
              <a:t>rostoucí</a:t>
            </a:r>
            <a:r>
              <a:rPr lang="sk-SK" sz="1200" kern="1200" dirty="0">
                <a:solidFill>
                  <a:schemeClr val="tx1"/>
                </a:solidFill>
                <a:effectLst/>
                <a:latin typeface="+mn-lt"/>
                <a:ea typeface="+mn-ea"/>
                <a:cs typeface="+mn-cs"/>
              </a:rPr>
              <a:t> počet </a:t>
            </a:r>
            <a:r>
              <a:rPr lang="sk-SK" sz="1200" kern="1200" dirty="0" err="1">
                <a:solidFill>
                  <a:schemeClr val="tx1"/>
                </a:solidFill>
                <a:effectLst/>
                <a:latin typeface="+mn-lt"/>
                <a:ea typeface="+mn-ea"/>
                <a:cs typeface="+mn-cs"/>
              </a:rPr>
              <a:t>takových</a:t>
            </a:r>
            <a:r>
              <a:rPr lang="sk-SK" sz="1200" kern="1200" dirty="0">
                <a:solidFill>
                  <a:schemeClr val="tx1"/>
                </a:solidFill>
                <a:effectLst/>
                <a:latin typeface="+mn-lt"/>
                <a:ea typeface="+mn-ea"/>
                <a:cs typeface="+mn-cs"/>
              </a:rPr>
              <a:t> nových </a:t>
            </a:r>
            <a:r>
              <a:rPr lang="sk-SK" sz="1200" kern="1200" dirty="0" err="1">
                <a:solidFill>
                  <a:schemeClr val="tx1"/>
                </a:solidFill>
                <a:effectLst/>
                <a:latin typeface="+mn-lt"/>
                <a:ea typeface="+mn-ea"/>
                <a:cs typeface="+mn-cs"/>
              </a:rPr>
              <a:t>psychoaktivních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látek</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roce</a:t>
            </a:r>
            <a:r>
              <a:rPr lang="sk-SK" sz="1200" kern="1200" dirty="0">
                <a:solidFill>
                  <a:schemeClr val="tx1"/>
                </a:solidFill>
                <a:effectLst/>
                <a:latin typeface="+mn-lt"/>
                <a:ea typeface="+mn-ea"/>
                <a:cs typeface="+mn-cs"/>
              </a:rPr>
              <a:t> 2015 </a:t>
            </a:r>
            <a:r>
              <a:rPr lang="sk-SK" sz="1200" kern="1200" dirty="0" err="1">
                <a:solidFill>
                  <a:schemeClr val="tx1"/>
                </a:solidFill>
                <a:effectLst/>
                <a:latin typeface="+mn-lt"/>
                <a:ea typeface="+mn-ea"/>
                <a:cs typeface="+mn-cs"/>
              </a:rPr>
              <a:t>bylo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poprvé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zjištěno</a:t>
            </a:r>
            <a:r>
              <a:rPr lang="sk-SK" sz="1200" kern="1200" dirty="0">
                <a:solidFill>
                  <a:schemeClr val="tx1"/>
                </a:solidFill>
                <a:effectLst/>
                <a:latin typeface="+mn-lt"/>
                <a:ea typeface="+mn-ea"/>
                <a:cs typeface="+mn-cs"/>
              </a:rPr>
              <a:t> 98 nových </a:t>
            </a:r>
            <a:r>
              <a:rPr lang="sk-SK" sz="1200" kern="1200" dirty="0" err="1">
                <a:solidFill>
                  <a:schemeClr val="tx1"/>
                </a:solidFill>
                <a:effectLst/>
                <a:latin typeface="+mn-lt"/>
                <a:ea typeface="+mn-ea"/>
                <a:cs typeface="+mn-cs"/>
              </a:rPr>
              <a:t>látek</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čímž</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počet nových sledovaných </a:t>
            </a:r>
            <a:r>
              <a:rPr lang="sk-SK" sz="1200" kern="1200" dirty="0" err="1">
                <a:solidFill>
                  <a:schemeClr val="tx1"/>
                </a:solidFill>
                <a:effectLst/>
                <a:latin typeface="+mn-lt"/>
                <a:ea typeface="+mn-ea"/>
                <a:cs typeface="+mn-cs"/>
              </a:rPr>
              <a:t>látek</a:t>
            </a:r>
            <a:r>
              <a:rPr lang="sk-SK" sz="1200" kern="1200" dirty="0">
                <a:solidFill>
                  <a:schemeClr val="tx1"/>
                </a:solidFill>
                <a:effectLst/>
                <a:latin typeface="+mn-lt"/>
                <a:ea typeface="+mn-ea"/>
                <a:cs typeface="+mn-cs"/>
              </a:rPr>
              <a:t> zvýšil na </a:t>
            </a:r>
            <a:r>
              <a:rPr lang="sk-SK" sz="1200" kern="1200" dirty="0" err="1">
                <a:solidFill>
                  <a:schemeClr val="tx1"/>
                </a:solidFill>
                <a:effectLst/>
                <a:latin typeface="+mn-lt"/>
                <a:ea typeface="+mn-ea"/>
                <a:cs typeface="+mn-cs"/>
              </a:rPr>
              <a:t>více</a:t>
            </a:r>
            <a:r>
              <a:rPr lang="sk-SK" sz="1200" kern="1200" dirty="0">
                <a:solidFill>
                  <a:schemeClr val="tx1"/>
                </a:solidFill>
                <a:effectLst/>
                <a:latin typeface="+mn-lt"/>
                <a:ea typeface="+mn-ea"/>
                <a:cs typeface="+mn-cs"/>
              </a:rPr>
              <a:t> než 560, z </a:t>
            </a:r>
            <a:r>
              <a:rPr lang="sk-SK" sz="1200" kern="1200" dirty="0" err="1">
                <a:solidFill>
                  <a:schemeClr val="tx1"/>
                </a:solidFill>
                <a:effectLst/>
                <a:latin typeface="+mn-lt"/>
                <a:ea typeface="+mn-ea"/>
                <a:cs typeface="+mn-cs"/>
              </a:rPr>
              <a:t>nichž</a:t>
            </a:r>
            <a:r>
              <a:rPr lang="sk-SK" sz="1200" kern="1200" dirty="0">
                <a:solidFill>
                  <a:schemeClr val="tx1"/>
                </a:solidFill>
                <a:effectLst/>
                <a:latin typeface="+mn-lt"/>
                <a:ea typeface="+mn-ea"/>
                <a:cs typeface="+mn-cs"/>
              </a:rPr>
              <a:t> 380 (70 %) </a:t>
            </a:r>
            <a:r>
              <a:rPr lang="sk-SK" sz="1200" kern="1200" dirty="0" err="1">
                <a:solidFill>
                  <a:schemeClr val="tx1"/>
                </a:solidFill>
                <a:effectLst/>
                <a:latin typeface="+mn-lt"/>
                <a:ea typeface="+mn-ea"/>
                <a:cs typeface="+mn-cs"/>
              </a:rPr>
              <a:t>bylo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zjištěno</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posledních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pěti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letech</a:t>
            </a:r>
            <a:r>
              <a:rPr lang="sk-SK" sz="1200" kern="1200" dirty="0">
                <a:solidFill>
                  <a:schemeClr val="tx1"/>
                </a:solidFill>
                <a:effectLst/>
                <a:latin typeface="+mn-lt"/>
                <a:ea typeface="+mn-ea"/>
                <a:cs typeface="+mn-cs"/>
              </a:rPr>
              <a:t> (EMCDDA, 2016).</a:t>
            </a:r>
          </a:p>
          <a:p>
            <a:r>
              <a:rPr lang="sk-SK" sz="1200" kern="1200" dirty="0" err="1">
                <a:solidFill>
                  <a:schemeClr val="tx1"/>
                </a:solidFill>
                <a:effectLst/>
                <a:latin typeface="+mn-lt"/>
                <a:ea typeface="+mn-ea"/>
                <a:cs typeface="+mn-cs"/>
              </a:rPr>
              <a:t>Definice</a:t>
            </a:r>
            <a:r>
              <a:rPr lang="sk-SK" sz="1200" kern="1200" dirty="0">
                <a:solidFill>
                  <a:schemeClr val="tx1"/>
                </a:solidFill>
                <a:effectLst/>
                <a:latin typeface="+mn-lt"/>
                <a:ea typeface="+mn-ea"/>
                <a:cs typeface="+mn-cs"/>
              </a:rPr>
              <a:t> a </a:t>
            </a:r>
            <a:r>
              <a:rPr lang="sk-SK" sz="1200" kern="1200" dirty="0" err="1">
                <a:solidFill>
                  <a:schemeClr val="tx1"/>
                </a:solidFill>
                <a:effectLst/>
                <a:latin typeface="+mn-lt"/>
                <a:ea typeface="+mn-ea"/>
                <a:cs typeface="+mn-cs"/>
              </a:rPr>
              <a:t>srovnatelnost</a:t>
            </a:r>
            <a:endParaRPr lang="sk-SK" sz="1200" kern="1200" dirty="0">
              <a:solidFill>
                <a:schemeClr val="tx1"/>
              </a:solidFill>
              <a:effectLst/>
              <a:latin typeface="+mn-lt"/>
              <a:ea typeface="+mn-ea"/>
              <a:cs typeface="+mn-cs"/>
            </a:endParaRPr>
          </a:p>
          <a:p>
            <a:r>
              <a:rPr lang="sk-SK" sz="1200" kern="1200" dirty="0">
                <a:solidFill>
                  <a:schemeClr val="tx1"/>
                </a:solidFill>
                <a:effectLst/>
                <a:latin typeface="+mn-lt"/>
                <a:ea typeface="+mn-ea"/>
                <a:cs typeface="+mn-cs"/>
              </a:rPr>
              <a:t>Údaje o </a:t>
            </a:r>
            <a:r>
              <a:rPr lang="sk-SK" sz="1200" kern="1200" dirty="0" err="1">
                <a:solidFill>
                  <a:schemeClr val="tx1"/>
                </a:solidFill>
                <a:effectLst/>
                <a:latin typeface="+mn-lt"/>
                <a:ea typeface="+mn-ea"/>
                <a:cs typeface="+mn-cs"/>
              </a:rPr>
              <a:t>prevalenci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užívání</a:t>
            </a:r>
            <a:r>
              <a:rPr lang="sk-SK" sz="1200" kern="1200" dirty="0">
                <a:solidFill>
                  <a:schemeClr val="tx1"/>
                </a:solidFill>
                <a:effectLst/>
                <a:latin typeface="+mn-lt"/>
                <a:ea typeface="+mn-ea"/>
                <a:cs typeface="+mn-cs"/>
              </a:rPr>
              <a:t> drog </a:t>
            </a:r>
            <a:r>
              <a:rPr lang="sk-SK" sz="1200" kern="1200" dirty="0" err="1">
                <a:solidFill>
                  <a:schemeClr val="tx1"/>
                </a:solidFill>
                <a:effectLst/>
                <a:latin typeface="+mn-lt"/>
                <a:ea typeface="+mn-ea"/>
                <a:cs typeface="+mn-cs"/>
              </a:rPr>
              <a:t>pocházejí</a:t>
            </a:r>
            <a:r>
              <a:rPr lang="sk-SK" sz="1200" kern="1200" dirty="0">
                <a:solidFill>
                  <a:schemeClr val="tx1"/>
                </a:solidFill>
                <a:effectLst/>
                <a:latin typeface="+mn-lt"/>
                <a:ea typeface="+mn-ea"/>
                <a:cs typeface="+mn-cs"/>
              </a:rPr>
              <a:t> z </a:t>
            </a:r>
            <a:r>
              <a:rPr lang="sk-SK" sz="1200" kern="1200" dirty="0" err="1">
                <a:solidFill>
                  <a:schemeClr val="tx1"/>
                </a:solidFill>
                <a:effectLst/>
                <a:latin typeface="+mn-lt"/>
                <a:ea typeface="+mn-ea"/>
                <a:cs typeface="+mn-cs"/>
              </a:rPr>
              <a:t>národních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populačních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průzkumů</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které</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shromáždilo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Evropské</a:t>
            </a:r>
            <a:r>
              <a:rPr lang="sk-SK" sz="1200" kern="1200" dirty="0">
                <a:solidFill>
                  <a:schemeClr val="tx1"/>
                </a:solidFill>
                <a:effectLst/>
                <a:latin typeface="+mn-lt"/>
                <a:ea typeface="+mn-ea"/>
                <a:cs typeface="+mn-cs"/>
              </a:rPr>
              <a:t> monitorovací centrum pro drogy a drogovou </a:t>
            </a:r>
            <a:r>
              <a:rPr lang="sk-SK" sz="1200" kern="1200" dirty="0" err="1">
                <a:solidFill>
                  <a:schemeClr val="tx1"/>
                </a:solidFill>
                <a:effectLst/>
                <a:latin typeface="+mn-lt"/>
                <a:ea typeface="+mn-ea"/>
                <a:cs typeface="+mn-cs"/>
              </a:rPr>
              <a:t>závislost</a:t>
            </a:r>
            <a:r>
              <a:rPr lang="sk-SK" sz="1200" kern="1200" dirty="0">
                <a:solidFill>
                  <a:schemeClr val="tx1"/>
                </a:solidFill>
                <a:effectLst/>
                <a:latin typeface="+mn-lt"/>
                <a:ea typeface="+mn-ea"/>
                <a:cs typeface="+mn-cs"/>
              </a:rPr>
              <a:t> (EMCDDA). Údaje uvedené v </a:t>
            </a:r>
            <a:r>
              <a:rPr lang="sk-SK" sz="1200" kern="1200" dirty="0" err="1">
                <a:solidFill>
                  <a:schemeClr val="tx1"/>
                </a:solidFill>
                <a:effectLst/>
                <a:latin typeface="+mn-lt"/>
                <a:ea typeface="+mn-ea"/>
                <a:cs typeface="+mn-cs"/>
              </a:rPr>
              <a:t>této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části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zaměřují</a:t>
            </a:r>
            <a:r>
              <a:rPr lang="sk-SK" sz="1200" kern="1200" dirty="0">
                <a:solidFill>
                  <a:schemeClr val="tx1"/>
                </a:solidFill>
                <a:effectLst/>
                <a:latin typeface="+mn-lt"/>
                <a:ea typeface="+mn-ea"/>
                <a:cs typeface="+mn-cs"/>
              </a:rPr>
              <a:t> na </a:t>
            </a:r>
            <a:r>
              <a:rPr lang="sk-SK" sz="1200" kern="1200" dirty="0" err="1">
                <a:solidFill>
                  <a:schemeClr val="tx1"/>
                </a:solidFill>
                <a:effectLst/>
                <a:latin typeface="+mn-lt"/>
                <a:ea typeface="+mn-ea"/>
                <a:cs typeface="+mn-cs"/>
              </a:rPr>
              <a:t>procento</a:t>
            </a:r>
            <a:r>
              <a:rPr lang="sk-SK" sz="1200" kern="1200" dirty="0">
                <a:solidFill>
                  <a:schemeClr val="tx1"/>
                </a:solidFill>
                <a:effectLst/>
                <a:latin typeface="+mn-lt"/>
                <a:ea typeface="+mn-ea"/>
                <a:cs typeface="+mn-cs"/>
              </a:rPr>
              <a:t> mladých </a:t>
            </a:r>
            <a:r>
              <a:rPr lang="sk-SK" sz="1200" kern="1200" dirty="0" err="1">
                <a:solidFill>
                  <a:schemeClr val="tx1"/>
                </a:solidFill>
                <a:effectLst/>
                <a:latin typeface="+mn-lt"/>
                <a:ea typeface="+mn-ea"/>
                <a:cs typeface="+mn-cs"/>
              </a:rPr>
              <a:t>dospělých</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věku</a:t>
            </a:r>
            <a:r>
              <a:rPr lang="sk-SK" sz="1200" kern="1200" dirty="0">
                <a:solidFill>
                  <a:schemeClr val="tx1"/>
                </a:solidFill>
                <a:effectLst/>
                <a:latin typeface="+mn-lt"/>
                <a:ea typeface="+mn-ea"/>
                <a:cs typeface="+mn-cs"/>
              </a:rPr>
              <a:t> 15 až 34 let, </a:t>
            </a:r>
            <a:r>
              <a:rPr lang="sk-SK" sz="1200" kern="1200" dirty="0" err="1">
                <a:solidFill>
                  <a:schemeClr val="tx1"/>
                </a:solidFill>
                <a:effectLst/>
                <a:latin typeface="+mn-lt"/>
                <a:ea typeface="+mn-ea"/>
                <a:cs typeface="+mn-cs"/>
              </a:rPr>
              <a:t>kteří</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posledním</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roce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uvedli</a:t>
            </a:r>
            <a:r>
              <a:rPr lang="sk-SK" sz="1200" kern="1200" dirty="0">
                <a:solidFill>
                  <a:schemeClr val="tx1"/>
                </a:solidFill>
                <a:effectLst/>
                <a:latin typeface="+mn-lt"/>
                <a:ea typeface="+mn-ea"/>
                <a:cs typeface="+mn-cs"/>
              </a:rPr>
              <a:t>, že užili </a:t>
            </a:r>
            <a:r>
              <a:rPr lang="sk-SK" sz="1200" kern="1200" dirty="0" err="1">
                <a:solidFill>
                  <a:schemeClr val="tx1"/>
                </a:solidFill>
                <a:effectLst/>
                <a:latin typeface="+mn-lt"/>
                <a:ea typeface="+mn-ea"/>
                <a:cs typeface="+mn-cs"/>
              </a:rPr>
              <a:t>různé</a:t>
            </a:r>
            <a:r>
              <a:rPr lang="sk-SK" sz="1200" kern="1200" dirty="0">
                <a:solidFill>
                  <a:schemeClr val="tx1"/>
                </a:solidFill>
                <a:effectLst/>
                <a:latin typeface="+mn-lt"/>
                <a:ea typeface="+mn-ea"/>
                <a:cs typeface="+mn-cs"/>
              </a:rPr>
              <a:t> typy </a:t>
            </a:r>
            <a:r>
              <a:rPr lang="sk-SK" sz="1200" kern="1200" dirty="0" err="1">
                <a:solidFill>
                  <a:schemeClr val="tx1"/>
                </a:solidFill>
                <a:effectLst/>
                <a:latin typeface="+mn-lt"/>
                <a:ea typeface="+mn-ea"/>
                <a:cs typeface="+mn-cs"/>
              </a:rPr>
              <a:t>nelegálních</a:t>
            </a:r>
            <a:r>
              <a:rPr lang="sk-SK" sz="1200" kern="1200" dirty="0">
                <a:solidFill>
                  <a:schemeClr val="tx1"/>
                </a:solidFill>
                <a:effectLst/>
                <a:latin typeface="+mn-lt"/>
                <a:ea typeface="+mn-ea"/>
                <a:cs typeface="+mn-cs"/>
              </a:rPr>
              <a:t> drog. </a:t>
            </a:r>
            <a:r>
              <a:rPr lang="sk-SK" sz="1200" kern="1200" dirty="0" err="1">
                <a:solidFill>
                  <a:schemeClr val="tx1"/>
                </a:solidFill>
                <a:effectLst/>
                <a:latin typeface="+mn-lt"/>
                <a:ea typeface="+mn-ea"/>
                <a:cs typeface="+mn-cs"/>
              </a:rPr>
              <a:t>Takové</a:t>
            </a:r>
            <a:r>
              <a:rPr lang="sk-SK" sz="1200" kern="1200" dirty="0">
                <a:solidFill>
                  <a:schemeClr val="tx1"/>
                </a:solidFill>
                <a:effectLst/>
                <a:latin typeface="+mn-lt"/>
                <a:ea typeface="+mn-ea"/>
                <a:cs typeface="+mn-cs"/>
              </a:rPr>
              <a:t> odhady </a:t>
            </a:r>
            <a:r>
              <a:rPr lang="sk-SK" sz="1200" kern="1200" dirty="0" err="1">
                <a:solidFill>
                  <a:schemeClr val="tx1"/>
                </a:solidFill>
                <a:effectLst/>
                <a:latin typeface="+mn-lt"/>
                <a:ea typeface="+mn-ea"/>
                <a:cs typeface="+mn-cs"/>
              </a:rPr>
              <a:t>nedávného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užívání</a:t>
            </a:r>
            <a:r>
              <a:rPr lang="sk-SK" sz="1200" kern="1200" dirty="0">
                <a:solidFill>
                  <a:schemeClr val="tx1"/>
                </a:solidFill>
                <a:effectLst/>
                <a:latin typeface="+mn-lt"/>
                <a:ea typeface="+mn-ea"/>
                <a:cs typeface="+mn-cs"/>
              </a:rPr>
              <a:t> drog </a:t>
            </a:r>
            <a:r>
              <a:rPr lang="sk-SK" sz="1200" kern="1200" dirty="0" err="1">
                <a:solidFill>
                  <a:schemeClr val="tx1"/>
                </a:solidFill>
                <a:effectLst/>
                <a:latin typeface="+mn-lt"/>
                <a:ea typeface="+mn-ea"/>
                <a:cs typeface="+mn-cs"/>
              </a:rPr>
              <a:t>poskytují</a:t>
            </a:r>
            <a:r>
              <a:rPr lang="sk-SK" sz="1200" kern="1200" dirty="0">
                <a:solidFill>
                  <a:schemeClr val="tx1"/>
                </a:solidFill>
                <a:effectLst/>
                <a:latin typeface="+mn-lt"/>
                <a:ea typeface="+mn-ea"/>
                <a:cs typeface="+mn-cs"/>
              </a:rPr>
              <a:t> nižší čísla než „celoživotní </a:t>
            </a:r>
            <a:r>
              <a:rPr lang="sk-SK" sz="1200" kern="1200" dirty="0" err="1">
                <a:solidFill>
                  <a:schemeClr val="tx1"/>
                </a:solidFill>
                <a:effectLst/>
                <a:latin typeface="+mn-lt"/>
                <a:ea typeface="+mn-ea"/>
                <a:cs typeface="+mn-cs"/>
              </a:rPr>
              <a:t>zkušenosti</a:t>
            </a:r>
            <a:r>
              <a:rPr lang="sk-SK" sz="1200" kern="1200" dirty="0">
                <a:solidFill>
                  <a:schemeClr val="tx1"/>
                </a:solidFill>
                <a:effectLst/>
                <a:latin typeface="+mn-lt"/>
                <a:ea typeface="+mn-ea"/>
                <a:cs typeface="+mn-cs"/>
              </a:rPr>
              <a:t>“, ale </a:t>
            </a:r>
            <a:r>
              <a:rPr lang="sk-SK" sz="1200" kern="1200" dirty="0" err="1">
                <a:solidFill>
                  <a:schemeClr val="tx1"/>
                </a:solidFill>
                <a:effectLst/>
                <a:latin typeface="+mn-lt"/>
                <a:ea typeface="+mn-ea"/>
                <a:cs typeface="+mn-cs"/>
              </a:rPr>
              <a:t>lépe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odrážejí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současnou</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situaci</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Informace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vycházejí</a:t>
            </a:r>
            <a:r>
              <a:rPr lang="sk-SK" sz="1200" kern="1200" dirty="0">
                <a:solidFill>
                  <a:schemeClr val="tx1"/>
                </a:solidFill>
                <a:effectLst/>
                <a:latin typeface="+mn-lt"/>
                <a:ea typeface="+mn-ea"/>
                <a:cs typeface="+mn-cs"/>
              </a:rPr>
              <a:t> z </a:t>
            </a:r>
            <a:r>
              <a:rPr lang="sk-SK" sz="1200" kern="1200" dirty="0" err="1">
                <a:solidFill>
                  <a:schemeClr val="tx1"/>
                </a:solidFill>
                <a:effectLst/>
                <a:latin typeface="+mn-lt"/>
                <a:ea typeface="+mn-ea"/>
                <a:cs typeface="+mn-cs"/>
              </a:rPr>
              <a:t>posledního</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průzkumu</a:t>
            </a:r>
            <a:r>
              <a:rPr lang="sk-SK" sz="1200" kern="1200" dirty="0">
                <a:solidFill>
                  <a:schemeClr val="tx1"/>
                </a:solidFill>
                <a:effectLst/>
                <a:latin typeface="+mn-lt"/>
                <a:ea typeface="+mn-ea"/>
                <a:cs typeface="+mn-cs"/>
              </a:rPr>
              <a:t> dostupného pro každou zemi. Rok </a:t>
            </a:r>
            <a:r>
              <a:rPr lang="sk-SK" sz="1200" kern="1200" dirty="0" err="1">
                <a:solidFill>
                  <a:schemeClr val="tx1"/>
                </a:solidFill>
                <a:effectLst/>
                <a:latin typeface="+mn-lt"/>
                <a:ea typeface="+mn-ea"/>
                <a:cs typeface="+mn-cs"/>
              </a:rPr>
              <a:t>studie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pohybuje od roku 2004 do roku 2014. K </a:t>
            </a:r>
            <a:r>
              <a:rPr lang="sk-SK" sz="1200" kern="1200" dirty="0" err="1">
                <a:solidFill>
                  <a:schemeClr val="tx1"/>
                </a:solidFill>
                <a:effectLst/>
                <a:latin typeface="+mn-lt"/>
                <a:ea typeface="+mn-ea"/>
                <a:cs typeface="+mn-cs"/>
              </a:rPr>
              <a:t>získání</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odhadů</a:t>
            </a:r>
            <a:r>
              <a:rPr lang="sk-SK" sz="1200" kern="1200" dirty="0">
                <a:solidFill>
                  <a:schemeClr val="tx1"/>
                </a:solidFill>
                <a:effectLst/>
                <a:latin typeface="+mn-lt"/>
                <a:ea typeface="+mn-ea"/>
                <a:cs typeface="+mn-cs"/>
              </a:rPr>
              <a:t> celkového počtu </a:t>
            </a:r>
            <a:r>
              <a:rPr lang="sk-SK" sz="1200" kern="1200" dirty="0" err="1">
                <a:solidFill>
                  <a:schemeClr val="tx1"/>
                </a:solidFill>
                <a:effectLst/>
                <a:latin typeface="+mn-lt"/>
                <a:ea typeface="+mn-ea"/>
                <a:cs typeface="+mn-cs"/>
              </a:rPr>
              <a:t>uživatelů</a:t>
            </a:r>
            <a:r>
              <a:rPr lang="sk-SK" sz="1200" kern="1200" dirty="0">
                <a:solidFill>
                  <a:schemeClr val="tx1"/>
                </a:solidFill>
                <a:effectLst/>
                <a:latin typeface="+mn-lt"/>
                <a:ea typeface="+mn-ea"/>
                <a:cs typeface="+mn-cs"/>
              </a:rPr>
              <a:t> v </a:t>
            </a:r>
            <a:r>
              <a:rPr lang="sk-SK" sz="1200" kern="1200" dirty="0" err="1">
                <a:solidFill>
                  <a:schemeClr val="tx1"/>
                </a:solidFill>
                <a:effectLst/>
                <a:latin typeface="+mn-lt"/>
                <a:ea typeface="+mn-ea"/>
                <a:cs typeface="+mn-cs"/>
              </a:rPr>
              <a:t>Evropě</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se</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průměr</a:t>
            </a:r>
            <a:r>
              <a:rPr lang="sk-SK" sz="1200" kern="1200" dirty="0">
                <a:solidFill>
                  <a:schemeClr val="tx1"/>
                </a:solidFill>
                <a:effectLst/>
                <a:latin typeface="+mn-lt"/>
                <a:ea typeface="+mn-ea"/>
                <a:cs typeface="+mn-cs"/>
              </a:rPr>
              <a:t> EU použije na </a:t>
            </a:r>
            <a:r>
              <a:rPr lang="sk-SK" sz="1200" kern="1200" dirty="0" err="1">
                <a:solidFill>
                  <a:schemeClr val="tx1"/>
                </a:solidFill>
                <a:effectLst/>
                <a:latin typeface="+mn-lt"/>
                <a:ea typeface="+mn-ea"/>
                <a:cs typeface="+mn-cs"/>
              </a:rPr>
              <a:t>země</a:t>
            </a:r>
            <a:r>
              <a:rPr lang="sk-SK" sz="1200" kern="1200" dirty="0">
                <a:solidFill>
                  <a:schemeClr val="tx1"/>
                </a:solidFill>
                <a:effectLst/>
                <a:latin typeface="+mn-lt"/>
                <a:ea typeface="+mn-ea"/>
                <a:cs typeface="+mn-cs"/>
              </a:rPr>
              <a:t> bez </a:t>
            </a:r>
            <a:r>
              <a:rPr lang="sk-SK" sz="1200" kern="1200" dirty="0" err="1">
                <a:solidFill>
                  <a:schemeClr val="tx1"/>
                </a:solidFill>
                <a:effectLst/>
                <a:latin typeface="+mn-lt"/>
                <a:ea typeface="+mn-ea"/>
                <a:cs typeface="+mn-cs"/>
              </a:rPr>
              <a:t>údajů</a:t>
            </a:r>
            <a:r>
              <a:rPr lang="sk-SK" sz="1200" kern="1200" dirty="0">
                <a:solidFill>
                  <a:schemeClr val="tx1"/>
                </a:solidFill>
                <a:effectLst/>
                <a:latin typeface="+mn-lt"/>
                <a:ea typeface="+mn-ea"/>
                <a:cs typeface="+mn-cs"/>
              </a:rPr>
              <a:t> o </a:t>
            </a:r>
            <a:r>
              <a:rPr lang="sk-SK" sz="1200" kern="1200" dirty="0" err="1">
                <a:solidFill>
                  <a:schemeClr val="tx1"/>
                </a:solidFill>
                <a:effectLst/>
                <a:latin typeface="+mn-lt"/>
                <a:ea typeface="+mn-ea"/>
                <a:cs typeface="+mn-cs"/>
              </a:rPr>
              <a:t>prevalenci</a:t>
            </a:r>
            <a:r>
              <a:rPr lang="sk-SK" sz="1200" kern="1200" dirty="0">
                <a:solidFill>
                  <a:schemeClr val="tx1"/>
                </a:solidFill>
                <a:effectLst/>
                <a:latin typeface="+mn-lt"/>
                <a:ea typeface="+mn-ea"/>
                <a:cs typeface="+mn-cs"/>
              </a:rPr>
              <a:t>.</a:t>
            </a:r>
            <a:endParaRPr lang="en-GB" dirty="0"/>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44</a:t>
            </a:fld>
            <a:endParaRPr lang="en-GB"/>
          </a:p>
        </p:txBody>
      </p:sp>
    </p:spTree>
    <p:extLst>
      <p:ext uri="{BB962C8B-B14F-4D97-AF65-F5344CB8AC3E}">
        <p14:creationId xmlns:p14="http://schemas.microsoft.com/office/powerpoint/2010/main" val="4632867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číslo snímky 3"/>
          <p:cNvSpPr>
            <a:spLocks noGrp="1"/>
          </p:cNvSpPr>
          <p:nvPr>
            <p:ph type="sldNum" sz="quarter" idx="5"/>
          </p:nvPr>
        </p:nvSpPr>
        <p:spPr/>
        <p:txBody>
          <a:bodyPr/>
          <a:lstStyle/>
          <a:p>
            <a:fld id="{3BEE0CB4-0427-8646-A456-467AF0573A8C}" type="slidenum">
              <a:rPr lang="sk-SK" smtClean="0"/>
              <a:t>46</a:t>
            </a:fld>
            <a:endParaRPr lang="sk-SK"/>
          </a:p>
        </p:txBody>
      </p:sp>
    </p:spTree>
    <p:extLst>
      <p:ext uri="{BB962C8B-B14F-4D97-AF65-F5344CB8AC3E}">
        <p14:creationId xmlns:p14="http://schemas.microsoft.com/office/powerpoint/2010/main" val="28761343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číslo snímky 3"/>
          <p:cNvSpPr>
            <a:spLocks noGrp="1"/>
          </p:cNvSpPr>
          <p:nvPr>
            <p:ph type="sldNum" sz="quarter" idx="5"/>
          </p:nvPr>
        </p:nvSpPr>
        <p:spPr/>
        <p:txBody>
          <a:bodyPr/>
          <a:lstStyle/>
          <a:p>
            <a:fld id="{3BEE0CB4-0427-8646-A456-467AF0573A8C}" type="slidenum">
              <a:rPr lang="sk-SK" smtClean="0"/>
              <a:t>59</a:t>
            </a:fld>
            <a:endParaRPr lang="sk-SK"/>
          </a:p>
        </p:txBody>
      </p:sp>
    </p:spTree>
    <p:extLst>
      <p:ext uri="{BB962C8B-B14F-4D97-AF65-F5344CB8AC3E}">
        <p14:creationId xmlns:p14="http://schemas.microsoft.com/office/powerpoint/2010/main" val="585369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GB" dirty="0" err="1"/>
              <a:t>Pravděpodobně</a:t>
            </a:r>
            <a:r>
              <a:rPr lang="en-GB" dirty="0"/>
              <a:t> </a:t>
            </a:r>
            <a:r>
              <a:rPr lang="en-GB" dirty="0" err="1"/>
              <a:t>nejnovější</a:t>
            </a:r>
            <a:r>
              <a:rPr lang="en-GB" dirty="0"/>
              <a:t> </a:t>
            </a:r>
            <a:r>
              <a:rPr lang="en-GB" dirty="0" err="1"/>
              <a:t>vývoj</a:t>
            </a:r>
            <a:r>
              <a:rPr lang="en-GB" dirty="0"/>
              <a:t> v </a:t>
            </a:r>
            <a:r>
              <a:rPr lang="en-GB" dirty="0" err="1"/>
              <a:t>oblasti</a:t>
            </a:r>
            <a:r>
              <a:rPr lang="en-GB" dirty="0"/>
              <a:t> </a:t>
            </a:r>
            <a:r>
              <a:rPr lang="en-GB" dirty="0" err="1"/>
              <a:t>psychologie</a:t>
            </a:r>
            <a:r>
              <a:rPr lang="en-GB" dirty="0"/>
              <a:t>, </a:t>
            </a:r>
            <a:r>
              <a:rPr lang="en-GB" dirty="0" err="1"/>
              <a:t>poprvé</a:t>
            </a:r>
            <a:r>
              <a:rPr lang="en-GB" dirty="0"/>
              <a:t> </a:t>
            </a:r>
            <a:r>
              <a:rPr lang="en-GB" dirty="0" err="1"/>
              <a:t>byl</a:t>
            </a:r>
            <a:r>
              <a:rPr lang="en-GB" dirty="0"/>
              <a:t> </a:t>
            </a:r>
            <a:r>
              <a:rPr lang="en-GB" dirty="0" err="1"/>
              <a:t>použit</a:t>
            </a:r>
            <a:r>
              <a:rPr lang="en-GB" dirty="0"/>
              <a:t> v </a:t>
            </a:r>
            <a:r>
              <a:rPr lang="en-GB" dirty="0" err="1"/>
              <a:t>roce</a:t>
            </a:r>
            <a:r>
              <a:rPr lang="en-GB" dirty="0"/>
              <a:t> 1979</a:t>
            </a:r>
          </a:p>
          <a:p>
            <a:r>
              <a:rPr lang="en-GB" dirty="0" err="1"/>
              <a:t>Opravdu</a:t>
            </a:r>
            <a:r>
              <a:rPr lang="en-GB" dirty="0"/>
              <a:t> </a:t>
            </a:r>
            <a:r>
              <a:rPr lang="en-GB" dirty="0" err="1"/>
              <a:t>vyrostl</a:t>
            </a:r>
            <a:r>
              <a:rPr lang="en-GB" dirty="0"/>
              <a:t> z </a:t>
            </a:r>
            <a:r>
              <a:rPr lang="en-GB" dirty="0" err="1"/>
              <a:t>oblastí</a:t>
            </a:r>
            <a:r>
              <a:rPr lang="en-GB" dirty="0"/>
              <a:t> </a:t>
            </a:r>
            <a:r>
              <a:rPr lang="en-GB" dirty="0" err="1"/>
              <a:t>společenských</a:t>
            </a:r>
            <a:r>
              <a:rPr lang="en-GB" dirty="0"/>
              <a:t> </a:t>
            </a:r>
            <a:r>
              <a:rPr lang="en-GB" dirty="0" err="1"/>
              <a:t>věd</a:t>
            </a:r>
            <a:r>
              <a:rPr lang="en-GB" dirty="0"/>
              <a:t>, </a:t>
            </a:r>
            <a:r>
              <a:rPr lang="en-GB" dirty="0" err="1"/>
              <a:t>převzatých</a:t>
            </a:r>
            <a:r>
              <a:rPr lang="en-GB" dirty="0"/>
              <a:t> </a:t>
            </a:r>
            <a:r>
              <a:rPr lang="en-GB" dirty="0" err="1"/>
              <a:t>modelů</a:t>
            </a:r>
            <a:r>
              <a:rPr lang="en-GB" dirty="0"/>
              <a:t> a </a:t>
            </a:r>
            <a:r>
              <a:rPr lang="en-GB" dirty="0" err="1"/>
              <a:t>teorií</a:t>
            </a:r>
            <a:r>
              <a:rPr lang="en-GB" dirty="0"/>
              <a:t> </a:t>
            </a:r>
            <a:r>
              <a:rPr lang="en-GB" dirty="0" err="1"/>
              <a:t>nalezených</a:t>
            </a:r>
            <a:r>
              <a:rPr lang="en-GB" dirty="0"/>
              <a:t> v: </a:t>
            </a:r>
            <a:r>
              <a:rPr lang="en-GB" dirty="0" err="1"/>
              <a:t>sociální</a:t>
            </a:r>
            <a:r>
              <a:rPr lang="en-GB" dirty="0"/>
              <a:t> </a:t>
            </a:r>
            <a:r>
              <a:rPr lang="en-GB" dirty="0" err="1"/>
              <a:t>psychologii</a:t>
            </a:r>
            <a:r>
              <a:rPr lang="en-GB" dirty="0"/>
              <a:t>, </a:t>
            </a:r>
            <a:r>
              <a:rPr lang="en-GB" dirty="0" err="1"/>
              <a:t>behaviorismu</a:t>
            </a:r>
            <a:r>
              <a:rPr lang="en-GB" dirty="0"/>
              <a:t>, </a:t>
            </a:r>
            <a:r>
              <a:rPr lang="en-GB" dirty="0" err="1"/>
              <a:t>klinické</a:t>
            </a:r>
            <a:r>
              <a:rPr lang="en-GB" dirty="0"/>
              <a:t> </a:t>
            </a:r>
            <a:r>
              <a:rPr lang="en-GB" dirty="0" err="1"/>
              <a:t>psychologii</a:t>
            </a:r>
            <a:r>
              <a:rPr lang="en-GB" dirty="0"/>
              <a:t>, </a:t>
            </a:r>
            <a:r>
              <a:rPr lang="en-GB" dirty="0" err="1"/>
              <a:t>kognitivní</a:t>
            </a:r>
            <a:r>
              <a:rPr lang="en-GB" dirty="0"/>
              <a:t> </a:t>
            </a:r>
            <a:r>
              <a:rPr lang="en-GB" dirty="0" err="1"/>
              <a:t>psychologii</a:t>
            </a:r>
            <a:endParaRPr lang="en-GB" dirty="0"/>
          </a:p>
          <a:p>
            <a:endParaRPr lang="en-GB" dirty="0"/>
          </a:p>
          <a:p>
            <a:r>
              <a:rPr lang="en-GB" dirty="0" err="1"/>
              <a:t>Psychologie</a:t>
            </a:r>
            <a:r>
              <a:rPr lang="en-GB" dirty="0"/>
              <a:t> </a:t>
            </a:r>
            <a:r>
              <a:rPr lang="en-GB" dirty="0" err="1"/>
              <a:t>zdraví</a:t>
            </a:r>
            <a:r>
              <a:rPr lang="en-GB" dirty="0"/>
              <a:t> </a:t>
            </a:r>
            <a:r>
              <a:rPr lang="en-GB" dirty="0" err="1"/>
              <a:t>opět</a:t>
            </a:r>
            <a:r>
              <a:rPr lang="en-GB" dirty="0"/>
              <a:t> </a:t>
            </a:r>
            <a:r>
              <a:rPr lang="en-GB" dirty="0" err="1"/>
              <a:t>zpochybňuje</a:t>
            </a:r>
            <a:r>
              <a:rPr lang="en-GB" dirty="0"/>
              <a:t> </a:t>
            </a:r>
            <a:r>
              <a:rPr lang="en-GB" dirty="0" err="1"/>
              <a:t>rozdělení</a:t>
            </a:r>
            <a:r>
              <a:rPr lang="en-GB" dirty="0"/>
              <a:t> </a:t>
            </a:r>
            <a:r>
              <a:rPr lang="en-GB" dirty="0" err="1"/>
              <a:t>mysli</a:t>
            </a:r>
            <a:r>
              <a:rPr lang="en-GB" dirty="0"/>
              <a:t> a </a:t>
            </a:r>
            <a:r>
              <a:rPr lang="en-GB" dirty="0" err="1"/>
              <a:t>těla</a:t>
            </a:r>
            <a:r>
              <a:rPr lang="en-GB" dirty="0"/>
              <a:t> </a:t>
            </a:r>
            <a:r>
              <a:rPr lang="en-GB" dirty="0" err="1"/>
              <a:t>tím</a:t>
            </a:r>
            <a:r>
              <a:rPr lang="en-GB" dirty="0"/>
              <a:t>, </a:t>
            </a:r>
            <a:r>
              <a:rPr lang="en-GB" dirty="0" err="1"/>
              <a:t>že</a:t>
            </a:r>
            <a:r>
              <a:rPr lang="en-GB" dirty="0"/>
              <a:t> </a:t>
            </a:r>
            <a:r>
              <a:rPr lang="en-GB" dirty="0" err="1"/>
              <a:t>navrhuje</a:t>
            </a:r>
            <a:r>
              <a:rPr lang="en-GB" dirty="0"/>
              <a:t> </a:t>
            </a:r>
            <a:r>
              <a:rPr lang="en-GB" dirty="0" err="1"/>
              <a:t>roli</a:t>
            </a:r>
            <a:r>
              <a:rPr lang="en-GB" dirty="0"/>
              <a:t> </a:t>
            </a:r>
            <a:r>
              <a:rPr lang="en-GB" dirty="0" err="1"/>
              <a:t>mysli</a:t>
            </a:r>
            <a:r>
              <a:rPr lang="en-GB" dirty="0"/>
              <a:t> v </a:t>
            </a:r>
            <a:r>
              <a:rPr lang="en-GB" dirty="0" err="1"/>
              <a:t>příčině</a:t>
            </a:r>
            <a:r>
              <a:rPr lang="en-GB" dirty="0"/>
              <a:t> </a:t>
            </a:r>
            <a:r>
              <a:rPr lang="en-GB" dirty="0" err="1"/>
              <a:t>i</a:t>
            </a:r>
            <a:r>
              <a:rPr lang="en-GB" dirty="0"/>
              <a:t> </a:t>
            </a:r>
            <a:r>
              <a:rPr lang="en-GB" dirty="0" err="1"/>
              <a:t>léčbě</a:t>
            </a:r>
            <a:r>
              <a:rPr lang="en-GB" dirty="0"/>
              <a:t> </a:t>
            </a:r>
            <a:r>
              <a:rPr lang="en-GB" dirty="0" err="1"/>
              <a:t>nemocí</a:t>
            </a:r>
            <a:r>
              <a:rPr lang="en-GB" dirty="0"/>
              <a:t>, ale </a:t>
            </a:r>
            <a:r>
              <a:rPr lang="en-GB" dirty="0" err="1"/>
              <a:t>liší</a:t>
            </a:r>
            <a:r>
              <a:rPr lang="en-GB" dirty="0"/>
              <a:t> se od </a:t>
            </a:r>
            <a:r>
              <a:rPr lang="en-GB" dirty="0" err="1"/>
              <a:t>psychosomatické</a:t>
            </a:r>
            <a:r>
              <a:rPr lang="en-GB" dirty="0"/>
              <a:t> </a:t>
            </a:r>
            <a:r>
              <a:rPr lang="en-GB" dirty="0" err="1"/>
              <a:t>medicíny</a:t>
            </a:r>
            <a:r>
              <a:rPr lang="en-GB" dirty="0"/>
              <a:t>, </a:t>
            </a:r>
            <a:r>
              <a:rPr lang="en-GB" dirty="0" err="1"/>
              <a:t>behaviorálního</a:t>
            </a:r>
            <a:r>
              <a:rPr lang="en-GB" dirty="0"/>
              <a:t> </a:t>
            </a:r>
            <a:r>
              <a:rPr lang="en-GB" dirty="0" err="1"/>
              <a:t>zdraví</a:t>
            </a:r>
            <a:r>
              <a:rPr lang="en-GB" dirty="0"/>
              <a:t> a </a:t>
            </a:r>
            <a:r>
              <a:rPr lang="en-GB" dirty="0" err="1"/>
              <a:t>behaviorální</a:t>
            </a:r>
            <a:r>
              <a:rPr lang="en-GB" dirty="0"/>
              <a:t> </a:t>
            </a:r>
            <a:r>
              <a:rPr lang="en-GB" dirty="0" err="1"/>
              <a:t>medicíny</a:t>
            </a:r>
            <a:r>
              <a:rPr lang="en-GB" dirty="0"/>
              <a:t> v tom, </a:t>
            </a:r>
            <a:r>
              <a:rPr lang="en-GB" dirty="0" err="1"/>
              <a:t>že</a:t>
            </a:r>
            <a:r>
              <a:rPr lang="en-GB" dirty="0"/>
              <a:t> </a:t>
            </a:r>
            <a:r>
              <a:rPr lang="en-GB" dirty="0" err="1"/>
              <a:t>výzkum</a:t>
            </a:r>
            <a:r>
              <a:rPr lang="en-GB" dirty="0"/>
              <a:t> v </a:t>
            </a:r>
            <a:r>
              <a:rPr lang="en-GB" dirty="0" err="1"/>
              <a:t>rámci</a:t>
            </a:r>
            <a:r>
              <a:rPr lang="en-GB" dirty="0"/>
              <a:t> </a:t>
            </a:r>
            <a:r>
              <a:rPr lang="en-GB" dirty="0" err="1"/>
              <a:t>psychologie</a:t>
            </a:r>
            <a:r>
              <a:rPr lang="en-GB" dirty="0"/>
              <a:t> </a:t>
            </a:r>
            <a:r>
              <a:rPr lang="en-GB" dirty="0" err="1"/>
              <a:t>zdraví</a:t>
            </a:r>
            <a:r>
              <a:rPr lang="en-GB" dirty="0"/>
              <a:t> je </a:t>
            </a:r>
            <a:r>
              <a:rPr lang="en-GB" dirty="0" err="1"/>
              <a:t>specifičtější</a:t>
            </a:r>
            <a:r>
              <a:rPr lang="en-GB" dirty="0"/>
              <a:t> pro </a:t>
            </a:r>
            <a:r>
              <a:rPr lang="en-GB" dirty="0" err="1"/>
              <a:t>disciplínu</a:t>
            </a:r>
            <a:r>
              <a:rPr lang="en-GB" dirty="0"/>
              <a:t> </a:t>
            </a:r>
            <a:r>
              <a:rPr lang="en-GB" dirty="0" err="1"/>
              <a:t>psychologie</a:t>
            </a:r>
            <a:r>
              <a:rPr lang="en-GB" dirty="0"/>
              <a:t>.</a:t>
            </a:r>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6</a:t>
            </a:fld>
            <a:endParaRPr lang="en-GB"/>
          </a:p>
        </p:txBody>
      </p:sp>
    </p:spTree>
    <p:extLst>
      <p:ext uri="{BB962C8B-B14F-4D97-AF65-F5344CB8AC3E}">
        <p14:creationId xmlns:p14="http://schemas.microsoft.com/office/powerpoint/2010/main" val="595422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cs-CZ" dirty="0"/>
              <a:t>Psychologie zdraví naznačuje, že na lidské bytosti je třeba pohlížet jako na komplexní systémy a že nemoc je způsobena množstvím faktorů, nikoli jediným kauzálním faktorem. Psychologie zdraví se proto pokouší ustoupit od jednoduchého lineárního modelu zdraví a tvrdí, že nemoc může být způsobena kombinací biologických (např. virus), psychologických (např. chování, přesvědčení) a sociálních (např. zaměstnání) faktorů.</a:t>
            </a:r>
          </a:p>
          <a:p>
            <a:endParaRPr lang="cs-CZ" dirty="0"/>
          </a:p>
          <a:p>
            <a:r>
              <a:rPr lang="cs-CZ" dirty="0"/>
              <a:t>Tento přístup odráží biopsychosociální model zdraví a nemoci, který vyvinul </a:t>
            </a:r>
            <a:r>
              <a:rPr lang="cs-CZ" dirty="0" err="1"/>
              <a:t>Engel</a:t>
            </a:r>
            <a:r>
              <a:rPr lang="cs-CZ" dirty="0"/>
              <a:t> (1977, 1980) a je znázorněn na obrázku 1.1. Biopsychosociální model představoval pokus o integraci psychologického („psycho“) a environmentálního („sociálního“) do tradičního biomedicínského („bio“) modelu zdraví následovně: (1) Mezi biologické faktory patří genetika. viry, bakterie a strukturální defekty. (2) Psycho aspekty zdraví a nemoci byly popsány jako kognice (např. očekávání zdraví), emoce (např. strach z léčby) a chování (např. kouření, strava, cvičení nebo konzumace alkoholu). (3) Sociální aspekty zdraví byly popsány z hlediska sociálních norem chování (např. sociální norma kouřit či nekouřit), tlaků na změnu chování (např. očekávání vrstevnické skupiny, tlak rodičů), sociálních hodnot týkajících se zdraví (např. zdraví bylo považováno za dobrou nebo špatnou věc), sociální třída a etnická příslušnost.</a:t>
            </a:r>
          </a:p>
          <a:p>
            <a:r>
              <a:rPr lang="cs-CZ" dirty="0"/>
              <a:t>Kdo je zodpovědný za nemoc? Vzhledem k tomu, že nemoc je považována za důsledek kombinace faktorů, není jedinec již vnímán pouze jako pasivní oběť. Například uznání role chování v příčině nemoci znamená, že jednotlivec může nést odpovědnost za své zdraví a nemoc.</a:t>
            </a:r>
          </a:p>
          <a:p>
            <a:endParaRPr lang="cs-CZ" dirty="0"/>
          </a:p>
          <a:p>
            <a:r>
              <a:rPr lang="cs-CZ" dirty="0"/>
              <a:t>Jak by se měla nemoc léčit? Podle psychologie zdraví by se měl léčit celý člověk, nejen fyzické změny, ke kterým došlo. To může mít podobu změny chování, povzbuzování ke změnám přesvědčení a strategií zvládání a dodržování lékařských doporučení.</a:t>
            </a:r>
          </a:p>
          <a:p>
            <a:endParaRPr lang="cs-CZ" dirty="0"/>
          </a:p>
          <a:p>
            <a:pPr rtl="0"/>
            <a:r>
              <a:rPr lang="sk-SK" dirty="0" err="1">
                <a:solidFill>
                  <a:srgbClr val="3C4043"/>
                </a:solidFill>
                <a:effectLst/>
              </a:rPr>
              <a:t>Kdo</a:t>
            </a:r>
            <a:r>
              <a:rPr lang="sk-SK" dirty="0">
                <a:solidFill>
                  <a:srgbClr val="3C4043"/>
                </a:solidFill>
                <a:effectLst/>
              </a:rPr>
              <a:t> je </a:t>
            </a:r>
            <a:r>
              <a:rPr lang="sk-SK" dirty="0" err="1">
                <a:solidFill>
                  <a:srgbClr val="3C4043"/>
                </a:solidFill>
                <a:effectLst/>
              </a:rPr>
              <a:t>zodpovědný</a:t>
            </a:r>
            <a:r>
              <a:rPr lang="sk-SK" dirty="0">
                <a:solidFill>
                  <a:srgbClr val="3C4043"/>
                </a:solidFill>
                <a:effectLst/>
              </a:rPr>
              <a:t> za </a:t>
            </a:r>
            <a:r>
              <a:rPr lang="sk-SK" dirty="0" err="1">
                <a:solidFill>
                  <a:srgbClr val="3C4043"/>
                </a:solidFill>
                <a:effectLst/>
              </a:rPr>
              <a:t>léčbu</a:t>
            </a:r>
            <a:r>
              <a:rPr lang="sk-SK" dirty="0">
                <a:solidFill>
                  <a:srgbClr val="3C4043"/>
                </a:solidFill>
                <a:effectLst/>
              </a:rPr>
              <a:t>? </a:t>
            </a:r>
            <a:r>
              <a:rPr lang="sk-SK" dirty="0" err="1">
                <a:solidFill>
                  <a:srgbClr val="3C4043"/>
                </a:solidFill>
                <a:effectLst/>
              </a:rPr>
              <a:t>Vzhledem</a:t>
            </a:r>
            <a:r>
              <a:rPr lang="sk-SK" dirty="0">
                <a:solidFill>
                  <a:srgbClr val="3C4043"/>
                </a:solidFill>
                <a:effectLst/>
              </a:rPr>
              <a:t> k tomu, že </a:t>
            </a:r>
            <a:r>
              <a:rPr lang="sk-SK" dirty="0" err="1">
                <a:solidFill>
                  <a:srgbClr val="3C4043"/>
                </a:solidFill>
                <a:effectLst/>
              </a:rPr>
              <a:t>se</a:t>
            </a:r>
            <a:r>
              <a:rPr lang="sk-SK" dirty="0">
                <a:solidFill>
                  <a:srgbClr val="3C4043"/>
                </a:solidFill>
                <a:effectLst/>
              </a:rPr>
              <a:t> </a:t>
            </a:r>
            <a:r>
              <a:rPr lang="sk-SK" dirty="0" err="1">
                <a:solidFill>
                  <a:srgbClr val="3C4043"/>
                </a:solidFill>
                <a:effectLst/>
              </a:rPr>
              <a:t>léčí</a:t>
            </a:r>
            <a:r>
              <a:rPr lang="sk-SK" dirty="0">
                <a:solidFill>
                  <a:srgbClr val="3C4043"/>
                </a:solidFill>
                <a:effectLst/>
              </a:rPr>
              <a:t> celý </a:t>
            </a:r>
            <a:r>
              <a:rPr lang="sk-SK" dirty="0" err="1">
                <a:solidFill>
                  <a:srgbClr val="3C4043"/>
                </a:solidFill>
                <a:effectLst/>
              </a:rPr>
              <a:t>člověk</a:t>
            </a:r>
            <a:r>
              <a:rPr lang="sk-SK" dirty="0">
                <a:solidFill>
                  <a:srgbClr val="3C4043"/>
                </a:solidFill>
                <a:effectLst/>
              </a:rPr>
              <a:t>, </a:t>
            </a:r>
            <a:r>
              <a:rPr lang="sk-SK" dirty="0" err="1">
                <a:solidFill>
                  <a:srgbClr val="3C4043"/>
                </a:solidFill>
                <a:effectLst/>
              </a:rPr>
              <a:t>nejen</a:t>
            </a:r>
            <a:r>
              <a:rPr lang="sk-SK" dirty="0">
                <a:solidFill>
                  <a:srgbClr val="3C4043"/>
                </a:solidFill>
                <a:effectLst/>
              </a:rPr>
              <a:t> jeho fyzické </a:t>
            </a:r>
            <a:r>
              <a:rPr lang="sk-SK" dirty="0" err="1">
                <a:solidFill>
                  <a:srgbClr val="3C4043"/>
                </a:solidFill>
                <a:effectLst/>
              </a:rPr>
              <a:t>onemocnění</a:t>
            </a:r>
            <a:r>
              <a:rPr lang="sk-SK" dirty="0">
                <a:solidFill>
                  <a:srgbClr val="3C4043"/>
                </a:solidFill>
                <a:effectLst/>
              </a:rPr>
              <a:t>, je </a:t>
            </a:r>
            <a:r>
              <a:rPr lang="sk-SK" dirty="0" err="1">
                <a:solidFill>
                  <a:srgbClr val="3C4043"/>
                </a:solidFill>
                <a:effectLst/>
              </a:rPr>
              <a:t>tedy</a:t>
            </a:r>
            <a:r>
              <a:rPr lang="sk-SK" dirty="0">
                <a:solidFill>
                  <a:srgbClr val="3C4043"/>
                </a:solidFill>
                <a:effectLst/>
              </a:rPr>
              <a:t> pacient </a:t>
            </a:r>
            <a:r>
              <a:rPr lang="sk-SK" dirty="0" err="1">
                <a:solidFill>
                  <a:srgbClr val="3C4043"/>
                </a:solidFill>
                <a:effectLst/>
              </a:rPr>
              <a:t>částečně</a:t>
            </a:r>
            <a:r>
              <a:rPr lang="sk-SK" dirty="0">
                <a:solidFill>
                  <a:srgbClr val="3C4043"/>
                </a:solidFill>
                <a:effectLst/>
              </a:rPr>
              <a:t> </a:t>
            </a:r>
            <a:r>
              <a:rPr lang="sk-SK" dirty="0" err="1">
                <a:solidFill>
                  <a:srgbClr val="3C4043"/>
                </a:solidFill>
                <a:effectLst/>
              </a:rPr>
              <a:t>zodpovědný</a:t>
            </a:r>
            <a:r>
              <a:rPr lang="sk-SK" dirty="0">
                <a:solidFill>
                  <a:srgbClr val="3C4043"/>
                </a:solidFill>
                <a:effectLst/>
              </a:rPr>
              <a:t> za jeho </a:t>
            </a:r>
            <a:r>
              <a:rPr lang="sk-SK" dirty="0" err="1">
                <a:solidFill>
                  <a:srgbClr val="3C4043"/>
                </a:solidFill>
                <a:effectLst/>
              </a:rPr>
              <a:t>léčbu</a:t>
            </a:r>
            <a:r>
              <a:rPr lang="sk-SK" dirty="0">
                <a:solidFill>
                  <a:srgbClr val="3C4043"/>
                </a:solidFill>
                <a:effectLst/>
              </a:rPr>
              <a:t>. To </a:t>
            </a:r>
            <a:r>
              <a:rPr lang="sk-SK" dirty="0" err="1">
                <a:solidFill>
                  <a:srgbClr val="3C4043"/>
                </a:solidFill>
                <a:effectLst/>
              </a:rPr>
              <a:t>může</a:t>
            </a:r>
            <a:r>
              <a:rPr lang="sk-SK" dirty="0">
                <a:solidFill>
                  <a:srgbClr val="3C4043"/>
                </a:solidFill>
                <a:effectLst/>
              </a:rPr>
              <a:t> </a:t>
            </a:r>
            <a:r>
              <a:rPr lang="sk-SK" dirty="0" err="1">
                <a:solidFill>
                  <a:srgbClr val="3C4043"/>
                </a:solidFill>
                <a:effectLst/>
              </a:rPr>
              <a:t>mít</a:t>
            </a:r>
            <a:r>
              <a:rPr lang="sk-SK" dirty="0">
                <a:solidFill>
                  <a:srgbClr val="3C4043"/>
                </a:solidFill>
                <a:effectLst/>
              </a:rPr>
              <a:t> podobu </a:t>
            </a:r>
            <a:r>
              <a:rPr lang="sk-SK" dirty="0" err="1">
                <a:solidFill>
                  <a:srgbClr val="3C4043"/>
                </a:solidFill>
                <a:effectLst/>
              </a:rPr>
              <a:t>odpovědnosti</a:t>
            </a:r>
            <a:r>
              <a:rPr lang="sk-SK" dirty="0">
                <a:solidFill>
                  <a:srgbClr val="3C4043"/>
                </a:solidFill>
                <a:effectLst/>
              </a:rPr>
              <a:t> za </a:t>
            </a:r>
            <a:r>
              <a:rPr lang="sk-SK" dirty="0" err="1">
                <a:solidFill>
                  <a:srgbClr val="3C4043"/>
                </a:solidFill>
                <a:effectLst/>
              </a:rPr>
              <a:t>užívání</a:t>
            </a:r>
            <a:r>
              <a:rPr lang="sk-SK" dirty="0">
                <a:solidFill>
                  <a:srgbClr val="3C4043"/>
                </a:solidFill>
                <a:effectLst/>
              </a:rPr>
              <a:t> </a:t>
            </a:r>
            <a:r>
              <a:rPr lang="sk-SK" dirty="0" err="1">
                <a:solidFill>
                  <a:srgbClr val="3C4043"/>
                </a:solidFill>
                <a:effectLst/>
              </a:rPr>
              <a:t>léků</a:t>
            </a:r>
            <a:r>
              <a:rPr lang="sk-SK" dirty="0">
                <a:solidFill>
                  <a:srgbClr val="3C4043"/>
                </a:solidFill>
                <a:effectLst/>
              </a:rPr>
              <a:t>, </a:t>
            </a:r>
            <a:r>
              <a:rPr lang="sk-SK" dirty="0" err="1">
                <a:solidFill>
                  <a:srgbClr val="3C4043"/>
                </a:solidFill>
                <a:effectLst/>
              </a:rPr>
              <a:t>odpovědnosti</a:t>
            </a:r>
            <a:r>
              <a:rPr lang="sk-SK" dirty="0">
                <a:solidFill>
                  <a:srgbClr val="3C4043"/>
                </a:solidFill>
                <a:effectLst/>
              </a:rPr>
              <a:t> za </a:t>
            </a:r>
            <a:r>
              <a:rPr lang="sk-SK" dirty="0" err="1">
                <a:solidFill>
                  <a:srgbClr val="3C4043"/>
                </a:solidFill>
                <a:effectLst/>
              </a:rPr>
              <a:t>změnu</a:t>
            </a:r>
            <a:r>
              <a:rPr lang="sk-SK" dirty="0">
                <a:solidFill>
                  <a:srgbClr val="3C4043"/>
                </a:solidFill>
                <a:effectLst/>
              </a:rPr>
              <a:t> </a:t>
            </a:r>
            <a:r>
              <a:rPr lang="sk-SK" dirty="0" err="1">
                <a:solidFill>
                  <a:srgbClr val="3C4043"/>
                </a:solidFill>
                <a:effectLst/>
              </a:rPr>
              <a:t>přesvědčení</a:t>
            </a:r>
            <a:r>
              <a:rPr lang="sk-SK" dirty="0">
                <a:solidFill>
                  <a:srgbClr val="3C4043"/>
                </a:solidFill>
                <a:effectLst/>
              </a:rPr>
              <a:t> a </a:t>
            </a:r>
            <a:r>
              <a:rPr lang="sk-SK" dirty="0" err="1">
                <a:solidFill>
                  <a:srgbClr val="3C4043"/>
                </a:solidFill>
                <a:effectLst/>
              </a:rPr>
              <a:t>chování</a:t>
            </a:r>
            <a:r>
              <a:rPr lang="sk-SK" dirty="0">
                <a:solidFill>
                  <a:srgbClr val="3C4043"/>
                </a:solidFill>
                <a:effectLst/>
              </a:rPr>
              <a:t>. </a:t>
            </a:r>
            <a:r>
              <a:rPr lang="sk-SK" dirty="0" err="1">
                <a:solidFill>
                  <a:srgbClr val="3C4043"/>
                </a:solidFill>
                <a:effectLst/>
              </a:rPr>
              <a:t>Nejsou</a:t>
            </a:r>
            <a:r>
              <a:rPr lang="sk-SK" dirty="0">
                <a:solidFill>
                  <a:srgbClr val="3C4043"/>
                </a:solidFill>
                <a:effectLst/>
              </a:rPr>
              <a:t> </a:t>
            </a:r>
            <a:r>
              <a:rPr lang="sk-SK" dirty="0" err="1">
                <a:solidFill>
                  <a:srgbClr val="3C4043"/>
                </a:solidFill>
                <a:effectLst/>
              </a:rPr>
              <a:t>vnímáni</a:t>
            </a:r>
            <a:r>
              <a:rPr lang="sk-SK" dirty="0">
                <a:solidFill>
                  <a:srgbClr val="3C4043"/>
                </a:solidFill>
                <a:effectLst/>
              </a:rPr>
              <a:t> </a:t>
            </a:r>
            <a:r>
              <a:rPr lang="sk-SK" dirty="0" err="1">
                <a:solidFill>
                  <a:srgbClr val="3C4043"/>
                </a:solidFill>
                <a:effectLst/>
              </a:rPr>
              <a:t>jako</a:t>
            </a:r>
            <a:r>
              <a:rPr lang="sk-SK" dirty="0">
                <a:solidFill>
                  <a:srgbClr val="3C4043"/>
                </a:solidFill>
                <a:effectLst/>
              </a:rPr>
              <a:t> </a:t>
            </a:r>
            <a:r>
              <a:rPr lang="sk-SK" dirty="0" err="1">
                <a:solidFill>
                  <a:srgbClr val="3C4043"/>
                </a:solidFill>
                <a:effectLst/>
              </a:rPr>
              <a:t>oběť</a:t>
            </a:r>
            <a:r>
              <a:rPr lang="sk-SK" dirty="0">
                <a:solidFill>
                  <a:srgbClr val="3C4043"/>
                </a:solidFill>
                <a:effectLst/>
              </a:rPr>
              <a:t>. </a:t>
            </a:r>
            <a:r>
              <a:rPr lang="sk-SK" dirty="0" err="1">
                <a:solidFill>
                  <a:srgbClr val="3C4043"/>
                </a:solidFill>
                <a:effectLst/>
              </a:rPr>
              <a:t>já</a:t>
            </a:r>
            <a:r>
              <a:rPr lang="sk-SK" dirty="0">
                <a:solidFill>
                  <a:srgbClr val="3C4043"/>
                </a:solidFill>
                <a:effectLst/>
              </a:rPr>
              <a:t> </a:t>
            </a:r>
            <a:r>
              <a:rPr lang="sk-SK" dirty="0" err="1">
                <a:solidFill>
                  <a:srgbClr val="3C4043"/>
                </a:solidFill>
                <a:effectLst/>
              </a:rPr>
              <a:t>Jaký</a:t>
            </a:r>
            <a:r>
              <a:rPr lang="sk-SK" dirty="0">
                <a:solidFill>
                  <a:srgbClr val="3C4043"/>
                </a:solidFill>
                <a:effectLst/>
              </a:rPr>
              <a:t> je </a:t>
            </a:r>
            <a:r>
              <a:rPr lang="sk-SK" dirty="0" err="1">
                <a:solidFill>
                  <a:srgbClr val="3C4043"/>
                </a:solidFill>
                <a:effectLst/>
              </a:rPr>
              <a:t>vztah</a:t>
            </a:r>
            <a:r>
              <a:rPr lang="sk-SK" dirty="0">
                <a:solidFill>
                  <a:srgbClr val="3C4043"/>
                </a:solidFill>
                <a:effectLst/>
              </a:rPr>
              <a:t> </a:t>
            </a:r>
            <a:r>
              <a:rPr lang="sk-SK" dirty="0" err="1">
                <a:solidFill>
                  <a:srgbClr val="3C4043"/>
                </a:solidFill>
                <a:effectLst/>
              </a:rPr>
              <a:t>mezi</a:t>
            </a:r>
            <a:r>
              <a:rPr lang="sk-SK" dirty="0">
                <a:solidFill>
                  <a:srgbClr val="3C4043"/>
                </a:solidFill>
                <a:effectLst/>
              </a:rPr>
              <a:t> zdravím a nemocí? Z tohoto </a:t>
            </a:r>
            <a:r>
              <a:rPr lang="sk-SK" dirty="0" err="1">
                <a:solidFill>
                  <a:srgbClr val="3C4043"/>
                </a:solidFill>
                <a:effectLst/>
              </a:rPr>
              <a:t>pohledu</a:t>
            </a:r>
            <a:r>
              <a:rPr lang="sk-SK" dirty="0">
                <a:solidFill>
                  <a:srgbClr val="3C4043"/>
                </a:solidFill>
                <a:effectLst/>
              </a:rPr>
              <a:t> </a:t>
            </a:r>
            <a:r>
              <a:rPr lang="sk-SK" dirty="0" err="1">
                <a:solidFill>
                  <a:srgbClr val="3C4043"/>
                </a:solidFill>
                <a:effectLst/>
              </a:rPr>
              <a:t>se</a:t>
            </a:r>
            <a:r>
              <a:rPr lang="sk-SK" dirty="0">
                <a:solidFill>
                  <a:srgbClr val="3C4043"/>
                </a:solidFill>
                <a:effectLst/>
              </a:rPr>
              <a:t> zdraví a nemoc </a:t>
            </a:r>
            <a:r>
              <a:rPr lang="sk-SK" dirty="0" err="1">
                <a:solidFill>
                  <a:srgbClr val="3C4043"/>
                </a:solidFill>
                <a:effectLst/>
              </a:rPr>
              <a:t>kvalitativně</a:t>
            </a:r>
            <a:r>
              <a:rPr lang="sk-SK" dirty="0">
                <a:solidFill>
                  <a:srgbClr val="3C4043"/>
                </a:solidFill>
                <a:effectLst/>
              </a:rPr>
              <a:t> </a:t>
            </a:r>
            <a:r>
              <a:rPr lang="sk-SK" dirty="0" err="1">
                <a:solidFill>
                  <a:srgbClr val="3C4043"/>
                </a:solidFill>
                <a:effectLst/>
              </a:rPr>
              <a:t>neliší</a:t>
            </a:r>
            <a:r>
              <a:rPr lang="sk-SK" dirty="0">
                <a:solidFill>
                  <a:srgbClr val="3C4043"/>
                </a:solidFill>
                <a:effectLst/>
              </a:rPr>
              <a:t>, ale </a:t>
            </a:r>
            <a:r>
              <a:rPr lang="sk-SK" dirty="0" err="1">
                <a:solidFill>
                  <a:srgbClr val="3C4043"/>
                </a:solidFill>
                <a:effectLst/>
              </a:rPr>
              <a:t>existují</a:t>
            </a:r>
            <a:r>
              <a:rPr lang="sk-SK" dirty="0">
                <a:solidFill>
                  <a:srgbClr val="3C4043"/>
                </a:solidFill>
                <a:effectLst/>
              </a:rPr>
              <a:t> v kontinuu. </a:t>
            </a:r>
            <a:r>
              <a:rPr lang="sk-SK" dirty="0" err="1">
                <a:solidFill>
                  <a:srgbClr val="3C4043"/>
                </a:solidFill>
                <a:effectLst/>
              </a:rPr>
              <a:t>Namísto</a:t>
            </a:r>
            <a:r>
              <a:rPr lang="sk-SK" dirty="0">
                <a:solidFill>
                  <a:srgbClr val="3C4043"/>
                </a:solidFill>
                <a:effectLst/>
              </a:rPr>
              <a:t> toho, aby byli zdraví nebo nemocní, jednotlivci </a:t>
            </a:r>
            <a:r>
              <a:rPr lang="sk-SK" dirty="0" err="1">
                <a:solidFill>
                  <a:srgbClr val="3C4043"/>
                </a:solidFill>
                <a:effectLst/>
              </a:rPr>
              <a:t>postupují</a:t>
            </a:r>
            <a:r>
              <a:rPr lang="sk-SK" dirty="0">
                <a:solidFill>
                  <a:srgbClr val="3C4043"/>
                </a:solidFill>
                <a:effectLst/>
              </a:rPr>
              <a:t> v tomto kontinuu od zdraví k nemoci a zase </a:t>
            </a:r>
            <a:r>
              <a:rPr lang="sk-SK" dirty="0" err="1">
                <a:solidFill>
                  <a:srgbClr val="3C4043"/>
                </a:solidFill>
                <a:effectLst/>
              </a:rPr>
              <a:t>zpět</a:t>
            </a:r>
            <a:r>
              <a:rPr lang="sk-SK" dirty="0">
                <a:solidFill>
                  <a:srgbClr val="3C4043"/>
                </a:solidFill>
                <a:effectLst/>
              </a:rPr>
              <a:t>.</a:t>
            </a:r>
          </a:p>
          <a:p>
            <a:pPr rtl="0"/>
            <a:endParaRPr lang="sk-SK" dirty="0">
              <a:solidFill>
                <a:srgbClr val="3C4043"/>
              </a:solidFill>
              <a:effectLst/>
            </a:endParaRPr>
          </a:p>
          <a:p>
            <a:pPr rtl="0"/>
            <a:r>
              <a:rPr lang="sk-SK" dirty="0" err="1">
                <a:solidFill>
                  <a:srgbClr val="3C4043"/>
                </a:solidFill>
                <a:effectLst/>
              </a:rPr>
              <a:t>Dvacáté</a:t>
            </a:r>
            <a:r>
              <a:rPr lang="sk-SK" dirty="0">
                <a:solidFill>
                  <a:srgbClr val="3C4043"/>
                </a:solidFill>
                <a:effectLst/>
              </a:rPr>
              <a:t> </a:t>
            </a:r>
            <a:r>
              <a:rPr lang="sk-SK" dirty="0" err="1">
                <a:solidFill>
                  <a:srgbClr val="3C4043"/>
                </a:solidFill>
                <a:effectLst/>
              </a:rPr>
              <a:t>století</a:t>
            </a:r>
            <a:r>
              <a:rPr lang="sk-SK" dirty="0">
                <a:solidFill>
                  <a:srgbClr val="3C4043"/>
                </a:solidFill>
                <a:effectLst/>
              </a:rPr>
              <a:t> </a:t>
            </a:r>
            <a:r>
              <a:rPr lang="sk-SK" dirty="0" err="1">
                <a:solidFill>
                  <a:srgbClr val="3C4043"/>
                </a:solidFill>
                <a:effectLst/>
              </a:rPr>
              <a:t>vidělo</a:t>
            </a:r>
            <a:r>
              <a:rPr lang="sk-SK" dirty="0">
                <a:solidFill>
                  <a:srgbClr val="3C4043"/>
                </a:solidFill>
                <a:effectLst/>
              </a:rPr>
              <a:t> výzvu k </a:t>
            </a:r>
            <a:r>
              <a:rPr lang="sk-SK" dirty="0" err="1">
                <a:solidFill>
                  <a:srgbClr val="3C4043"/>
                </a:solidFill>
                <a:effectLst/>
              </a:rPr>
              <a:t>tradičnímu</a:t>
            </a:r>
            <a:r>
              <a:rPr lang="sk-SK" dirty="0">
                <a:solidFill>
                  <a:srgbClr val="3C4043"/>
                </a:solidFill>
                <a:effectLst/>
              </a:rPr>
              <a:t> </a:t>
            </a:r>
            <a:r>
              <a:rPr lang="sk-SK" dirty="0" err="1">
                <a:solidFill>
                  <a:srgbClr val="3C4043"/>
                </a:solidFill>
                <a:effectLst/>
              </a:rPr>
              <a:t>oddělení</a:t>
            </a:r>
            <a:r>
              <a:rPr lang="sk-SK" dirty="0">
                <a:solidFill>
                  <a:srgbClr val="3C4043"/>
                </a:solidFill>
                <a:effectLst/>
              </a:rPr>
              <a:t> mysli a </a:t>
            </a:r>
            <a:r>
              <a:rPr lang="sk-SK" dirty="0" err="1">
                <a:solidFill>
                  <a:srgbClr val="3C4043"/>
                </a:solidFill>
                <a:effectLst/>
              </a:rPr>
              <a:t>těla</a:t>
            </a:r>
            <a:r>
              <a:rPr lang="sk-SK" dirty="0">
                <a:solidFill>
                  <a:srgbClr val="3C4043"/>
                </a:solidFill>
                <a:effectLst/>
              </a:rPr>
              <a:t>, </a:t>
            </a:r>
            <a:r>
              <a:rPr lang="sk-SK" dirty="0" err="1">
                <a:solidFill>
                  <a:srgbClr val="3C4043"/>
                </a:solidFill>
                <a:effectLst/>
              </a:rPr>
              <a:t>které</a:t>
            </a:r>
            <a:r>
              <a:rPr lang="sk-SK" dirty="0">
                <a:solidFill>
                  <a:srgbClr val="3C4043"/>
                </a:solidFill>
                <a:effectLst/>
              </a:rPr>
              <a:t> navrhoval dualistický model zdraví a nemoci, s </a:t>
            </a:r>
            <a:r>
              <a:rPr lang="sk-SK" dirty="0" err="1">
                <a:solidFill>
                  <a:srgbClr val="3C4043"/>
                </a:solidFill>
                <a:effectLst/>
              </a:rPr>
              <a:t>rostoucím</a:t>
            </a:r>
            <a:r>
              <a:rPr lang="sk-SK" dirty="0">
                <a:solidFill>
                  <a:srgbClr val="3C4043"/>
                </a:solidFill>
                <a:effectLst/>
              </a:rPr>
              <a:t> </a:t>
            </a:r>
            <a:r>
              <a:rPr lang="sk-SK" dirty="0" err="1">
                <a:solidFill>
                  <a:srgbClr val="3C4043"/>
                </a:solidFill>
                <a:effectLst/>
              </a:rPr>
              <a:t>zaměřením</a:t>
            </a:r>
            <a:r>
              <a:rPr lang="sk-SK" dirty="0">
                <a:solidFill>
                  <a:srgbClr val="3C4043"/>
                </a:solidFill>
                <a:effectLst/>
              </a:rPr>
              <a:t> na </a:t>
            </a:r>
            <a:r>
              <a:rPr lang="sk-SK" dirty="0" err="1">
                <a:solidFill>
                  <a:srgbClr val="3C4043"/>
                </a:solidFill>
                <a:effectLst/>
              </a:rPr>
              <a:t>interakci</a:t>
            </a:r>
            <a:r>
              <a:rPr lang="sk-SK" dirty="0">
                <a:solidFill>
                  <a:srgbClr val="3C4043"/>
                </a:solidFill>
                <a:effectLst/>
              </a:rPr>
              <a:t> </a:t>
            </a:r>
            <a:r>
              <a:rPr lang="sk-SK" dirty="0" err="1">
                <a:solidFill>
                  <a:srgbClr val="3C4043"/>
                </a:solidFill>
                <a:effectLst/>
              </a:rPr>
              <a:t>mezi</a:t>
            </a:r>
            <a:r>
              <a:rPr lang="sk-SK" dirty="0">
                <a:solidFill>
                  <a:srgbClr val="3C4043"/>
                </a:solidFill>
                <a:effectLst/>
              </a:rPr>
              <a:t> myslí a </a:t>
            </a:r>
            <a:r>
              <a:rPr lang="sk-SK" dirty="0" err="1">
                <a:solidFill>
                  <a:srgbClr val="3C4043"/>
                </a:solidFill>
                <a:effectLst/>
              </a:rPr>
              <a:t>tělem</a:t>
            </a:r>
            <a:r>
              <a:rPr lang="sk-SK" dirty="0">
                <a:solidFill>
                  <a:srgbClr val="3C4043"/>
                </a:solidFill>
                <a:effectLst/>
              </a:rPr>
              <a:t>. Tento posun v </a:t>
            </a:r>
            <a:r>
              <a:rPr lang="sk-SK" dirty="0" err="1">
                <a:solidFill>
                  <a:srgbClr val="3C4043"/>
                </a:solidFill>
                <a:effectLst/>
              </a:rPr>
              <a:t>perspektivě</a:t>
            </a:r>
            <a:r>
              <a:rPr lang="sk-SK" dirty="0">
                <a:solidFill>
                  <a:srgbClr val="3C4043"/>
                </a:solidFill>
                <a:effectLst/>
              </a:rPr>
              <a:t> </a:t>
            </a:r>
            <a:r>
              <a:rPr lang="sk-SK" dirty="0" err="1">
                <a:solidFill>
                  <a:srgbClr val="3C4043"/>
                </a:solidFill>
                <a:effectLst/>
              </a:rPr>
              <a:t>se</a:t>
            </a:r>
            <a:r>
              <a:rPr lang="sk-SK" dirty="0">
                <a:solidFill>
                  <a:srgbClr val="3C4043"/>
                </a:solidFill>
                <a:effectLst/>
              </a:rPr>
              <a:t> </a:t>
            </a:r>
            <a:r>
              <a:rPr lang="sk-SK" dirty="0" err="1">
                <a:solidFill>
                  <a:srgbClr val="3C4043"/>
                </a:solidFill>
                <a:effectLst/>
              </a:rPr>
              <a:t>odráží</a:t>
            </a:r>
            <a:r>
              <a:rPr lang="sk-SK" dirty="0">
                <a:solidFill>
                  <a:srgbClr val="3C4043"/>
                </a:solidFill>
                <a:effectLst/>
              </a:rPr>
              <a:t> </a:t>
            </a:r>
            <a:r>
              <a:rPr lang="sk-SK" dirty="0" err="1">
                <a:solidFill>
                  <a:srgbClr val="3C4043"/>
                </a:solidFill>
                <a:effectLst/>
              </a:rPr>
              <a:t>ve</a:t>
            </a:r>
            <a:r>
              <a:rPr lang="sk-SK" dirty="0">
                <a:solidFill>
                  <a:srgbClr val="3C4043"/>
                </a:solidFill>
                <a:effectLst/>
              </a:rPr>
              <a:t> vývoji holistického </a:t>
            </a:r>
            <a:r>
              <a:rPr lang="sk-SK" dirty="0" err="1">
                <a:solidFill>
                  <a:srgbClr val="3C4043"/>
                </a:solidFill>
                <a:effectLst/>
              </a:rPr>
              <a:t>přístupu</a:t>
            </a:r>
            <a:r>
              <a:rPr lang="sk-SK" dirty="0">
                <a:solidFill>
                  <a:srgbClr val="3C4043"/>
                </a:solidFill>
                <a:effectLst/>
              </a:rPr>
              <a:t> </a:t>
            </a:r>
            <a:r>
              <a:rPr lang="sk-SK" dirty="0" err="1">
                <a:solidFill>
                  <a:srgbClr val="3C4043"/>
                </a:solidFill>
                <a:effectLst/>
              </a:rPr>
              <a:t>ke</a:t>
            </a:r>
            <a:r>
              <a:rPr lang="sk-SK" dirty="0">
                <a:solidFill>
                  <a:srgbClr val="3C4043"/>
                </a:solidFill>
                <a:effectLst/>
              </a:rPr>
              <a:t> zdraví nebo </a:t>
            </a:r>
            <a:r>
              <a:rPr lang="sk-SK" dirty="0" err="1">
                <a:solidFill>
                  <a:srgbClr val="3C4043"/>
                </a:solidFill>
                <a:effectLst/>
              </a:rPr>
              <a:t>přístupu</a:t>
            </a:r>
            <a:r>
              <a:rPr lang="sk-SK" dirty="0">
                <a:solidFill>
                  <a:srgbClr val="3C4043"/>
                </a:solidFill>
                <a:effectLst/>
              </a:rPr>
              <a:t> celého </a:t>
            </a:r>
            <a:r>
              <a:rPr lang="sk-SK" dirty="0" err="1">
                <a:solidFill>
                  <a:srgbClr val="3C4043"/>
                </a:solidFill>
                <a:effectLst/>
              </a:rPr>
              <a:t>člověka</a:t>
            </a:r>
            <a:r>
              <a:rPr lang="sk-SK" dirty="0">
                <a:solidFill>
                  <a:srgbClr val="3C4043"/>
                </a:solidFill>
                <a:effectLst/>
              </a:rPr>
              <a:t> </a:t>
            </a:r>
            <a:r>
              <a:rPr lang="sk-SK" dirty="0" err="1">
                <a:solidFill>
                  <a:srgbClr val="3C4043"/>
                </a:solidFill>
                <a:effectLst/>
              </a:rPr>
              <a:t>ke</a:t>
            </a:r>
            <a:r>
              <a:rPr lang="sk-SK" dirty="0">
                <a:solidFill>
                  <a:srgbClr val="3C4043"/>
                </a:solidFill>
                <a:effectLst/>
              </a:rPr>
              <a:t> zdraví. </a:t>
            </a:r>
            <a:r>
              <a:rPr lang="sk-SK" dirty="0" err="1">
                <a:solidFill>
                  <a:srgbClr val="3C4043"/>
                </a:solidFill>
                <a:effectLst/>
              </a:rPr>
              <a:t>Psychologie</a:t>
            </a:r>
            <a:r>
              <a:rPr lang="sk-SK" dirty="0">
                <a:solidFill>
                  <a:srgbClr val="3C4043"/>
                </a:solidFill>
                <a:effectLst/>
              </a:rPr>
              <a:t> zdraví </a:t>
            </a:r>
            <a:r>
              <a:rPr lang="sk-SK" dirty="0" err="1">
                <a:solidFill>
                  <a:srgbClr val="3C4043"/>
                </a:solidFill>
                <a:effectLst/>
              </a:rPr>
              <a:t>proto</a:t>
            </a:r>
            <a:r>
              <a:rPr lang="sk-SK" dirty="0">
                <a:solidFill>
                  <a:srgbClr val="3C4043"/>
                </a:solidFill>
                <a:effectLst/>
              </a:rPr>
              <a:t> tvrdí, že </a:t>
            </a:r>
            <a:r>
              <a:rPr lang="sk-SK" dirty="0" err="1">
                <a:solidFill>
                  <a:srgbClr val="3C4043"/>
                </a:solidFill>
                <a:effectLst/>
              </a:rPr>
              <a:t>mysl</a:t>
            </a:r>
            <a:r>
              <a:rPr lang="sk-SK" dirty="0">
                <a:solidFill>
                  <a:srgbClr val="3C4043"/>
                </a:solidFill>
                <a:effectLst/>
              </a:rPr>
              <a:t> a </a:t>
            </a:r>
            <a:r>
              <a:rPr lang="sk-SK" dirty="0" err="1">
                <a:solidFill>
                  <a:srgbClr val="3C4043"/>
                </a:solidFill>
                <a:effectLst/>
              </a:rPr>
              <a:t>tělo</a:t>
            </a:r>
            <a:r>
              <a:rPr lang="sk-SK" dirty="0">
                <a:solidFill>
                  <a:srgbClr val="3C4043"/>
                </a:solidFill>
                <a:effectLst/>
              </a:rPr>
              <a:t> </a:t>
            </a:r>
            <a:r>
              <a:rPr lang="sk-SK" dirty="0" err="1">
                <a:solidFill>
                  <a:srgbClr val="3C4043"/>
                </a:solidFill>
                <a:effectLst/>
              </a:rPr>
              <a:t>se</a:t>
            </a:r>
            <a:r>
              <a:rPr lang="sk-SK" dirty="0">
                <a:solidFill>
                  <a:srgbClr val="3C4043"/>
                </a:solidFill>
                <a:effectLst/>
              </a:rPr>
              <a:t> </a:t>
            </a:r>
            <a:r>
              <a:rPr lang="sk-SK" dirty="0" err="1">
                <a:solidFill>
                  <a:srgbClr val="3C4043"/>
                </a:solidFill>
                <a:effectLst/>
              </a:rPr>
              <a:t>vzájemně</a:t>
            </a:r>
            <a:r>
              <a:rPr lang="sk-SK" dirty="0">
                <a:solidFill>
                  <a:srgbClr val="3C4043"/>
                </a:solidFill>
                <a:effectLst/>
              </a:rPr>
              <a:t> </a:t>
            </a:r>
            <a:r>
              <a:rPr lang="sk-SK" dirty="0" err="1">
                <a:solidFill>
                  <a:srgbClr val="3C4043"/>
                </a:solidFill>
                <a:effectLst/>
              </a:rPr>
              <a:t>ovlivňují</a:t>
            </a:r>
            <a:r>
              <a:rPr lang="sk-SK" dirty="0">
                <a:solidFill>
                  <a:srgbClr val="3C4043"/>
                </a:solidFill>
                <a:effectLst/>
              </a:rPr>
              <a:t>. </a:t>
            </a:r>
            <a:r>
              <a:rPr lang="sk-SK" dirty="0" err="1">
                <a:solidFill>
                  <a:srgbClr val="3C4043"/>
                </a:solidFill>
                <a:effectLst/>
              </a:rPr>
              <a:t>Ačkoli</a:t>
            </a:r>
            <a:r>
              <a:rPr lang="sk-SK" dirty="0">
                <a:solidFill>
                  <a:srgbClr val="3C4043"/>
                </a:solidFill>
                <a:effectLst/>
              </a:rPr>
              <a:t> to však </a:t>
            </a:r>
            <a:r>
              <a:rPr lang="sk-SK" dirty="0" err="1">
                <a:solidFill>
                  <a:srgbClr val="3C4043"/>
                </a:solidFill>
                <a:effectLst/>
              </a:rPr>
              <a:t>představuje</a:t>
            </a:r>
            <a:r>
              <a:rPr lang="sk-SK" dirty="0">
                <a:solidFill>
                  <a:srgbClr val="3C4043"/>
                </a:solidFill>
                <a:effectLst/>
              </a:rPr>
              <a:t> odklon od tradiční </a:t>
            </a:r>
            <a:r>
              <a:rPr lang="sk-SK" dirty="0" err="1">
                <a:solidFill>
                  <a:srgbClr val="3C4043"/>
                </a:solidFill>
                <a:effectLst/>
              </a:rPr>
              <a:t>lékařské</a:t>
            </a:r>
            <a:r>
              <a:rPr lang="sk-SK" dirty="0">
                <a:solidFill>
                  <a:srgbClr val="3C4043"/>
                </a:solidFill>
                <a:effectLst/>
              </a:rPr>
              <a:t> </a:t>
            </a:r>
            <a:r>
              <a:rPr lang="sk-SK" dirty="0" err="1">
                <a:solidFill>
                  <a:srgbClr val="3C4043"/>
                </a:solidFill>
                <a:effectLst/>
              </a:rPr>
              <a:t>perspektivy</a:t>
            </a:r>
            <a:r>
              <a:rPr lang="sk-SK" dirty="0">
                <a:solidFill>
                  <a:srgbClr val="3C4043"/>
                </a:solidFill>
                <a:effectLst/>
              </a:rPr>
              <a:t>, </a:t>
            </a:r>
            <a:r>
              <a:rPr lang="sk-SK" dirty="0" err="1">
                <a:solidFill>
                  <a:srgbClr val="3C4043"/>
                </a:solidFill>
                <a:effectLst/>
              </a:rPr>
              <a:t>protože</a:t>
            </a:r>
            <a:r>
              <a:rPr lang="sk-SK" dirty="0">
                <a:solidFill>
                  <a:srgbClr val="3C4043"/>
                </a:solidFill>
                <a:effectLst/>
              </a:rPr>
              <a:t> </a:t>
            </a:r>
            <a:r>
              <a:rPr lang="sk-SK" dirty="0" err="1">
                <a:solidFill>
                  <a:srgbClr val="3C4043"/>
                </a:solidFill>
                <a:effectLst/>
              </a:rPr>
              <a:t>tyto</a:t>
            </a:r>
            <a:r>
              <a:rPr lang="sk-SK" dirty="0">
                <a:solidFill>
                  <a:srgbClr val="3C4043"/>
                </a:solidFill>
                <a:effectLst/>
              </a:rPr>
              <a:t> </a:t>
            </a:r>
            <a:r>
              <a:rPr lang="sk-SK" dirty="0" err="1">
                <a:solidFill>
                  <a:srgbClr val="3C4043"/>
                </a:solidFill>
                <a:effectLst/>
              </a:rPr>
              <a:t>dvě</a:t>
            </a:r>
            <a:r>
              <a:rPr lang="sk-SK" dirty="0">
                <a:solidFill>
                  <a:srgbClr val="3C4043"/>
                </a:solidFill>
                <a:effectLst/>
              </a:rPr>
              <a:t> entity </a:t>
            </a:r>
            <a:r>
              <a:rPr lang="sk-SK" dirty="0" err="1">
                <a:solidFill>
                  <a:srgbClr val="3C4043"/>
                </a:solidFill>
                <a:effectLst/>
              </a:rPr>
              <a:t>jsou</a:t>
            </a:r>
            <a:r>
              <a:rPr lang="sk-SK" dirty="0">
                <a:solidFill>
                  <a:srgbClr val="3C4043"/>
                </a:solidFill>
                <a:effectLst/>
              </a:rPr>
              <a:t> </a:t>
            </a:r>
            <a:r>
              <a:rPr lang="sk-SK" dirty="0" err="1">
                <a:solidFill>
                  <a:srgbClr val="3C4043"/>
                </a:solidFill>
                <a:effectLst/>
              </a:rPr>
              <a:t>vnímány</a:t>
            </a:r>
            <a:r>
              <a:rPr lang="sk-SK" dirty="0">
                <a:solidFill>
                  <a:srgbClr val="3C4043"/>
                </a:solidFill>
                <a:effectLst/>
              </a:rPr>
              <a:t> </a:t>
            </a:r>
            <a:r>
              <a:rPr lang="sk-SK" dirty="0" err="1">
                <a:solidFill>
                  <a:srgbClr val="3C4043"/>
                </a:solidFill>
                <a:effectLst/>
              </a:rPr>
              <a:t>jako</a:t>
            </a:r>
            <a:r>
              <a:rPr lang="sk-SK" dirty="0">
                <a:solidFill>
                  <a:srgbClr val="3C4043"/>
                </a:solidFill>
                <a:effectLst/>
              </a:rPr>
              <a:t> </a:t>
            </a:r>
            <a:r>
              <a:rPr lang="sk-SK" dirty="0" err="1">
                <a:solidFill>
                  <a:srgbClr val="3C4043"/>
                </a:solidFill>
                <a:effectLst/>
              </a:rPr>
              <a:t>vzájemně</a:t>
            </a:r>
            <a:r>
              <a:rPr lang="sk-SK" dirty="0">
                <a:solidFill>
                  <a:srgbClr val="3C4043"/>
                </a:solidFill>
                <a:effectLst/>
              </a:rPr>
              <a:t> </a:t>
            </a:r>
            <a:r>
              <a:rPr lang="sk-SK" dirty="0" err="1">
                <a:solidFill>
                  <a:srgbClr val="3C4043"/>
                </a:solidFill>
                <a:effectLst/>
              </a:rPr>
              <a:t>se</a:t>
            </a:r>
            <a:r>
              <a:rPr lang="sk-SK" dirty="0">
                <a:solidFill>
                  <a:srgbClr val="3C4043"/>
                </a:solidFill>
                <a:effectLst/>
              </a:rPr>
              <a:t> </a:t>
            </a:r>
            <a:r>
              <a:rPr lang="sk-SK" dirty="0" err="1">
                <a:solidFill>
                  <a:srgbClr val="3C4043"/>
                </a:solidFill>
                <a:effectLst/>
              </a:rPr>
              <a:t>ovlivňující</a:t>
            </a:r>
            <a:r>
              <a:rPr lang="sk-SK" dirty="0">
                <a:solidFill>
                  <a:srgbClr val="3C4043"/>
                </a:solidFill>
                <a:effectLst/>
              </a:rPr>
              <a:t>, stále </a:t>
            </a:r>
            <a:r>
              <a:rPr lang="sk-SK" dirty="0" err="1">
                <a:solidFill>
                  <a:srgbClr val="3C4043"/>
                </a:solidFill>
                <a:effectLst/>
              </a:rPr>
              <a:t>jsou</a:t>
            </a:r>
            <a:r>
              <a:rPr lang="sk-SK" dirty="0">
                <a:solidFill>
                  <a:srgbClr val="3C4043"/>
                </a:solidFill>
                <a:effectLst/>
              </a:rPr>
              <a:t> </a:t>
            </a:r>
            <a:r>
              <a:rPr lang="sk-SK" dirty="0" err="1">
                <a:solidFill>
                  <a:srgbClr val="3C4043"/>
                </a:solidFill>
                <a:effectLst/>
              </a:rPr>
              <a:t>kategorizovány</a:t>
            </a:r>
            <a:r>
              <a:rPr lang="sk-SK" dirty="0">
                <a:solidFill>
                  <a:srgbClr val="3C4043"/>
                </a:solidFill>
                <a:effectLst/>
              </a:rPr>
              <a:t> </a:t>
            </a:r>
            <a:r>
              <a:rPr lang="sk-SK" dirty="0" err="1">
                <a:solidFill>
                  <a:srgbClr val="3C4043"/>
                </a:solidFill>
                <a:effectLst/>
              </a:rPr>
              <a:t>jako</a:t>
            </a:r>
            <a:r>
              <a:rPr lang="sk-SK" dirty="0">
                <a:solidFill>
                  <a:srgbClr val="3C4043"/>
                </a:solidFill>
                <a:effectLst/>
              </a:rPr>
              <a:t> </a:t>
            </a:r>
            <a:r>
              <a:rPr lang="sk-SK" dirty="0" err="1">
                <a:solidFill>
                  <a:srgbClr val="3C4043"/>
                </a:solidFill>
                <a:effectLst/>
              </a:rPr>
              <a:t>oddělené</a:t>
            </a:r>
            <a:r>
              <a:rPr lang="sk-SK" dirty="0">
                <a:solidFill>
                  <a:srgbClr val="3C4043"/>
                </a:solidFill>
                <a:effectLst/>
              </a:rPr>
              <a:t> – </a:t>
            </a:r>
            <a:r>
              <a:rPr lang="sk-SK" dirty="0" err="1">
                <a:solidFill>
                  <a:srgbClr val="3C4043"/>
                </a:solidFill>
                <a:effectLst/>
              </a:rPr>
              <a:t>existence</a:t>
            </a:r>
            <a:r>
              <a:rPr lang="sk-SK" dirty="0">
                <a:solidFill>
                  <a:srgbClr val="3C4043"/>
                </a:solidFill>
                <a:effectLst/>
              </a:rPr>
              <a:t> </a:t>
            </a:r>
            <a:r>
              <a:rPr lang="sk-SK" dirty="0" err="1">
                <a:solidFill>
                  <a:srgbClr val="3C4043"/>
                </a:solidFill>
                <a:effectLst/>
              </a:rPr>
              <a:t>dvou</a:t>
            </a:r>
            <a:r>
              <a:rPr lang="sk-SK" dirty="0">
                <a:solidFill>
                  <a:srgbClr val="3C4043"/>
                </a:solidFill>
                <a:effectLst/>
              </a:rPr>
              <a:t> </a:t>
            </a:r>
            <a:r>
              <a:rPr lang="sk-SK" dirty="0" err="1">
                <a:solidFill>
                  <a:srgbClr val="3C4043"/>
                </a:solidFill>
                <a:effectLst/>
              </a:rPr>
              <a:t>různých</a:t>
            </a:r>
            <a:r>
              <a:rPr lang="sk-SK" dirty="0">
                <a:solidFill>
                  <a:srgbClr val="3C4043"/>
                </a:solidFill>
                <a:effectLst/>
              </a:rPr>
              <a:t> </a:t>
            </a:r>
            <a:r>
              <a:rPr lang="sk-SK" dirty="0" err="1">
                <a:solidFill>
                  <a:srgbClr val="3C4043"/>
                </a:solidFill>
                <a:effectLst/>
              </a:rPr>
              <a:t>pojmů</a:t>
            </a:r>
            <a:r>
              <a:rPr lang="sk-SK" dirty="0">
                <a:solidFill>
                  <a:srgbClr val="3C4043"/>
                </a:solidFill>
                <a:effectLst/>
              </a:rPr>
              <a:t> (</a:t>
            </a:r>
            <a:r>
              <a:rPr lang="sk-SK" dirty="0" err="1">
                <a:solidFill>
                  <a:srgbClr val="3C4043"/>
                </a:solidFill>
                <a:effectLst/>
              </a:rPr>
              <a:t>mysl</a:t>
            </a:r>
            <a:r>
              <a:rPr lang="sk-SK" dirty="0">
                <a:solidFill>
                  <a:srgbClr val="3C4043"/>
                </a:solidFill>
                <a:effectLst/>
              </a:rPr>
              <a:t>/</a:t>
            </a:r>
            <a:r>
              <a:rPr lang="sk-SK" dirty="0" err="1">
                <a:solidFill>
                  <a:srgbClr val="3C4043"/>
                </a:solidFill>
                <a:effectLst/>
              </a:rPr>
              <a:t>tělo</a:t>
            </a:r>
            <a:r>
              <a:rPr lang="sk-SK" dirty="0">
                <a:solidFill>
                  <a:srgbClr val="3C4043"/>
                </a:solidFill>
                <a:effectLst/>
              </a:rPr>
              <a:t>) naznačuje určitý stupeň </a:t>
            </a:r>
            <a:r>
              <a:rPr lang="sk-SK" dirty="0" err="1">
                <a:solidFill>
                  <a:srgbClr val="3C4043"/>
                </a:solidFill>
                <a:effectLst/>
              </a:rPr>
              <a:t>oddělení</a:t>
            </a:r>
            <a:r>
              <a:rPr lang="sk-SK" dirty="0">
                <a:solidFill>
                  <a:srgbClr val="3C4043"/>
                </a:solidFill>
                <a:effectLst/>
              </a:rPr>
              <a:t>. a „</a:t>
            </a:r>
            <a:r>
              <a:rPr lang="sk-SK" dirty="0" err="1">
                <a:solidFill>
                  <a:srgbClr val="3C4043"/>
                </a:solidFill>
                <a:effectLst/>
              </a:rPr>
              <a:t>interakce</a:t>
            </a:r>
            <a:r>
              <a:rPr lang="sk-SK" dirty="0">
                <a:solidFill>
                  <a:srgbClr val="3C4043"/>
                </a:solidFill>
                <a:effectLst/>
              </a:rPr>
              <a:t>“ </a:t>
            </a:r>
            <a:r>
              <a:rPr lang="sk-SK" dirty="0" err="1">
                <a:solidFill>
                  <a:srgbClr val="3C4043"/>
                </a:solidFill>
                <a:effectLst/>
              </a:rPr>
              <a:t>může</a:t>
            </a:r>
            <a:r>
              <a:rPr lang="sk-SK" dirty="0">
                <a:solidFill>
                  <a:srgbClr val="3C4043"/>
                </a:solidFill>
                <a:effectLst/>
              </a:rPr>
              <a:t> </a:t>
            </a:r>
            <a:r>
              <a:rPr lang="sk-SK" dirty="0" err="1">
                <a:solidFill>
                  <a:srgbClr val="3C4043"/>
                </a:solidFill>
                <a:effectLst/>
              </a:rPr>
              <a:t>nastat</a:t>
            </a:r>
            <a:r>
              <a:rPr lang="sk-SK" dirty="0">
                <a:solidFill>
                  <a:srgbClr val="3C4043"/>
                </a:solidFill>
                <a:effectLst/>
              </a:rPr>
              <a:t> </a:t>
            </a:r>
            <a:r>
              <a:rPr lang="sk-SK" dirty="0" err="1">
                <a:solidFill>
                  <a:srgbClr val="3C4043"/>
                </a:solidFill>
                <a:effectLst/>
              </a:rPr>
              <a:t>pouze</a:t>
            </a:r>
            <a:r>
              <a:rPr lang="sk-SK" dirty="0">
                <a:solidFill>
                  <a:srgbClr val="3C4043"/>
                </a:solidFill>
                <a:effectLst/>
              </a:rPr>
              <a:t> </a:t>
            </a:r>
            <a:r>
              <a:rPr lang="sk-SK" dirty="0" err="1">
                <a:solidFill>
                  <a:srgbClr val="3C4043"/>
                </a:solidFill>
                <a:effectLst/>
              </a:rPr>
              <a:t>mezi</a:t>
            </a:r>
            <a:r>
              <a:rPr lang="sk-SK" dirty="0">
                <a:solidFill>
                  <a:srgbClr val="3C4043"/>
                </a:solidFill>
                <a:effectLst/>
              </a:rPr>
              <a:t> odlišnými </a:t>
            </a:r>
            <a:r>
              <a:rPr lang="sk-SK" dirty="0" err="1">
                <a:solidFill>
                  <a:srgbClr val="3C4043"/>
                </a:solidFill>
                <a:effectLst/>
              </a:rPr>
              <a:t>strukturami</a:t>
            </a:r>
            <a:r>
              <a:rPr lang="sk-SK" dirty="0">
                <a:solidFill>
                  <a:srgbClr val="3C4043"/>
                </a:solidFill>
                <a:effectLst/>
              </a:rPr>
              <a:t>.</a:t>
            </a:r>
          </a:p>
          <a:p>
            <a:pPr rtl="0"/>
            <a:endParaRPr lang="sk-SK" dirty="0">
              <a:solidFill>
                <a:srgbClr val="3C4043"/>
              </a:solidFill>
              <a:effectLst/>
            </a:endParaRPr>
          </a:p>
          <a:p>
            <a:pPr rtl="0"/>
            <a:r>
              <a:rPr lang="sk-SK" dirty="0" err="1">
                <a:solidFill>
                  <a:srgbClr val="3C4043"/>
                </a:solidFill>
                <a:effectLst/>
              </a:rPr>
              <a:t>Psychologové</a:t>
            </a:r>
            <a:r>
              <a:rPr lang="sk-SK" dirty="0">
                <a:solidFill>
                  <a:srgbClr val="3C4043"/>
                </a:solidFill>
                <a:effectLst/>
              </a:rPr>
              <a:t> zdraví </a:t>
            </a:r>
            <a:r>
              <a:rPr lang="sk-SK" dirty="0" err="1">
                <a:solidFill>
                  <a:srgbClr val="3C4043"/>
                </a:solidFill>
                <a:effectLst/>
              </a:rPr>
              <a:t>považují</a:t>
            </a:r>
            <a:r>
              <a:rPr lang="sk-SK" dirty="0">
                <a:solidFill>
                  <a:srgbClr val="3C4043"/>
                </a:solidFill>
                <a:effectLst/>
              </a:rPr>
              <a:t> za </a:t>
            </a:r>
            <a:r>
              <a:rPr lang="sk-SK" dirty="0" err="1">
                <a:solidFill>
                  <a:srgbClr val="3C4043"/>
                </a:solidFill>
                <a:effectLst/>
              </a:rPr>
              <a:t>přímou</a:t>
            </a:r>
            <a:r>
              <a:rPr lang="sk-SK" dirty="0">
                <a:solidFill>
                  <a:srgbClr val="3C4043"/>
                </a:solidFill>
                <a:effectLst/>
              </a:rPr>
              <a:t> i </a:t>
            </a:r>
            <a:r>
              <a:rPr lang="sk-SK" dirty="0" err="1">
                <a:solidFill>
                  <a:srgbClr val="3C4043"/>
                </a:solidFill>
                <a:effectLst/>
              </a:rPr>
              <a:t>nepřímou</a:t>
            </a:r>
            <a:r>
              <a:rPr lang="sk-SK" dirty="0">
                <a:solidFill>
                  <a:srgbClr val="3C4043"/>
                </a:solidFill>
                <a:effectLst/>
              </a:rPr>
              <a:t> </a:t>
            </a:r>
            <a:r>
              <a:rPr lang="sk-SK" dirty="0" err="1">
                <a:solidFill>
                  <a:srgbClr val="3C4043"/>
                </a:solidFill>
                <a:effectLst/>
              </a:rPr>
              <a:t>souvislost</a:t>
            </a:r>
            <a:r>
              <a:rPr lang="sk-SK" dirty="0">
                <a:solidFill>
                  <a:srgbClr val="3C4043"/>
                </a:solidFill>
                <a:effectLst/>
              </a:rPr>
              <a:t> </a:t>
            </a:r>
            <a:r>
              <a:rPr lang="sk-SK" dirty="0" err="1">
                <a:solidFill>
                  <a:srgbClr val="3C4043"/>
                </a:solidFill>
                <a:effectLst/>
              </a:rPr>
              <a:t>mezi</a:t>
            </a:r>
            <a:r>
              <a:rPr lang="sk-SK" dirty="0">
                <a:solidFill>
                  <a:srgbClr val="3C4043"/>
                </a:solidFill>
                <a:effectLst/>
              </a:rPr>
              <a:t> </a:t>
            </a:r>
            <a:r>
              <a:rPr lang="sk-SK" dirty="0" err="1">
                <a:solidFill>
                  <a:srgbClr val="3C4043"/>
                </a:solidFill>
                <a:effectLst/>
              </a:rPr>
              <a:t>psychologií</a:t>
            </a:r>
            <a:r>
              <a:rPr lang="sk-SK" dirty="0">
                <a:solidFill>
                  <a:srgbClr val="3C4043"/>
                </a:solidFill>
                <a:effectLst/>
              </a:rPr>
              <a:t> a zdravím.</a:t>
            </a:r>
          </a:p>
          <a:p>
            <a:pPr rtl="0"/>
            <a:r>
              <a:rPr lang="sk-SK" dirty="0" err="1">
                <a:solidFill>
                  <a:srgbClr val="3C4043"/>
                </a:solidFill>
                <a:effectLst/>
              </a:rPr>
              <a:t>Psychologie</a:t>
            </a:r>
            <a:r>
              <a:rPr lang="sk-SK" dirty="0">
                <a:solidFill>
                  <a:srgbClr val="3C4043"/>
                </a:solidFill>
                <a:effectLst/>
              </a:rPr>
              <a:t> zdraví považuje psychologické faktory </a:t>
            </a:r>
            <a:r>
              <a:rPr lang="sk-SK" dirty="0" err="1">
                <a:solidFill>
                  <a:srgbClr val="3C4043"/>
                </a:solidFill>
                <a:effectLst/>
              </a:rPr>
              <a:t>nejen</a:t>
            </a:r>
            <a:r>
              <a:rPr lang="sk-SK" dirty="0">
                <a:solidFill>
                  <a:srgbClr val="3C4043"/>
                </a:solidFill>
                <a:effectLst/>
              </a:rPr>
              <a:t> za možné </a:t>
            </a:r>
            <a:r>
              <a:rPr lang="sk-SK" dirty="0" err="1">
                <a:solidFill>
                  <a:srgbClr val="3C4043"/>
                </a:solidFill>
                <a:effectLst/>
              </a:rPr>
              <a:t>důsledky</a:t>
            </a:r>
            <a:r>
              <a:rPr lang="sk-SK" dirty="0">
                <a:solidFill>
                  <a:srgbClr val="3C4043"/>
                </a:solidFill>
                <a:effectLst/>
              </a:rPr>
              <a:t> nemoci, ale za </a:t>
            </a:r>
            <a:r>
              <a:rPr lang="sk-SK" dirty="0" err="1">
                <a:solidFill>
                  <a:srgbClr val="3C4043"/>
                </a:solidFill>
                <a:effectLst/>
              </a:rPr>
              <a:t>přispívající</a:t>
            </a:r>
            <a:r>
              <a:rPr lang="sk-SK" dirty="0">
                <a:solidFill>
                  <a:srgbClr val="3C4043"/>
                </a:solidFill>
                <a:effectLst/>
              </a:rPr>
              <a:t> k </a:t>
            </a:r>
            <a:r>
              <a:rPr lang="sk-SK" dirty="0" err="1">
                <a:solidFill>
                  <a:srgbClr val="3C4043"/>
                </a:solidFill>
                <a:effectLst/>
              </a:rPr>
              <a:t>její</a:t>
            </a:r>
            <a:r>
              <a:rPr lang="sk-SK" dirty="0">
                <a:solidFill>
                  <a:srgbClr val="3C4043"/>
                </a:solidFill>
                <a:effectLst/>
              </a:rPr>
              <a:t> </a:t>
            </a:r>
            <a:r>
              <a:rPr lang="sk-SK" dirty="0" err="1">
                <a:solidFill>
                  <a:srgbClr val="3C4043"/>
                </a:solidFill>
                <a:effectLst/>
              </a:rPr>
              <a:t>etiologii</a:t>
            </a:r>
            <a:r>
              <a:rPr lang="sk-SK" dirty="0">
                <a:solidFill>
                  <a:srgbClr val="3C4043"/>
                </a:solidFill>
                <a:effectLst/>
              </a:rPr>
              <a:t>. </a:t>
            </a:r>
            <a:r>
              <a:rPr lang="sk-SK" dirty="0" err="1">
                <a:solidFill>
                  <a:srgbClr val="3C4043"/>
                </a:solidFill>
                <a:effectLst/>
              </a:rPr>
              <a:t>Psychologové</a:t>
            </a:r>
            <a:r>
              <a:rPr lang="sk-SK" dirty="0">
                <a:solidFill>
                  <a:srgbClr val="3C4043"/>
                </a:solidFill>
                <a:effectLst/>
              </a:rPr>
              <a:t> zdraví </a:t>
            </a:r>
            <a:r>
              <a:rPr lang="sk-SK" dirty="0" err="1">
                <a:solidFill>
                  <a:srgbClr val="3C4043"/>
                </a:solidFill>
                <a:effectLst/>
              </a:rPr>
              <a:t>považují</a:t>
            </a:r>
            <a:r>
              <a:rPr lang="sk-SK" dirty="0">
                <a:solidFill>
                  <a:srgbClr val="3C4043"/>
                </a:solidFill>
                <a:effectLst/>
              </a:rPr>
              <a:t> za </a:t>
            </a:r>
            <a:r>
              <a:rPr lang="sk-SK" dirty="0" err="1">
                <a:solidFill>
                  <a:srgbClr val="3C4043"/>
                </a:solidFill>
                <a:effectLst/>
              </a:rPr>
              <a:t>přímou</a:t>
            </a:r>
            <a:r>
              <a:rPr lang="sk-SK" dirty="0">
                <a:solidFill>
                  <a:srgbClr val="3C4043"/>
                </a:solidFill>
                <a:effectLst/>
              </a:rPr>
              <a:t> i </a:t>
            </a:r>
            <a:r>
              <a:rPr lang="sk-SK" dirty="0" err="1">
                <a:solidFill>
                  <a:srgbClr val="3C4043"/>
                </a:solidFill>
                <a:effectLst/>
              </a:rPr>
              <a:t>nepřímou</a:t>
            </a:r>
            <a:r>
              <a:rPr lang="sk-SK" dirty="0">
                <a:solidFill>
                  <a:srgbClr val="3C4043"/>
                </a:solidFill>
                <a:effectLst/>
              </a:rPr>
              <a:t> </a:t>
            </a:r>
            <a:r>
              <a:rPr lang="sk-SK" dirty="0" err="1">
                <a:solidFill>
                  <a:srgbClr val="3C4043"/>
                </a:solidFill>
                <a:effectLst/>
              </a:rPr>
              <a:t>souvislost</a:t>
            </a:r>
            <a:r>
              <a:rPr lang="sk-SK" dirty="0">
                <a:solidFill>
                  <a:srgbClr val="3C4043"/>
                </a:solidFill>
                <a:effectLst/>
              </a:rPr>
              <a:t> </a:t>
            </a:r>
            <a:r>
              <a:rPr lang="sk-SK" dirty="0" err="1">
                <a:solidFill>
                  <a:srgbClr val="3C4043"/>
                </a:solidFill>
                <a:effectLst/>
              </a:rPr>
              <a:t>mezi</a:t>
            </a:r>
            <a:r>
              <a:rPr lang="sk-SK" dirty="0">
                <a:solidFill>
                  <a:srgbClr val="3C4043"/>
                </a:solidFill>
                <a:effectLst/>
              </a:rPr>
              <a:t> </a:t>
            </a:r>
            <a:r>
              <a:rPr lang="sk-SK" dirty="0" err="1">
                <a:solidFill>
                  <a:srgbClr val="3C4043"/>
                </a:solidFill>
                <a:effectLst/>
              </a:rPr>
              <a:t>psychologií</a:t>
            </a:r>
            <a:r>
              <a:rPr lang="sk-SK" dirty="0">
                <a:solidFill>
                  <a:srgbClr val="3C4043"/>
                </a:solidFill>
                <a:effectLst/>
              </a:rPr>
              <a:t> a zdravím. </a:t>
            </a:r>
            <a:r>
              <a:rPr lang="sk-SK" dirty="0" err="1">
                <a:solidFill>
                  <a:srgbClr val="3C4043"/>
                </a:solidFill>
                <a:effectLst/>
              </a:rPr>
              <a:t>Přímá</a:t>
            </a:r>
            <a:r>
              <a:rPr lang="sk-SK" dirty="0">
                <a:solidFill>
                  <a:srgbClr val="3C4043"/>
                </a:solidFill>
                <a:effectLst/>
              </a:rPr>
              <a:t> cesta </a:t>
            </a:r>
            <a:r>
              <a:rPr lang="sk-SK" dirty="0" err="1">
                <a:solidFill>
                  <a:srgbClr val="3C4043"/>
                </a:solidFill>
                <a:effectLst/>
              </a:rPr>
              <a:t>se</a:t>
            </a:r>
            <a:r>
              <a:rPr lang="sk-SK" dirty="0">
                <a:solidFill>
                  <a:srgbClr val="3C4043"/>
                </a:solidFill>
                <a:effectLst/>
              </a:rPr>
              <a:t> </a:t>
            </a:r>
            <a:r>
              <a:rPr lang="sk-SK" dirty="0" err="1">
                <a:solidFill>
                  <a:srgbClr val="3C4043"/>
                </a:solidFill>
                <a:effectLst/>
              </a:rPr>
              <a:t>odráží</a:t>
            </a:r>
            <a:r>
              <a:rPr lang="sk-SK" dirty="0">
                <a:solidFill>
                  <a:srgbClr val="3C4043"/>
                </a:solidFill>
                <a:effectLst/>
              </a:rPr>
              <a:t> </a:t>
            </a:r>
            <a:r>
              <a:rPr lang="sk-SK" dirty="0" err="1">
                <a:solidFill>
                  <a:srgbClr val="3C4043"/>
                </a:solidFill>
                <a:effectLst/>
              </a:rPr>
              <a:t>ve</a:t>
            </a:r>
            <a:r>
              <a:rPr lang="sk-SK" dirty="0">
                <a:solidFill>
                  <a:srgbClr val="3C4043"/>
                </a:solidFill>
                <a:effectLst/>
              </a:rPr>
              <a:t> fyziologické </a:t>
            </a:r>
            <a:r>
              <a:rPr lang="sk-SK" dirty="0" err="1">
                <a:solidFill>
                  <a:srgbClr val="3C4043"/>
                </a:solidFill>
                <a:effectLst/>
              </a:rPr>
              <a:t>literatuře</a:t>
            </a:r>
            <a:r>
              <a:rPr lang="sk-SK" dirty="0">
                <a:solidFill>
                  <a:srgbClr val="3C4043"/>
                </a:solidFill>
                <a:effectLst/>
              </a:rPr>
              <a:t> a je </a:t>
            </a:r>
            <a:r>
              <a:rPr lang="sk-SK" dirty="0" err="1">
                <a:solidFill>
                  <a:srgbClr val="3C4043"/>
                </a:solidFill>
                <a:effectLst/>
              </a:rPr>
              <a:t>ilustrována</a:t>
            </a:r>
            <a:r>
              <a:rPr lang="sk-SK" dirty="0">
                <a:solidFill>
                  <a:srgbClr val="3C4043"/>
                </a:solidFill>
                <a:effectLst/>
              </a:rPr>
              <a:t> </a:t>
            </a:r>
            <a:r>
              <a:rPr lang="sk-SK" dirty="0" err="1">
                <a:solidFill>
                  <a:srgbClr val="3C4043"/>
                </a:solidFill>
                <a:effectLst/>
              </a:rPr>
              <a:t>výzkumem</a:t>
            </a:r>
            <a:r>
              <a:rPr lang="sk-SK" dirty="0">
                <a:solidFill>
                  <a:srgbClr val="3C4043"/>
                </a:solidFill>
                <a:effectLst/>
              </a:rPr>
              <a:t> </a:t>
            </a:r>
            <a:r>
              <a:rPr lang="sk-SK" dirty="0" err="1">
                <a:solidFill>
                  <a:srgbClr val="3C4043"/>
                </a:solidFill>
                <a:effectLst/>
              </a:rPr>
              <a:t>zkoumajícím</a:t>
            </a:r>
            <a:r>
              <a:rPr lang="sk-SK" dirty="0">
                <a:solidFill>
                  <a:srgbClr val="3C4043"/>
                </a:solidFill>
                <a:effectLst/>
              </a:rPr>
              <a:t> </a:t>
            </a:r>
            <a:r>
              <a:rPr lang="sk-SK" dirty="0" err="1">
                <a:solidFill>
                  <a:srgbClr val="3C4043"/>
                </a:solidFill>
                <a:effectLst/>
              </a:rPr>
              <a:t>vliv</a:t>
            </a:r>
            <a:r>
              <a:rPr lang="sk-SK" dirty="0">
                <a:solidFill>
                  <a:srgbClr val="3C4043"/>
                </a:solidFill>
                <a:effectLst/>
              </a:rPr>
              <a:t> stresu na nemoci, </a:t>
            </a:r>
            <a:r>
              <a:rPr lang="sk-SK" dirty="0" err="1">
                <a:solidFill>
                  <a:srgbClr val="3C4043"/>
                </a:solidFill>
                <a:effectLst/>
              </a:rPr>
              <a:t>jako</a:t>
            </a:r>
            <a:r>
              <a:rPr lang="sk-SK" dirty="0">
                <a:solidFill>
                  <a:srgbClr val="3C4043"/>
                </a:solidFill>
                <a:effectLst/>
              </a:rPr>
              <a:t> je ischemická choroba srdeční a rakovina. Z tohoto </a:t>
            </a:r>
            <a:r>
              <a:rPr lang="sk-SK" dirty="0" err="1">
                <a:solidFill>
                  <a:srgbClr val="3C4043"/>
                </a:solidFill>
                <a:effectLst/>
              </a:rPr>
              <a:t>pohledu</a:t>
            </a:r>
            <a:r>
              <a:rPr lang="sk-SK" dirty="0">
                <a:solidFill>
                  <a:srgbClr val="3C4043"/>
                </a:solidFill>
                <a:effectLst/>
              </a:rPr>
              <a:t> má </a:t>
            </a:r>
            <a:r>
              <a:rPr lang="sk-SK" dirty="0" err="1">
                <a:solidFill>
                  <a:srgbClr val="3C4043"/>
                </a:solidFill>
                <a:effectLst/>
              </a:rPr>
              <a:t>způsob</a:t>
            </a:r>
            <a:r>
              <a:rPr lang="sk-SK" dirty="0">
                <a:solidFill>
                  <a:srgbClr val="3C4043"/>
                </a:solidFill>
                <a:effectLst/>
              </a:rPr>
              <a:t>, </a:t>
            </a:r>
            <a:r>
              <a:rPr lang="sk-SK" dirty="0" err="1">
                <a:solidFill>
                  <a:srgbClr val="3C4043"/>
                </a:solidFill>
                <a:effectLst/>
              </a:rPr>
              <a:t>jakým</a:t>
            </a:r>
            <a:r>
              <a:rPr lang="sk-SK" dirty="0">
                <a:solidFill>
                  <a:srgbClr val="3C4043"/>
                </a:solidFill>
                <a:effectLst/>
              </a:rPr>
              <a:t> </a:t>
            </a:r>
            <a:r>
              <a:rPr lang="sk-SK" dirty="0" err="1">
                <a:solidFill>
                  <a:srgbClr val="3C4043"/>
                </a:solidFill>
                <a:effectLst/>
              </a:rPr>
              <a:t>člověk</a:t>
            </a:r>
            <a:r>
              <a:rPr lang="sk-SK" dirty="0">
                <a:solidFill>
                  <a:srgbClr val="3C4043"/>
                </a:solidFill>
                <a:effectLst/>
              </a:rPr>
              <a:t> </a:t>
            </a:r>
            <a:r>
              <a:rPr lang="sk-SK" dirty="0" err="1">
                <a:solidFill>
                  <a:srgbClr val="3C4043"/>
                </a:solidFill>
                <a:effectLst/>
              </a:rPr>
              <a:t>prožívá</a:t>
            </a:r>
            <a:r>
              <a:rPr lang="sk-SK" dirty="0">
                <a:solidFill>
                  <a:srgbClr val="3C4043"/>
                </a:solidFill>
                <a:effectLst/>
              </a:rPr>
              <a:t> </a:t>
            </a:r>
            <a:r>
              <a:rPr lang="sk-SK" dirty="0" err="1">
                <a:solidFill>
                  <a:srgbClr val="3C4043"/>
                </a:solidFill>
                <a:effectLst/>
              </a:rPr>
              <a:t>svůj</a:t>
            </a:r>
            <a:r>
              <a:rPr lang="sk-SK" dirty="0">
                <a:solidFill>
                  <a:srgbClr val="3C4043"/>
                </a:solidFill>
                <a:effectLst/>
              </a:rPr>
              <a:t> život („</a:t>
            </a:r>
            <a:r>
              <a:rPr lang="sk-SK" dirty="0" err="1">
                <a:solidFill>
                  <a:srgbClr val="3C4043"/>
                </a:solidFill>
                <a:effectLst/>
              </a:rPr>
              <a:t>Cítím</a:t>
            </a:r>
            <a:r>
              <a:rPr lang="sk-SK" dirty="0">
                <a:solidFill>
                  <a:srgbClr val="3C4043"/>
                </a:solidFill>
                <a:effectLst/>
              </a:rPr>
              <a:t> </a:t>
            </a:r>
            <a:r>
              <a:rPr lang="sk-SK" dirty="0" err="1">
                <a:solidFill>
                  <a:srgbClr val="3C4043"/>
                </a:solidFill>
                <a:effectLst/>
              </a:rPr>
              <a:t>se</a:t>
            </a:r>
            <a:r>
              <a:rPr lang="sk-SK" dirty="0">
                <a:solidFill>
                  <a:srgbClr val="3C4043"/>
                </a:solidFill>
                <a:effectLst/>
              </a:rPr>
              <a:t> </a:t>
            </a:r>
            <a:r>
              <a:rPr lang="sk-SK" dirty="0" err="1">
                <a:solidFill>
                  <a:srgbClr val="3C4043"/>
                </a:solidFill>
                <a:effectLst/>
              </a:rPr>
              <a:t>ve</a:t>
            </a:r>
            <a:r>
              <a:rPr lang="sk-SK" dirty="0">
                <a:solidFill>
                  <a:srgbClr val="3C4043"/>
                </a:solidFill>
                <a:effectLst/>
              </a:rPr>
              <a:t> stresu“), </a:t>
            </a:r>
            <a:r>
              <a:rPr lang="sk-SK" dirty="0" err="1">
                <a:solidFill>
                  <a:srgbClr val="3C4043"/>
                </a:solidFill>
                <a:effectLst/>
              </a:rPr>
              <a:t>přímý</a:t>
            </a:r>
            <a:r>
              <a:rPr lang="sk-SK" dirty="0">
                <a:solidFill>
                  <a:srgbClr val="3C4043"/>
                </a:solidFill>
                <a:effectLst/>
              </a:rPr>
              <a:t> dopad na jeho </a:t>
            </a:r>
            <a:r>
              <a:rPr lang="sk-SK" dirty="0" err="1">
                <a:solidFill>
                  <a:srgbClr val="3C4043"/>
                </a:solidFill>
                <a:effectLst/>
              </a:rPr>
              <a:t>tělo</a:t>
            </a:r>
            <a:r>
              <a:rPr lang="sk-SK" dirty="0">
                <a:solidFill>
                  <a:srgbClr val="3C4043"/>
                </a:solidFill>
                <a:effectLst/>
              </a:rPr>
              <a:t>, </a:t>
            </a:r>
            <a:r>
              <a:rPr lang="sk-SK" dirty="0" err="1">
                <a:solidFill>
                  <a:srgbClr val="3C4043"/>
                </a:solidFill>
                <a:effectLst/>
              </a:rPr>
              <a:t>což</a:t>
            </a:r>
            <a:r>
              <a:rPr lang="sk-SK" dirty="0">
                <a:solidFill>
                  <a:srgbClr val="3C4043"/>
                </a:solidFill>
                <a:effectLst/>
              </a:rPr>
              <a:t> </a:t>
            </a:r>
            <a:r>
              <a:rPr lang="sk-SK" dirty="0" err="1">
                <a:solidFill>
                  <a:srgbClr val="3C4043"/>
                </a:solidFill>
                <a:effectLst/>
              </a:rPr>
              <a:t>může</a:t>
            </a:r>
            <a:r>
              <a:rPr lang="sk-SK" dirty="0">
                <a:solidFill>
                  <a:srgbClr val="3C4043"/>
                </a:solidFill>
                <a:effectLst/>
              </a:rPr>
              <a:t> </a:t>
            </a:r>
            <a:r>
              <a:rPr lang="sk-SK" dirty="0" err="1">
                <a:solidFill>
                  <a:srgbClr val="3C4043"/>
                </a:solidFill>
                <a:effectLst/>
              </a:rPr>
              <a:t>změnit</a:t>
            </a:r>
            <a:r>
              <a:rPr lang="sk-SK" dirty="0">
                <a:solidFill>
                  <a:srgbClr val="3C4043"/>
                </a:solidFill>
                <a:effectLst/>
              </a:rPr>
              <a:t> jeho zdravotní stav. </a:t>
            </a:r>
            <a:r>
              <a:rPr lang="sk-SK" dirty="0" err="1">
                <a:solidFill>
                  <a:srgbClr val="3C4043"/>
                </a:solidFill>
                <a:effectLst/>
              </a:rPr>
              <a:t>Nepřímá</a:t>
            </a:r>
            <a:r>
              <a:rPr lang="sk-SK" dirty="0">
                <a:solidFill>
                  <a:srgbClr val="3C4043"/>
                </a:solidFill>
                <a:effectLst/>
              </a:rPr>
              <a:t> cesta </a:t>
            </a:r>
            <a:r>
              <a:rPr lang="sk-SK" dirty="0" err="1">
                <a:solidFill>
                  <a:srgbClr val="3C4043"/>
                </a:solidFill>
                <a:effectLst/>
              </a:rPr>
              <a:t>se</a:t>
            </a:r>
            <a:r>
              <a:rPr lang="sk-SK" dirty="0">
                <a:solidFill>
                  <a:srgbClr val="3C4043"/>
                </a:solidFill>
                <a:effectLst/>
              </a:rPr>
              <a:t> </a:t>
            </a:r>
            <a:r>
              <a:rPr lang="sk-SK" dirty="0" err="1">
                <a:solidFill>
                  <a:srgbClr val="3C4043"/>
                </a:solidFill>
                <a:effectLst/>
              </a:rPr>
              <a:t>odráží</a:t>
            </a:r>
            <a:r>
              <a:rPr lang="sk-SK" dirty="0">
                <a:solidFill>
                  <a:srgbClr val="3C4043"/>
                </a:solidFill>
                <a:effectLst/>
              </a:rPr>
              <a:t> spíše v </a:t>
            </a:r>
            <a:r>
              <a:rPr lang="sk-SK" dirty="0" err="1">
                <a:solidFill>
                  <a:srgbClr val="3C4043"/>
                </a:solidFill>
                <a:effectLst/>
              </a:rPr>
              <a:t>behaviorální</a:t>
            </a:r>
            <a:r>
              <a:rPr lang="sk-SK" dirty="0">
                <a:solidFill>
                  <a:srgbClr val="3C4043"/>
                </a:solidFill>
                <a:effectLst/>
              </a:rPr>
              <a:t> </a:t>
            </a:r>
            <a:r>
              <a:rPr lang="sk-SK" dirty="0" err="1">
                <a:solidFill>
                  <a:srgbClr val="3C4043"/>
                </a:solidFill>
                <a:effectLst/>
              </a:rPr>
              <a:t>literatuře</a:t>
            </a:r>
            <a:r>
              <a:rPr lang="sk-SK" dirty="0">
                <a:solidFill>
                  <a:srgbClr val="3C4043"/>
                </a:solidFill>
                <a:effectLst/>
              </a:rPr>
              <a:t> a je </a:t>
            </a:r>
            <a:r>
              <a:rPr lang="sk-SK" dirty="0" err="1">
                <a:solidFill>
                  <a:srgbClr val="3C4043"/>
                </a:solidFill>
                <a:effectLst/>
              </a:rPr>
              <a:t>ilustrována</a:t>
            </a:r>
            <a:r>
              <a:rPr lang="sk-SK" dirty="0">
                <a:solidFill>
                  <a:srgbClr val="3C4043"/>
                </a:solidFill>
                <a:effectLst/>
              </a:rPr>
              <a:t> </a:t>
            </a:r>
            <a:r>
              <a:rPr lang="sk-SK" dirty="0" err="1">
                <a:solidFill>
                  <a:srgbClr val="3C4043"/>
                </a:solidFill>
                <a:effectLst/>
              </a:rPr>
              <a:t>výzkumem</a:t>
            </a:r>
            <a:r>
              <a:rPr lang="sk-SK" dirty="0">
                <a:solidFill>
                  <a:srgbClr val="3C4043"/>
                </a:solidFill>
                <a:effectLst/>
              </a:rPr>
              <a:t> </a:t>
            </a:r>
            <a:r>
              <a:rPr lang="sk-SK" dirty="0" err="1">
                <a:solidFill>
                  <a:srgbClr val="3C4043"/>
                </a:solidFill>
                <a:effectLst/>
              </a:rPr>
              <a:t>zkoumajícím</a:t>
            </a:r>
            <a:r>
              <a:rPr lang="sk-SK" dirty="0">
                <a:solidFill>
                  <a:srgbClr val="3C4043"/>
                </a:solidFill>
                <a:effectLst/>
              </a:rPr>
              <a:t> </a:t>
            </a:r>
            <a:r>
              <a:rPr lang="sk-SK" dirty="0" err="1">
                <a:solidFill>
                  <a:srgbClr val="3C4043"/>
                </a:solidFill>
                <a:effectLst/>
              </a:rPr>
              <a:t>kouření</a:t>
            </a:r>
            <a:r>
              <a:rPr lang="sk-SK" dirty="0">
                <a:solidFill>
                  <a:srgbClr val="3C4043"/>
                </a:solidFill>
                <a:effectLst/>
              </a:rPr>
              <a:t>, </a:t>
            </a:r>
            <a:r>
              <a:rPr lang="sk-SK" dirty="0" err="1">
                <a:solidFill>
                  <a:srgbClr val="3C4043"/>
                </a:solidFill>
                <a:effectLst/>
              </a:rPr>
              <a:t>dietu</a:t>
            </a:r>
            <a:r>
              <a:rPr lang="sk-SK" dirty="0">
                <a:solidFill>
                  <a:srgbClr val="3C4043"/>
                </a:solidFill>
                <a:effectLst/>
              </a:rPr>
              <a:t>, cvičení a </a:t>
            </a:r>
            <a:r>
              <a:rPr lang="sk-SK" dirty="0" err="1">
                <a:solidFill>
                  <a:srgbClr val="3C4043"/>
                </a:solidFill>
                <a:effectLst/>
              </a:rPr>
              <a:t>sexuální</a:t>
            </a:r>
            <a:r>
              <a:rPr lang="sk-SK" dirty="0">
                <a:solidFill>
                  <a:srgbClr val="3C4043"/>
                </a:solidFill>
                <a:effectLst/>
              </a:rPr>
              <a:t> </a:t>
            </a:r>
            <a:r>
              <a:rPr lang="sk-SK" dirty="0" err="1">
                <a:solidFill>
                  <a:srgbClr val="3C4043"/>
                </a:solidFill>
                <a:effectLst/>
              </a:rPr>
              <a:t>chování</a:t>
            </a:r>
            <a:r>
              <a:rPr lang="sk-SK" dirty="0">
                <a:solidFill>
                  <a:srgbClr val="3C4043"/>
                </a:solidFill>
                <a:effectLst/>
              </a:rPr>
              <a:t>. Z tohoto </a:t>
            </a:r>
            <a:r>
              <a:rPr lang="sk-SK" dirty="0" err="1">
                <a:solidFill>
                  <a:srgbClr val="3C4043"/>
                </a:solidFill>
                <a:effectLst/>
              </a:rPr>
              <a:t>pohledu</a:t>
            </a:r>
            <a:r>
              <a:rPr lang="sk-SK" dirty="0">
                <a:solidFill>
                  <a:srgbClr val="3C4043"/>
                </a:solidFill>
                <a:effectLst/>
              </a:rPr>
              <a:t> </a:t>
            </a:r>
            <a:r>
              <a:rPr lang="sk-SK" dirty="0" err="1">
                <a:solidFill>
                  <a:srgbClr val="3C4043"/>
                </a:solidFill>
                <a:effectLst/>
              </a:rPr>
              <a:t>způsob</a:t>
            </a:r>
            <a:r>
              <a:rPr lang="sk-SK" dirty="0">
                <a:solidFill>
                  <a:srgbClr val="3C4043"/>
                </a:solidFill>
                <a:effectLst/>
              </a:rPr>
              <a:t>, </a:t>
            </a:r>
            <a:r>
              <a:rPr lang="sk-SK" dirty="0" err="1">
                <a:solidFill>
                  <a:srgbClr val="3C4043"/>
                </a:solidFill>
                <a:effectLst/>
              </a:rPr>
              <a:t>jakým</a:t>
            </a:r>
            <a:r>
              <a:rPr lang="sk-SK" dirty="0">
                <a:solidFill>
                  <a:srgbClr val="3C4043"/>
                </a:solidFill>
                <a:effectLst/>
              </a:rPr>
              <a:t> </a:t>
            </a:r>
            <a:r>
              <a:rPr lang="sk-SK" dirty="0" err="1">
                <a:solidFill>
                  <a:srgbClr val="3C4043"/>
                </a:solidFill>
                <a:effectLst/>
              </a:rPr>
              <a:t>člověk</a:t>
            </a:r>
            <a:r>
              <a:rPr lang="sk-SK" dirty="0">
                <a:solidFill>
                  <a:srgbClr val="3C4043"/>
                </a:solidFill>
                <a:effectLst/>
              </a:rPr>
              <a:t> </a:t>
            </a:r>
            <a:r>
              <a:rPr lang="sk-SK" dirty="0" err="1">
                <a:solidFill>
                  <a:srgbClr val="3C4043"/>
                </a:solidFill>
                <a:effectLst/>
              </a:rPr>
              <a:t>přemýšlí</a:t>
            </a:r>
            <a:r>
              <a:rPr lang="sk-SK" dirty="0">
                <a:solidFill>
                  <a:srgbClr val="3C4043"/>
                </a:solidFill>
                <a:effectLst/>
              </a:rPr>
              <a:t> („</a:t>
            </a:r>
            <a:r>
              <a:rPr lang="sk-SK" dirty="0" err="1">
                <a:solidFill>
                  <a:srgbClr val="3C4043"/>
                </a:solidFill>
                <a:effectLst/>
              </a:rPr>
              <a:t>cítím</a:t>
            </a:r>
            <a:r>
              <a:rPr lang="sk-SK" dirty="0">
                <a:solidFill>
                  <a:srgbClr val="3C4043"/>
                </a:solidFill>
                <a:effectLst/>
              </a:rPr>
              <a:t> </a:t>
            </a:r>
            <a:r>
              <a:rPr lang="sk-SK" dirty="0" err="1">
                <a:solidFill>
                  <a:srgbClr val="3C4043"/>
                </a:solidFill>
                <a:effectLst/>
              </a:rPr>
              <a:t>se</a:t>
            </a:r>
            <a:r>
              <a:rPr lang="sk-SK" dirty="0">
                <a:solidFill>
                  <a:srgbClr val="3C4043"/>
                </a:solidFill>
                <a:effectLst/>
              </a:rPr>
              <a:t> </a:t>
            </a:r>
            <a:r>
              <a:rPr lang="sk-SK" dirty="0" err="1">
                <a:solidFill>
                  <a:srgbClr val="3C4043"/>
                </a:solidFill>
                <a:effectLst/>
              </a:rPr>
              <a:t>ve</a:t>
            </a:r>
            <a:r>
              <a:rPr lang="sk-SK" dirty="0">
                <a:solidFill>
                  <a:srgbClr val="3C4043"/>
                </a:solidFill>
                <a:effectLst/>
              </a:rPr>
              <a:t> stresu“), </a:t>
            </a:r>
            <a:r>
              <a:rPr lang="sk-SK" dirty="0" err="1">
                <a:solidFill>
                  <a:srgbClr val="3C4043"/>
                </a:solidFill>
                <a:effectLst/>
              </a:rPr>
              <a:t>ovlivňuje</a:t>
            </a:r>
            <a:r>
              <a:rPr lang="sk-SK" dirty="0">
                <a:solidFill>
                  <a:srgbClr val="3C4043"/>
                </a:solidFill>
                <a:effectLst/>
              </a:rPr>
              <a:t> jeho </a:t>
            </a:r>
            <a:r>
              <a:rPr lang="sk-SK" dirty="0" err="1">
                <a:solidFill>
                  <a:srgbClr val="3C4043"/>
                </a:solidFill>
                <a:effectLst/>
              </a:rPr>
              <a:t>chování</a:t>
            </a:r>
            <a:r>
              <a:rPr lang="sk-SK" dirty="0">
                <a:solidFill>
                  <a:srgbClr val="3C4043"/>
                </a:solidFill>
                <a:effectLst/>
              </a:rPr>
              <a:t> („</a:t>
            </a:r>
            <a:r>
              <a:rPr lang="sk-SK" dirty="0" err="1">
                <a:solidFill>
                  <a:srgbClr val="3C4043"/>
                </a:solidFill>
                <a:effectLst/>
              </a:rPr>
              <a:t>budu</a:t>
            </a:r>
            <a:r>
              <a:rPr lang="sk-SK" dirty="0">
                <a:solidFill>
                  <a:srgbClr val="3C4043"/>
                </a:solidFill>
                <a:effectLst/>
              </a:rPr>
              <a:t> </a:t>
            </a:r>
            <a:r>
              <a:rPr lang="sk-SK" dirty="0" err="1">
                <a:solidFill>
                  <a:srgbClr val="3C4043"/>
                </a:solidFill>
                <a:effectLst/>
              </a:rPr>
              <a:t>mít</a:t>
            </a:r>
            <a:r>
              <a:rPr lang="sk-SK" dirty="0">
                <a:solidFill>
                  <a:srgbClr val="3C4043"/>
                </a:solidFill>
                <a:effectLst/>
              </a:rPr>
              <a:t> cigaretu“), </a:t>
            </a:r>
            <a:r>
              <a:rPr lang="sk-SK" dirty="0" err="1">
                <a:solidFill>
                  <a:srgbClr val="3C4043"/>
                </a:solidFill>
                <a:effectLst/>
              </a:rPr>
              <a:t>což</a:t>
            </a:r>
            <a:r>
              <a:rPr lang="sk-SK" dirty="0">
                <a:solidFill>
                  <a:srgbClr val="3C4043"/>
                </a:solidFill>
                <a:effectLst/>
              </a:rPr>
              <a:t> </a:t>
            </a:r>
            <a:r>
              <a:rPr lang="sk-SK" dirty="0" err="1">
                <a:solidFill>
                  <a:srgbClr val="3C4043"/>
                </a:solidFill>
                <a:effectLst/>
              </a:rPr>
              <a:t>může</a:t>
            </a:r>
            <a:r>
              <a:rPr lang="sk-SK" dirty="0">
                <a:solidFill>
                  <a:srgbClr val="3C4043"/>
                </a:solidFill>
                <a:effectLst/>
              </a:rPr>
              <a:t> </a:t>
            </a:r>
            <a:r>
              <a:rPr lang="sk-SK" dirty="0" err="1">
                <a:solidFill>
                  <a:srgbClr val="3C4043"/>
                </a:solidFill>
                <a:effectLst/>
              </a:rPr>
              <a:t>mít</a:t>
            </a:r>
            <a:r>
              <a:rPr lang="sk-SK" dirty="0">
                <a:solidFill>
                  <a:srgbClr val="3C4043"/>
                </a:solidFill>
                <a:effectLst/>
              </a:rPr>
              <a:t> dopad na jeho zdraví.</a:t>
            </a:r>
          </a:p>
          <a:p>
            <a:endParaRPr lang="cs-CZ" dirty="0"/>
          </a:p>
        </p:txBody>
      </p:sp>
      <p:sp>
        <p:nvSpPr>
          <p:cNvPr id="4" name="Zástupný objekt pre číslo snímky 3"/>
          <p:cNvSpPr>
            <a:spLocks noGrp="1"/>
          </p:cNvSpPr>
          <p:nvPr>
            <p:ph type="sldNum" sz="quarter" idx="5"/>
          </p:nvPr>
        </p:nvSpPr>
        <p:spPr/>
        <p:txBody>
          <a:bodyPr/>
          <a:lstStyle/>
          <a:p>
            <a:fld id="{58980D3C-F34D-FC49-A847-D4591A865402}" type="slidenum">
              <a:rPr lang="cs-CZ" smtClean="0"/>
              <a:t>7</a:t>
            </a:fld>
            <a:endParaRPr lang="cs-CZ"/>
          </a:p>
        </p:txBody>
      </p:sp>
    </p:spTree>
    <p:extLst>
      <p:ext uri="{BB962C8B-B14F-4D97-AF65-F5344CB8AC3E}">
        <p14:creationId xmlns:p14="http://schemas.microsoft.com/office/powerpoint/2010/main" val="1847840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en-GB" dirty="0"/>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9</a:t>
            </a:fld>
            <a:endParaRPr lang="en-GB"/>
          </a:p>
        </p:txBody>
      </p:sp>
    </p:spTree>
    <p:extLst>
      <p:ext uri="{BB962C8B-B14F-4D97-AF65-F5344CB8AC3E}">
        <p14:creationId xmlns:p14="http://schemas.microsoft.com/office/powerpoint/2010/main" val="434273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en-GB"/>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11</a:t>
            </a:fld>
            <a:endParaRPr lang="en-GB"/>
          </a:p>
        </p:txBody>
      </p:sp>
    </p:spTree>
    <p:extLst>
      <p:ext uri="{BB962C8B-B14F-4D97-AF65-F5344CB8AC3E}">
        <p14:creationId xmlns:p14="http://schemas.microsoft.com/office/powerpoint/2010/main" val="1677786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en-GB"/>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12</a:t>
            </a:fld>
            <a:endParaRPr lang="en-GB"/>
          </a:p>
        </p:txBody>
      </p:sp>
    </p:spTree>
    <p:extLst>
      <p:ext uri="{BB962C8B-B14F-4D97-AF65-F5344CB8AC3E}">
        <p14:creationId xmlns:p14="http://schemas.microsoft.com/office/powerpoint/2010/main" val="1907590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snímku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en-GB"/>
          </a:p>
        </p:txBody>
      </p:sp>
      <p:sp>
        <p:nvSpPr>
          <p:cNvPr id="4" name="Zástupný objekt pre číslo snímky 3"/>
          <p:cNvSpPr>
            <a:spLocks noGrp="1"/>
          </p:cNvSpPr>
          <p:nvPr>
            <p:ph type="sldNum" sz="quarter" idx="10"/>
          </p:nvPr>
        </p:nvSpPr>
        <p:spPr/>
        <p:txBody>
          <a:bodyPr/>
          <a:lstStyle/>
          <a:p>
            <a:fld id="{B7F5D876-9C95-B046-AF0C-F3A18FBCCAC8}" type="slidenum">
              <a:rPr lang="en-GB" smtClean="0"/>
              <a:t>13</a:t>
            </a:fld>
            <a:endParaRPr lang="en-GB"/>
          </a:p>
        </p:txBody>
      </p:sp>
    </p:spTree>
    <p:extLst>
      <p:ext uri="{BB962C8B-B14F-4D97-AF65-F5344CB8AC3E}">
        <p14:creationId xmlns:p14="http://schemas.microsoft.com/office/powerpoint/2010/main" val="10907052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sk-SK"/>
              <a:t>Kliknutím upravte štýl predlohy nadpisu</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endParaRPr lang="en-US" dirty="0"/>
          </a:p>
        </p:txBody>
      </p:sp>
      <p:sp>
        <p:nvSpPr>
          <p:cNvPr id="4" name="Date Placeholder 3"/>
          <p:cNvSpPr>
            <a:spLocks noGrp="1"/>
          </p:cNvSpPr>
          <p:nvPr>
            <p:ph type="dt" sz="half" idx="10"/>
          </p:nvPr>
        </p:nvSpPr>
        <p:spPr/>
        <p:txBody>
          <a:bodyPr/>
          <a:lstStyle/>
          <a:p>
            <a:fld id="{FF44F7F6-03C5-D346-B036-1EAFE485F64D}" type="datetimeFigureOut">
              <a:rPr lang="cs-CZ" smtClean="0"/>
              <a:t>25.02.2025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9A4CD57-CC26-4D41-850D-12317E2AF9E8}" type="slidenum">
              <a:rPr lang="cs-CZ" smtClean="0"/>
              <a:t>‹#›</a:t>
            </a:fld>
            <a:endParaRPr lang="cs-CZ"/>
          </a:p>
        </p:txBody>
      </p:sp>
    </p:spTree>
    <p:extLst>
      <p:ext uri="{BB962C8B-B14F-4D97-AF65-F5344CB8AC3E}">
        <p14:creationId xmlns:p14="http://schemas.microsoft.com/office/powerpoint/2010/main" val="929367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ok s popiso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sk-SK"/>
              <a:t>Kliknutím upravte štýl predlohy nadpisu</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a:t>Kliknutím na ikonu pridáte obrázok</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FF44F7F6-03C5-D346-B036-1EAFE485F64D}" type="datetimeFigureOut">
              <a:rPr lang="cs-CZ" smtClean="0"/>
              <a:t>25.02.2025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9A4CD57-CC26-4D41-850D-12317E2AF9E8}" type="slidenum">
              <a:rPr lang="cs-CZ" smtClean="0"/>
              <a:t>‹#›</a:t>
            </a:fld>
            <a:endParaRPr lang="cs-CZ"/>
          </a:p>
        </p:txBody>
      </p:sp>
    </p:spTree>
    <p:extLst>
      <p:ext uri="{BB962C8B-B14F-4D97-AF65-F5344CB8AC3E}">
        <p14:creationId xmlns:p14="http://schemas.microsoft.com/office/powerpoint/2010/main" val="813012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ov a popi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sk-SK"/>
              <a:t>Kliknutím upravte štýl predlohy nadpisu</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FF44F7F6-03C5-D346-B036-1EAFE485F64D}" type="datetimeFigureOut">
              <a:rPr lang="cs-CZ" smtClean="0"/>
              <a:t>25.02.2025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9A4CD57-CC26-4D41-850D-12317E2AF9E8}" type="slidenum">
              <a:rPr lang="cs-CZ" smtClean="0"/>
              <a:t>‹#›</a:t>
            </a:fld>
            <a:endParaRPr lang="cs-CZ"/>
          </a:p>
        </p:txBody>
      </p:sp>
    </p:spTree>
    <p:extLst>
      <p:ext uri="{BB962C8B-B14F-4D97-AF65-F5344CB8AC3E}">
        <p14:creationId xmlns:p14="http://schemas.microsoft.com/office/powerpoint/2010/main" val="1917489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onuka s popiso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sk-SK"/>
              <a:t>Kliknutím upravte štýl predlohy nadpisu</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FF44F7F6-03C5-D346-B036-1EAFE485F64D}" type="datetimeFigureOut">
              <a:rPr lang="cs-CZ" smtClean="0"/>
              <a:t>25.02.2025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9A4CD57-CC26-4D41-850D-12317E2AF9E8}" type="slidenum">
              <a:rPr lang="cs-CZ" smtClean="0"/>
              <a:t>‹#›</a:t>
            </a:fld>
            <a:endParaRPr lang="cs-CZ"/>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77320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s názvo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sk-SK"/>
              <a:t>Kliknutím upravte štýl predlohy nadpisu</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FF44F7F6-03C5-D346-B036-1EAFE485F64D}" type="datetimeFigureOut">
              <a:rPr lang="cs-CZ" smtClean="0"/>
              <a:t>25.02.2025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9A4CD57-CC26-4D41-850D-12317E2AF9E8}" type="slidenum">
              <a:rPr lang="cs-CZ" smtClean="0"/>
              <a:t>‹#›</a:t>
            </a:fld>
            <a:endParaRPr lang="cs-CZ"/>
          </a:p>
        </p:txBody>
      </p:sp>
    </p:spTree>
    <p:extLst>
      <p:ext uri="{BB962C8B-B14F-4D97-AF65-F5344CB8AC3E}">
        <p14:creationId xmlns:p14="http://schemas.microsoft.com/office/powerpoint/2010/main" val="1059471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tĺpec">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sk-SK"/>
              <a:t>Kliknutím upravte štýl predlohy nadpisu</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3" name="Date Placeholder 2"/>
          <p:cNvSpPr>
            <a:spLocks noGrp="1"/>
          </p:cNvSpPr>
          <p:nvPr>
            <p:ph type="dt" sz="half" idx="10"/>
          </p:nvPr>
        </p:nvSpPr>
        <p:spPr/>
        <p:txBody>
          <a:bodyPr/>
          <a:lstStyle/>
          <a:p>
            <a:fld id="{FF44F7F6-03C5-D346-B036-1EAFE485F64D}" type="datetimeFigureOut">
              <a:rPr lang="cs-CZ" smtClean="0"/>
              <a:t>25.02.2025</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09A4CD57-CC26-4D41-850D-12317E2AF9E8}" type="slidenum">
              <a:rPr lang="cs-CZ" smtClean="0"/>
              <a:t>‹#›</a:t>
            </a:fld>
            <a:endParaRPr lang="cs-CZ"/>
          </a:p>
        </p:txBody>
      </p:sp>
    </p:spTree>
    <p:extLst>
      <p:ext uri="{BB962C8B-B14F-4D97-AF65-F5344CB8AC3E}">
        <p14:creationId xmlns:p14="http://schemas.microsoft.com/office/powerpoint/2010/main" val="683814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tĺpec s obrázkom">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sk-SK"/>
              <a:t>Kliknutím upravte štýl predlohy nadpisu</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a:t>Kliknutím na ikonu pridáte obrázok</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a:t>Kliknutím na ikonu pridáte obrázok</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a:t>Kliknutím na ikonu pridáte obrázok</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3" name="Date Placeholder 2"/>
          <p:cNvSpPr>
            <a:spLocks noGrp="1"/>
          </p:cNvSpPr>
          <p:nvPr>
            <p:ph type="dt" sz="half" idx="10"/>
          </p:nvPr>
        </p:nvSpPr>
        <p:spPr/>
        <p:txBody>
          <a:bodyPr/>
          <a:lstStyle/>
          <a:p>
            <a:fld id="{FF44F7F6-03C5-D346-B036-1EAFE485F64D}" type="datetimeFigureOut">
              <a:rPr lang="cs-CZ" smtClean="0"/>
              <a:t>25.02.2025</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09A4CD57-CC26-4D41-850D-12317E2AF9E8}" type="slidenum">
              <a:rPr lang="cs-CZ" smtClean="0"/>
              <a:t>‹#›</a:t>
            </a:fld>
            <a:endParaRPr lang="cs-CZ"/>
          </a:p>
        </p:txBody>
      </p:sp>
    </p:spTree>
    <p:extLst>
      <p:ext uri="{BB962C8B-B14F-4D97-AF65-F5344CB8AC3E}">
        <p14:creationId xmlns:p14="http://schemas.microsoft.com/office/powerpoint/2010/main" val="84953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sk-SK"/>
              <a:t>Kliknutím upravte štýl predlohy nadpisu</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FF44F7F6-03C5-D346-B036-1EAFE485F64D}" type="datetimeFigureOut">
              <a:rPr lang="cs-CZ" smtClean="0"/>
              <a:t>25.02.2025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9A4CD57-CC26-4D41-850D-12317E2AF9E8}" type="slidenum">
              <a:rPr lang="cs-CZ" smtClean="0"/>
              <a:t>‹#›</a:t>
            </a:fld>
            <a:endParaRPr lang="cs-CZ"/>
          </a:p>
        </p:txBody>
      </p:sp>
    </p:spTree>
    <p:extLst>
      <p:ext uri="{BB962C8B-B14F-4D97-AF65-F5344CB8AC3E}">
        <p14:creationId xmlns:p14="http://schemas.microsoft.com/office/powerpoint/2010/main" val="1986691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sk-SK"/>
              <a:t>Kliknutím upravte štýl predlohy nadpisu</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FF44F7F6-03C5-D346-B036-1EAFE485F64D}" type="datetimeFigureOut">
              <a:rPr lang="cs-CZ" smtClean="0"/>
              <a:t>25.02.2025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9A4CD57-CC26-4D41-850D-12317E2AF9E8}" type="slidenum">
              <a:rPr lang="cs-CZ" smtClean="0"/>
              <a:t>‹#›</a:t>
            </a:fld>
            <a:endParaRPr lang="cs-CZ"/>
          </a:p>
        </p:txBody>
      </p:sp>
    </p:spTree>
    <p:extLst>
      <p:ext uri="{BB962C8B-B14F-4D97-AF65-F5344CB8AC3E}">
        <p14:creationId xmlns:p14="http://schemas.microsoft.com/office/powerpoint/2010/main" val="3586996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FF44F7F6-03C5-D346-B036-1EAFE485F64D}" type="datetimeFigureOut">
              <a:rPr lang="cs-CZ" smtClean="0"/>
              <a:t>25.02.2025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9A4CD57-CC26-4D41-850D-12317E2AF9E8}" type="slidenum">
              <a:rPr lang="cs-CZ" smtClean="0"/>
              <a:t>‹#›</a:t>
            </a:fld>
            <a:endParaRPr lang="cs-CZ"/>
          </a:p>
        </p:txBody>
      </p:sp>
    </p:spTree>
    <p:extLst>
      <p:ext uri="{BB962C8B-B14F-4D97-AF65-F5344CB8AC3E}">
        <p14:creationId xmlns:p14="http://schemas.microsoft.com/office/powerpoint/2010/main" val="1671161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sk-SK"/>
              <a:t>Kliknutím upravte štýl predlohy nadpisu</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FF44F7F6-03C5-D346-B036-1EAFE485F64D}" type="datetimeFigureOut">
              <a:rPr lang="cs-CZ" smtClean="0"/>
              <a:t>25.02.2025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9A4CD57-CC26-4D41-850D-12317E2AF9E8}" type="slidenum">
              <a:rPr lang="cs-CZ" smtClean="0"/>
              <a:t>‹#›</a:t>
            </a:fld>
            <a:endParaRPr lang="cs-CZ"/>
          </a:p>
        </p:txBody>
      </p:sp>
    </p:spTree>
    <p:extLst>
      <p:ext uri="{BB962C8B-B14F-4D97-AF65-F5344CB8AC3E}">
        <p14:creationId xmlns:p14="http://schemas.microsoft.com/office/powerpoint/2010/main" val="1598445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sk-SK"/>
              <a:t>Kliknutím upravte štýl predlohy nadpisu</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FF44F7F6-03C5-D346-B036-1EAFE485F64D}" type="datetimeFigureOut">
              <a:rPr lang="cs-CZ" smtClean="0"/>
              <a:t>25.02.2025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9A4CD57-CC26-4D41-850D-12317E2AF9E8}" type="slidenum">
              <a:rPr lang="cs-CZ" smtClean="0"/>
              <a:t>‹#›</a:t>
            </a:fld>
            <a:endParaRPr lang="cs-CZ"/>
          </a:p>
        </p:txBody>
      </p:sp>
    </p:spTree>
    <p:extLst>
      <p:ext uri="{BB962C8B-B14F-4D97-AF65-F5344CB8AC3E}">
        <p14:creationId xmlns:p14="http://schemas.microsoft.com/office/powerpoint/2010/main" val="103187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sk-SK"/>
              <a:t>Kliknutím upravte štýl predlohy nadpisu</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Date Placeholder 4"/>
          <p:cNvSpPr>
            <a:spLocks noGrp="1"/>
          </p:cNvSpPr>
          <p:nvPr>
            <p:ph type="dt" sz="half" idx="10"/>
          </p:nvPr>
        </p:nvSpPr>
        <p:spPr/>
        <p:txBody>
          <a:bodyPr/>
          <a:lstStyle/>
          <a:p>
            <a:fld id="{FF44F7F6-03C5-D346-B036-1EAFE485F64D}" type="datetimeFigureOut">
              <a:rPr lang="cs-CZ" smtClean="0"/>
              <a:t>25.02.2025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9A4CD57-CC26-4D41-850D-12317E2AF9E8}" type="slidenum">
              <a:rPr lang="cs-CZ" smtClean="0"/>
              <a:t>‹#›</a:t>
            </a:fld>
            <a:endParaRPr lang="cs-CZ"/>
          </a:p>
        </p:txBody>
      </p:sp>
    </p:spTree>
    <p:extLst>
      <p:ext uri="{BB962C8B-B14F-4D97-AF65-F5344CB8AC3E}">
        <p14:creationId xmlns:p14="http://schemas.microsoft.com/office/powerpoint/2010/main" val="335772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sk-SK"/>
              <a:t>Kliknutím upravte štýl predlohy nadpisu</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12" name="Content Placeholder 3"/>
          <p:cNvSpPr>
            <a:spLocks noGrp="1"/>
          </p:cNvSpPr>
          <p:nvPr>
            <p:ph sz="quarter" idx="13"/>
          </p:nvPr>
        </p:nvSpPr>
        <p:spPr>
          <a:xfrm>
            <a:off x="913774" y="3051012"/>
            <a:ext cx="5106027" cy="2740187"/>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13" name="Content Placeholder 5"/>
          <p:cNvSpPr>
            <a:spLocks noGrp="1"/>
          </p:cNvSpPr>
          <p:nvPr>
            <p:ph sz="quarter" idx="14"/>
          </p:nvPr>
        </p:nvSpPr>
        <p:spPr>
          <a:xfrm>
            <a:off x="6172200" y="3051012"/>
            <a:ext cx="5105401" cy="2740187"/>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7" name="Date Placeholder 6"/>
          <p:cNvSpPr>
            <a:spLocks noGrp="1"/>
          </p:cNvSpPr>
          <p:nvPr>
            <p:ph type="dt" sz="half" idx="10"/>
          </p:nvPr>
        </p:nvSpPr>
        <p:spPr/>
        <p:txBody>
          <a:bodyPr/>
          <a:lstStyle/>
          <a:p>
            <a:fld id="{FF44F7F6-03C5-D346-B036-1EAFE485F64D}" type="datetimeFigureOut">
              <a:rPr lang="cs-CZ" smtClean="0"/>
              <a:t>25.02.2025</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09A4CD57-CC26-4D41-850D-12317E2AF9E8}" type="slidenum">
              <a:rPr lang="cs-CZ" smtClean="0"/>
              <a:t>‹#›</a:t>
            </a:fld>
            <a:endParaRPr lang="cs-CZ"/>
          </a:p>
        </p:txBody>
      </p:sp>
    </p:spTree>
    <p:extLst>
      <p:ext uri="{BB962C8B-B14F-4D97-AF65-F5344CB8AC3E}">
        <p14:creationId xmlns:p14="http://schemas.microsoft.com/office/powerpoint/2010/main" val="1806783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sk-SK"/>
              <a:t>Kliknutím upravte štýl predlohy nadpisu</a:t>
            </a:r>
            <a:endParaRPr lang="en-US" dirty="0"/>
          </a:p>
        </p:txBody>
      </p:sp>
      <p:sp>
        <p:nvSpPr>
          <p:cNvPr id="3" name="Date Placeholder 2"/>
          <p:cNvSpPr>
            <a:spLocks noGrp="1"/>
          </p:cNvSpPr>
          <p:nvPr>
            <p:ph type="dt" sz="half" idx="10"/>
          </p:nvPr>
        </p:nvSpPr>
        <p:spPr/>
        <p:txBody>
          <a:bodyPr/>
          <a:lstStyle/>
          <a:p>
            <a:fld id="{FF44F7F6-03C5-D346-B036-1EAFE485F64D}" type="datetimeFigureOut">
              <a:rPr lang="cs-CZ" smtClean="0"/>
              <a:t>25.02.2025</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09A4CD57-CC26-4D41-850D-12317E2AF9E8}" type="slidenum">
              <a:rPr lang="cs-CZ" smtClean="0"/>
              <a:t>‹#›</a:t>
            </a:fld>
            <a:endParaRPr lang="cs-CZ"/>
          </a:p>
        </p:txBody>
      </p:sp>
    </p:spTree>
    <p:extLst>
      <p:ext uri="{BB962C8B-B14F-4D97-AF65-F5344CB8AC3E}">
        <p14:creationId xmlns:p14="http://schemas.microsoft.com/office/powerpoint/2010/main" val="847212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FF44F7F6-03C5-D346-B036-1EAFE485F64D}" type="datetimeFigureOut">
              <a:rPr lang="cs-CZ" smtClean="0"/>
              <a:t>25.02.2025</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09A4CD57-CC26-4D41-850D-12317E2AF9E8}" type="slidenum">
              <a:rPr lang="cs-CZ" smtClean="0"/>
              <a:t>‹#›</a:t>
            </a:fld>
            <a:endParaRPr lang="cs-CZ"/>
          </a:p>
        </p:txBody>
      </p:sp>
    </p:spTree>
    <p:extLst>
      <p:ext uri="{BB962C8B-B14F-4D97-AF65-F5344CB8AC3E}">
        <p14:creationId xmlns:p14="http://schemas.microsoft.com/office/powerpoint/2010/main" val="1814002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sk-SK"/>
              <a:t>Kliknutím upravte štýl predlohy nadpisu</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FF44F7F6-03C5-D346-B036-1EAFE485F64D}" type="datetimeFigureOut">
              <a:rPr lang="cs-CZ" smtClean="0"/>
              <a:t>25.02.2025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9A4CD57-CC26-4D41-850D-12317E2AF9E8}" type="slidenum">
              <a:rPr lang="cs-CZ" smtClean="0"/>
              <a:t>‹#›</a:t>
            </a:fld>
            <a:endParaRPr lang="cs-CZ"/>
          </a:p>
        </p:txBody>
      </p:sp>
    </p:spTree>
    <p:extLst>
      <p:ext uri="{BB962C8B-B14F-4D97-AF65-F5344CB8AC3E}">
        <p14:creationId xmlns:p14="http://schemas.microsoft.com/office/powerpoint/2010/main" val="2967933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sk-SK"/>
              <a:t>Kliknutím upravte štýl predlohy nadpisu</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a:t>Kliknutím na ikonu pridáte obrázok</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FF44F7F6-03C5-D346-B036-1EAFE485F64D}" type="datetimeFigureOut">
              <a:rPr lang="cs-CZ" smtClean="0"/>
              <a:t>25.02.2025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9A4CD57-CC26-4D41-850D-12317E2AF9E8}" type="slidenum">
              <a:rPr lang="cs-CZ" smtClean="0"/>
              <a:t>‹#›</a:t>
            </a:fld>
            <a:endParaRPr lang="cs-CZ"/>
          </a:p>
        </p:txBody>
      </p:sp>
    </p:spTree>
    <p:extLst>
      <p:ext uri="{BB962C8B-B14F-4D97-AF65-F5344CB8AC3E}">
        <p14:creationId xmlns:p14="http://schemas.microsoft.com/office/powerpoint/2010/main" val="25209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sk-SK"/>
              <a:t>Kliknutím upravte štýl predlohy nadpisu</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FF44F7F6-03C5-D346-B036-1EAFE485F64D}" type="datetimeFigureOut">
              <a:rPr lang="cs-CZ" smtClean="0"/>
              <a:t>25.02.2025</a:t>
            </a:fld>
            <a:endParaRPr lang="cs-CZ"/>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cs-CZ"/>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09A4CD57-CC26-4D41-850D-12317E2AF9E8}" type="slidenum">
              <a:rPr lang="cs-CZ" smtClean="0"/>
              <a:t>‹#›</a:t>
            </a:fld>
            <a:endParaRPr lang="cs-CZ"/>
          </a:p>
        </p:txBody>
      </p:sp>
    </p:spTree>
    <p:extLst>
      <p:ext uri="{BB962C8B-B14F-4D97-AF65-F5344CB8AC3E}">
        <p14:creationId xmlns:p14="http://schemas.microsoft.com/office/powerpoint/2010/main" val="389752002"/>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21.tiff"/></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1.xml"/><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chart" Target="../charts/chart6.xml"/></Relationships>
</file>

<file path=ppt/slides/_rels/slide3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chart" Target="../charts/chart8.xml"/></Relationships>
</file>

<file path=ppt/slides/_rels/slide3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chart" Target="../charts/chart15.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A51E5A-9031-4315-77D0-1EDCCCED9F57}"/>
              </a:ext>
            </a:extLst>
          </p:cNvPr>
          <p:cNvSpPr>
            <a:spLocks noGrp="1"/>
          </p:cNvSpPr>
          <p:nvPr>
            <p:ph type="ctrTitle"/>
          </p:nvPr>
        </p:nvSpPr>
        <p:spPr/>
        <p:txBody>
          <a:bodyPr/>
          <a:lstStyle/>
          <a:p>
            <a:r>
              <a:rPr lang="cs-CZ" dirty="0"/>
              <a:t>Psychologie a zdraví</a:t>
            </a:r>
          </a:p>
        </p:txBody>
      </p:sp>
      <p:sp>
        <p:nvSpPr>
          <p:cNvPr id="5" name="Podnadpis 4">
            <a:extLst>
              <a:ext uri="{FF2B5EF4-FFF2-40B4-BE49-F238E27FC236}">
                <a16:creationId xmlns:a16="http://schemas.microsoft.com/office/drawing/2014/main" id="{7E6233AE-DB49-2EF7-4663-50AEB89AFA6F}"/>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729281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jekt pre obsah 4"/>
          <p:cNvPicPr>
            <a:picLocks noGrp="1" noChangeAspect="1"/>
          </p:cNvPicPr>
          <p:nvPr>
            <p:ph idx="1"/>
          </p:nvPr>
        </p:nvPicPr>
        <p:blipFill rotWithShape="1">
          <a:blip r:embed="rId2">
            <a:extLst>
              <a:ext uri="{28A0092B-C50C-407E-A947-70E740481C1C}">
                <a14:useLocalDpi xmlns:a14="http://schemas.microsoft.com/office/drawing/2010/main" val="0"/>
              </a:ext>
            </a:extLst>
          </a:blip>
          <a:srcRect l="10642" t="16294" r="12397" b="60479"/>
          <a:stretch/>
        </p:blipFill>
        <p:spPr>
          <a:xfrm>
            <a:off x="4283242" y="577516"/>
            <a:ext cx="5358063" cy="1010652"/>
          </a:xfrm>
        </p:spPr>
      </p:pic>
      <p:pic>
        <p:nvPicPr>
          <p:cNvPr id="4" name="Obrázok 3"/>
          <p:cNvPicPr>
            <a:picLocks noChangeAspect="1"/>
          </p:cNvPicPr>
          <p:nvPr/>
        </p:nvPicPr>
        <p:blipFill rotWithShape="1">
          <a:blip r:embed="rId3"/>
          <a:srcRect t="22324" b="41068"/>
          <a:stretch/>
        </p:blipFill>
        <p:spPr>
          <a:xfrm>
            <a:off x="312488" y="1032585"/>
            <a:ext cx="2679700" cy="1111166"/>
          </a:xfrm>
          <a:prstGeom prst="rect">
            <a:avLst/>
          </a:prstGeom>
        </p:spPr>
      </p:pic>
      <p:pic>
        <p:nvPicPr>
          <p:cNvPr id="6" name="Obrázok 5"/>
          <p:cNvPicPr>
            <a:picLocks noChangeAspect="1"/>
          </p:cNvPicPr>
          <p:nvPr/>
        </p:nvPicPr>
        <p:blipFill rotWithShape="1">
          <a:blip r:embed="rId4">
            <a:extLst>
              <a:ext uri="{28A0092B-C50C-407E-A947-70E740481C1C}">
                <a14:useLocalDpi xmlns:a14="http://schemas.microsoft.com/office/drawing/2010/main" val="0"/>
              </a:ext>
            </a:extLst>
          </a:blip>
          <a:srcRect l="14035" t="25008" r="18501" b="62233"/>
          <a:stretch/>
        </p:blipFill>
        <p:spPr>
          <a:xfrm>
            <a:off x="593555" y="3795963"/>
            <a:ext cx="6785812" cy="802106"/>
          </a:xfrm>
          <a:prstGeom prst="rect">
            <a:avLst/>
          </a:prstGeom>
        </p:spPr>
      </p:pic>
      <p:pic>
        <p:nvPicPr>
          <p:cNvPr id="7" name="Obrázok 6"/>
          <p:cNvPicPr>
            <a:picLocks noChangeAspect="1"/>
          </p:cNvPicPr>
          <p:nvPr/>
        </p:nvPicPr>
        <p:blipFill rotWithShape="1">
          <a:blip r:embed="rId5">
            <a:extLst>
              <a:ext uri="{28A0092B-C50C-407E-A947-70E740481C1C}">
                <a14:useLocalDpi xmlns:a14="http://schemas.microsoft.com/office/drawing/2010/main" val="0"/>
              </a:ext>
            </a:extLst>
          </a:blip>
          <a:srcRect l="9888" t="41340" r="15789" b="38501"/>
          <a:stretch/>
        </p:blipFill>
        <p:spPr>
          <a:xfrm>
            <a:off x="3641557" y="4981075"/>
            <a:ext cx="7475621" cy="1267327"/>
          </a:xfrm>
          <a:prstGeom prst="rect">
            <a:avLst/>
          </a:prstGeom>
        </p:spPr>
      </p:pic>
      <p:pic>
        <p:nvPicPr>
          <p:cNvPr id="8" name="Obrázok 7"/>
          <p:cNvPicPr>
            <a:picLocks noChangeAspect="1"/>
          </p:cNvPicPr>
          <p:nvPr/>
        </p:nvPicPr>
        <p:blipFill rotWithShape="1">
          <a:blip r:embed="rId6">
            <a:extLst>
              <a:ext uri="{28A0092B-C50C-407E-A947-70E740481C1C}">
                <a14:useLocalDpi xmlns:a14="http://schemas.microsoft.com/office/drawing/2010/main" val="0"/>
              </a:ext>
            </a:extLst>
          </a:blip>
          <a:srcRect l="5901" t="32408" r="35406" b="45909"/>
          <a:stretch/>
        </p:blipFill>
        <p:spPr>
          <a:xfrm>
            <a:off x="3368509" y="2049880"/>
            <a:ext cx="5903495" cy="1363078"/>
          </a:xfrm>
          <a:prstGeom prst="rect">
            <a:avLst/>
          </a:prstGeom>
        </p:spPr>
      </p:pic>
    </p:spTree>
    <p:extLst>
      <p:ext uri="{BB962C8B-B14F-4D97-AF65-F5344CB8AC3E}">
        <p14:creationId xmlns:p14="http://schemas.microsoft.com/office/powerpoint/2010/main" val="249416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jekt pre obsah 3"/>
          <p:cNvPicPr>
            <a:picLocks noGrp="1" noChangeAspect="1"/>
          </p:cNvPicPr>
          <p:nvPr>
            <p:ph idx="1"/>
          </p:nvPr>
        </p:nvPicPr>
        <p:blipFill rotWithShape="1">
          <a:blip r:embed="rId3">
            <a:extLst>
              <a:ext uri="{28A0092B-C50C-407E-A947-70E740481C1C}">
                <a14:useLocalDpi xmlns:a14="http://schemas.microsoft.com/office/drawing/2010/main" val="0"/>
              </a:ext>
            </a:extLst>
          </a:blip>
          <a:srcRect l="11906" t="11494" r="36687" b="7162"/>
          <a:stretch/>
        </p:blipFill>
        <p:spPr>
          <a:xfrm>
            <a:off x="226142" y="727586"/>
            <a:ext cx="5220929" cy="5515898"/>
          </a:xfrm>
        </p:spPr>
      </p:pic>
      <p:pic>
        <p:nvPicPr>
          <p:cNvPr id="5" name="Obrázok 4"/>
          <p:cNvPicPr>
            <a:picLocks noChangeAspect="1"/>
          </p:cNvPicPr>
          <p:nvPr/>
        </p:nvPicPr>
        <p:blipFill rotWithShape="1">
          <a:blip r:embed="rId4">
            <a:extLst>
              <a:ext uri="{28A0092B-C50C-407E-A947-70E740481C1C}">
                <a14:useLocalDpi xmlns:a14="http://schemas.microsoft.com/office/drawing/2010/main" val="0"/>
              </a:ext>
            </a:extLst>
          </a:blip>
          <a:srcRect l="10058" t="10609" r="19109" b="10394"/>
          <a:stretch/>
        </p:blipFill>
        <p:spPr>
          <a:xfrm>
            <a:off x="5643717" y="727586"/>
            <a:ext cx="6174658" cy="5515898"/>
          </a:xfrm>
          <a:prstGeom prst="rect">
            <a:avLst/>
          </a:prstGeom>
        </p:spPr>
      </p:pic>
    </p:spTree>
    <p:extLst>
      <p:ext uri="{BB962C8B-B14F-4D97-AF65-F5344CB8AC3E}">
        <p14:creationId xmlns:p14="http://schemas.microsoft.com/office/powerpoint/2010/main" val="1470259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jekt pre obsah 3"/>
          <p:cNvPicPr>
            <a:picLocks noGrp="1" noChangeAspect="1"/>
          </p:cNvPicPr>
          <p:nvPr>
            <p:ph idx="1"/>
          </p:nvPr>
        </p:nvPicPr>
        <p:blipFill rotWithShape="1">
          <a:blip r:embed="rId3">
            <a:extLst>
              <a:ext uri="{28A0092B-C50C-407E-A947-70E740481C1C}">
                <a14:useLocalDpi xmlns:a14="http://schemas.microsoft.com/office/drawing/2010/main" val="0"/>
              </a:ext>
            </a:extLst>
          </a:blip>
          <a:srcRect l="3792" t="6297" r="35905" b="7162"/>
          <a:stretch/>
        </p:blipFill>
        <p:spPr>
          <a:xfrm>
            <a:off x="232814" y="1394952"/>
            <a:ext cx="4198374" cy="4591665"/>
          </a:xfrm>
        </p:spPr>
      </p:pic>
      <p:pic>
        <p:nvPicPr>
          <p:cNvPr id="5" name="Obrázok 4"/>
          <p:cNvPicPr>
            <a:picLocks noChangeAspect="1"/>
          </p:cNvPicPr>
          <p:nvPr/>
        </p:nvPicPr>
        <p:blipFill rotWithShape="1">
          <a:blip r:embed="rId4">
            <a:extLst>
              <a:ext uri="{28A0092B-C50C-407E-A947-70E740481C1C}">
                <a14:useLocalDpi xmlns:a14="http://schemas.microsoft.com/office/drawing/2010/main" val="0"/>
              </a:ext>
            </a:extLst>
          </a:blip>
          <a:srcRect l="10574" t="18065" r="20072" b="11541"/>
          <a:stretch/>
        </p:blipFill>
        <p:spPr>
          <a:xfrm>
            <a:off x="4799363" y="1394952"/>
            <a:ext cx="7238185" cy="4591665"/>
          </a:xfrm>
          <a:prstGeom prst="rect">
            <a:avLst/>
          </a:prstGeom>
        </p:spPr>
      </p:pic>
    </p:spTree>
    <p:extLst>
      <p:ext uri="{BB962C8B-B14F-4D97-AF65-F5344CB8AC3E}">
        <p14:creationId xmlns:p14="http://schemas.microsoft.com/office/powerpoint/2010/main" val="879283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jekt pre obsah 3"/>
          <p:cNvPicPr>
            <a:picLocks noGrp="1" noChangeAspect="1"/>
          </p:cNvPicPr>
          <p:nvPr>
            <p:ph idx="1"/>
          </p:nvPr>
        </p:nvPicPr>
        <p:blipFill rotWithShape="1">
          <a:blip r:embed="rId3">
            <a:extLst>
              <a:ext uri="{28A0092B-C50C-407E-A947-70E740481C1C}">
                <a14:useLocalDpi xmlns:a14="http://schemas.microsoft.com/office/drawing/2010/main" val="0"/>
              </a:ext>
            </a:extLst>
          </a:blip>
          <a:srcRect l="8671" t="12397" r="36815" b="8969"/>
          <a:stretch/>
        </p:blipFill>
        <p:spPr>
          <a:xfrm>
            <a:off x="176980" y="1103671"/>
            <a:ext cx="4424517" cy="4650658"/>
          </a:xfrm>
        </p:spPr>
      </p:pic>
      <p:pic>
        <p:nvPicPr>
          <p:cNvPr id="5" name="Obrázok 4"/>
          <p:cNvPicPr>
            <a:picLocks noChangeAspect="1"/>
          </p:cNvPicPr>
          <p:nvPr/>
        </p:nvPicPr>
        <p:blipFill rotWithShape="1">
          <a:blip r:embed="rId4">
            <a:extLst>
              <a:ext uri="{28A0092B-C50C-407E-A947-70E740481C1C}">
                <a14:useLocalDpi xmlns:a14="http://schemas.microsoft.com/office/drawing/2010/main" val="0"/>
              </a:ext>
            </a:extLst>
          </a:blip>
          <a:srcRect l="13710" t="9891" r="16757" b="11255"/>
          <a:stretch/>
        </p:blipFill>
        <p:spPr>
          <a:xfrm>
            <a:off x="4842977" y="1103672"/>
            <a:ext cx="7172043" cy="4650658"/>
          </a:xfrm>
          <a:prstGeom prst="rect">
            <a:avLst/>
          </a:prstGeom>
        </p:spPr>
      </p:pic>
    </p:spTree>
    <p:extLst>
      <p:ext uri="{BB962C8B-B14F-4D97-AF65-F5344CB8AC3E}">
        <p14:creationId xmlns:p14="http://schemas.microsoft.com/office/powerpoint/2010/main" val="1274422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jekt pre obsah 3"/>
          <p:cNvPicPr>
            <a:picLocks noGrp="1" noChangeAspect="1"/>
          </p:cNvPicPr>
          <p:nvPr>
            <p:ph idx="1"/>
          </p:nvPr>
        </p:nvPicPr>
        <p:blipFill rotWithShape="1">
          <a:blip r:embed="rId3">
            <a:extLst>
              <a:ext uri="{28A0092B-C50C-407E-A947-70E740481C1C}">
                <a14:useLocalDpi xmlns:a14="http://schemas.microsoft.com/office/drawing/2010/main" val="0"/>
              </a:ext>
            </a:extLst>
          </a:blip>
          <a:srcRect l="9019" t="11268" r="36610" b="20267"/>
          <a:stretch/>
        </p:blipFill>
        <p:spPr>
          <a:xfrm>
            <a:off x="88491" y="265469"/>
            <a:ext cx="5609416" cy="6115666"/>
          </a:xfrm>
        </p:spPr>
      </p:pic>
      <p:pic>
        <p:nvPicPr>
          <p:cNvPr id="5" name="Obrázok 4"/>
          <p:cNvPicPr>
            <a:picLocks noChangeAspect="1"/>
          </p:cNvPicPr>
          <p:nvPr/>
        </p:nvPicPr>
        <p:blipFill rotWithShape="1">
          <a:blip r:embed="rId4">
            <a:extLst>
              <a:ext uri="{28A0092B-C50C-407E-A947-70E740481C1C}">
                <a14:useLocalDpi xmlns:a14="http://schemas.microsoft.com/office/drawing/2010/main" val="0"/>
              </a:ext>
            </a:extLst>
          </a:blip>
          <a:srcRect l="9961" t="9045" r="13247" b="8087"/>
          <a:stretch/>
        </p:blipFill>
        <p:spPr>
          <a:xfrm>
            <a:off x="5948516" y="265469"/>
            <a:ext cx="6056671" cy="6115666"/>
          </a:xfrm>
          <a:prstGeom prst="rect">
            <a:avLst/>
          </a:prstGeom>
        </p:spPr>
      </p:pic>
    </p:spTree>
    <p:extLst>
      <p:ext uri="{BB962C8B-B14F-4D97-AF65-F5344CB8AC3E}">
        <p14:creationId xmlns:p14="http://schemas.microsoft.com/office/powerpoint/2010/main" val="1707229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objekt pre obsah 5"/>
          <p:cNvPicPr>
            <a:picLocks noGrp="1" noChangeAspect="1"/>
          </p:cNvPicPr>
          <p:nvPr>
            <p:ph idx="1"/>
          </p:nvPr>
        </p:nvPicPr>
        <p:blipFill rotWithShape="1">
          <a:blip r:embed="rId3">
            <a:extLst>
              <a:ext uri="{28A0092B-C50C-407E-A947-70E740481C1C}">
                <a14:useLocalDpi xmlns:a14="http://schemas.microsoft.com/office/drawing/2010/main" val="0"/>
              </a:ext>
            </a:extLst>
          </a:blip>
          <a:srcRect l="9032" t="11719" r="36174" b="8743"/>
          <a:stretch/>
        </p:blipFill>
        <p:spPr>
          <a:xfrm>
            <a:off x="186812" y="904391"/>
            <a:ext cx="4424517" cy="5007254"/>
          </a:xfrm>
        </p:spPr>
      </p:pic>
      <p:pic>
        <p:nvPicPr>
          <p:cNvPr id="7" name="Obrázok 6"/>
          <p:cNvPicPr>
            <a:picLocks noChangeAspect="1"/>
          </p:cNvPicPr>
          <p:nvPr/>
        </p:nvPicPr>
        <p:blipFill rotWithShape="1">
          <a:blip r:embed="rId4">
            <a:extLst>
              <a:ext uri="{28A0092B-C50C-407E-A947-70E740481C1C}">
                <a14:useLocalDpi xmlns:a14="http://schemas.microsoft.com/office/drawing/2010/main" val="0"/>
              </a:ext>
            </a:extLst>
          </a:blip>
          <a:srcRect l="11111" t="10753" r="16397" b="10968"/>
          <a:stretch/>
        </p:blipFill>
        <p:spPr>
          <a:xfrm>
            <a:off x="4835004" y="946354"/>
            <a:ext cx="7356996" cy="4965291"/>
          </a:xfrm>
          <a:prstGeom prst="rect">
            <a:avLst/>
          </a:prstGeom>
        </p:spPr>
      </p:pic>
    </p:spTree>
    <p:extLst>
      <p:ext uri="{BB962C8B-B14F-4D97-AF65-F5344CB8AC3E}">
        <p14:creationId xmlns:p14="http://schemas.microsoft.com/office/powerpoint/2010/main" val="222104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err="1">
                <a:latin typeface="Times New Roman" charset="0"/>
                <a:ea typeface="Times New Roman" charset="0"/>
                <a:cs typeface="Times New Roman" charset="0"/>
              </a:rPr>
              <a:t>Nerovnosti</a:t>
            </a:r>
            <a:r>
              <a:rPr lang="en-GB" dirty="0">
                <a:latin typeface="Times New Roman" charset="0"/>
                <a:ea typeface="Times New Roman" charset="0"/>
                <a:cs typeface="Times New Roman" charset="0"/>
              </a:rPr>
              <a:t> </a:t>
            </a:r>
            <a:r>
              <a:rPr lang="en-GB" dirty="0" err="1">
                <a:latin typeface="Times New Roman" charset="0"/>
                <a:ea typeface="Times New Roman" charset="0"/>
                <a:cs typeface="Times New Roman" charset="0"/>
              </a:rPr>
              <a:t>ve</a:t>
            </a:r>
            <a:r>
              <a:rPr lang="en-GB" dirty="0">
                <a:latin typeface="Times New Roman" charset="0"/>
                <a:ea typeface="Times New Roman" charset="0"/>
                <a:cs typeface="Times New Roman" charset="0"/>
              </a:rPr>
              <a:t> </a:t>
            </a:r>
            <a:r>
              <a:rPr lang="en-GB" dirty="0" err="1">
                <a:latin typeface="Times New Roman" charset="0"/>
                <a:ea typeface="Times New Roman" charset="0"/>
                <a:cs typeface="Times New Roman" charset="0"/>
              </a:rPr>
              <a:t>zdraví</a:t>
            </a:r>
            <a:endParaRPr lang="en-GB" dirty="0">
              <a:latin typeface="Times New Roman" charset="0"/>
              <a:ea typeface="Times New Roman" charset="0"/>
              <a:cs typeface="Times New Roman" charset="0"/>
            </a:endParaRPr>
          </a:p>
        </p:txBody>
      </p:sp>
      <p:sp>
        <p:nvSpPr>
          <p:cNvPr id="3" name="Zástupný objekt pre obsah 2"/>
          <p:cNvSpPr>
            <a:spLocks noGrp="1"/>
          </p:cNvSpPr>
          <p:nvPr>
            <p:ph idx="1"/>
          </p:nvPr>
        </p:nvSpPr>
        <p:spPr/>
        <p:txBody>
          <a:bodyPr/>
          <a:lstStyle/>
          <a:p>
            <a:pPr marL="514350" marR="0" lvl="0" indent="-514350" defTabSz="914400" eaLnBrk="1" fontAlgn="auto" latinLnBrk="0" hangingPunct="1">
              <a:lnSpc>
                <a:spcPct val="200000"/>
              </a:lnSpc>
              <a:spcBef>
                <a:spcPts val="0"/>
              </a:spcBef>
              <a:spcAft>
                <a:spcPts val="0"/>
              </a:spcAft>
              <a:buClrTx/>
              <a:buSzTx/>
              <a:buFont typeface="+mj-lt"/>
              <a:buAutoNum type="arabicPeriod"/>
              <a:tabLst/>
              <a:defRPr/>
            </a:pPr>
            <a:r>
              <a:rPr lang="en-GB" dirty="0" err="1">
                <a:solidFill>
                  <a:schemeClr val="tx1">
                    <a:lumMod val="75000"/>
                    <a:lumOff val="25000"/>
                  </a:schemeClr>
                </a:solidFill>
                <a:latin typeface="Times New Roman" charset="0"/>
                <a:ea typeface="Times New Roman" charset="0"/>
                <a:cs typeface="Times New Roman" charset="0"/>
              </a:rPr>
              <a:t>Geografická</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lokace</a:t>
            </a:r>
            <a:endParaRPr lang="en-GB" dirty="0">
              <a:solidFill>
                <a:schemeClr val="tx1">
                  <a:lumMod val="75000"/>
                  <a:lumOff val="25000"/>
                </a:schemeClr>
              </a:solidFill>
              <a:latin typeface="Times New Roman" charset="0"/>
              <a:ea typeface="Times New Roman" charset="0"/>
              <a:cs typeface="Times New Roman" charset="0"/>
            </a:endParaRPr>
          </a:p>
          <a:p>
            <a:pPr marL="514350" marR="0" lvl="0" indent="-514350" defTabSz="914400" eaLnBrk="1" fontAlgn="auto" latinLnBrk="0" hangingPunct="1">
              <a:lnSpc>
                <a:spcPct val="200000"/>
              </a:lnSpc>
              <a:spcBef>
                <a:spcPts val="0"/>
              </a:spcBef>
              <a:spcAft>
                <a:spcPts val="0"/>
              </a:spcAft>
              <a:buClrTx/>
              <a:buSzTx/>
              <a:buFont typeface="+mj-lt"/>
              <a:buAutoNum type="arabicPeriod"/>
              <a:tabLst/>
              <a:defRPr/>
            </a:pPr>
            <a:r>
              <a:rPr lang="en-GB" dirty="0" err="1">
                <a:solidFill>
                  <a:schemeClr val="tx1">
                    <a:lumMod val="75000"/>
                    <a:lumOff val="25000"/>
                  </a:schemeClr>
                </a:solidFill>
                <a:latin typeface="Times New Roman" charset="0"/>
                <a:ea typeface="Times New Roman" charset="0"/>
                <a:cs typeface="Times New Roman" charset="0"/>
              </a:rPr>
              <a:t>čas</a:t>
            </a:r>
            <a:endParaRPr lang="en-GB" dirty="0">
              <a:solidFill>
                <a:schemeClr val="tx1">
                  <a:lumMod val="75000"/>
                  <a:lumOff val="25000"/>
                </a:schemeClr>
              </a:solidFill>
              <a:latin typeface="Times New Roman" charset="0"/>
              <a:ea typeface="Times New Roman" charset="0"/>
              <a:cs typeface="Times New Roman" charset="0"/>
            </a:endParaRPr>
          </a:p>
          <a:p>
            <a:pPr marL="514350" marR="0" lvl="0" indent="-514350" defTabSz="914400" eaLnBrk="1" fontAlgn="auto" latinLnBrk="0" hangingPunct="1">
              <a:lnSpc>
                <a:spcPct val="200000"/>
              </a:lnSpc>
              <a:spcBef>
                <a:spcPts val="0"/>
              </a:spcBef>
              <a:spcAft>
                <a:spcPts val="0"/>
              </a:spcAft>
              <a:buClrTx/>
              <a:buSzTx/>
              <a:buFont typeface="+mj-lt"/>
              <a:buAutoNum type="arabicPeriod"/>
              <a:tabLst/>
              <a:defRPr/>
            </a:pPr>
            <a:r>
              <a:rPr lang="en-GB" dirty="0">
                <a:solidFill>
                  <a:schemeClr val="tx1">
                    <a:lumMod val="75000"/>
                    <a:lumOff val="25000"/>
                  </a:schemeClr>
                </a:solidFill>
                <a:latin typeface="Times New Roman" charset="0"/>
                <a:ea typeface="Times New Roman" charset="0"/>
                <a:cs typeface="Times New Roman" charset="0"/>
              </a:rPr>
              <a:t>SES</a:t>
            </a:r>
          </a:p>
          <a:p>
            <a:pPr marL="514350" marR="0" lvl="0" indent="-514350" defTabSz="914400" eaLnBrk="1" fontAlgn="auto" latinLnBrk="0" hangingPunct="1">
              <a:lnSpc>
                <a:spcPct val="200000"/>
              </a:lnSpc>
              <a:spcBef>
                <a:spcPts val="0"/>
              </a:spcBef>
              <a:spcAft>
                <a:spcPts val="0"/>
              </a:spcAft>
              <a:buClrTx/>
              <a:buSzTx/>
              <a:buFont typeface="+mj-lt"/>
              <a:buAutoNum type="arabicPeriod"/>
              <a:tabLst/>
              <a:defRPr/>
            </a:pPr>
            <a:r>
              <a:rPr lang="en-GB" dirty="0" err="1">
                <a:solidFill>
                  <a:schemeClr val="tx1">
                    <a:lumMod val="75000"/>
                    <a:lumOff val="25000"/>
                  </a:schemeClr>
                </a:solidFill>
                <a:latin typeface="Times New Roman" charset="0"/>
                <a:ea typeface="Times New Roman" charset="0"/>
                <a:cs typeface="Times New Roman" charset="0"/>
              </a:rPr>
              <a:t>Pohlaví</a:t>
            </a:r>
            <a:r>
              <a:rPr lang="en-GB" dirty="0">
                <a:solidFill>
                  <a:schemeClr val="tx1">
                    <a:lumMod val="75000"/>
                    <a:lumOff val="25000"/>
                  </a:schemeClr>
                </a:solidFill>
                <a:latin typeface="Times New Roman" charset="0"/>
                <a:ea typeface="Times New Roman" charset="0"/>
                <a:cs typeface="Times New Roman" charset="0"/>
              </a:rPr>
              <a:t> ( SEX )</a:t>
            </a:r>
          </a:p>
        </p:txBody>
      </p:sp>
    </p:spTree>
    <p:extLst>
      <p:ext uri="{BB962C8B-B14F-4D97-AF65-F5344CB8AC3E}">
        <p14:creationId xmlns:p14="http://schemas.microsoft.com/office/powerpoint/2010/main" val="49381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p:cNvPicPr>
            <a:picLocks noChangeAspect="1"/>
          </p:cNvPicPr>
          <p:nvPr/>
        </p:nvPicPr>
        <p:blipFill>
          <a:blip r:embed="rId3"/>
          <a:stretch>
            <a:fillRect/>
          </a:stretch>
        </p:blipFill>
        <p:spPr>
          <a:xfrm>
            <a:off x="6415973" y="1541401"/>
            <a:ext cx="5657273" cy="4508500"/>
          </a:xfrm>
          <a:prstGeom prst="rect">
            <a:avLst/>
          </a:prstGeom>
        </p:spPr>
      </p:pic>
      <p:pic>
        <p:nvPicPr>
          <p:cNvPr id="6" name="Zástupný objekt pre obsah 3"/>
          <p:cNvPicPr>
            <a:picLocks noChangeAspect="1"/>
          </p:cNvPicPr>
          <p:nvPr/>
        </p:nvPicPr>
        <p:blipFill>
          <a:blip r:embed="rId4"/>
          <a:stretch>
            <a:fillRect/>
          </a:stretch>
        </p:blipFill>
        <p:spPr>
          <a:xfrm>
            <a:off x="403759" y="1541401"/>
            <a:ext cx="5372269" cy="4508500"/>
          </a:xfrm>
          <a:prstGeom prst="rect">
            <a:avLst/>
          </a:prstGeom>
        </p:spPr>
      </p:pic>
      <p:sp>
        <p:nvSpPr>
          <p:cNvPr id="8" name="Obdĺžnik 7"/>
          <p:cNvSpPr/>
          <p:nvPr/>
        </p:nvSpPr>
        <p:spPr>
          <a:xfrm>
            <a:off x="4616575" y="-302384"/>
            <a:ext cx="2262158" cy="1135888"/>
          </a:xfrm>
          <a:prstGeom prst="rect">
            <a:avLst/>
          </a:prstGeom>
        </p:spPr>
        <p:txBody>
          <a:bodyPr wrap="none">
            <a:spAutoFit/>
          </a:bodyPr>
          <a:lstStyle/>
          <a:p>
            <a:pPr lvl="0" algn="ctr">
              <a:lnSpc>
                <a:spcPct val="200000"/>
              </a:lnSpc>
              <a:defRPr/>
            </a:pPr>
            <a:r>
              <a:rPr lang="en-GB" sz="4000" dirty="0">
                <a:solidFill>
                  <a:schemeClr val="tx1">
                    <a:lumMod val="50000"/>
                    <a:lumOff val="50000"/>
                  </a:schemeClr>
                </a:solidFill>
                <a:latin typeface="Times New Roman" charset="0"/>
                <a:ea typeface="Times New Roman" charset="0"/>
                <a:cs typeface="Times New Roman" charset="0"/>
              </a:rPr>
              <a:t>LOKACE</a:t>
            </a:r>
          </a:p>
        </p:txBody>
      </p:sp>
    </p:spTree>
    <p:extLst>
      <p:ext uri="{BB962C8B-B14F-4D97-AF65-F5344CB8AC3E}">
        <p14:creationId xmlns:p14="http://schemas.microsoft.com/office/powerpoint/2010/main" val="460912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p:cNvPicPr>
            <a:picLocks noChangeAspect="1"/>
          </p:cNvPicPr>
          <p:nvPr/>
        </p:nvPicPr>
        <p:blipFill rotWithShape="1">
          <a:blip r:embed="rId3">
            <a:extLst>
              <a:ext uri="{28A0092B-C50C-407E-A947-70E740481C1C}">
                <a14:useLocalDpi xmlns:a14="http://schemas.microsoft.com/office/drawing/2010/main" val="0"/>
              </a:ext>
            </a:extLst>
          </a:blip>
          <a:srcRect l="15663" t="11713" r="14679" b="3282"/>
          <a:stretch/>
        </p:blipFill>
        <p:spPr>
          <a:xfrm>
            <a:off x="2173185" y="1246909"/>
            <a:ext cx="7006441" cy="5343896"/>
          </a:xfrm>
          <a:prstGeom prst="rect">
            <a:avLst/>
          </a:prstGeom>
        </p:spPr>
      </p:pic>
      <p:sp>
        <p:nvSpPr>
          <p:cNvPr id="7" name="Obdĺžnik 6"/>
          <p:cNvSpPr/>
          <p:nvPr/>
        </p:nvSpPr>
        <p:spPr>
          <a:xfrm>
            <a:off x="4740713" y="243882"/>
            <a:ext cx="1641796" cy="822789"/>
          </a:xfrm>
          <a:prstGeom prst="rect">
            <a:avLst/>
          </a:prstGeom>
        </p:spPr>
        <p:txBody>
          <a:bodyPr wrap="none">
            <a:spAutoFit/>
          </a:bodyPr>
          <a:lstStyle/>
          <a:p>
            <a:pPr lvl="0" algn="ctr">
              <a:lnSpc>
                <a:spcPct val="200000"/>
              </a:lnSpc>
              <a:defRPr/>
            </a:pPr>
            <a:r>
              <a:rPr lang="en-GB" sz="2800" dirty="0">
                <a:solidFill>
                  <a:schemeClr val="tx1">
                    <a:lumMod val="50000"/>
                    <a:lumOff val="50000"/>
                  </a:schemeClr>
                </a:solidFill>
                <a:latin typeface="Times New Roman" charset="0"/>
                <a:ea typeface="Times New Roman" charset="0"/>
                <a:cs typeface="Times New Roman" charset="0"/>
              </a:rPr>
              <a:t>LOKACE</a:t>
            </a:r>
          </a:p>
        </p:txBody>
      </p:sp>
      <p:sp>
        <p:nvSpPr>
          <p:cNvPr id="8" name="BlokTextu 7"/>
          <p:cNvSpPr txBox="1"/>
          <p:nvPr/>
        </p:nvSpPr>
        <p:spPr>
          <a:xfrm>
            <a:off x="10756669" y="6406139"/>
            <a:ext cx="1435331" cy="369332"/>
          </a:xfrm>
          <a:prstGeom prst="rect">
            <a:avLst/>
          </a:prstGeom>
          <a:noFill/>
        </p:spPr>
        <p:txBody>
          <a:bodyPr wrap="square" rtlCol="0">
            <a:spAutoFit/>
          </a:bodyPr>
          <a:lstStyle/>
          <a:p>
            <a:r>
              <a:rPr lang="en-GB"/>
              <a:t>WHO, 2015</a:t>
            </a:r>
          </a:p>
        </p:txBody>
      </p:sp>
    </p:spTree>
    <p:extLst>
      <p:ext uri="{BB962C8B-B14F-4D97-AF65-F5344CB8AC3E}">
        <p14:creationId xmlns:p14="http://schemas.microsoft.com/office/powerpoint/2010/main" val="1234081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3"/>
          <a:stretch>
            <a:fillRect/>
          </a:stretch>
        </p:blipFill>
        <p:spPr>
          <a:xfrm>
            <a:off x="1891674" y="137854"/>
            <a:ext cx="7877968" cy="6060233"/>
          </a:xfrm>
          <a:prstGeom prst="rect">
            <a:avLst/>
          </a:prstGeom>
        </p:spPr>
      </p:pic>
      <p:sp>
        <p:nvSpPr>
          <p:cNvPr id="5" name="BlokTextu 4"/>
          <p:cNvSpPr txBox="1"/>
          <p:nvPr/>
        </p:nvSpPr>
        <p:spPr>
          <a:xfrm>
            <a:off x="10756669" y="6406139"/>
            <a:ext cx="1435331" cy="369332"/>
          </a:xfrm>
          <a:prstGeom prst="rect">
            <a:avLst/>
          </a:prstGeom>
          <a:noFill/>
        </p:spPr>
        <p:txBody>
          <a:bodyPr wrap="square" rtlCol="0">
            <a:spAutoFit/>
          </a:bodyPr>
          <a:lstStyle/>
          <a:p>
            <a:r>
              <a:rPr lang="en-GB"/>
              <a:t>WHO, 2015</a:t>
            </a:r>
          </a:p>
        </p:txBody>
      </p:sp>
      <p:sp>
        <p:nvSpPr>
          <p:cNvPr id="2" name="BlokTextu 1"/>
          <p:cNvSpPr txBox="1"/>
          <p:nvPr/>
        </p:nvSpPr>
        <p:spPr>
          <a:xfrm>
            <a:off x="7170821" y="6221473"/>
            <a:ext cx="3240506" cy="369332"/>
          </a:xfrm>
          <a:prstGeom prst="rect">
            <a:avLst/>
          </a:prstGeom>
          <a:noFill/>
        </p:spPr>
        <p:txBody>
          <a:bodyPr wrap="square" rtlCol="0">
            <a:spAutoFit/>
          </a:bodyPr>
          <a:lstStyle/>
          <a:p>
            <a:r>
              <a:rPr lang="en-GB" dirty="0">
                <a:latin typeface="Times New Roman" charset="0"/>
                <a:ea typeface="Times New Roman" charset="0"/>
                <a:cs typeface="Times New Roman" charset="0"/>
              </a:rPr>
              <a:t>Incident rates of lung cancer</a:t>
            </a:r>
          </a:p>
        </p:txBody>
      </p:sp>
    </p:spTree>
    <p:extLst>
      <p:ext uri="{BB962C8B-B14F-4D97-AF65-F5344CB8AC3E}">
        <p14:creationId xmlns:p14="http://schemas.microsoft.com/office/powerpoint/2010/main" val="1172751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D3CDD9-8464-EA3C-4DDC-CB82A460A813}"/>
              </a:ext>
            </a:extLst>
          </p:cNvPr>
          <p:cNvSpPr>
            <a:spLocks noGrp="1"/>
          </p:cNvSpPr>
          <p:nvPr>
            <p:ph type="title"/>
          </p:nvPr>
        </p:nvSpPr>
        <p:spPr/>
        <p:txBody>
          <a:bodyPr/>
          <a:lstStyle/>
          <a:p>
            <a:r>
              <a:rPr lang="cs-CZ" dirty="0"/>
              <a:t>Jak měříme zdraví? </a:t>
            </a:r>
            <a:br>
              <a:rPr lang="cs-CZ" dirty="0"/>
            </a:br>
            <a:r>
              <a:rPr lang="cs-CZ" dirty="0"/>
              <a:t>General </a:t>
            </a:r>
            <a:r>
              <a:rPr lang="cs-CZ" dirty="0" err="1"/>
              <a:t>health</a:t>
            </a:r>
            <a:r>
              <a:rPr lang="cs-CZ" dirty="0"/>
              <a:t> </a:t>
            </a:r>
            <a:r>
              <a:rPr lang="cs-CZ" dirty="0" err="1"/>
              <a:t>questionaire</a:t>
            </a:r>
            <a:endParaRPr lang="cs-CZ" dirty="0"/>
          </a:p>
        </p:txBody>
      </p:sp>
      <p:pic>
        <p:nvPicPr>
          <p:cNvPr id="4" name="Zástupný objekt pre obsah 3">
            <a:extLst>
              <a:ext uri="{FF2B5EF4-FFF2-40B4-BE49-F238E27FC236}">
                <a16:creationId xmlns:a16="http://schemas.microsoft.com/office/drawing/2014/main" id="{58F771F5-A09F-3108-79A1-B26E2FD953AC}"/>
              </a:ext>
            </a:extLst>
          </p:cNvPr>
          <p:cNvPicPr>
            <a:picLocks noGrp="1" noChangeAspect="1"/>
          </p:cNvPicPr>
          <p:nvPr>
            <p:ph sz="quarter" idx="13"/>
          </p:nvPr>
        </p:nvPicPr>
        <p:blipFill rotWithShape="1">
          <a:blip r:embed="rId2"/>
          <a:stretch/>
        </p:blipFill>
        <p:spPr>
          <a:xfrm>
            <a:off x="4774037" y="2366963"/>
            <a:ext cx="2643926" cy="3424237"/>
          </a:xfrm>
          <a:prstGeom prst="rect">
            <a:avLst/>
          </a:prstGeom>
        </p:spPr>
      </p:pic>
    </p:spTree>
    <p:extLst>
      <p:ext uri="{BB962C8B-B14F-4D97-AF65-F5344CB8AC3E}">
        <p14:creationId xmlns:p14="http://schemas.microsoft.com/office/powerpoint/2010/main" val="2579680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err="1">
                <a:solidFill>
                  <a:schemeClr val="tx1">
                    <a:lumMod val="50000"/>
                    <a:lumOff val="50000"/>
                  </a:schemeClr>
                </a:solidFill>
                <a:latin typeface="Times New Roman" charset="0"/>
                <a:ea typeface="Times New Roman" charset="0"/>
                <a:cs typeface="Times New Roman" charset="0"/>
              </a:rPr>
              <a:t>Sociální</a:t>
            </a:r>
            <a:r>
              <a:rPr lang="en-GB" dirty="0">
                <a:solidFill>
                  <a:schemeClr val="tx1">
                    <a:lumMod val="50000"/>
                    <a:lumOff val="50000"/>
                  </a:schemeClr>
                </a:solidFill>
                <a:latin typeface="Times New Roman" charset="0"/>
                <a:ea typeface="Times New Roman" charset="0"/>
                <a:cs typeface="Times New Roman" charset="0"/>
              </a:rPr>
              <a:t> </a:t>
            </a:r>
            <a:r>
              <a:rPr lang="en-GB" dirty="0" err="1">
                <a:solidFill>
                  <a:schemeClr val="tx1">
                    <a:lumMod val="50000"/>
                    <a:lumOff val="50000"/>
                  </a:schemeClr>
                </a:solidFill>
                <a:latin typeface="Times New Roman" charset="0"/>
                <a:ea typeface="Times New Roman" charset="0"/>
                <a:cs typeface="Times New Roman" charset="0"/>
              </a:rPr>
              <a:t>determinanty</a:t>
            </a:r>
            <a:r>
              <a:rPr lang="en-GB" dirty="0">
                <a:solidFill>
                  <a:schemeClr val="tx1">
                    <a:lumMod val="50000"/>
                    <a:lumOff val="50000"/>
                  </a:schemeClr>
                </a:solidFill>
                <a:latin typeface="Times New Roman" charset="0"/>
                <a:ea typeface="Times New Roman" charset="0"/>
                <a:cs typeface="Times New Roman" charset="0"/>
              </a:rPr>
              <a:t> </a:t>
            </a:r>
            <a:r>
              <a:rPr lang="en-GB" dirty="0" err="1">
                <a:solidFill>
                  <a:schemeClr val="tx1">
                    <a:lumMod val="50000"/>
                    <a:lumOff val="50000"/>
                  </a:schemeClr>
                </a:solidFill>
                <a:latin typeface="Times New Roman" charset="0"/>
                <a:ea typeface="Times New Roman" charset="0"/>
                <a:cs typeface="Times New Roman" charset="0"/>
              </a:rPr>
              <a:t>zdraví</a:t>
            </a:r>
            <a:endParaRPr lang="en-GB" dirty="0">
              <a:solidFill>
                <a:schemeClr val="tx1">
                  <a:lumMod val="50000"/>
                  <a:lumOff val="50000"/>
                </a:schemeClr>
              </a:solidFill>
              <a:latin typeface="Times New Roman" charset="0"/>
              <a:ea typeface="Times New Roman" charset="0"/>
              <a:cs typeface="Times New Roman" charset="0"/>
            </a:endParaRPr>
          </a:p>
        </p:txBody>
      </p:sp>
      <p:sp>
        <p:nvSpPr>
          <p:cNvPr id="3" name="Zástupný objekt pre obsah 2"/>
          <p:cNvSpPr>
            <a:spLocks noGrp="1"/>
          </p:cNvSpPr>
          <p:nvPr>
            <p:ph idx="1"/>
          </p:nvPr>
        </p:nvSpPr>
        <p:spPr/>
        <p:txBody>
          <a:bodyPr>
            <a:normAutofit fontScale="70000" lnSpcReduction="20000"/>
          </a:bodyPr>
          <a:lstStyle/>
          <a:p>
            <a:pPr marL="0" indent="0">
              <a:buNone/>
            </a:pP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sES</a:t>
            </a:r>
            <a:endParaRPr lang="en-GB" dirty="0">
              <a:solidFill>
                <a:schemeClr val="tx1">
                  <a:lumMod val="75000"/>
                  <a:lumOff val="25000"/>
                </a:schemeClr>
              </a:solidFill>
              <a:latin typeface="Times New Roman" charset="0"/>
              <a:ea typeface="Times New Roman" charset="0"/>
              <a:cs typeface="Times New Roman" charset="0"/>
            </a:endParaRPr>
          </a:p>
          <a:p>
            <a:pPr marL="0" indent="0">
              <a:buNone/>
            </a:pP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stres</a:t>
            </a:r>
            <a:endParaRPr lang="en-GB" dirty="0">
              <a:solidFill>
                <a:schemeClr val="tx1">
                  <a:lumMod val="75000"/>
                  <a:lumOff val="25000"/>
                </a:schemeClr>
              </a:solidFill>
              <a:latin typeface="Times New Roman" charset="0"/>
              <a:ea typeface="Times New Roman" charset="0"/>
              <a:cs typeface="Times New Roman" charset="0"/>
            </a:endParaRPr>
          </a:p>
          <a:p>
            <a:pPr marL="0" indent="0">
              <a:buNone/>
            </a:pP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raný</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život</a:t>
            </a:r>
            <a:endParaRPr lang="en-GB" dirty="0">
              <a:solidFill>
                <a:schemeClr val="tx1">
                  <a:lumMod val="75000"/>
                  <a:lumOff val="25000"/>
                </a:schemeClr>
              </a:solidFill>
              <a:latin typeface="Times New Roman" charset="0"/>
              <a:ea typeface="Times New Roman" charset="0"/>
              <a:cs typeface="Times New Roman" charset="0"/>
            </a:endParaRPr>
          </a:p>
          <a:p>
            <a:pPr marL="0" indent="0">
              <a:buNone/>
            </a:pP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sociální</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vyloučení</a:t>
            </a:r>
            <a:endParaRPr lang="en-GB" dirty="0">
              <a:solidFill>
                <a:schemeClr val="tx1">
                  <a:lumMod val="75000"/>
                  <a:lumOff val="25000"/>
                </a:schemeClr>
              </a:solidFill>
              <a:latin typeface="Times New Roman" charset="0"/>
              <a:ea typeface="Times New Roman" charset="0"/>
              <a:cs typeface="Times New Roman" charset="0"/>
            </a:endParaRPr>
          </a:p>
          <a:p>
            <a:pPr marL="0" indent="0">
              <a:buNone/>
            </a:pP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práce</a:t>
            </a:r>
            <a:endParaRPr lang="en-GB" dirty="0">
              <a:solidFill>
                <a:schemeClr val="tx1">
                  <a:lumMod val="75000"/>
                  <a:lumOff val="25000"/>
                </a:schemeClr>
              </a:solidFill>
              <a:latin typeface="Times New Roman" charset="0"/>
              <a:ea typeface="Times New Roman" charset="0"/>
              <a:cs typeface="Times New Roman" charset="0"/>
            </a:endParaRPr>
          </a:p>
          <a:p>
            <a:pPr marL="0" indent="0">
              <a:buNone/>
            </a:pP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nezaměstnanost</a:t>
            </a:r>
            <a:endParaRPr lang="en-GB" dirty="0">
              <a:solidFill>
                <a:schemeClr val="tx1">
                  <a:lumMod val="75000"/>
                  <a:lumOff val="25000"/>
                </a:schemeClr>
              </a:solidFill>
              <a:latin typeface="Times New Roman" charset="0"/>
              <a:ea typeface="Times New Roman" charset="0"/>
              <a:cs typeface="Times New Roman" charset="0"/>
            </a:endParaRPr>
          </a:p>
          <a:p>
            <a:pPr marL="0" indent="0">
              <a:buNone/>
            </a:pP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sociální</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podpora</a:t>
            </a:r>
            <a:endParaRPr lang="en-GB" dirty="0">
              <a:solidFill>
                <a:schemeClr val="tx1">
                  <a:lumMod val="75000"/>
                  <a:lumOff val="25000"/>
                </a:schemeClr>
              </a:solidFill>
              <a:latin typeface="Times New Roman" charset="0"/>
              <a:ea typeface="Times New Roman" charset="0"/>
              <a:cs typeface="Times New Roman" charset="0"/>
            </a:endParaRPr>
          </a:p>
          <a:p>
            <a:pPr marL="0" indent="0">
              <a:buNone/>
            </a:pP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závislost</a:t>
            </a:r>
            <a:endParaRPr lang="en-GB" dirty="0">
              <a:solidFill>
                <a:schemeClr val="tx1">
                  <a:lumMod val="75000"/>
                  <a:lumOff val="25000"/>
                </a:schemeClr>
              </a:solidFill>
              <a:latin typeface="Times New Roman" charset="0"/>
              <a:ea typeface="Times New Roman" charset="0"/>
              <a:cs typeface="Times New Roman" charset="0"/>
            </a:endParaRPr>
          </a:p>
          <a:p>
            <a:pPr marL="0" indent="0">
              <a:buNone/>
            </a:pP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jídlo</a:t>
            </a:r>
            <a:endParaRPr lang="en-GB" dirty="0">
              <a:solidFill>
                <a:schemeClr val="tx1">
                  <a:lumMod val="75000"/>
                  <a:lumOff val="25000"/>
                </a:schemeClr>
              </a:solidFill>
              <a:latin typeface="Times New Roman" charset="0"/>
              <a:ea typeface="Times New Roman" charset="0"/>
              <a:cs typeface="Times New Roman" charset="0"/>
            </a:endParaRPr>
          </a:p>
          <a:p>
            <a:pPr marL="0" indent="0">
              <a:buNone/>
            </a:pP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doprava</a:t>
            </a:r>
            <a:endParaRPr lang="en-GB" dirty="0">
              <a:solidFill>
                <a:schemeClr val="tx1">
                  <a:lumMod val="75000"/>
                  <a:lumOff val="25000"/>
                </a:schemeClr>
              </a:solidFill>
              <a:latin typeface="Times New Roman" charset="0"/>
              <a:ea typeface="Times New Roman" charset="0"/>
              <a:cs typeface="Times New Roman" charset="0"/>
            </a:endParaRPr>
          </a:p>
        </p:txBody>
      </p:sp>
      <p:sp>
        <p:nvSpPr>
          <p:cNvPr id="4" name="Obdĺžnik 3"/>
          <p:cNvSpPr/>
          <p:nvPr/>
        </p:nvSpPr>
        <p:spPr>
          <a:xfrm>
            <a:off x="10129558" y="6311900"/>
            <a:ext cx="1670650" cy="369332"/>
          </a:xfrm>
          <a:prstGeom prst="rect">
            <a:avLst/>
          </a:prstGeom>
        </p:spPr>
        <p:txBody>
          <a:bodyPr wrap="none">
            <a:spAutoFit/>
          </a:bodyPr>
          <a:lstStyle/>
          <a:p>
            <a:pPr lvl="0">
              <a:defRPr/>
            </a:pPr>
            <a:r>
              <a:rPr lang="en-GB"/>
              <a:t>(Marmot, 1998)</a:t>
            </a:r>
            <a:endParaRPr lang="en-GB" dirty="0"/>
          </a:p>
        </p:txBody>
      </p:sp>
    </p:spTree>
    <p:extLst>
      <p:ext uri="{BB962C8B-B14F-4D97-AF65-F5344CB8AC3E}">
        <p14:creationId xmlns:p14="http://schemas.microsoft.com/office/powerpoint/2010/main" val="1778699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solidFill>
                  <a:schemeClr val="tx1">
                    <a:lumMod val="50000"/>
                    <a:lumOff val="50000"/>
                  </a:schemeClr>
                </a:solidFill>
                <a:latin typeface="Times New Roman" charset="0"/>
                <a:ea typeface="Times New Roman" charset="0"/>
                <a:cs typeface="Times New Roman" charset="0"/>
              </a:rPr>
              <a:t>Socio-economic status</a:t>
            </a:r>
          </a:p>
        </p:txBody>
      </p:sp>
      <p:pic>
        <p:nvPicPr>
          <p:cNvPr id="4" name="Zástupný objekt pre obsah 3"/>
          <p:cNvPicPr>
            <a:picLocks noGrp="1" noChangeAspect="1"/>
          </p:cNvPicPr>
          <p:nvPr>
            <p:ph idx="1"/>
          </p:nvPr>
        </p:nvPicPr>
        <p:blipFill>
          <a:blip r:embed="rId3"/>
          <a:stretch>
            <a:fillRect/>
          </a:stretch>
        </p:blipFill>
        <p:spPr>
          <a:xfrm>
            <a:off x="2298657" y="1789999"/>
            <a:ext cx="7022236" cy="4351338"/>
          </a:xfrm>
          <a:prstGeom prst="rect">
            <a:avLst/>
          </a:prstGeom>
        </p:spPr>
      </p:pic>
      <p:sp>
        <p:nvSpPr>
          <p:cNvPr id="5" name="BlokTextu 4"/>
          <p:cNvSpPr txBox="1"/>
          <p:nvPr/>
        </p:nvSpPr>
        <p:spPr>
          <a:xfrm>
            <a:off x="10756669" y="6406139"/>
            <a:ext cx="1435331" cy="369332"/>
          </a:xfrm>
          <a:prstGeom prst="rect">
            <a:avLst/>
          </a:prstGeom>
          <a:noFill/>
        </p:spPr>
        <p:txBody>
          <a:bodyPr wrap="square" rtlCol="0">
            <a:spAutoFit/>
          </a:bodyPr>
          <a:lstStyle/>
          <a:p>
            <a:r>
              <a:rPr lang="en-GB"/>
              <a:t>WHO, 2015</a:t>
            </a:r>
          </a:p>
        </p:txBody>
      </p:sp>
    </p:spTree>
    <p:extLst>
      <p:ext uri="{BB962C8B-B14F-4D97-AF65-F5344CB8AC3E}">
        <p14:creationId xmlns:p14="http://schemas.microsoft.com/office/powerpoint/2010/main" val="600876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2"/>
          <p:cNvGraphicFramePr>
            <a:graphicFrameLocks/>
          </p:cNvGraphicFramePr>
          <p:nvPr/>
        </p:nvGraphicFramePr>
        <p:xfrm>
          <a:off x="0" y="1353788"/>
          <a:ext cx="12191999" cy="5070764"/>
        </p:xfrm>
        <a:graphic>
          <a:graphicData uri="http://schemas.openxmlformats.org/drawingml/2006/chart">
            <c:chart xmlns:c="http://schemas.openxmlformats.org/drawingml/2006/chart" xmlns:r="http://schemas.openxmlformats.org/officeDocument/2006/relationships" r:id="rId3"/>
          </a:graphicData>
        </a:graphic>
      </p:graphicFrame>
      <p:sp>
        <p:nvSpPr>
          <p:cNvPr id="5" name="Obdĺžnik 4"/>
          <p:cNvSpPr/>
          <p:nvPr/>
        </p:nvSpPr>
        <p:spPr>
          <a:xfrm>
            <a:off x="1141200" y="584262"/>
            <a:ext cx="7226658" cy="523220"/>
          </a:xfrm>
          <a:prstGeom prst="rect">
            <a:avLst/>
          </a:prstGeom>
        </p:spPr>
        <p:txBody>
          <a:bodyPr wrap="none">
            <a:spAutoFit/>
          </a:bodyPr>
          <a:lstStyle/>
          <a:p>
            <a:r>
              <a:rPr lang="en-GB" sz="2800" dirty="0">
                <a:solidFill>
                  <a:schemeClr val="tx1">
                    <a:lumMod val="75000"/>
                    <a:lumOff val="25000"/>
                  </a:schemeClr>
                </a:solidFill>
                <a:latin typeface="Times New Roman" charset="0"/>
                <a:ea typeface="Times New Roman" charset="0"/>
                <a:cs typeface="Times New Roman" charset="0"/>
              </a:rPr>
              <a:t>Self-reported health status by income level, 2014</a:t>
            </a:r>
          </a:p>
        </p:txBody>
      </p:sp>
      <p:sp>
        <p:nvSpPr>
          <p:cNvPr id="6" name="Obdĺžnik 5"/>
          <p:cNvSpPr/>
          <p:nvPr/>
        </p:nvSpPr>
        <p:spPr>
          <a:xfrm>
            <a:off x="10821112" y="6597626"/>
            <a:ext cx="1370888" cy="276999"/>
          </a:xfrm>
          <a:prstGeom prst="rect">
            <a:avLst/>
          </a:prstGeom>
        </p:spPr>
        <p:txBody>
          <a:bodyPr wrap="none">
            <a:spAutoFit/>
          </a:bodyPr>
          <a:lstStyle/>
          <a:p>
            <a:r>
              <a:rPr lang="is-IS" sz="1200" b="0" i="0">
                <a:solidFill>
                  <a:srgbClr val="4B4B4B"/>
                </a:solidFill>
                <a:effectLst/>
                <a:latin typeface="arial" charset="0"/>
              </a:rPr>
              <a:t>OECD/EU (2016)</a:t>
            </a:r>
            <a:endParaRPr lang="en-GB" sz="1200" dirty="0"/>
          </a:p>
        </p:txBody>
      </p:sp>
    </p:spTree>
    <p:extLst>
      <p:ext uri="{BB962C8B-B14F-4D97-AF65-F5344CB8AC3E}">
        <p14:creationId xmlns:p14="http://schemas.microsoft.com/office/powerpoint/2010/main" val="2068915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solidFill>
                  <a:schemeClr val="tx1">
                    <a:lumMod val="50000"/>
                    <a:lumOff val="50000"/>
                  </a:schemeClr>
                </a:solidFill>
                <a:latin typeface="Times New Roman" charset="0"/>
                <a:ea typeface="Times New Roman" charset="0"/>
                <a:cs typeface="Times New Roman" charset="0"/>
              </a:rPr>
              <a:t>Socio-economic status </a:t>
            </a:r>
            <a:endParaRPr lang="en-GB" dirty="0"/>
          </a:p>
        </p:txBody>
      </p:sp>
      <p:sp>
        <p:nvSpPr>
          <p:cNvPr id="3" name="Zástupný objekt pre obsah 2"/>
          <p:cNvSpPr>
            <a:spLocks noGrp="1"/>
          </p:cNvSpPr>
          <p:nvPr>
            <p:ph idx="1"/>
          </p:nvPr>
        </p:nvSpPr>
        <p:spPr/>
        <p:txBody>
          <a:bodyPr>
            <a:normAutofit/>
          </a:bodyPr>
          <a:lstStyle/>
          <a:p>
            <a:pPr marL="0" indent="0">
              <a:buNone/>
            </a:pPr>
            <a:r>
              <a:rPr lang="en-GB" dirty="0">
                <a:solidFill>
                  <a:schemeClr val="tx1">
                    <a:lumMod val="75000"/>
                    <a:lumOff val="25000"/>
                  </a:schemeClr>
                </a:solidFill>
                <a:latin typeface="Times New Roman" charset="0"/>
                <a:ea typeface="Times New Roman" charset="0"/>
                <a:cs typeface="Times New Roman" charset="0"/>
              </a:rPr>
              <a:t>Jak se SES </a:t>
            </a:r>
            <a:r>
              <a:rPr lang="en-GB" dirty="0" err="1">
                <a:solidFill>
                  <a:schemeClr val="tx1">
                    <a:lumMod val="75000"/>
                    <a:lumOff val="25000"/>
                  </a:schemeClr>
                </a:solidFill>
                <a:latin typeface="Times New Roman" charset="0"/>
                <a:ea typeface="Times New Roman" charset="0"/>
                <a:cs typeface="Times New Roman" charset="0"/>
              </a:rPr>
              <a:t>zvyšuje</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existuje</a:t>
            </a:r>
            <a:endParaRPr lang="en-GB" dirty="0">
              <a:solidFill>
                <a:schemeClr val="tx1">
                  <a:lumMod val="75000"/>
                  <a:lumOff val="25000"/>
                </a:schemeClr>
              </a:solidFill>
              <a:latin typeface="Times New Roman" charset="0"/>
              <a:ea typeface="Times New Roman" charset="0"/>
              <a:cs typeface="Times New Roman" charset="0"/>
            </a:endParaRPr>
          </a:p>
          <a:p>
            <a:pPr marL="0" indent="0">
              <a:buNone/>
            </a:pPr>
            <a:endParaRPr lang="en-GB" dirty="0">
              <a:solidFill>
                <a:schemeClr val="tx1">
                  <a:lumMod val="75000"/>
                  <a:lumOff val="25000"/>
                </a:schemeClr>
              </a:solidFill>
              <a:latin typeface="Times New Roman" charset="0"/>
              <a:ea typeface="Times New Roman" charset="0"/>
              <a:cs typeface="Times New Roman" charset="0"/>
            </a:endParaRPr>
          </a:p>
          <a:p>
            <a:pPr marL="0" indent="0">
              <a:buNone/>
            </a:pPr>
            <a:r>
              <a:rPr lang="en-GB" dirty="0" err="1">
                <a:solidFill>
                  <a:schemeClr val="tx1">
                    <a:lumMod val="75000"/>
                    <a:lumOff val="25000"/>
                  </a:schemeClr>
                </a:solidFill>
                <a:latin typeface="Times New Roman" charset="0"/>
                <a:ea typeface="Times New Roman" charset="0"/>
                <a:cs typeface="Times New Roman" charset="0"/>
              </a:rPr>
              <a:t>Zlepšení</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úmrtnosti</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progrese</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onemocnění</a:t>
            </a:r>
            <a:r>
              <a:rPr lang="en-GB" dirty="0">
                <a:solidFill>
                  <a:schemeClr val="tx1">
                    <a:lumMod val="75000"/>
                    <a:lumOff val="25000"/>
                  </a:schemeClr>
                </a:solidFill>
                <a:latin typeface="Times New Roman" charset="0"/>
                <a:ea typeface="Times New Roman" charset="0"/>
                <a:cs typeface="Times New Roman" charset="0"/>
              </a:rPr>
              <a:t> a </a:t>
            </a:r>
            <a:r>
              <a:rPr lang="en-GB" dirty="0" err="1">
                <a:solidFill>
                  <a:schemeClr val="tx1">
                    <a:lumMod val="75000"/>
                    <a:lumOff val="25000"/>
                  </a:schemeClr>
                </a:solidFill>
                <a:latin typeface="Times New Roman" charset="0"/>
                <a:ea typeface="Times New Roman" charset="0"/>
                <a:cs typeface="Times New Roman" charset="0"/>
              </a:rPr>
              <a:t>průměrné</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délky</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života</a:t>
            </a:r>
            <a:endParaRPr lang="en-GB" dirty="0">
              <a:solidFill>
                <a:schemeClr val="tx1">
                  <a:lumMod val="75000"/>
                  <a:lumOff val="25000"/>
                </a:schemeClr>
              </a:solidFill>
              <a:latin typeface="Times New Roman" charset="0"/>
              <a:ea typeface="Times New Roman" charset="0"/>
              <a:cs typeface="Times New Roman" charset="0"/>
            </a:endParaRPr>
          </a:p>
          <a:p>
            <a:pPr marL="0" indent="0">
              <a:buNone/>
            </a:pPr>
            <a:r>
              <a:rPr lang="en-GB" dirty="0" err="1">
                <a:solidFill>
                  <a:schemeClr val="tx1">
                    <a:lumMod val="75000"/>
                    <a:lumOff val="25000"/>
                  </a:schemeClr>
                </a:solidFill>
                <a:latin typeface="Times New Roman" charset="0"/>
                <a:ea typeface="Times New Roman" charset="0"/>
                <a:cs typeface="Times New Roman" charset="0"/>
              </a:rPr>
              <a:t>Snížení</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kojenecké</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úmrtnosti</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chronických</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onemocnění</a:t>
            </a:r>
            <a:r>
              <a:rPr lang="en-GB" dirty="0">
                <a:solidFill>
                  <a:schemeClr val="tx1">
                    <a:lumMod val="75000"/>
                    <a:lumOff val="25000"/>
                  </a:schemeClr>
                </a:solidFill>
                <a:latin typeface="Times New Roman" charset="0"/>
                <a:ea typeface="Times New Roman" charset="0"/>
                <a:cs typeface="Times New Roman" charset="0"/>
              </a:rPr>
              <a:t> a </a:t>
            </a:r>
            <a:r>
              <a:rPr lang="en-GB" dirty="0" err="1">
                <a:solidFill>
                  <a:schemeClr val="tx1">
                    <a:lumMod val="75000"/>
                    <a:lumOff val="25000"/>
                  </a:schemeClr>
                </a:solidFill>
                <a:latin typeface="Times New Roman" charset="0"/>
                <a:ea typeface="Times New Roman" charset="0"/>
                <a:cs typeface="Times New Roman" charset="0"/>
              </a:rPr>
              <a:t>psychiatrické</a:t>
            </a:r>
            <a:r>
              <a:rPr lang="en-GB" dirty="0">
                <a:solidFill>
                  <a:schemeClr val="tx1">
                    <a:lumMod val="75000"/>
                    <a:lumOff val="25000"/>
                  </a:schemeClr>
                </a:solidFill>
                <a:latin typeface="Times New Roman" charset="0"/>
                <a:ea typeface="Times New Roman" charset="0"/>
                <a:cs typeface="Times New Roman" charset="0"/>
              </a:rPr>
              <a:t> morbidity</a:t>
            </a:r>
          </a:p>
          <a:p>
            <a:pPr marL="0" indent="0">
              <a:buNone/>
            </a:pPr>
            <a:r>
              <a:rPr lang="en-GB" dirty="0" err="1">
                <a:solidFill>
                  <a:schemeClr val="tx1">
                    <a:lumMod val="75000"/>
                    <a:lumOff val="25000"/>
                  </a:schemeClr>
                </a:solidFill>
                <a:latin typeface="Times New Roman" charset="0"/>
                <a:ea typeface="Times New Roman" charset="0"/>
                <a:cs typeface="Times New Roman" charset="0"/>
              </a:rPr>
              <a:t>Nárůst</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duševního</a:t>
            </a:r>
            <a:r>
              <a:rPr lang="en-GB" dirty="0">
                <a:solidFill>
                  <a:schemeClr val="tx1">
                    <a:lumMod val="75000"/>
                    <a:lumOff val="25000"/>
                  </a:schemeClr>
                </a:solidFill>
                <a:latin typeface="Times New Roman" charset="0"/>
                <a:ea typeface="Times New Roman" charset="0"/>
                <a:cs typeface="Times New Roman" charset="0"/>
              </a:rPr>
              <a:t> a </a:t>
            </a:r>
            <a:r>
              <a:rPr lang="en-GB" dirty="0" err="1">
                <a:solidFill>
                  <a:schemeClr val="tx1">
                    <a:lumMod val="75000"/>
                    <a:lumOff val="25000"/>
                  </a:schemeClr>
                </a:solidFill>
                <a:latin typeface="Times New Roman" charset="0"/>
                <a:ea typeface="Times New Roman" charset="0"/>
                <a:cs typeface="Times New Roman" charset="0"/>
              </a:rPr>
              <a:t>fyzického</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zdraví</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které</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si</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sami</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uvádějí</a:t>
            </a:r>
            <a:endParaRPr lang="en-GB" dirty="0">
              <a:solidFill>
                <a:schemeClr val="tx1">
                  <a:lumMod val="75000"/>
                  <a:lumOff val="25000"/>
                </a:schemeClr>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892492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 3"/>
          <p:cNvGraphicFramePr>
            <a:graphicFrameLocks/>
          </p:cNvGraphicFramePr>
          <p:nvPr/>
        </p:nvGraphicFramePr>
        <p:xfrm>
          <a:off x="510639" y="676895"/>
          <a:ext cx="11234057" cy="5355770"/>
        </p:xfrm>
        <a:graphic>
          <a:graphicData uri="http://schemas.openxmlformats.org/drawingml/2006/chart">
            <c:chart xmlns:c="http://schemas.openxmlformats.org/drawingml/2006/chart" xmlns:r="http://schemas.openxmlformats.org/officeDocument/2006/relationships" r:id="rId3"/>
          </a:graphicData>
        </a:graphic>
      </p:graphicFrame>
      <p:sp>
        <p:nvSpPr>
          <p:cNvPr id="5" name="Obdĺžnik 4"/>
          <p:cNvSpPr/>
          <p:nvPr/>
        </p:nvSpPr>
        <p:spPr>
          <a:xfrm>
            <a:off x="128458" y="168625"/>
            <a:ext cx="2634054" cy="646331"/>
          </a:xfrm>
          <a:prstGeom prst="rect">
            <a:avLst/>
          </a:prstGeom>
        </p:spPr>
        <p:txBody>
          <a:bodyPr wrap="none">
            <a:spAutoFit/>
          </a:bodyPr>
          <a:lstStyle/>
          <a:p>
            <a:r>
              <a:rPr lang="en-GB" sz="3600" dirty="0" err="1">
                <a:solidFill>
                  <a:schemeClr val="tx1">
                    <a:lumMod val="50000"/>
                    <a:lumOff val="50000"/>
                  </a:schemeClr>
                </a:solidFill>
                <a:latin typeface="Times New Roman" charset="0"/>
                <a:ea typeface="Times New Roman" charset="0"/>
                <a:cs typeface="Times New Roman" charset="0"/>
              </a:rPr>
              <a:t>Pohlaví</a:t>
            </a:r>
            <a:r>
              <a:rPr lang="en-GB" sz="3600" dirty="0">
                <a:solidFill>
                  <a:schemeClr val="tx1">
                    <a:lumMod val="50000"/>
                    <a:lumOff val="50000"/>
                  </a:schemeClr>
                </a:solidFill>
                <a:latin typeface="Times New Roman" charset="0"/>
                <a:ea typeface="Times New Roman" charset="0"/>
                <a:cs typeface="Times New Roman" charset="0"/>
              </a:rPr>
              <a:t> (sex)</a:t>
            </a:r>
            <a:endParaRPr lang="en-GB" dirty="0"/>
          </a:p>
        </p:txBody>
      </p:sp>
      <p:sp>
        <p:nvSpPr>
          <p:cNvPr id="6" name="Obdĺžnik 5"/>
          <p:cNvSpPr/>
          <p:nvPr/>
        </p:nvSpPr>
        <p:spPr>
          <a:xfrm>
            <a:off x="10821112" y="6581001"/>
            <a:ext cx="1370888" cy="276999"/>
          </a:xfrm>
          <a:prstGeom prst="rect">
            <a:avLst/>
          </a:prstGeom>
        </p:spPr>
        <p:txBody>
          <a:bodyPr wrap="none">
            <a:spAutoFit/>
          </a:bodyPr>
          <a:lstStyle/>
          <a:p>
            <a:r>
              <a:rPr lang="is-IS" sz="1200" b="0" i="0">
                <a:solidFill>
                  <a:srgbClr val="4B4B4B"/>
                </a:solidFill>
                <a:effectLst/>
                <a:latin typeface="arial" charset="0"/>
              </a:rPr>
              <a:t>OECD/EU (2016)</a:t>
            </a:r>
            <a:endParaRPr lang="en-GB" sz="1200" dirty="0"/>
          </a:p>
        </p:txBody>
      </p:sp>
    </p:spTree>
    <p:extLst>
      <p:ext uri="{BB962C8B-B14F-4D97-AF65-F5344CB8AC3E}">
        <p14:creationId xmlns:p14="http://schemas.microsoft.com/office/powerpoint/2010/main" val="897221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f 4"/>
          <p:cNvGraphicFramePr>
            <a:graphicFrameLocks/>
          </p:cNvGraphicFramePr>
          <p:nvPr/>
        </p:nvGraphicFramePr>
        <p:xfrm>
          <a:off x="522514" y="546264"/>
          <a:ext cx="11530941" cy="6311735"/>
        </p:xfrm>
        <a:graphic>
          <a:graphicData uri="http://schemas.openxmlformats.org/drawingml/2006/chart">
            <c:chart xmlns:c="http://schemas.openxmlformats.org/drawingml/2006/chart" xmlns:r="http://schemas.openxmlformats.org/officeDocument/2006/relationships" r:id="rId3"/>
          </a:graphicData>
        </a:graphic>
      </p:graphicFrame>
      <p:sp>
        <p:nvSpPr>
          <p:cNvPr id="7" name="Obdĺžnik 6"/>
          <p:cNvSpPr/>
          <p:nvPr/>
        </p:nvSpPr>
        <p:spPr>
          <a:xfrm>
            <a:off x="116583" y="85498"/>
            <a:ext cx="1595309" cy="646331"/>
          </a:xfrm>
          <a:prstGeom prst="rect">
            <a:avLst/>
          </a:prstGeom>
        </p:spPr>
        <p:txBody>
          <a:bodyPr wrap="none">
            <a:spAutoFit/>
          </a:bodyPr>
          <a:lstStyle/>
          <a:p>
            <a:r>
              <a:rPr lang="en-GB" sz="3600" dirty="0" err="1">
                <a:solidFill>
                  <a:schemeClr val="tx1">
                    <a:lumMod val="50000"/>
                    <a:lumOff val="50000"/>
                  </a:schemeClr>
                </a:solidFill>
                <a:latin typeface="Times New Roman" charset="0"/>
                <a:ea typeface="Times New Roman" charset="0"/>
                <a:cs typeface="Times New Roman" charset="0"/>
              </a:rPr>
              <a:t>Pohlaví</a:t>
            </a:r>
            <a:endParaRPr lang="en-GB" dirty="0"/>
          </a:p>
        </p:txBody>
      </p:sp>
    </p:spTree>
    <p:extLst>
      <p:ext uri="{BB962C8B-B14F-4D97-AF65-F5344CB8AC3E}">
        <p14:creationId xmlns:p14="http://schemas.microsoft.com/office/powerpoint/2010/main" val="1489240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err="1">
                <a:solidFill>
                  <a:schemeClr val="tx1">
                    <a:lumMod val="50000"/>
                    <a:lumOff val="50000"/>
                  </a:schemeClr>
                </a:solidFill>
                <a:latin typeface="Times New Roman" charset="0"/>
                <a:ea typeface="Times New Roman" charset="0"/>
                <a:cs typeface="Times New Roman" charset="0"/>
              </a:rPr>
              <a:t>Vysvětlení</a:t>
            </a:r>
            <a:r>
              <a:rPr lang="en-GB" dirty="0">
                <a:solidFill>
                  <a:schemeClr val="tx1">
                    <a:lumMod val="50000"/>
                    <a:lumOff val="50000"/>
                  </a:schemeClr>
                </a:solidFill>
                <a:latin typeface="Times New Roman" charset="0"/>
                <a:ea typeface="Times New Roman" charset="0"/>
                <a:cs typeface="Times New Roman" charset="0"/>
              </a:rPr>
              <a:t> variability</a:t>
            </a:r>
          </a:p>
        </p:txBody>
      </p:sp>
      <p:sp>
        <p:nvSpPr>
          <p:cNvPr id="3" name="Zástupný objekt pre obsah 2"/>
          <p:cNvSpPr>
            <a:spLocks noGrp="1"/>
          </p:cNvSpPr>
          <p:nvPr>
            <p:ph idx="1"/>
          </p:nvPr>
        </p:nvSpPr>
        <p:spPr/>
        <p:txBody>
          <a:bodyPr>
            <a:normAutofit lnSpcReduction="10000"/>
          </a:bodyPr>
          <a:lstStyle/>
          <a:p>
            <a:r>
              <a:rPr lang="en-GB" dirty="0" err="1">
                <a:solidFill>
                  <a:schemeClr val="tx1">
                    <a:lumMod val="75000"/>
                    <a:lumOff val="25000"/>
                  </a:schemeClr>
                </a:solidFill>
                <a:latin typeface="Times New Roman" charset="0"/>
                <a:ea typeface="Times New Roman" charset="0"/>
                <a:cs typeface="Times New Roman" charset="0"/>
              </a:rPr>
              <a:t>Artefakt</a:t>
            </a:r>
            <a:endParaRPr lang="en-GB" dirty="0">
              <a:solidFill>
                <a:schemeClr val="tx1">
                  <a:lumMod val="75000"/>
                  <a:lumOff val="25000"/>
                </a:schemeClr>
              </a:solidFill>
              <a:latin typeface="Times New Roman" charset="0"/>
              <a:ea typeface="Times New Roman" charset="0"/>
              <a:cs typeface="Times New Roman" charset="0"/>
            </a:endParaRPr>
          </a:p>
          <a:p>
            <a:endParaRPr lang="en-GB" dirty="0">
              <a:solidFill>
                <a:schemeClr val="tx1">
                  <a:lumMod val="75000"/>
                  <a:lumOff val="25000"/>
                </a:schemeClr>
              </a:solidFill>
              <a:latin typeface="Times New Roman" charset="0"/>
              <a:ea typeface="Times New Roman" charset="0"/>
              <a:cs typeface="Times New Roman" charset="0"/>
            </a:endParaRPr>
          </a:p>
          <a:p>
            <a:r>
              <a:rPr lang="en-GB" dirty="0" err="1">
                <a:solidFill>
                  <a:schemeClr val="tx1">
                    <a:lumMod val="75000"/>
                    <a:lumOff val="25000"/>
                  </a:schemeClr>
                </a:solidFill>
                <a:latin typeface="Times New Roman" charset="0"/>
                <a:ea typeface="Times New Roman" charset="0"/>
                <a:cs typeface="Times New Roman" charset="0"/>
              </a:rPr>
              <a:t>Sociální</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výběr</a:t>
            </a:r>
            <a:endParaRPr lang="en-GB" dirty="0">
              <a:solidFill>
                <a:schemeClr val="tx1">
                  <a:lumMod val="75000"/>
                  <a:lumOff val="25000"/>
                </a:schemeClr>
              </a:solidFill>
              <a:latin typeface="Times New Roman" charset="0"/>
              <a:ea typeface="Times New Roman" charset="0"/>
              <a:cs typeface="Times New Roman" charset="0"/>
            </a:endParaRPr>
          </a:p>
          <a:p>
            <a:endParaRPr lang="en-GB" dirty="0">
              <a:solidFill>
                <a:schemeClr val="tx1">
                  <a:lumMod val="75000"/>
                  <a:lumOff val="25000"/>
                </a:schemeClr>
              </a:solidFill>
              <a:latin typeface="Times New Roman" charset="0"/>
              <a:ea typeface="Times New Roman" charset="0"/>
              <a:cs typeface="Times New Roman" charset="0"/>
            </a:endParaRPr>
          </a:p>
          <a:p>
            <a:r>
              <a:rPr lang="en-GB" dirty="0" err="1">
                <a:solidFill>
                  <a:schemeClr val="tx1">
                    <a:lumMod val="75000"/>
                    <a:lumOff val="25000"/>
                  </a:schemeClr>
                </a:solidFill>
                <a:latin typeface="Times New Roman" charset="0"/>
                <a:ea typeface="Times New Roman" charset="0"/>
                <a:cs typeface="Times New Roman" charset="0"/>
              </a:rPr>
              <a:t>Sociální</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kauzalita</a:t>
            </a:r>
            <a:endParaRPr lang="en-GB" dirty="0">
              <a:solidFill>
                <a:schemeClr val="tx1">
                  <a:lumMod val="75000"/>
                  <a:lumOff val="25000"/>
                </a:schemeClr>
              </a:solidFill>
              <a:latin typeface="Times New Roman" charset="0"/>
              <a:ea typeface="Times New Roman" charset="0"/>
              <a:cs typeface="Times New Roman" charset="0"/>
            </a:endParaRPr>
          </a:p>
          <a:p>
            <a:pPr lvl="1"/>
            <a:r>
              <a:rPr lang="en-GB" dirty="0" err="1">
                <a:solidFill>
                  <a:schemeClr val="tx1">
                    <a:lumMod val="75000"/>
                    <a:lumOff val="25000"/>
                  </a:schemeClr>
                </a:solidFill>
                <a:latin typeface="Times New Roman" charset="0"/>
                <a:ea typeface="Times New Roman" charset="0"/>
                <a:cs typeface="Times New Roman" charset="0"/>
              </a:rPr>
              <a:t>Lékařské</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zásahy</a:t>
            </a:r>
            <a:endParaRPr lang="en-GB" dirty="0">
              <a:solidFill>
                <a:schemeClr val="tx1">
                  <a:lumMod val="75000"/>
                  <a:lumOff val="25000"/>
                </a:schemeClr>
              </a:solidFill>
              <a:latin typeface="Times New Roman" charset="0"/>
              <a:ea typeface="Times New Roman" charset="0"/>
              <a:cs typeface="Times New Roman" charset="0"/>
            </a:endParaRPr>
          </a:p>
          <a:p>
            <a:pPr lvl="1"/>
            <a:r>
              <a:rPr lang="en-GB" dirty="0" err="1">
                <a:solidFill>
                  <a:schemeClr val="tx1">
                    <a:lumMod val="75000"/>
                    <a:lumOff val="25000"/>
                  </a:schemeClr>
                </a:solidFill>
                <a:latin typeface="Times New Roman" charset="0"/>
                <a:ea typeface="Times New Roman" charset="0"/>
                <a:cs typeface="Times New Roman" charset="0"/>
              </a:rPr>
              <a:t>Faktory</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prostředí</a:t>
            </a:r>
            <a:endParaRPr lang="en-GB" dirty="0">
              <a:solidFill>
                <a:schemeClr val="tx1">
                  <a:lumMod val="75000"/>
                  <a:lumOff val="25000"/>
                </a:schemeClr>
              </a:solidFill>
              <a:latin typeface="Times New Roman" charset="0"/>
              <a:ea typeface="Times New Roman" charset="0"/>
              <a:cs typeface="Times New Roman" charset="0"/>
            </a:endParaRPr>
          </a:p>
          <a:p>
            <a:pPr lvl="1"/>
            <a:r>
              <a:rPr lang="en-GB" dirty="0" err="1">
                <a:solidFill>
                  <a:schemeClr val="tx1">
                    <a:lumMod val="75000"/>
                    <a:lumOff val="25000"/>
                  </a:schemeClr>
                </a:solidFill>
                <a:latin typeface="Times New Roman" charset="0"/>
                <a:ea typeface="Times New Roman" charset="0"/>
                <a:cs typeface="Times New Roman" charset="0"/>
              </a:rPr>
              <a:t>Chování</a:t>
            </a:r>
            <a:endParaRPr lang="en-GB" dirty="0">
              <a:solidFill>
                <a:schemeClr val="tx1">
                  <a:lumMod val="75000"/>
                  <a:lumOff val="25000"/>
                </a:schemeClr>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668388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6580" y="176079"/>
            <a:ext cx="10515600" cy="773948"/>
          </a:xfrm>
        </p:spPr>
        <p:txBody>
          <a:bodyPr>
            <a:normAutofit/>
          </a:bodyPr>
          <a:lstStyle/>
          <a:p>
            <a:r>
              <a:rPr lang="en-GB" sz="4000" dirty="0" err="1">
                <a:solidFill>
                  <a:schemeClr val="tx1">
                    <a:lumMod val="50000"/>
                    <a:lumOff val="50000"/>
                  </a:schemeClr>
                </a:solidFill>
                <a:latin typeface="Times New Roman" charset="0"/>
                <a:ea typeface="Times New Roman" charset="0"/>
                <a:cs typeface="Times New Roman" charset="0"/>
              </a:rPr>
              <a:t>Lékařské</a:t>
            </a:r>
            <a:r>
              <a:rPr lang="en-GB" sz="4000" dirty="0">
                <a:solidFill>
                  <a:schemeClr val="tx1">
                    <a:lumMod val="50000"/>
                    <a:lumOff val="50000"/>
                  </a:schemeClr>
                </a:solidFill>
                <a:latin typeface="Times New Roman" charset="0"/>
                <a:ea typeface="Times New Roman" charset="0"/>
                <a:cs typeface="Times New Roman" charset="0"/>
              </a:rPr>
              <a:t> </a:t>
            </a:r>
            <a:r>
              <a:rPr lang="en-GB" sz="4000" dirty="0" err="1">
                <a:solidFill>
                  <a:schemeClr val="tx1">
                    <a:lumMod val="50000"/>
                    <a:lumOff val="50000"/>
                  </a:schemeClr>
                </a:solidFill>
                <a:latin typeface="Times New Roman" charset="0"/>
                <a:ea typeface="Times New Roman" charset="0"/>
                <a:cs typeface="Times New Roman" charset="0"/>
              </a:rPr>
              <a:t>zákroky</a:t>
            </a:r>
            <a:endParaRPr lang="en-GB" sz="4000" dirty="0">
              <a:solidFill>
                <a:schemeClr val="tx1">
                  <a:lumMod val="50000"/>
                  <a:lumOff val="50000"/>
                </a:schemeClr>
              </a:solidFill>
              <a:latin typeface="Times New Roman" charset="0"/>
              <a:ea typeface="Times New Roman" charset="0"/>
              <a:cs typeface="Times New Roman" charset="0"/>
            </a:endParaRPr>
          </a:p>
        </p:txBody>
      </p:sp>
      <p:pic>
        <p:nvPicPr>
          <p:cNvPr id="9" name="Obrázok 8"/>
          <p:cNvPicPr>
            <a:picLocks noChangeAspect="1"/>
          </p:cNvPicPr>
          <p:nvPr/>
        </p:nvPicPr>
        <p:blipFill>
          <a:blip r:embed="rId3"/>
          <a:stretch>
            <a:fillRect/>
          </a:stretch>
        </p:blipFill>
        <p:spPr>
          <a:xfrm>
            <a:off x="856886" y="1286408"/>
            <a:ext cx="8512745" cy="5571591"/>
          </a:xfrm>
          <a:prstGeom prst="rect">
            <a:avLst/>
          </a:prstGeom>
        </p:spPr>
      </p:pic>
      <p:sp>
        <p:nvSpPr>
          <p:cNvPr id="10" name="BlokTextu 9"/>
          <p:cNvSpPr txBox="1"/>
          <p:nvPr/>
        </p:nvSpPr>
        <p:spPr>
          <a:xfrm>
            <a:off x="10756669" y="6406139"/>
            <a:ext cx="1435331" cy="369332"/>
          </a:xfrm>
          <a:prstGeom prst="rect">
            <a:avLst/>
          </a:prstGeom>
          <a:noFill/>
        </p:spPr>
        <p:txBody>
          <a:bodyPr wrap="square" rtlCol="0">
            <a:spAutoFit/>
          </a:bodyPr>
          <a:lstStyle/>
          <a:p>
            <a:r>
              <a:rPr lang="en-GB"/>
              <a:t>WHO, 2015</a:t>
            </a:r>
          </a:p>
        </p:txBody>
      </p:sp>
    </p:spTree>
    <p:extLst>
      <p:ext uri="{BB962C8B-B14F-4D97-AF65-F5344CB8AC3E}">
        <p14:creationId xmlns:p14="http://schemas.microsoft.com/office/powerpoint/2010/main" val="1940865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4992584" cy="371145"/>
          </a:xfrm>
        </p:spPr>
        <p:txBody>
          <a:bodyPr>
            <a:normAutofit fontScale="90000"/>
          </a:bodyPr>
          <a:lstStyle/>
          <a:p>
            <a:pPr lvl="2" algn="l" rtl="0">
              <a:lnSpc>
                <a:spcPct val="90000"/>
              </a:lnSpc>
              <a:spcBef>
                <a:spcPct val="0"/>
              </a:spcBef>
            </a:pPr>
            <a:r>
              <a:rPr lang="en-GB" sz="3600" dirty="0">
                <a:solidFill>
                  <a:schemeClr val="tx1">
                    <a:lumMod val="50000"/>
                    <a:lumOff val="50000"/>
                  </a:schemeClr>
                </a:solidFill>
                <a:latin typeface="Times New Roman" charset="0"/>
                <a:cs typeface="Times New Roman" charset="0"/>
              </a:rPr>
              <a:t>PROSTŘEDÍ</a:t>
            </a:r>
            <a:endParaRPr lang="en-GB" sz="3600" dirty="0">
              <a:solidFill>
                <a:schemeClr val="tx1">
                  <a:lumMod val="50000"/>
                  <a:lumOff val="50000"/>
                </a:schemeClr>
              </a:solidFill>
            </a:endParaRPr>
          </a:p>
        </p:txBody>
      </p:sp>
      <p:pic>
        <p:nvPicPr>
          <p:cNvPr id="4" name="Obrázok 3"/>
          <p:cNvPicPr>
            <a:picLocks noChangeAspect="1"/>
          </p:cNvPicPr>
          <p:nvPr/>
        </p:nvPicPr>
        <p:blipFill rotWithShape="1">
          <a:blip r:embed="rId3"/>
          <a:srcRect l="3557" t="3143" r="3402" b="10542"/>
          <a:stretch/>
        </p:blipFill>
        <p:spPr>
          <a:xfrm>
            <a:off x="1333995" y="899514"/>
            <a:ext cx="9524010" cy="5786294"/>
          </a:xfrm>
          <a:prstGeom prst="rect">
            <a:avLst/>
          </a:prstGeom>
        </p:spPr>
      </p:pic>
    </p:spTree>
    <p:extLst>
      <p:ext uri="{BB962C8B-B14F-4D97-AF65-F5344CB8AC3E}">
        <p14:creationId xmlns:p14="http://schemas.microsoft.com/office/powerpoint/2010/main" val="418496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9955" y="296880"/>
            <a:ext cx="6370122" cy="644278"/>
          </a:xfrm>
        </p:spPr>
        <p:txBody>
          <a:bodyPr>
            <a:noAutofit/>
          </a:bodyPr>
          <a:lstStyle/>
          <a:p>
            <a:r>
              <a:rPr lang="en-GB" sz="3200" dirty="0" err="1">
                <a:solidFill>
                  <a:schemeClr val="tx1">
                    <a:lumMod val="50000"/>
                    <a:lumOff val="50000"/>
                  </a:schemeClr>
                </a:solidFill>
                <a:latin typeface="Times New Roman" charset="0"/>
                <a:ea typeface="Times New Roman" charset="0"/>
                <a:cs typeface="Times New Roman" charset="0"/>
              </a:rPr>
              <a:t>Prostředí</a:t>
            </a:r>
            <a:r>
              <a:rPr lang="en-GB" sz="3200" dirty="0">
                <a:solidFill>
                  <a:schemeClr val="tx1">
                    <a:lumMod val="50000"/>
                    <a:lumOff val="50000"/>
                  </a:schemeClr>
                </a:solidFill>
                <a:latin typeface="Times New Roman" charset="0"/>
                <a:ea typeface="Times New Roman" charset="0"/>
                <a:cs typeface="Times New Roman" charset="0"/>
              </a:rPr>
              <a:t> </a:t>
            </a:r>
            <a:endParaRPr lang="en-GB" sz="3200" dirty="0"/>
          </a:p>
        </p:txBody>
      </p:sp>
      <p:pic>
        <p:nvPicPr>
          <p:cNvPr id="4" name="Obrázok 3"/>
          <p:cNvPicPr>
            <a:picLocks noChangeAspect="1"/>
          </p:cNvPicPr>
          <p:nvPr/>
        </p:nvPicPr>
        <p:blipFill rotWithShape="1">
          <a:blip r:embed="rId3"/>
          <a:srcRect l="1672" t="5404" r="2731" b="18805"/>
          <a:stretch/>
        </p:blipFill>
        <p:spPr>
          <a:xfrm>
            <a:off x="1318161" y="882317"/>
            <a:ext cx="9889278" cy="5565986"/>
          </a:xfrm>
          <a:prstGeom prst="rect">
            <a:avLst/>
          </a:prstGeom>
        </p:spPr>
      </p:pic>
    </p:spTree>
    <p:extLst>
      <p:ext uri="{BB962C8B-B14F-4D97-AF65-F5344CB8AC3E}">
        <p14:creationId xmlns:p14="http://schemas.microsoft.com/office/powerpoint/2010/main" val="1637664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7331109" cy="834283"/>
          </a:xfrm>
        </p:spPr>
        <p:txBody>
          <a:bodyPr>
            <a:normAutofit/>
          </a:bodyPr>
          <a:lstStyle/>
          <a:p>
            <a:r>
              <a:rPr lang="en-GB" sz="3600" dirty="0">
                <a:solidFill>
                  <a:schemeClr val="tx1">
                    <a:lumMod val="50000"/>
                    <a:lumOff val="50000"/>
                  </a:schemeClr>
                </a:solidFill>
                <a:latin typeface="Times New Roman" charset="0"/>
                <a:ea typeface="Times New Roman" charset="0"/>
                <a:cs typeface="Times New Roman" charset="0"/>
              </a:rPr>
              <a:t>Jak </a:t>
            </a:r>
            <a:r>
              <a:rPr lang="en-GB" sz="3600" dirty="0" err="1">
                <a:solidFill>
                  <a:schemeClr val="tx1">
                    <a:lumMod val="50000"/>
                    <a:lumOff val="50000"/>
                  </a:schemeClr>
                </a:solidFill>
                <a:latin typeface="Times New Roman" charset="0"/>
                <a:ea typeface="Times New Roman" charset="0"/>
                <a:cs typeface="Times New Roman" charset="0"/>
              </a:rPr>
              <a:t>dobře</a:t>
            </a:r>
            <a:r>
              <a:rPr lang="en-GB" sz="3600" dirty="0">
                <a:solidFill>
                  <a:schemeClr val="tx1">
                    <a:lumMod val="50000"/>
                    <a:lumOff val="50000"/>
                  </a:schemeClr>
                </a:solidFill>
                <a:latin typeface="Times New Roman" charset="0"/>
                <a:ea typeface="Times New Roman" charset="0"/>
                <a:cs typeface="Times New Roman" charset="0"/>
              </a:rPr>
              <a:t> se </a:t>
            </a:r>
            <a:r>
              <a:rPr lang="en-GB" sz="3600" dirty="0" err="1">
                <a:solidFill>
                  <a:schemeClr val="tx1">
                    <a:lumMod val="50000"/>
                    <a:lumOff val="50000"/>
                  </a:schemeClr>
                </a:solidFill>
                <a:latin typeface="Times New Roman" charset="0"/>
                <a:ea typeface="Times New Roman" charset="0"/>
                <a:cs typeface="Times New Roman" charset="0"/>
              </a:rPr>
              <a:t>cítíte</a:t>
            </a:r>
            <a:r>
              <a:rPr lang="en-GB" sz="3600" dirty="0">
                <a:solidFill>
                  <a:schemeClr val="tx1">
                    <a:lumMod val="50000"/>
                    <a:lumOff val="50000"/>
                  </a:schemeClr>
                </a:solidFill>
                <a:latin typeface="Times New Roman" charset="0"/>
                <a:ea typeface="Times New Roman" charset="0"/>
                <a:cs typeface="Times New Roman" charset="0"/>
              </a:rPr>
              <a:t>?</a:t>
            </a:r>
          </a:p>
        </p:txBody>
      </p:sp>
      <p:graphicFrame>
        <p:nvGraphicFramePr>
          <p:cNvPr id="4" name="Chart 1"/>
          <p:cNvGraphicFramePr>
            <a:graphicFrameLocks/>
          </p:cNvGraphicFramePr>
          <p:nvPr/>
        </p:nvGraphicFramePr>
        <p:xfrm>
          <a:off x="415637" y="1531917"/>
          <a:ext cx="11245932" cy="5207550"/>
        </p:xfrm>
        <a:graphic>
          <a:graphicData uri="http://schemas.openxmlformats.org/drawingml/2006/chart">
            <c:chart xmlns:c="http://schemas.openxmlformats.org/drawingml/2006/chart" xmlns:r="http://schemas.openxmlformats.org/officeDocument/2006/relationships" r:id="rId4"/>
          </a:graphicData>
        </a:graphic>
      </p:graphicFrame>
      <p:sp>
        <p:nvSpPr>
          <p:cNvPr id="6" name="Obdĺžnik 5"/>
          <p:cNvSpPr/>
          <p:nvPr/>
        </p:nvSpPr>
        <p:spPr>
          <a:xfrm>
            <a:off x="10821112" y="6581001"/>
            <a:ext cx="1370888" cy="276999"/>
          </a:xfrm>
          <a:prstGeom prst="rect">
            <a:avLst/>
          </a:prstGeom>
        </p:spPr>
        <p:txBody>
          <a:bodyPr wrap="none">
            <a:spAutoFit/>
          </a:bodyPr>
          <a:lstStyle/>
          <a:p>
            <a:r>
              <a:rPr lang="is-IS" sz="1200" b="0" i="0">
                <a:solidFill>
                  <a:srgbClr val="4B4B4B"/>
                </a:solidFill>
                <a:effectLst/>
                <a:latin typeface="arial" charset="0"/>
              </a:rPr>
              <a:t>OECD/EU (2016)</a:t>
            </a:r>
            <a:endParaRPr lang="en-GB" sz="1200" dirty="0"/>
          </a:p>
        </p:txBody>
      </p:sp>
    </p:spTree>
    <p:custDataLst>
      <p:tags r:id="rId1"/>
    </p:custDataLst>
    <p:extLst>
      <p:ext uri="{BB962C8B-B14F-4D97-AF65-F5344CB8AC3E}">
        <p14:creationId xmlns:p14="http://schemas.microsoft.com/office/powerpoint/2010/main" val="1835457903"/>
      </p:ext>
    </p:extLst>
  </p:cSld>
  <p:clrMapOvr>
    <a:masterClrMapping/>
  </p:clrMapOvr>
  <mc:AlternateContent xmlns:mc="http://schemas.openxmlformats.org/markup-compatibility/2006">
    <mc:Choice xmlns:p14="http://schemas.microsoft.com/office/powerpoint/2010/main" Requires="p14">
      <p:transition spd="slow" p14:dur="2000" advTm="2567"/>
    </mc:Choice>
    <mc:Fallback>
      <p:transition spd="slow" advTm="25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p:cNvPicPr>
            <a:picLocks noChangeAspect="1"/>
          </p:cNvPicPr>
          <p:nvPr/>
        </p:nvPicPr>
        <p:blipFill>
          <a:blip r:embed="rId3"/>
          <a:stretch>
            <a:fillRect/>
          </a:stretch>
        </p:blipFill>
        <p:spPr>
          <a:xfrm>
            <a:off x="1987064" y="510025"/>
            <a:ext cx="8217872" cy="5317338"/>
          </a:xfrm>
          <a:prstGeom prst="rect">
            <a:avLst/>
          </a:prstGeom>
        </p:spPr>
      </p:pic>
      <p:sp>
        <p:nvSpPr>
          <p:cNvPr id="6" name="Obdĺžnik 5"/>
          <p:cNvSpPr/>
          <p:nvPr/>
        </p:nvSpPr>
        <p:spPr>
          <a:xfrm>
            <a:off x="9246514" y="6248791"/>
            <a:ext cx="2945486" cy="369332"/>
          </a:xfrm>
          <a:prstGeom prst="rect">
            <a:avLst/>
          </a:prstGeom>
        </p:spPr>
        <p:txBody>
          <a:bodyPr wrap="none">
            <a:spAutoFit/>
          </a:bodyPr>
          <a:lstStyle/>
          <a:p>
            <a:r>
              <a:rPr lang="en-GB" dirty="0"/>
              <a:t>Whitehead &amp; Dahlgren, 2006</a:t>
            </a:r>
          </a:p>
        </p:txBody>
      </p:sp>
    </p:spTree>
    <p:extLst>
      <p:ext uri="{BB962C8B-B14F-4D97-AF65-F5344CB8AC3E}">
        <p14:creationId xmlns:p14="http://schemas.microsoft.com/office/powerpoint/2010/main" val="1537548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3E3FDB-ED8E-7A00-1E44-41F2B5882DCE}"/>
              </a:ext>
            </a:extLst>
          </p:cNvPr>
          <p:cNvSpPr>
            <a:spLocks noGrp="1"/>
          </p:cNvSpPr>
          <p:nvPr>
            <p:ph type="title"/>
          </p:nvPr>
        </p:nvSpPr>
        <p:spPr>
          <a:xfrm>
            <a:off x="808638" y="386930"/>
            <a:ext cx="9236700" cy="1188950"/>
          </a:xfrm>
        </p:spPr>
        <p:txBody>
          <a:bodyPr anchor="b">
            <a:normAutofit/>
          </a:bodyPr>
          <a:lstStyle/>
          <a:p>
            <a:r>
              <a:rPr lang="cs-CZ" sz="5400" dirty="0"/>
              <a:t>Co je </a:t>
            </a:r>
            <a:r>
              <a:rPr lang="cs-CZ" sz="5400" dirty="0" err="1"/>
              <a:t>health</a:t>
            </a:r>
            <a:r>
              <a:rPr lang="cs-CZ" sz="5400" dirty="0"/>
              <a:t> </a:t>
            </a:r>
            <a:r>
              <a:rPr lang="cs-CZ" sz="5400" dirty="0" err="1"/>
              <a:t>behaviour</a:t>
            </a:r>
            <a:r>
              <a:rPr lang="cs-CZ" sz="5400" dirty="0"/>
              <a:t>? </a:t>
            </a:r>
          </a:p>
        </p:txBody>
      </p:sp>
      <p:sp>
        <p:nvSpPr>
          <p:cNvPr id="3" name="Zástupný objekt pre obsah 2">
            <a:extLst>
              <a:ext uri="{FF2B5EF4-FFF2-40B4-BE49-F238E27FC236}">
                <a16:creationId xmlns:a16="http://schemas.microsoft.com/office/drawing/2014/main" id="{6F0B340F-A356-42EB-21E7-CD61FC04A9D5}"/>
              </a:ext>
            </a:extLst>
          </p:cNvPr>
          <p:cNvSpPr>
            <a:spLocks noGrp="1"/>
          </p:cNvSpPr>
          <p:nvPr>
            <p:ph idx="1"/>
          </p:nvPr>
        </p:nvSpPr>
        <p:spPr>
          <a:xfrm>
            <a:off x="793660" y="2599509"/>
            <a:ext cx="10143668" cy="3435531"/>
          </a:xfrm>
        </p:spPr>
        <p:txBody>
          <a:bodyPr anchor="ctr">
            <a:normAutofit fontScale="85000" lnSpcReduction="10000"/>
          </a:bodyPr>
          <a:lstStyle/>
          <a:p>
            <a:pPr marL="0" indent="0">
              <a:buNone/>
            </a:pPr>
            <a:r>
              <a:rPr lang="cs-CZ" sz="1900"/>
              <a:t>Kasl &amp; Cobb (1966) </a:t>
            </a:r>
          </a:p>
          <a:p>
            <a:pPr marL="0" indent="0">
              <a:buNone/>
            </a:pPr>
            <a:r>
              <a:rPr lang="cs-CZ" sz="1900"/>
              <a:t>Health behaviour  - </a:t>
            </a:r>
            <a:r>
              <a:rPr lang="cs-CZ" sz="1900">
                <a:effectLst/>
                <a:ea typeface="Calibri" panose="020F0502020204030204" pitchFamily="34" charset="0"/>
                <a:cs typeface="Times New Roman" panose="02020603050405020304" pitchFamily="18" charset="0"/>
              </a:rPr>
              <a:t>zaměřené na prevenci nemocí  ( zdravá strava, očkování)</a:t>
            </a:r>
            <a:endParaRPr lang="cs-CZ" sz="1900"/>
          </a:p>
          <a:p>
            <a:pPr marL="0" indent="0">
              <a:buNone/>
            </a:pPr>
            <a:r>
              <a:rPr lang="cs-CZ" sz="1900"/>
              <a:t>Illness behaviour - </a:t>
            </a:r>
            <a:r>
              <a:rPr lang="cs-CZ" sz="1900">
                <a:effectLst/>
                <a:ea typeface="Calibri" panose="020F0502020204030204" pitchFamily="34" charset="0"/>
                <a:cs typeface="Times New Roman" panose="02020603050405020304" pitchFamily="18" charset="0"/>
              </a:rPr>
              <a:t>hledání pomoci při zdravotních potížích ( návštěva lékaře) </a:t>
            </a:r>
            <a:endParaRPr lang="cs-CZ" sz="1900"/>
          </a:p>
          <a:p>
            <a:pPr marL="0" indent="0">
              <a:buNone/>
            </a:pPr>
            <a:r>
              <a:rPr lang="cs-CZ" sz="1900"/>
              <a:t>Sick role behaviour - </a:t>
            </a:r>
            <a:r>
              <a:rPr lang="cs-CZ" sz="1900">
                <a:effectLst/>
                <a:ea typeface="Calibri" panose="020F0502020204030204" pitchFamily="34" charset="0"/>
                <a:cs typeface="Times New Roman" panose="02020603050405020304" pitchFamily="18" charset="0"/>
              </a:rPr>
              <a:t>aktivity podporující zotavení ( braní léků) </a:t>
            </a:r>
          </a:p>
          <a:p>
            <a:pPr marL="0" indent="0">
              <a:buNone/>
            </a:pPr>
            <a:endParaRPr lang="cs-CZ" sz="1900">
              <a:cs typeface="Times New Roman" panose="02020603050405020304" pitchFamily="18" charset="0"/>
            </a:endParaRPr>
          </a:p>
          <a:p>
            <a:pPr marL="0" indent="0">
              <a:buNone/>
            </a:pPr>
            <a:r>
              <a:rPr lang="cs-CZ" sz="1900">
                <a:cs typeface="Times New Roman" panose="02020603050405020304" pitchFamily="18" charset="0"/>
              </a:rPr>
              <a:t>Matarazzo (1984)</a:t>
            </a:r>
          </a:p>
          <a:p>
            <a:pPr marL="0" indent="0">
              <a:buNone/>
            </a:pPr>
            <a:r>
              <a:rPr lang="cs-CZ" sz="1900">
                <a:cs typeface="Times New Roman" panose="02020603050405020304" pitchFamily="18" charset="0"/>
              </a:rPr>
              <a:t>„behavioural pathogens“ - </a:t>
            </a:r>
            <a:r>
              <a:rPr lang="cs-CZ" sz="1900" b="1">
                <a:effectLst/>
                <a:ea typeface="Calibri" panose="020F0502020204030204" pitchFamily="34" charset="0"/>
                <a:cs typeface="Times New Roman" panose="02020603050405020304" pitchFamily="18" charset="0"/>
              </a:rPr>
              <a:t>Chování ohrožující zdraví:</a:t>
            </a:r>
            <a:r>
              <a:rPr lang="cs-CZ" sz="1900">
                <a:effectLst/>
                <a:ea typeface="Calibri" panose="020F0502020204030204" pitchFamily="34" charset="0"/>
                <a:cs typeface="Times New Roman" panose="02020603050405020304" pitchFamily="18" charset="0"/>
              </a:rPr>
              <a:t> jako kouření nebo nezdravá strava</a:t>
            </a:r>
            <a:r>
              <a:rPr lang="sk-SK" sz="1900">
                <a:effectLst/>
              </a:rPr>
              <a:t> </a:t>
            </a:r>
            <a:endParaRPr lang="cs-CZ" sz="1900">
              <a:cs typeface="Times New Roman" panose="02020603050405020304" pitchFamily="18" charset="0"/>
            </a:endParaRPr>
          </a:p>
          <a:p>
            <a:pPr marL="0" indent="0">
              <a:buNone/>
            </a:pPr>
            <a:r>
              <a:rPr lang="cs-CZ" sz="1900">
                <a:cs typeface="Times New Roman" panose="02020603050405020304" pitchFamily="18" charset="0"/>
              </a:rPr>
              <a:t>„behavioural immunogens“ - </a:t>
            </a:r>
            <a:r>
              <a:rPr lang="cs-CZ" sz="1900" b="1">
                <a:effectLst/>
                <a:ea typeface="Calibri" panose="020F0502020204030204" pitchFamily="34" charset="0"/>
                <a:cs typeface="Times New Roman" panose="02020603050405020304" pitchFamily="18" charset="0"/>
              </a:rPr>
              <a:t>Chování chránící zdraví:</a:t>
            </a:r>
            <a:r>
              <a:rPr lang="cs-CZ" sz="1900">
                <a:effectLst/>
                <a:ea typeface="Calibri" panose="020F0502020204030204" pitchFamily="34" charset="0"/>
                <a:cs typeface="Times New Roman" panose="02020603050405020304" pitchFamily="18" charset="0"/>
              </a:rPr>
              <a:t> jako pravidelné cvičení nebo preventivní prohlídky</a:t>
            </a:r>
            <a:r>
              <a:rPr lang="sk-SK" sz="1900">
                <a:effectLst/>
              </a:rPr>
              <a:t> </a:t>
            </a:r>
            <a:endParaRPr lang="cs-CZ" sz="1900"/>
          </a:p>
        </p:txBody>
      </p:sp>
    </p:spTree>
    <p:extLst>
      <p:ext uri="{BB962C8B-B14F-4D97-AF65-F5344CB8AC3E}">
        <p14:creationId xmlns:p14="http://schemas.microsoft.com/office/powerpoint/2010/main" val="712793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1" y="618517"/>
            <a:ext cx="10821026" cy="1596177"/>
          </a:xfrm>
        </p:spPr>
        <p:txBody>
          <a:bodyPr/>
          <a:lstStyle/>
          <a:p>
            <a:r>
              <a:rPr lang="en-GB" dirty="0" err="1">
                <a:solidFill>
                  <a:schemeClr val="tx1">
                    <a:lumMod val="50000"/>
                    <a:lumOff val="50000"/>
                  </a:schemeClr>
                </a:solidFill>
                <a:latin typeface="Times New Roman" charset="0"/>
                <a:ea typeface="Times New Roman" charset="0"/>
                <a:cs typeface="Times New Roman" charset="0"/>
              </a:rPr>
              <a:t>Chování</a:t>
            </a:r>
            <a:r>
              <a:rPr lang="en-GB" dirty="0">
                <a:solidFill>
                  <a:schemeClr val="tx1">
                    <a:lumMod val="50000"/>
                    <a:lumOff val="50000"/>
                  </a:schemeClr>
                </a:solidFill>
                <a:latin typeface="Times New Roman" charset="0"/>
                <a:ea typeface="Times New Roman" charset="0"/>
                <a:cs typeface="Times New Roman" charset="0"/>
              </a:rPr>
              <a:t> </a:t>
            </a:r>
            <a:r>
              <a:rPr lang="en-GB" dirty="0" err="1">
                <a:solidFill>
                  <a:schemeClr val="tx1">
                    <a:lumMod val="50000"/>
                    <a:lumOff val="50000"/>
                  </a:schemeClr>
                </a:solidFill>
                <a:latin typeface="Times New Roman" charset="0"/>
                <a:ea typeface="Times New Roman" charset="0"/>
                <a:cs typeface="Times New Roman" charset="0"/>
              </a:rPr>
              <a:t>ovlivňující</a:t>
            </a:r>
            <a:r>
              <a:rPr lang="en-GB" dirty="0">
                <a:solidFill>
                  <a:schemeClr val="tx1">
                    <a:lumMod val="50000"/>
                    <a:lumOff val="50000"/>
                  </a:schemeClr>
                </a:solidFill>
                <a:latin typeface="Times New Roman" charset="0"/>
                <a:ea typeface="Times New Roman" charset="0"/>
                <a:cs typeface="Times New Roman" charset="0"/>
              </a:rPr>
              <a:t> </a:t>
            </a:r>
            <a:r>
              <a:rPr lang="en-GB" dirty="0" err="1">
                <a:solidFill>
                  <a:schemeClr val="tx1">
                    <a:lumMod val="50000"/>
                    <a:lumOff val="50000"/>
                  </a:schemeClr>
                </a:solidFill>
                <a:latin typeface="Times New Roman" charset="0"/>
                <a:ea typeface="Times New Roman" charset="0"/>
                <a:cs typeface="Times New Roman" charset="0"/>
              </a:rPr>
              <a:t>zdraví</a:t>
            </a:r>
            <a:r>
              <a:rPr lang="en-GB" dirty="0">
                <a:solidFill>
                  <a:schemeClr val="tx1">
                    <a:lumMod val="50000"/>
                    <a:lumOff val="50000"/>
                  </a:schemeClr>
                </a:solidFill>
                <a:latin typeface="Times New Roman" charset="0"/>
                <a:ea typeface="Times New Roman" charset="0"/>
                <a:cs typeface="Times New Roman" charset="0"/>
              </a:rPr>
              <a:t> </a:t>
            </a:r>
            <a:br>
              <a:rPr lang="en-GB" dirty="0">
                <a:solidFill>
                  <a:schemeClr val="tx1">
                    <a:lumMod val="50000"/>
                    <a:lumOff val="50000"/>
                  </a:schemeClr>
                </a:solidFill>
                <a:latin typeface="Times New Roman" charset="0"/>
                <a:ea typeface="Times New Roman" charset="0"/>
                <a:cs typeface="Times New Roman" charset="0"/>
              </a:rPr>
            </a:br>
            <a:r>
              <a:rPr lang="en-GB" dirty="0">
                <a:solidFill>
                  <a:schemeClr val="tx1">
                    <a:lumMod val="50000"/>
                    <a:lumOff val="50000"/>
                  </a:schemeClr>
                </a:solidFill>
                <a:latin typeface="Times New Roman" charset="0"/>
                <a:ea typeface="Times New Roman" charset="0"/>
                <a:cs typeface="Times New Roman" charset="0"/>
              </a:rPr>
              <a:t>( health behaviour) </a:t>
            </a:r>
          </a:p>
        </p:txBody>
      </p:sp>
      <p:sp>
        <p:nvSpPr>
          <p:cNvPr id="3" name="Zástupný objekt pre obsah 2"/>
          <p:cNvSpPr>
            <a:spLocks noGrp="1"/>
          </p:cNvSpPr>
          <p:nvPr>
            <p:ph idx="1"/>
          </p:nvPr>
        </p:nvSpPr>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err="1">
                <a:latin typeface="Times New Roman" charset="0"/>
                <a:ea typeface="Times New Roman" charset="0"/>
                <a:cs typeface="Times New Roman" charset="0"/>
              </a:rPr>
              <a:t>Návyky</a:t>
            </a:r>
            <a:r>
              <a:rPr lang="en-GB" dirty="0">
                <a:latin typeface="Times New Roman" charset="0"/>
                <a:ea typeface="Times New Roman" charset="0"/>
                <a:cs typeface="Times New Roman" charset="0"/>
              </a:rPr>
              <a:t> </a:t>
            </a:r>
            <a:r>
              <a:rPr lang="en-GB" dirty="0" err="1">
                <a:latin typeface="Times New Roman" charset="0"/>
                <a:ea typeface="Times New Roman" charset="0"/>
                <a:cs typeface="Times New Roman" charset="0"/>
              </a:rPr>
              <a:t>poškozující</a:t>
            </a:r>
            <a:r>
              <a:rPr lang="en-GB" dirty="0">
                <a:latin typeface="Times New Roman" charset="0"/>
                <a:ea typeface="Times New Roman" charset="0"/>
                <a:cs typeface="Times New Roman" charset="0"/>
              </a:rPr>
              <a:t> </a:t>
            </a:r>
            <a:r>
              <a:rPr lang="en-GB" dirty="0" err="1">
                <a:latin typeface="Times New Roman" charset="0"/>
                <a:ea typeface="Times New Roman" charset="0"/>
                <a:cs typeface="Times New Roman" charset="0"/>
              </a:rPr>
              <a:t>zdraví</a:t>
            </a:r>
            <a:endParaRPr lang="en-GB" dirty="0">
              <a:latin typeface="Times New Roman" charset="0"/>
              <a:ea typeface="Times New Roman" charset="0"/>
              <a:cs typeface="Times New Roman"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GB" dirty="0">
                <a:latin typeface="Times New Roman" charset="0"/>
                <a:ea typeface="Times New Roman" charset="0"/>
                <a:cs typeface="Times New Roman" charset="0"/>
              </a:rPr>
              <a:t>	</a:t>
            </a:r>
            <a:r>
              <a:rPr lang="en-GB" dirty="0" err="1">
                <a:latin typeface="Times New Roman" charset="0"/>
                <a:ea typeface="Times New Roman" charset="0"/>
                <a:cs typeface="Times New Roman" charset="0"/>
              </a:rPr>
              <a:t>behaviorální</a:t>
            </a:r>
            <a:r>
              <a:rPr lang="en-GB" dirty="0">
                <a:latin typeface="Times New Roman" charset="0"/>
                <a:ea typeface="Times New Roman" charset="0"/>
                <a:cs typeface="Times New Roman" charset="0"/>
              </a:rPr>
              <a:t> </a:t>
            </a:r>
            <a:r>
              <a:rPr lang="en-GB" dirty="0" err="1">
                <a:latin typeface="Times New Roman" charset="0"/>
                <a:ea typeface="Times New Roman" charset="0"/>
                <a:cs typeface="Times New Roman" charset="0"/>
              </a:rPr>
              <a:t>patogeny</a:t>
            </a:r>
            <a:endParaRPr lang="en-GB" dirty="0">
              <a:latin typeface="Times New Roman" charset="0"/>
              <a:ea typeface="Times New Roman" charset="0"/>
              <a:cs typeface="Times New Roman"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GB" dirty="0">
              <a:latin typeface="Times New Roman" charset="0"/>
              <a:ea typeface="Times New Roman" charset="0"/>
              <a:cs typeface="Times New Roman"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GB" dirty="0" err="1">
                <a:latin typeface="Times New Roman" charset="0"/>
                <a:ea typeface="Times New Roman" charset="0"/>
                <a:cs typeface="Times New Roman" charset="0"/>
              </a:rPr>
              <a:t>Chování</a:t>
            </a:r>
            <a:r>
              <a:rPr lang="en-GB" dirty="0">
                <a:latin typeface="Times New Roman" charset="0"/>
                <a:ea typeface="Times New Roman" charset="0"/>
                <a:cs typeface="Times New Roman" charset="0"/>
              </a:rPr>
              <a:t> </a:t>
            </a:r>
            <a:r>
              <a:rPr lang="en-GB" dirty="0" err="1">
                <a:latin typeface="Times New Roman" charset="0"/>
                <a:ea typeface="Times New Roman" charset="0"/>
                <a:cs typeface="Times New Roman" charset="0"/>
              </a:rPr>
              <a:t>chránící</a:t>
            </a:r>
            <a:r>
              <a:rPr lang="en-GB" dirty="0">
                <a:latin typeface="Times New Roman" charset="0"/>
                <a:ea typeface="Times New Roman" charset="0"/>
                <a:cs typeface="Times New Roman" charset="0"/>
              </a:rPr>
              <a:t> </a:t>
            </a:r>
            <a:r>
              <a:rPr lang="en-GB" dirty="0" err="1">
                <a:latin typeface="Times New Roman" charset="0"/>
                <a:ea typeface="Times New Roman" charset="0"/>
                <a:cs typeface="Times New Roman" charset="0"/>
              </a:rPr>
              <a:t>zdraví</a:t>
            </a:r>
            <a:endParaRPr lang="en-GB" dirty="0">
              <a:latin typeface="Times New Roman" charset="0"/>
              <a:ea typeface="Times New Roman" charset="0"/>
              <a:cs typeface="Times New Roman"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GB" dirty="0">
                <a:latin typeface="Times New Roman" charset="0"/>
                <a:ea typeface="Times New Roman" charset="0"/>
                <a:cs typeface="Times New Roman" charset="0"/>
              </a:rPr>
              <a:t>	</a:t>
            </a:r>
            <a:r>
              <a:rPr lang="en-GB" dirty="0" err="1">
                <a:latin typeface="Times New Roman" charset="0"/>
                <a:ea typeface="Times New Roman" charset="0"/>
                <a:cs typeface="Times New Roman" charset="0"/>
              </a:rPr>
              <a:t>behaviorální</a:t>
            </a:r>
            <a:r>
              <a:rPr lang="en-GB" dirty="0">
                <a:latin typeface="Times New Roman" charset="0"/>
                <a:ea typeface="Times New Roman" charset="0"/>
                <a:cs typeface="Times New Roman" charset="0"/>
              </a:rPr>
              <a:t> </a:t>
            </a:r>
            <a:r>
              <a:rPr lang="en-GB" dirty="0" err="1">
                <a:latin typeface="Times New Roman" charset="0"/>
                <a:ea typeface="Times New Roman" charset="0"/>
                <a:cs typeface="Times New Roman" charset="0"/>
              </a:rPr>
              <a:t>imunogeny</a:t>
            </a:r>
            <a:endParaRPr lang="en-GB" sz="2800" dirty="0">
              <a:solidFill>
                <a:schemeClr val="tx1">
                  <a:lumMod val="65000"/>
                  <a:lumOff val="35000"/>
                </a:schemeClr>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660934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lvl="0"/>
            <a:r>
              <a:rPr lang="en-GB" dirty="0" err="1">
                <a:solidFill>
                  <a:schemeClr val="tx1">
                    <a:lumMod val="50000"/>
                    <a:lumOff val="50000"/>
                  </a:schemeClr>
                </a:solidFill>
                <a:latin typeface="Times New Roman" charset="0"/>
                <a:ea typeface="Times New Roman" charset="0"/>
                <a:cs typeface="Times New Roman" charset="0"/>
              </a:rPr>
              <a:t>Chování</a:t>
            </a:r>
            <a:r>
              <a:rPr lang="en-GB" dirty="0">
                <a:solidFill>
                  <a:schemeClr val="tx1">
                    <a:lumMod val="50000"/>
                    <a:lumOff val="50000"/>
                  </a:schemeClr>
                </a:solidFill>
                <a:latin typeface="Times New Roman" charset="0"/>
                <a:ea typeface="Times New Roman" charset="0"/>
                <a:cs typeface="Times New Roman" charset="0"/>
              </a:rPr>
              <a:t> </a:t>
            </a:r>
            <a:r>
              <a:rPr lang="en-GB" dirty="0" err="1">
                <a:solidFill>
                  <a:schemeClr val="tx1">
                    <a:lumMod val="50000"/>
                    <a:lumOff val="50000"/>
                  </a:schemeClr>
                </a:solidFill>
                <a:latin typeface="Times New Roman" charset="0"/>
                <a:ea typeface="Times New Roman" charset="0"/>
                <a:cs typeface="Times New Roman" charset="0"/>
              </a:rPr>
              <a:t>chránící</a:t>
            </a:r>
            <a:r>
              <a:rPr lang="en-GB" dirty="0">
                <a:solidFill>
                  <a:schemeClr val="tx1">
                    <a:lumMod val="50000"/>
                    <a:lumOff val="50000"/>
                  </a:schemeClr>
                </a:solidFill>
                <a:latin typeface="Times New Roman" charset="0"/>
                <a:ea typeface="Times New Roman" charset="0"/>
                <a:cs typeface="Times New Roman" charset="0"/>
              </a:rPr>
              <a:t> </a:t>
            </a:r>
            <a:r>
              <a:rPr lang="en-GB" dirty="0" err="1">
                <a:solidFill>
                  <a:schemeClr val="tx1">
                    <a:lumMod val="50000"/>
                    <a:lumOff val="50000"/>
                  </a:schemeClr>
                </a:solidFill>
                <a:latin typeface="Times New Roman" charset="0"/>
                <a:ea typeface="Times New Roman" charset="0"/>
                <a:cs typeface="Times New Roman" charset="0"/>
              </a:rPr>
              <a:t>zdraví</a:t>
            </a:r>
            <a:endParaRPr lang="en-GB" dirty="0">
              <a:solidFill>
                <a:schemeClr val="tx1">
                  <a:lumMod val="50000"/>
                  <a:lumOff val="50000"/>
                </a:schemeClr>
              </a:solidFill>
              <a:latin typeface="Times New Roman" charset="0"/>
              <a:ea typeface="Times New Roman" charset="0"/>
              <a:cs typeface="Times New Roman" charset="0"/>
            </a:endParaRPr>
          </a:p>
        </p:txBody>
      </p:sp>
      <p:sp>
        <p:nvSpPr>
          <p:cNvPr id="3" name="Zástupný objekt pre obsah 2"/>
          <p:cNvSpPr>
            <a:spLocks noGrp="1"/>
          </p:cNvSpPr>
          <p:nvPr>
            <p:ph idx="1"/>
          </p:nvPr>
        </p:nvSpPr>
        <p:spPr/>
        <p:txBody>
          <a:bodyPr/>
          <a:lstStyle/>
          <a:p>
            <a:pPr marL="0" lvl="0" indent="0">
              <a:lnSpc>
                <a:spcPct val="100000"/>
              </a:lnSpc>
              <a:spcBef>
                <a:spcPts val="0"/>
              </a:spcBef>
              <a:buNone/>
            </a:pPr>
            <a:r>
              <a:rPr lang="en-GB" dirty="0">
                <a:solidFill>
                  <a:schemeClr val="tx1">
                    <a:lumMod val="75000"/>
                    <a:lumOff val="25000"/>
                  </a:schemeClr>
                </a:solidFill>
                <a:latin typeface="Times New Roman" charset="0"/>
                <a:ea typeface="Times New Roman" charset="0"/>
                <a:cs typeface="Times New Roman" charset="0"/>
              </a:rPr>
              <a:t>1 – </a:t>
            </a:r>
            <a:r>
              <a:rPr lang="en-GB" dirty="0" err="1">
                <a:solidFill>
                  <a:schemeClr val="tx1">
                    <a:lumMod val="75000"/>
                    <a:lumOff val="25000"/>
                  </a:schemeClr>
                </a:solidFill>
                <a:latin typeface="Times New Roman" charset="0"/>
                <a:ea typeface="Times New Roman" charset="0"/>
                <a:cs typeface="Times New Roman" charset="0"/>
              </a:rPr>
              <a:t>nekouřit</a:t>
            </a:r>
            <a:endParaRPr lang="en-GB" dirty="0">
              <a:solidFill>
                <a:schemeClr val="tx1">
                  <a:lumMod val="75000"/>
                  <a:lumOff val="25000"/>
                </a:schemeClr>
              </a:solidFill>
              <a:latin typeface="Times New Roman" charset="0"/>
              <a:ea typeface="Times New Roman" charset="0"/>
              <a:cs typeface="Times New Roman" charset="0"/>
            </a:endParaRPr>
          </a:p>
          <a:p>
            <a:pPr marL="0" lvl="0" indent="0">
              <a:lnSpc>
                <a:spcPct val="100000"/>
              </a:lnSpc>
              <a:spcBef>
                <a:spcPts val="0"/>
              </a:spcBef>
              <a:buNone/>
            </a:pPr>
            <a:r>
              <a:rPr lang="en-GB" dirty="0">
                <a:solidFill>
                  <a:schemeClr val="tx1">
                    <a:lumMod val="75000"/>
                    <a:lumOff val="25000"/>
                  </a:schemeClr>
                </a:solidFill>
                <a:latin typeface="Times New Roman" charset="0"/>
                <a:ea typeface="Times New Roman" charset="0"/>
                <a:cs typeface="Times New Roman" charset="0"/>
              </a:rPr>
              <a:t>2 – </a:t>
            </a:r>
            <a:r>
              <a:rPr lang="en-GB" dirty="0" err="1">
                <a:solidFill>
                  <a:schemeClr val="tx1">
                    <a:lumMod val="75000"/>
                    <a:lumOff val="25000"/>
                  </a:schemeClr>
                </a:solidFill>
                <a:latin typeface="Times New Roman" charset="0"/>
                <a:ea typeface="Times New Roman" charset="0"/>
                <a:cs typeface="Times New Roman" charset="0"/>
              </a:rPr>
              <a:t>mírný</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příjem</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alkoholu</a:t>
            </a:r>
            <a:endParaRPr lang="en-GB" dirty="0">
              <a:solidFill>
                <a:schemeClr val="tx1">
                  <a:lumMod val="75000"/>
                  <a:lumOff val="25000"/>
                </a:schemeClr>
              </a:solidFill>
              <a:latin typeface="Times New Roman" charset="0"/>
              <a:ea typeface="Times New Roman" charset="0"/>
              <a:cs typeface="Times New Roman" charset="0"/>
            </a:endParaRPr>
          </a:p>
          <a:p>
            <a:pPr marL="0" lvl="0" indent="0">
              <a:lnSpc>
                <a:spcPct val="100000"/>
              </a:lnSpc>
              <a:spcBef>
                <a:spcPts val="0"/>
              </a:spcBef>
              <a:buNone/>
            </a:pPr>
            <a:r>
              <a:rPr lang="en-GB" dirty="0">
                <a:solidFill>
                  <a:schemeClr val="tx1">
                    <a:lumMod val="75000"/>
                    <a:lumOff val="25000"/>
                  </a:schemeClr>
                </a:solidFill>
                <a:latin typeface="Times New Roman" charset="0"/>
                <a:ea typeface="Times New Roman" charset="0"/>
                <a:cs typeface="Times New Roman" charset="0"/>
              </a:rPr>
              <a:t>3 – </a:t>
            </a:r>
            <a:r>
              <a:rPr lang="en-GB" dirty="0" err="1">
                <a:solidFill>
                  <a:schemeClr val="tx1">
                    <a:lumMod val="75000"/>
                    <a:lumOff val="25000"/>
                  </a:schemeClr>
                </a:solidFill>
                <a:latin typeface="Times New Roman" charset="0"/>
                <a:ea typeface="Times New Roman" charset="0"/>
                <a:cs typeface="Times New Roman" charset="0"/>
              </a:rPr>
              <a:t>spánek</a:t>
            </a:r>
            <a:r>
              <a:rPr lang="en-GB" dirty="0">
                <a:solidFill>
                  <a:schemeClr val="tx1">
                    <a:lumMod val="75000"/>
                    <a:lumOff val="25000"/>
                  </a:schemeClr>
                </a:solidFill>
                <a:latin typeface="Times New Roman" charset="0"/>
                <a:ea typeface="Times New Roman" charset="0"/>
                <a:cs typeface="Times New Roman" charset="0"/>
              </a:rPr>
              <a:t> 7-8 </a:t>
            </a:r>
            <a:r>
              <a:rPr lang="en-GB" dirty="0" err="1">
                <a:solidFill>
                  <a:schemeClr val="tx1">
                    <a:lumMod val="75000"/>
                    <a:lumOff val="25000"/>
                  </a:schemeClr>
                </a:solidFill>
                <a:latin typeface="Times New Roman" charset="0"/>
                <a:ea typeface="Times New Roman" charset="0"/>
                <a:cs typeface="Times New Roman" charset="0"/>
              </a:rPr>
              <a:t>hodin</a:t>
            </a:r>
            <a:r>
              <a:rPr lang="en-GB" dirty="0">
                <a:solidFill>
                  <a:schemeClr val="tx1">
                    <a:lumMod val="75000"/>
                    <a:lumOff val="25000"/>
                  </a:schemeClr>
                </a:solidFill>
                <a:latin typeface="Times New Roman" charset="0"/>
                <a:ea typeface="Times New Roman" charset="0"/>
                <a:cs typeface="Times New Roman" charset="0"/>
              </a:rPr>
              <a:t> za </a:t>
            </a:r>
            <a:r>
              <a:rPr lang="en-GB" dirty="0" err="1">
                <a:solidFill>
                  <a:schemeClr val="tx1">
                    <a:lumMod val="75000"/>
                    <a:lumOff val="25000"/>
                  </a:schemeClr>
                </a:solidFill>
                <a:latin typeface="Times New Roman" charset="0"/>
                <a:ea typeface="Times New Roman" charset="0"/>
                <a:cs typeface="Times New Roman" charset="0"/>
              </a:rPr>
              <a:t>noc</a:t>
            </a:r>
            <a:endParaRPr lang="en-GB" dirty="0">
              <a:solidFill>
                <a:schemeClr val="tx1">
                  <a:lumMod val="75000"/>
                  <a:lumOff val="25000"/>
                </a:schemeClr>
              </a:solidFill>
              <a:latin typeface="Times New Roman" charset="0"/>
              <a:ea typeface="Times New Roman" charset="0"/>
              <a:cs typeface="Times New Roman" charset="0"/>
            </a:endParaRPr>
          </a:p>
          <a:p>
            <a:pPr marL="0" lvl="0" indent="0">
              <a:lnSpc>
                <a:spcPct val="100000"/>
              </a:lnSpc>
              <a:spcBef>
                <a:spcPts val="0"/>
              </a:spcBef>
              <a:buNone/>
            </a:pPr>
            <a:r>
              <a:rPr lang="en-GB" dirty="0">
                <a:solidFill>
                  <a:schemeClr val="tx1">
                    <a:lumMod val="75000"/>
                    <a:lumOff val="25000"/>
                  </a:schemeClr>
                </a:solidFill>
                <a:latin typeface="Times New Roman" charset="0"/>
                <a:ea typeface="Times New Roman" charset="0"/>
                <a:cs typeface="Times New Roman" charset="0"/>
              </a:rPr>
              <a:t>4 – </a:t>
            </a:r>
            <a:r>
              <a:rPr lang="en-GB" dirty="0" err="1">
                <a:solidFill>
                  <a:schemeClr val="tx1">
                    <a:lumMod val="75000"/>
                    <a:lumOff val="25000"/>
                  </a:schemeClr>
                </a:solidFill>
                <a:latin typeface="Times New Roman" charset="0"/>
                <a:ea typeface="Times New Roman" charset="0"/>
                <a:cs typeface="Times New Roman" charset="0"/>
              </a:rPr>
              <a:t>pravidelně</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cvičit</a:t>
            </a:r>
            <a:endParaRPr lang="en-GB" dirty="0">
              <a:solidFill>
                <a:schemeClr val="tx1">
                  <a:lumMod val="75000"/>
                  <a:lumOff val="25000"/>
                </a:schemeClr>
              </a:solidFill>
              <a:latin typeface="Times New Roman" charset="0"/>
              <a:ea typeface="Times New Roman" charset="0"/>
              <a:cs typeface="Times New Roman" charset="0"/>
            </a:endParaRPr>
          </a:p>
          <a:p>
            <a:pPr marL="0" lvl="0" indent="0">
              <a:lnSpc>
                <a:spcPct val="100000"/>
              </a:lnSpc>
              <a:spcBef>
                <a:spcPts val="0"/>
              </a:spcBef>
              <a:buNone/>
            </a:pPr>
            <a:r>
              <a:rPr lang="en-GB" dirty="0">
                <a:solidFill>
                  <a:schemeClr val="tx1">
                    <a:lumMod val="75000"/>
                    <a:lumOff val="25000"/>
                  </a:schemeClr>
                </a:solidFill>
                <a:latin typeface="Times New Roman" charset="0"/>
                <a:ea typeface="Times New Roman" charset="0"/>
                <a:cs typeface="Times New Roman" charset="0"/>
              </a:rPr>
              <a:t>5 – </a:t>
            </a:r>
            <a:r>
              <a:rPr lang="en-GB" dirty="0" err="1">
                <a:solidFill>
                  <a:schemeClr val="tx1">
                    <a:lumMod val="75000"/>
                    <a:lumOff val="25000"/>
                  </a:schemeClr>
                </a:solidFill>
                <a:latin typeface="Times New Roman" charset="0"/>
                <a:ea typeface="Times New Roman" charset="0"/>
                <a:cs typeface="Times New Roman" charset="0"/>
              </a:rPr>
              <a:t>udržení</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žádoucí</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tělesné</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hmotnosti</a:t>
            </a:r>
            <a:endParaRPr lang="en-GB" dirty="0">
              <a:solidFill>
                <a:schemeClr val="tx1">
                  <a:lumMod val="75000"/>
                  <a:lumOff val="25000"/>
                </a:schemeClr>
              </a:solidFill>
              <a:latin typeface="Times New Roman" charset="0"/>
              <a:ea typeface="Times New Roman" charset="0"/>
              <a:cs typeface="Times New Roman" charset="0"/>
            </a:endParaRPr>
          </a:p>
          <a:p>
            <a:pPr marL="0" lvl="0" indent="0">
              <a:lnSpc>
                <a:spcPct val="100000"/>
              </a:lnSpc>
              <a:spcBef>
                <a:spcPts val="0"/>
              </a:spcBef>
              <a:buNone/>
            </a:pPr>
            <a:r>
              <a:rPr lang="en-GB" dirty="0">
                <a:solidFill>
                  <a:schemeClr val="tx1">
                    <a:lumMod val="75000"/>
                    <a:lumOff val="25000"/>
                  </a:schemeClr>
                </a:solidFill>
                <a:latin typeface="Times New Roman" charset="0"/>
                <a:ea typeface="Times New Roman" charset="0"/>
                <a:cs typeface="Times New Roman" charset="0"/>
              </a:rPr>
              <a:t>6 – </a:t>
            </a:r>
            <a:r>
              <a:rPr lang="en-GB" dirty="0" err="1">
                <a:solidFill>
                  <a:schemeClr val="tx1">
                    <a:lumMod val="75000"/>
                    <a:lumOff val="25000"/>
                  </a:schemeClr>
                </a:solidFill>
                <a:latin typeface="Times New Roman" charset="0"/>
                <a:ea typeface="Times New Roman" charset="0"/>
                <a:cs typeface="Times New Roman" charset="0"/>
              </a:rPr>
              <a:t>vyhýbání</a:t>
            </a:r>
            <a:r>
              <a:rPr lang="en-GB" dirty="0">
                <a:solidFill>
                  <a:schemeClr val="tx1">
                    <a:lumMod val="75000"/>
                    <a:lumOff val="25000"/>
                  </a:schemeClr>
                </a:solidFill>
                <a:latin typeface="Times New Roman" charset="0"/>
                <a:ea typeface="Times New Roman" charset="0"/>
                <a:cs typeface="Times New Roman" charset="0"/>
              </a:rPr>
              <a:t> se </a:t>
            </a:r>
            <a:r>
              <a:rPr lang="en-GB" dirty="0" err="1">
                <a:solidFill>
                  <a:schemeClr val="tx1">
                    <a:lumMod val="75000"/>
                    <a:lumOff val="25000"/>
                  </a:schemeClr>
                </a:solidFill>
                <a:latin typeface="Times New Roman" charset="0"/>
                <a:ea typeface="Times New Roman" charset="0"/>
                <a:cs typeface="Times New Roman" charset="0"/>
              </a:rPr>
              <a:t>svačinám</a:t>
            </a:r>
            <a:endParaRPr lang="en-GB" dirty="0">
              <a:solidFill>
                <a:schemeClr val="tx1">
                  <a:lumMod val="75000"/>
                  <a:lumOff val="25000"/>
                </a:schemeClr>
              </a:solidFill>
              <a:latin typeface="Times New Roman" charset="0"/>
              <a:ea typeface="Times New Roman" charset="0"/>
              <a:cs typeface="Times New Roman" charset="0"/>
            </a:endParaRPr>
          </a:p>
          <a:p>
            <a:pPr marL="0" lvl="0" indent="0">
              <a:lnSpc>
                <a:spcPct val="100000"/>
              </a:lnSpc>
              <a:spcBef>
                <a:spcPts val="0"/>
              </a:spcBef>
              <a:buNone/>
            </a:pPr>
            <a:r>
              <a:rPr lang="en-GB" dirty="0">
                <a:solidFill>
                  <a:schemeClr val="tx1">
                    <a:lumMod val="75000"/>
                    <a:lumOff val="25000"/>
                  </a:schemeClr>
                </a:solidFill>
                <a:latin typeface="Times New Roman" charset="0"/>
                <a:ea typeface="Times New Roman" charset="0"/>
                <a:cs typeface="Times New Roman" charset="0"/>
              </a:rPr>
              <a:t>7 – </a:t>
            </a:r>
            <a:r>
              <a:rPr lang="en-GB" dirty="0" err="1">
                <a:solidFill>
                  <a:schemeClr val="tx1">
                    <a:lumMod val="75000"/>
                    <a:lumOff val="25000"/>
                  </a:schemeClr>
                </a:solidFill>
                <a:latin typeface="Times New Roman" charset="0"/>
                <a:ea typeface="Times New Roman" charset="0"/>
                <a:cs typeface="Times New Roman" charset="0"/>
              </a:rPr>
              <a:t>pravidelně</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snídat</a:t>
            </a:r>
            <a:endParaRPr lang="en-GB" dirty="0">
              <a:solidFill>
                <a:schemeClr val="tx1">
                  <a:lumMod val="75000"/>
                  <a:lumOff val="25000"/>
                </a:schemeClr>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82213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p:cNvPicPr>
            <a:picLocks noChangeAspect="1"/>
          </p:cNvPicPr>
          <p:nvPr/>
        </p:nvPicPr>
        <p:blipFill>
          <a:blip r:embed="rId3"/>
          <a:stretch>
            <a:fillRect/>
          </a:stretch>
        </p:blipFill>
        <p:spPr>
          <a:xfrm>
            <a:off x="259772" y="344384"/>
            <a:ext cx="11672455" cy="6406738"/>
          </a:xfrm>
          <a:prstGeom prst="rect">
            <a:avLst/>
          </a:prstGeom>
        </p:spPr>
      </p:pic>
    </p:spTree>
    <p:extLst>
      <p:ext uri="{BB962C8B-B14F-4D97-AF65-F5344CB8AC3E}">
        <p14:creationId xmlns:p14="http://schemas.microsoft.com/office/powerpoint/2010/main" val="427578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3"/>
          <a:stretch>
            <a:fillRect/>
          </a:stretch>
        </p:blipFill>
        <p:spPr>
          <a:xfrm>
            <a:off x="213755" y="421700"/>
            <a:ext cx="11407437" cy="6152954"/>
          </a:xfrm>
          <a:prstGeom prst="rect">
            <a:avLst/>
          </a:prstGeom>
        </p:spPr>
      </p:pic>
    </p:spTree>
    <p:extLst>
      <p:ext uri="{BB962C8B-B14F-4D97-AF65-F5344CB8AC3E}">
        <p14:creationId xmlns:p14="http://schemas.microsoft.com/office/powerpoint/2010/main" val="27152890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en-GB" dirty="0" err="1">
                <a:solidFill>
                  <a:schemeClr val="tx1">
                    <a:lumMod val="50000"/>
                    <a:lumOff val="50000"/>
                  </a:schemeClr>
                </a:solidFill>
                <a:latin typeface="Times New Roman" charset="0"/>
                <a:ea typeface="Times New Roman" charset="0"/>
                <a:cs typeface="Times New Roman" charset="0"/>
              </a:rPr>
              <a:t>Úmrtí</a:t>
            </a:r>
            <a:r>
              <a:rPr lang="en-GB" dirty="0">
                <a:solidFill>
                  <a:schemeClr val="tx1">
                    <a:lumMod val="50000"/>
                    <a:lumOff val="50000"/>
                  </a:schemeClr>
                </a:solidFill>
                <a:latin typeface="Times New Roman" charset="0"/>
                <a:ea typeface="Times New Roman" charset="0"/>
                <a:cs typeface="Times New Roman" charset="0"/>
              </a:rPr>
              <a:t> </a:t>
            </a:r>
            <a:r>
              <a:rPr lang="en-GB" dirty="0" err="1">
                <a:solidFill>
                  <a:schemeClr val="tx1">
                    <a:lumMod val="50000"/>
                    <a:lumOff val="50000"/>
                  </a:schemeClr>
                </a:solidFill>
                <a:latin typeface="Times New Roman" charset="0"/>
                <a:ea typeface="Times New Roman" charset="0"/>
                <a:cs typeface="Times New Roman" charset="0"/>
              </a:rPr>
              <a:t>způsobené</a:t>
            </a:r>
            <a:r>
              <a:rPr lang="en-GB" dirty="0">
                <a:solidFill>
                  <a:schemeClr val="tx1">
                    <a:lumMod val="50000"/>
                    <a:lumOff val="50000"/>
                  </a:schemeClr>
                </a:solidFill>
                <a:latin typeface="Times New Roman" charset="0"/>
                <a:ea typeface="Times New Roman" charset="0"/>
                <a:cs typeface="Times New Roman" charset="0"/>
              </a:rPr>
              <a:t> </a:t>
            </a:r>
            <a:r>
              <a:rPr lang="en-GB" dirty="0" err="1">
                <a:solidFill>
                  <a:schemeClr val="tx1">
                    <a:lumMod val="50000"/>
                    <a:lumOff val="50000"/>
                  </a:schemeClr>
                </a:solidFill>
                <a:latin typeface="Times New Roman" charset="0"/>
                <a:ea typeface="Times New Roman" charset="0"/>
                <a:cs typeface="Times New Roman" charset="0"/>
              </a:rPr>
              <a:t>faktory</a:t>
            </a:r>
            <a:r>
              <a:rPr lang="en-GB" dirty="0">
                <a:solidFill>
                  <a:schemeClr val="tx1">
                    <a:lumMod val="50000"/>
                    <a:lumOff val="50000"/>
                  </a:schemeClr>
                </a:solidFill>
                <a:latin typeface="Times New Roman" charset="0"/>
                <a:ea typeface="Times New Roman" charset="0"/>
                <a:cs typeface="Times New Roman" charset="0"/>
              </a:rPr>
              <a:t> </a:t>
            </a:r>
            <a:r>
              <a:rPr lang="en-GB" dirty="0" err="1">
                <a:solidFill>
                  <a:schemeClr val="tx1">
                    <a:lumMod val="50000"/>
                    <a:lumOff val="50000"/>
                  </a:schemeClr>
                </a:solidFill>
                <a:latin typeface="Times New Roman" charset="0"/>
                <a:ea typeface="Times New Roman" charset="0"/>
                <a:cs typeface="Times New Roman" charset="0"/>
              </a:rPr>
              <a:t>životního</a:t>
            </a:r>
            <a:r>
              <a:rPr lang="en-GB" dirty="0">
                <a:solidFill>
                  <a:schemeClr val="tx1">
                    <a:lumMod val="50000"/>
                    <a:lumOff val="50000"/>
                  </a:schemeClr>
                </a:solidFill>
                <a:latin typeface="Times New Roman" charset="0"/>
                <a:ea typeface="Times New Roman" charset="0"/>
                <a:cs typeface="Times New Roman" charset="0"/>
              </a:rPr>
              <a:t> </a:t>
            </a:r>
            <a:r>
              <a:rPr lang="en-GB" dirty="0" err="1">
                <a:solidFill>
                  <a:schemeClr val="tx1">
                    <a:lumMod val="50000"/>
                    <a:lumOff val="50000"/>
                  </a:schemeClr>
                </a:solidFill>
                <a:latin typeface="Times New Roman" charset="0"/>
                <a:ea typeface="Times New Roman" charset="0"/>
                <a:cs typeface="Times New Roman" charset="0"/>
              </a:rPr>
              <a:t>stylu</a:t>
            </a:r>
            <a:r>
              <a:rPr lang="en-GB" dirty="0">
                <a:solidFill>
                  <a:schemeClr val="tx1">
                    <a:lumMod val="50000"/>
                    <a:lumOff val="50000"/>
                  </a:schemeClr>
                </a:solidFill>
                <a:latin typeface="Times New Roman" charset="0"/>
                <a:ea typeface="Times New Roman" charset="0"/>
                <a:cs typeface="Times New Roman" charset="0"/>
              </a:rPr>
              <a:t>, USA (2009)</a:t>
            </a:r>
          </a:p>
        </p:txBody>
      </p:sp>
      <p:sp>
        <p:nvSpPr>
          <p:cNvPr id="3" name="Zástupný objekt pre obsah 2"/>
          <p:cNvSpPr>
            <a:spLocks noGrp="1"/>
          </p:cNvSpPr>
          <p:nvPr>
            <p:ph idx="1"/>
          </p:nvPr>
        </p:nvSpPr>
        <p:spPr/>
        <p:txBody>
          <a:bodyPr numCol="2">
            <a:normAutofit lnSpcReduction="10000"/>
          </a:bodyPr>
          <a:lstStyle/>
          <a:p>
            <a:pPr marL="0" marR="0" lvl="0" indent="0" defTabSz="914400" eaLnBrk="1" fontAlgn="auto" latinLnBrk="0" hangingPunct="1">
              <a:lnSpc>
                <a:spcPct val="150000"/>
              </a:lnSpc>
              <a:spcBef>
                <a:spcPts val="0"/>
              </a:spcBef>
              <a:spcAft>
                <a:spcPts val="0"/>
              </a:spcAft>
              <a:buClrTx/>
              <a:buSzTx/>
              <a:buFontTx/>
              <a:buNone/>
              <a:tabLst/>
              <a:defRPr/>
            </a:pPr>
            <a:r>
              <a:rPr lang="en-GB" dirty="0" err="1">
                <a:solidFill>
                  <a:schemeClr val="tx1">
                    <a:lumMod val="75000"/>
                    <a:lumOff val="25000"/>
                  </a:schemeClr>
                </a:solidFill>
                <a:latin typeface="Times New Roman" charset="0"/>
                <a:ea typeface="Times New Roman" charset="0"/>
                <a:cs typeface="Times New Roman" charset="0"/>
              </a:rPr>
              <a:t>Tabák</a:t>
            </a:r>
            <a:endParaRPr lang="en-GB" dirty="0">
              <a:solidFill>
                <a:schemeClr val="tx1">
                  <a:lumMod val="75000"/>
                  <a:lumOff val="25000"/>
                </a:schemeClr>
              </a:solidFill>
              <a:latin typeface="Times New Roman" charset="0"/>
              <a:ea typeface="Times New Roman" charset="0"/>
              <a:cs typeface="Times New Roman" charset="0"/>
            </a:endParaRPr>
          </a:p>
          <a:p>
            <a:pPr marL="0" marR="0" lvl="0" indent="0" defTabSz="914400" eaLnBrk="1" fontAlgn="auto" latinLnBrk="0" hangingPunct="1">
              <a:lnSpc>
                <a:spcPct val="150000"/>
              </a:lnSpc>
              <a:spcBef>
                <a:spcPts val="0"/>
              </a:spcBef>
              <a:spcAft>
                <a:spcPts val="0"/>
              </a:spcAft>
              <a:buClrTx/>
              <a:buSzTx/>
              <a:buFontTx/>
              <a:buNone/>
              <a:tabLst/>
              <a:defRPr/>
            </a:pPr>
            <a:r>
              <a:rPr lang="en-GB" dirty="0" err="1">
                <a:solidFill>
                  <a:schemeClr val="tx1">
                    <a:lumMod val="75000"/>
                    <a:lumOff val="25000"/>
                  </a:schemeClr>
                </a:solidFill>
                <a:latin typeface="Times New Roman" charset="0"/>
                <a:ea typeface="Times New Roman" charset="0"/>
                <a:cs typeface="Times New Roman" charset="0"/>
              </a:rPr>
              <a:t>Nadváha</a:t>
            </a:r>
            <a:endParaRPr lang="en-GB" dirty="0">
              <a:solidFill>
                <a:schemeClr val="tx1">
                  <a:lumMod val="75000"/>
                  <a:lumOff val="25000"/>
                </a:schemeClr>
              </a:solidFill>
              <a:latin typeface="Times New Roman" charset="0"/>
              <a:ea typeface="Times New Roman" charset="0"/>
              <a:cs typeface="Times New Roman" charset="0"/>
            </a:endParaRPr>
          </a:p>
          <a:p>
            <a:pPr marL="0" marR="0" lvl="0" indent="0" defTabSz="914400" eaLnBrk="1" fontAlgn="auto" latinLnBrk="0" hangingPunct="1">
              <a:lnSpc>
                <a:spcPct val="150000"/>
              </a:lnSpc>
              <a:spcBef>
                <a:spcPts val="0"/>
              </a:spcBef>
              <a:spcAft>
                <a:spcPts val="0"/>
              </a:spcAft>
              <a:buClrTx/>
              <a:buSzTx/>
              <a:buFontTx/>
              <a:buNone/>
              <a:tabLst/>
              <a:defRPr/>
            </a:pPr>
            <a:r>
              <a:rPr lang="en-GB" dirty="0" err="1">
                <a:solidFill>
                  <a:schemeClr val="tx1">
                    <a:lumMod val="75000"/>
                    <a:lumOff val="25000"/>
                  </a:schemeClr>
                </a:solidFill>
                <a:latin typeface="Times New Roman" charset="0"/>
                <a:ea typeface="Times New Roman" charset="0"/>
                <a:cs typeface="Times New Roman" charset="0"/>
              </a:rPr>
              <a:t>Fyzická</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nečinnost</a:t>
            </a:r>
            <a:endParaRPr lang="en-GB" dirty="0">
              <a:solidFill>
                <a:schemeClr val="tx1">
                  <a:lumMod val="75000"/>
                  <a:lumOff val="25000"/>
                </a:schemeClr>
              </a:solidFill>
              <a:latin typeface="Times New Roman" charset="0"/>
              <a:ea typeface="Times New Roman" charset="0"/>
              <a:cs typeface="Times New Roman" charset="0"/>
            </a:endParaRPr>
          </a:p>
          <a:p>
            <a:pPr marL="0" marR="0" lvl="0" indent="0" defTabSz="914400" eaLnBrk="1" fontAlgn="auto" latinLnBrk="0" hangingPunct="1">
              <a:lnSpc>
                <a:spcPct val="150000"/>
              </a:lnSpc>
              <a:spcBef>
                <a:spcPts val="0"/>
              </a:spcBef>
              <a:spcAft>
                <a:spcPts val="0"/>
              </a:spcAft>
              <a:buClrTx/>
              <a:buSzTx/>
              <a:buFontTx/>
              <a:buNone/>
              <a:tabLst/>
              <a:defRPr/>
            </a:pPr>
            <a:r>
              <a:rPr lang="en-GB" dirty="0" err="1">
                <a:solidFill>
                  <a:schemeClr val="tx1">
                    <a:lumMod val="75000"/>
                    <a:lumOff val="25000"/>
                  </a:schemeClr>
                </a:solidFill>
                <a:latin typeface="Times New Roman" charset="0"/>
                <a:ea typeface="Times New Roman" charset="0"/>
                <a:cs typeface="Times New Roman" charset="0"/>
              </a:rPr>
              <a:t>Vysoký</a:t>
            </a:r>
            <a:r>
              <a:rPr lang="en-GB" dirty="0">
                <a:solidFill>
                  <a:schemeClr val="tx1">
                    <a:lumMod val="75000"/>
                    <a:lumOff val="25000"/>
                  </a:schemeClr>
                </a:solidFill>
                <a:latin typeface="Times New Roman" charset="0"/>
                <a:ea typeface="Times New Roman" charset="0"/>
                <a:cs typeface="Times New Roman" charset="0"/>
              </a:rPr>
              <a:t> cholesterol</a:t>
            </a:r>
          </a:p>
          <a:p>
            <a:pPr marL="0" marR="0" lvl="0" indent="0" defTabSz="914400" eaLnBrk="1" fontAlgn="auto" latinLnBrk="0" hangingPunct="1">
              <a:lnSpc>
                <a:spcPct val="150000"/>
              </a:lnSpc>
              <a:spcBef>
                <a:spcPts val="0"/>
              </a:spcBef>
              <a:spcAft>
                <a:spcPts val="0"/>
              </a:spcAft>
              <a:buClrTx/>
              <a:buSzTx/>
              <a:buFontTx/>
              <a:buNone/>
              <a:tabLst/>
              <a:defRPr/>
            </a:pPr>
            <a:r>
              <a:rPr lang="en-GB" dirty="0" err="1">
                <a:solidFill>
                  <a:schemeClr val="tx1">
                    <a:lumMod val="75000"/>
                    <a:lumOff val="25000"/>
                  </a:schemeClr>
                </a:solidFill>
                <a:latin typeface="Times New Roman" charset="0"/>
                <a:ea typeface="Times New Roman" charset="0"/>
                <a:cs typeface="Times New Roman" charset="0"/>
              </a:rPr>
              <a:t>Vysoký</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obsah</a:t>
            </a:r>
            <a:r>
              <a:rPr lang="en-GB" dirty="0">
                <a:solidFill>
                  <a:schemeClr val="tx1">
                    <a:lumMod val="75000"/>
                    <a:lumOff val="25000"/>
                  </a:schemeClr>
                </a:solidFill>
                <a:latin typeface="Times New Roman" charset="0"/>
                <a:ea typeface="Times New Roman" charset="0"/>
                <a:cs typeface="Times New Roman" charset="0"/>
              </a:rPr>
              <a:t> soli</a:t>
            </a:r>
          </a:p>
          <a:p>
            <a:pPr marL="0" marR="0" lvl="0" indent="0" defTabSz="914400" eaLnBrk="1" fontAlgn="auto" latinLnBrk="0" hangingPunct="1">
              <a:lnSpc>
                <a:spcPct val="150000"/>
              </a:lnSpc>
              <a:spcBef>
                <a:spcPts val="0"/>
              </a:spcBef>
              <a:spcAft>
                <a:spcPts val="0"/>
              </a:spcAft>
              <a:buClrTx/>
              <a:buSzTx/>
              <a:buFontTx/>
              <a:buNone/>
              <a:tabLst/>
              <a:defRPr/>
            </a:pPr>
            <a:r>
              <a:rPr lang="en-GB" dirty="0" err="1">
                <a:solidFill>
                  <a:schemeClr val="tx1">
                    <a:lumMod val="75000"/>
                    <a:lumOff val="25000"/>
                  </a:schemeClr>
                </a:solidFill>
                <a:latin typeface="Times New Roman" charset="0"/>
                <a:ea typeface="Times New Roman" charset="0"/>
                <a:cs typeface="Times New Roman" charset="0"/>
              </a:rPr>
              <a:t>Užívání</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alkoholu</a:t>
            </a:r>
            <a:endParaRPr lang="en-GB" dirty="0">
              <a:solidFill>
                <a:schemeClr val="tx1">
                  <a:lumMod val="75000"/>
                  <a:lumOff val="25000"/>
                </a:schemeClr>
              </a:solidFill>
              <a:latin typeface="Times New Roman" charset="0"/>
              <a:ea typeface="Times New Roman" charset="0"/>
              <a:cs typeface="Times New Roman" charset="0"/>
            </a:endParaRPr>
          </a:p>
          <a:p>
            <a:pPr marL="0" marR="0" lvl="0" indent="0" defTabSz="914400" eaLnBrk="1" fontAlgn="auto" latinLnBrk="0" hangingPunct="1">
              <a:lnSpc>
                <a:spcPct val="150000"/>
              </a:lnSpc>
              <a:spcBef>
                <a:spcPts val="0"/>
              </a:spcBef>
              <a:spcAft>
                <a:spcPts val="0"/>
              </a:spcAft>
              <a:buClrTx/>
              <a:buSzTx/>
              <a:buFontTx/>
              <a:buNone/>
              <a:tabLst/>
              <a:defRPr/>
            </a:pPr>
            <a:r>
              <a:rPr lang="en-GB" dirty="0" err="1">
                <a:solidFill>
                  <a:schemeClr val="tx1">
                    <a:lumMod val="75000"/>
                    <a:lumOff val="25000"/>
                  </a:schemeClr>
                </a:solidFill>
                <a:latin typeface="Times New Roman" charset="0"/>
                <a:ea typeface="Times New Roman" charset="0"/>
                <a:cs typeface="Times New Roman" charset="0"/>
              </a:rPr>
              <a:t>Nízký</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příjem</a:t>
            </a:r>
            <a:r>
              <a:rPr lang="en-GB" dirty="0">
                <a:solidFill>
                  <a:schemeClr val="tx1">
                    <a:lumMod val="75000"/>
                    <a:lumOff val="25000"/>
                  </a:schemeClr>
                </a:solidFill>
                <a:latin typeface="Times New Roman" charset="0"/>
                <a:ea typeface="Times New Roman" charset="0"/>
                <a:cs typeface="Times New Roman" charset="0"/>
              </a:rPr>
              <a:t> </a:t>
            </a:r>
            <a:r>
              <a:rPr lang="en-GB" dirty="0" err="1">
                <a:solidFill>
                  <a:schemeClr val="tx1">
                    <a:lumMod val="75000"/>
                    <a:lumOff val="25000"/>
                  </a:schemeClr>
                </a:solidFill>
                <a:latin typeface="Times New Roman" charset="0"/>
                <a:ea typeface="Times New Roman" charset="0"/>
                <a:cs typeface="Times New Roman" charset="0"/>
              </a:rPr>
              <a:t>ovoce</a:t>
            </a:r>
            <a:r>
              <a:rPr lang="en-GB" dirty="0">
                <a:solidFill>
                  <a:schemeClr val="tx1">
                    <a:lumMod val="75000"/>
                    <a:lumOff val="25000"/>
                  </a:schemeClr>
                </a:solidFill>
                <a:latin typeface="Times New Roman" charset="0"/>
                <a:ea typeface="Times New Roman" charset="0"/>
                <a:cs typeface="Times New Roman" charset="0"/>
              </a:rPr>
              <a:t> a </a:t>
            </a:r>
            <a:r>
              <a:rPr lang="en-GB" dirty="0" err="1">
                <a:solidFill>
                  <a:schemeClr val="tx1">
                    <a:lumMod val="75000"/>
                    <a:lumOff val="25000"/>
                  </a:schemeClr>
                </a:solidFill>
                <a:latin typeface="Times New Roman" charset="0"/>
                <a:ea typeface="Times New Roman" charset="0"/>
                <a:cs typeface="Times New Roman" charset="0"/>
              </a:rPr>
              <a:t>zeleniny</a:t>
            </a:r>
            <a:r>
              <a:rPr lang="en-GB" dirty="0">
                <a:solidFill>
                  <a:schemeClr val="tx1">
                    <a:lumMod val="75000"/>
                    <a:lumOff val="25000"/>
                  </a:schemeClr>
                </a:solidFill>
                <a:latin typeface="Times New Roman" charset="0"/>
                <a:ea typeface="Times New Roman" charset="0"/>
                <a:cs typeface="Times New Roman" charset="0"/>
              </a:rPr>
              <a:t> </a:t>
            </a:r>
          </a:p>
          <a:p>
            <a:pPr marL="0" marR="0" lvl="0" indent="0" defTabSz="914400" eaLnBrk="1" fontAlgn="auto" latinLnBrk="0" hangingPunct="1">
              <a:lnSpc>
                <a:spcPct val="150000"/>
              </a:lnSpc>
              <a:spcBef>
                <a:spcPts val="0"/>
              </a:spcBef>
              <a:spcAft>
                <a:spcPts val="0"/>
              </a:spcAft>
              <a:buClrTx/>
              <a:buSzTx/>
              <a:buFontTx/>
              <a:buNone/>
              <a:tabLst/>
              <a:defRPr/>
            </a:pPr>
            <a:r>
              <a:rPr lang="en-GB" dirty="0">
                <a:solidFill>
                  <a:schemeClr val="tx1">
                    <a:lumMod val="75000"/>
                    <a:lumOff val="25000"/>
                  </a:schemeClr>
                </a:solidFill>
                <a:latin typeface="Times New Roman" charset="0"/>
                <a:ea typeface="Times New Roman" charset="0"/>
                <a:cs typeface="Times New Roman" charset="0"/>
              </a:rPr>
              <a:t>21%</a:t>
            </a:r>
          </a:p>
          <a:p>
            <a:pPr marL="0" marR="0" lvl="0" indent="0" defTabSz="914400" eaLnBrk="1" fontAlgn="auto" latinLnBrk="0" hangingPunct="1">
              <a:lnSpc>
                <a:spcPct val="150000"/>
              </a:lnSpc>
              <a:spcBef>
                <a:spcPts val="0"/>
              </a:spcBef>
              <a:spcAft>
                <a:spcPts val="0"/>
              </a:spcAft>
              <a:buClrTx/>
              <a:buSzTx/>
              <a:buFontTx/>
              <a:buNone/>
              <a:tabLst/>
              <a:defRPr/>
            </a:pPr>
            <a:r>
              <a:rPr lang="en-GB" dirty="0">
                <a:solidFill>
                  <a:schemeClr val="tx1">
                    <a:lumMod val="75000"/>
                    <a:lumOff val="25000"/>
                  </a:schemeClr>
                </a:solidFill>
                <a:latin typeface="Times New Roman" charset="0"/>
                <a:ea typeface="Times New Roman" charset="0"/>
                <a:cs typeface="Times New Roman" charset="0"/>
              </a:rPr>
              <a:t>10%</a:t>
            </a:r>
          </a:p>
          <a:p>
            <a:pPr marL="0" marR="0" lvl="0" indent="0" defTabSz="914400" eaLnBrk="1" fontAlgn="auto" latinLnBrk="0" hangingPunct="1">
              <a:lnSpc>
                <a:spcPct val="150000"/>
              </a:lnSpc>
              <a:spcBef>
                <a:spcPts val="0"/>
              </a:spcBef>
              <a:spcAft>
                <a:spcPts val="0"/>
              </a:spcAft>
              <a:buClrTx/>
              <a:buSzTx/>
              <a:buFontTx/>
              <a:buNone/>
              <a:tabLst/>
              <a:defRPr/>
            </a:pPr>
            <a:r>
              <a:rPr lang="en-GB" dirty="0">
                <a:solidFill>
                  <a:schemeClr val="tx1">
                    <a:lumMod val="75000"/>
                    <a:lumOff val="25000"/>
                  </a:schemeClr>
                </a:solidFill>
                <a:latin typeface="Times New Roman" charset="0"/>
                <a:ea typeface="Times New Roman" charset="0"/>
                <a:cs typeface="Times New Roman" charset="0"/>
              </a:rPr>
              <a:t>7%</a:t>
            </a:r>
          </a:p>
          <a:p>
            <a:pPr marL="0" marR="0" lvl="0" indent="0" defTabSz="914400" eaLnBrk="1" fontAlgn="auto" latinLnBrk="0" hangingPunct="1">
              <a:lnSpc>
                <a:spcPct val="150000"/>
              </a:lnSpc>
              <a:spcBef>
                <a:spcPts val="0"/>
              </a:spcBef>
              <a:spcAft>
                <a:spcPts val="0"/>
              </a:spcAft>
              <a:buClrTx/>
              <a:buSzTx/>
              <a:buFontTx/>
              <a:buNone/>
              <a:tabLst/>
              <a:defRPr/>
            </a:pPr>
            <a:r>
              <a:rPr lang="en-GB" dirty="0">
                <a:solidFill>
                  <a:schemeClr val="tx1">
                    <a:lumMod val="75000"/>
                    <a:lumOff val="25000"/>
                  </a:schemeClr>
                </a:solidFill>
                <a:latin typeface="Times New Roman" charset="0"/>
                <a:ea typeface="Times New Roman" charset="0"/>
                <a:cs typeface="Times New Roman" charset="0"/>
              </a:rPr>
              <a:t>5%</a:t>
            </a:r>
          </a:p>
          <a:p>
            <a:pPr marL="0" marR="0" lvl="0" indent="0" defTabSz="914400" eaLnBrk="1" fontAlgn="auto" latinLnBrk="0" hangingPunct="1">
              <a:lnSpc>
                <a:spcPct val="150000"/>
              </a:lnSpc>
              <a:spcBef>
                <a:spcPts val="0"/>
              </a:spcBef>
              <a:spcAft>
                <a:spcPts val="0"/>
              </a:spcAft>
              <a:buClrTx/>
              <a:buSzTx/>
              <a:buFontTx/>
              <a:buNone/>
              <a:tabLst/>
              <a:defRPr/>
            </a:pPr>
            <a:r>
              <a:rPr lang="en-GB" dirty="0">
                <a:solidFill>
                  <a:schemeClr val="tx1">
                    <a:lumMod val="75000"/>
                    <a:lumOff val="25000"/>
                  </a:schemeClr>
                </a:solidFill>
                <a:latin typeface="Times New Roman" charset="0"/>
                <a:ea typeface="Times New Roman" charset="0"/>
                <a:cs typeface="Times New Roman" charset="0"/>
              </a:rPr>
              <a:t>4%</a:t>
            </a:r>
          </a:p>
          <a:p>
            <a:pPr marL="0" marR="0" lvl="0" indent="0" defTabSz="914400" eaLnBrk="1" fontAlgn="auto" latinLnBrk="0" hangingPunct="1">
              <a:lnSpc>
                <a:spcPct val="150000"/>
              </a:lnSpc>
              <a:spcBef>
                <a:spcPts val="0"/>
              </a:spcBef>
              <a:spcAft>
                <a:spcPts val="0"/>
              </a:spcAft>
              <a:buClrTx/>
              <a:buSzTx/>
              <a:buFontTx/>
              <a:buNone/>
              <a:tabLst/>
              <a:defRPr/>
            </a:pPr>
            <a:r>
              <a:rPr lang="en-GB" dirty="0">
                <a:solidFill>
                  <a:schemeClr val="tx1">
                    <a:lumMod val="75000"/>
                    <a:lumOff val="25000"/>
                  </a:schemeClr>
                </a:solidFill>
                <a:latin typeface="Times New Roman" charset="0"/>
                <a:ea typeface="Times New Roman" charset="0"/>
                <a:cs typeface="Times New Roman" charset="0"/>
              </a:rPr>
              <a:t>4%</a:t>
            </a:r>
          </a:p>
          <a:p>
            <a:pPr marL="0" marR="0" lvl="0" indent="0" defTabSz="914400" eaLnBrk="1" fontAlgn="auto" latinLnBrk="0" hangingPunct="1">
              <a:lnSpc>
                <a:spcPct val="150000"/>
              </a:lnSpc>
              <a:spcBef>
                <a:spcPts val="0"/>
              </a:spcBef>
              <a:spcAft>
                <a:spcPts val="0"/>
              </a:spcAft>
              <a:buClrTx/>
              <a:buSzTx/>
              <a:buFontTx/>
              <a:buNone/>
              <a:tabLst/>
              <a:defRPr/>
            </a:pPr>
            <a:r>
              <a:rPr lang="en-GB" dirty="0">
                <a:solidFill>
                  <a:schemeClr val="tx1">
                    <a:lumMod val="75000"/>
                    <a:lumOff val="25000"/>
                  </a:schemeClr>
                </a:solidFill>
                <a:latin typeface="Times New Roman" charset="0"/>
                <a:ea typeface="Times New Roman" charset="0"/>
                <a:cs typeface="Times New Roman" charset="0"/>
              </a:rPr>
              <a:t>3%</a:t>
            </a:r>
          </a:p>
          <a:p>
            <a:pPr marL="0" marR="0" lvl="0" indent="0" defTabSz="914400" eaLnBrk="1" fontAlgn="auto" latinLnBrk="0" hangingPunct="1">
              <a:lnSpc>
                <a:spcPct val="100000"/>
              </a:lnSpc>
              <a:spcBef>
                <a:spcPts val="0"/>
              </a:spcBef>
              <a:spcAft>
                <a:spcPts val="0"/>
              </a:spcAft>
              <a:buClrTx/>
              <a:buSzTx/>
              <a:buFontTx/>
              <a:buNone/>
              <a:tabLst/>
              <a:defRPr/>
            </a:pPr>
            <a:endParaRPr lang="en-GB" dirty="0">
              <a:solidFill>
                <a:schemeClr val="tx1">
                  <a:lumMod val="75000"/>
                  <a:lumOff val="25000"/>
                </a:schemeClr>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04072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19397" y="365126"/>
            <a:ext cx="10534403" cy="1273670"/>
          </a:xfrm>
        </p:spPr>
        <p:txBody>
          <a:bodyPr>
            <a:noAutofit/>
          </a:bodyPr>
          <a:lstStyle/>
          <a:p>
            <a:r>
              <a:rPr lang="en-GB" dirty="0">
                <a:solidFill>
                  <a:schemeClr val="tx1">
                    <a:lumMod val="50000"/>
                    <a:lumOff val="50000"/>
                  </a:schemeClr>
                </a:solidFill>
                <a:latin typeface="Times New Roman" charset="0"/>
                <a:ea typeface="Times New Roman" charset="0"/>
                <a:cs typeface="Times New Roman" charset="0"/>
              </a:rPr>
              <a:t>HLAVNÍ PŘÍČINY ÚMRTÍ MUŽŮ A ŽEN V ZEMÍCH EU, 2013</a:t>
            </a:r>
          </a:p>
        </p:txBody>
      </p:sp>
      <p:graphicFrame>
        <p:nvGraphicFramePr>
          <p:cNvPr id="4" name="Chart 3"/>
          <p:cNvGraphicFramePr>
            <a:graphicFrameLocks/>
          </p:cNvGraphicFramePr>
          <p:nvPr/>
        </p:nvGraphicFramePr>
        <p:xfrm>
          <a:off x="522516" y="1909947"/>
          <a:ext cx="4219965" cy="37624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nvGraphicFramePr>
        <p:xfrm>
          <a:off x="4289588" y="1913602"/>
          <a:ext cx="4420459" cy="3634791"/>
        </p:xfrm>
        <a:graphic>
          <a:graphicData uri="http://schemas.openxmlformats.org/drawingml/2006/chart">
            <c:chart xmlns:c="http://schemas.openxmlformats.org/drawingml/2006/chart" xmlns:r="http://schemas.openxmlformats.org/officeDocument/2006/relationships" r:id="rId4"/>
          </a:graphicData>
        </a:graphic>
      </p:graphicFrame>
      <p:sp>
        <p:nvSpPr>
          <p:cNvPr id="6" name="BlokTextu 5"/>
          <p:cNvSpPr txBox="1"/>
          <p:nvPr/>
        </p:nvSpPr>
        <p:spPr>
          <a:xfrm>
            <a:off x="695989" y="5912935"/>
            <a:ext cx="948266" cy="369332"/>
          </a:xfrm>
          <a:prstGeom prst="rect">
            <a:avLst/>
          </a:prstGeom>
          <a:noFill/>
        </p:spPr>
        <p:txBody>
          <a:bodyPr wrap="square" rtlCol="0">
            <a:spAutoFit/>
          </a:bodyPr>
          <a:lstStyle/>
          <a:p>
            <a:r>
              <a:rPr lang="en-GB" dirty="0"/>
              <a:t>Males</a:t>
            </a:r>
          </a:p>
        </p:txBody>
      </p:sp>
      <p:sp>
        <p:nvSpPr>
          <p:cNvPr id="7" name="BlokTextu 6"/>
          <p:cNvSpPr txBox="1"/>
          <p:nvPr/>
        </p:nvSpPr>
        <p:spPr>
          <a:xfrm>
            <a:off x="4893160" y="5912935"/>
            <a:ext cx="1945798" cy="369332"/>
          </a:xfrm>
          <a:prstGeom prst="rect">
            <a:avLst/>
          </a:prstGeom>
          <a:noFill/>
        </p:spPr>
        <p:txBody>
          <a:bodyPr wrap="square" rtlCol="0">
            <a:spAutoFit/>
          </a:bodyPr>
          <a:lstStyle/>
          <a:p>
            <a:r>
              <a:rPr lang="en-GB" dirty="0"/>
              <a:t>Females</a:t>
            </a:r>
          </a:p>
        </p:txBody>
      </p:sp>
      <p:sp>
        <p:nvSpPr>
          <p:cNvPr id="8" name="Obdĺžnik 7"/>
          <p:cNvSpPr/>
          <p:nvPr/>
        </p:nvSpPr>
        <p:spPr>
          <a:xfrm>
            <a:off x="10821112" y="6581001"/>
            <a:ext cx="1370888" cy="276999"/>
          </a:xfrm>
          <a:prstGeom prst="rect">
            <a:avLst/>
          </a:prstGeom>
        </p:spPr>
        <p:txBody>
          <a:bodyPr wrap="none">
            <a:spAutoFit/>
          </a:bodyPr>
          <a:lstStyle/>
          <a:p>
            <a:r>
              <a:rPr lang="is-IS" sz="1200" b="0" i="0">
                <a:solidFill>
                  <a:srgbClr val="4B4B4B"/>
                </a:solidFill>
                <a:effectLst/>
                <a:latin typeface="arial" charset="0"/>
              </a:rPr>
              <a:t>OECD/EU (2016)</a:t>
            </a:r>
            <a:endParaRPr lang="en-GB" sz="1200" dirty="0"/>
          </a:p>
        </p:txBody>
      </p:sp>
      <p:graphicFrame>
        <p:nvGraphicFramePr>
          <p:cNvPr id="3" name="Tabuľka 2">
            <a:extLst>
              <a:ext uri="{FF2B5EF4-FFF2-40B4-BE49-F238E27FC236}">
                <a16:creationId xmlns:a16="http://schemas.microsoft.com/office/drawing/2014/main" id="{2805677D-C8B4-78D6-83D3-579F786D4615}"/>
              </a:ext>
            </a:extLst>
          </p:cNvPr>
          <p:cNvGraphicFramePr>
            <a:graphicFrameLocks noGrp="1"/>
          </p:cNvGraphicFramePr>
          <p:nvPr/>
        </p:nvGraphicFramePr>
        <p:xfrm>
          <a:off x="8782104" y="1615494"/>
          <a:ext cx="2887380" cy="4351338"/>
        </p:xfrm>
        <a:graphic>
          <a:graphicData uri="http://schemas.openxmlformats.org/drawingml/2006/table">
            <a:tbl>
              <a:tblPr>
                <a:tableStyleId>{5C22544A-7EE6-4342-B048-85BDC9FD1C3A}</a:tableStyleId>
              </a:tblPr>
              <a:tblGrid>
                <a:gridCol w="1443690">
                  <a:extLst>
                    <a:ext uri="{9D8B030D-6E8A-4147-A177-3AD203B41FA5}">
                      <a16:colId xmlns:a16="http://schemas.microsoft.com/office/drawing/2014/main" val="1241705354"/>
                    </a:ext>
                  </a:extLst>
                </a:gridCol>
                <a:gridCol w="1443690">
                  <a:extLst>
                    <a:ext uri="{9D8B030D-6E8A-4147-A177-3AD203B41FA5}">
                      <a16:colId xmlns:a16="http://schemas.microsoft.com/office/drawing/2014/main" val="1936242262"/>
                    </a:ext>
                  </a:extLst>
                </a:gridCol>
              </a:tblGrid>
              <a:tr h="1017582">
                <a:tc>
                  <a:txBody>
                    <a:bodyPr/>
                    <a:lstStyle/>
                    <a:p>
                      <a:pPr algn="ctr" fontAlgn="b"/>
                      <a:r>
                        <a:rPr lang="sk-SK" sz="1000" u="none" strike="noStrike" dirty="0" err="1">
                          <a:effectLst/>
                        </a:rPr>
                        <a:t>Circulatory</a:t>
                      </a:r>
                      <a:r>
                        <a:rPr lang="sk-SK" sz="1000" u="none" strike="noStrike" dirty="0">
                          <a:effectLst/>
                        </a:rPr>
                        <a:t> </a:t>
                      </a:r>
                      <a:r>
                        <a:rPr lang="sk-SK" sz="1000" u="none" strike="noStrike" dirty="0" err="1">
                          <a:effectLst/>
                        </a:rPr>
                        <a:t>diseases</a:t>
                      </a:r>
                      <a:endParaRPr lang="sk-SK" sz="1000" b="1" i="0" u="none" strike="noStrike" dirty="0">
                        <a:solidFill>
                          <a:srgbClr val="000000"/>
                        </a:solidFill>
                        <a:effectLst/>
                        <a:latin typeface="Aptos Narrow" panose="020B0004020202020204" pitchFamily="34" charset="0"/>
                      </a:endParaRPr>
                    </a:p>
                  </a:txBody>
                  <a:tcPr marL="4795" marR="4795" marT="4795" marB="0" anchor="b"/>
                </a:tc>
                <a:tc>
                  <a:txBody>
                    <a:bodyPr/>
                    <a:lstStyle/>
                    <a:p>
                      <a:pPr algn="l" fontAlgn="b"/>
                      <a:r>
                        <a:rPr lang="sk-SK" sz="1000" u="none" strike="noStrike">
                          <a:effectLst/>
                        </a:rPr>
                        <a:t>Srdeční infarkt (myokardální infarkt), mozková mrtvice, hypertenze, srdeční selhání, ateroskleróza.</a:t>
                      </a:r>
                      <a:endParaRPr lang="sk-SK" sz="1000" b="0" i="0" u="none" strike="noStrike">
                        <a:solidFill>
                          <a:srgbClr val="000000"/>
                        </a:solidFill>
                        <a:effectLst/>
                        <a:latin typeface="Aptos Narrow" panose="020B0004020202020204" pitchFamily="34" charset="0"/>
                      </a:endParaRPr>
                    </a:p>
                  </a:txBody>
                  <a:tcPr marL="4795" marR="4795" marT="4795" marB="0" anchor="b"/>
                </a:tc>
                <a:extLst>
                  <a:ext uri="{0D108BD9-81ED-4DB2-BD59-A6C34878D82A}">
                    <a16:rowId xmlns:a16="http://schemas.microsoft.com/office/drawing/2014/main" val="2486546183"/>
                  </a:ext>
                </a:extLst>
              </a:tr>
              <a:tr h="741367">
                <a:tc>
                  <a:txBody>
                    <a:bodyPr/>
                    <a:lstStyle/>
                    <a:p>
                      <a:pPr algn="ctr" fontAlgn="b"/>
                      <a:r>
                        <a:rPr lang="sk-SK" sz="1000" u="none" strike="noStrike" dirty="0" err="1">
                          <a:effectLst/>
                        </a:rPr>
                        <a:t>Respiratory</a:t>
                      </a:r>
                      <a:r>
                        <a:rPr lang="sk-SK" sz="1000" u="none" strike="noStrike" dirty="0">
                          <a:effectLst/>
                        </a:rPr>
                        <a:t> </a:t>
                      </a:r>
                      <a:r>
                        <a:rPr lang="sk-SK" sz="1000" u="none" strike="noStrike" dirty="0" err="1">
                          <a:effectLst/>
                        </a:rPr>
                        <a:t>diseases</a:t>
                      </a:r>
                      <a:endParaRPr lang="sk-SK" sz="1000" b="1" i="0" u="none" strike="noStrike" dirty="0">
                        <a:solidFill>
                          <a:srgbClr val="000000"/>
                        </a:solidFill>
                        <a:effectLst/>
                        <a:latin typeface="Aptos Narrow" panose="020B0004020202020204" pitchFamily="34" charset="0"/>
                      </a:endParaRPr>
                    </a:p>
                  </a:txBody>
                  <a:tcPr marL="4795" marR="4795" marT="4795" marB="0" anchor="b"/>
                </a:tc>
                <a:tc>
                  <a:txBody>
                    <a:bodyPr/>
                    <a:lstStyle/>
                    <a:p>
                      <a:pPr algn="l" fontAlgn="b"/>
                      <a:r>
                        <a:rPr lang="sk-SK" sz="1000" u="none" strike="noStrike" dirty="0">
                          <a:effectLst/>
                        </a:rPr>
                        <a:t>Chronická </a:t>
                      </a:r>
                      <a:r>
                        <a:rPr lang="sk-SK" sz="1000" u="none" strike="noStrike" dirty="0" err="1">
                          <a:effectLst/>
                        </a:rPr>
                        <a:t>obstrukční</a:t>
                      </a:r>
                      <a:r>
                        <a:rPr lang="sk-SK" sz="1000" u="none" strike="noStrike" dirty="0">
                          <a:effectLst/>
                        </a:rPr>
                        <a:t> </a:t>
                      </a:r>
                      <a:r>
                        <a:rPr lang="sk-SK" sz="1000" u="none" strike="noStrike" dirty="0" err="1">
                          <a:effectLst/>
                        </a:rPr>
                        <a:t>plicní</a:t>
                      </a:r>
                      <a:r>
                        <a:rPr lang="sk-SK" sz="1000" u="none" strike="noStrike" dirty="0">
                          <a:effectLst/>
                        </a:rPr>
                        <a:t> nemoc (CHOPN), astma, </a:t>
                      </a:r>
                      <a:r>
                        <a:rPr lang="sk-SK" sz="1000" u="none" strike="noStrike" dirty="0" err="1">
                          <a:effectLst/>
                        </a:rPr>
                        <a:t>pneumonie</a:t>
                      </a:r>
                      <a:r>
                        <a:rPr lang="sk-SK" sz="1000" u="none" strike="noStrike" dirty="0">
                          <a:effectLst/>
                        </a:rPr>
                        <a:t>, </a:t>
                      </a:r>
                      <a:r>
                        <a:rPr lang="sk-SK" sz="1000" u="none" strike="noStrike" dirty="0" err="1">
                          <a:effectLst/>
                        </a:rPr>
                        <a:t>chřipka</a:t>
                      </a:r>
                      <a:r>
                        <a:rPr lang="sk-SK" sz="1000" u="none" strike="noStrike" dirty="0">
                          <a:effectLst/>
                        </a:rPr>
                        <a:t>, </a:t>
                      </a:r>
                      <a:endParaRPr lang="sk-SK" sz="1000" b="0" i="0" u="none" strike="noStrike" dirty="0">
                        <a:solidFill>
                          <a:srgbClr val="000000"/>
                        </a:solidFill>
                        <a:effectLst/>
                        <a:latin typeface="Aptos Narrow" panose="020B0004020202020204" pitchFamily="34" charset="0"/>
                      </a:endParaRPr>
                    </a:p>
                  </a:txBody>
                  <a:tcPr marL="4795" marR="4795" marT="4795" marB="0" anchor="b"/>
                </a:tc>
                <a:extLst>
                  <a:ext uri="{0D108BD9-81ED-4DB2-BD59-A6C34878D82A}">
                    <a16:rowId xmlns:a16="http://schemas.microsoft.com/office/drawing/2014/main" val="3036641375"/>
                  </a:ext>
                </a:extLst>
              </a:tr>
              <a:tr h="833439">
                <a:tc>
                  <a:txBody>
                    <a:bodyPr/>
                    <a:lstStyle/>
                    <a:p>
                      <a:pPr algn="ctr" fontAlgn="b"/>
                      <a:r>
                        <a:rPr lang="sk-SK" sz="1000" u="none" strike="noStrike" dirty="0" err="1">
                          <a:effectLst/>
                        </a:rPr>
                        <a:t>Cancer</a:t>
                      </a:r>
                      <a:endParaRPr lang="sk-SK" sz="1000" b="1" i="0" u="none" strike="noStrike" dirty="0">
                        <a:solidFill>
                          <a:srgbClr val="000000"/>
                        </a:solidFill>
                        <a:effectLst/>
                        <a:latin typeface="Aptos Narrow" panose="020B0004020202020204" pitchFamily="34" charset="0"/>
                      </a:endParaRPr>
                    </a:p>
                  </a:txBody>
                  <a:tcPr marL="4795" marR="4795" marT="4795" marB="0" anchor="b"/>
                </a:tc>
                <a:tc>
                  <a:txBody>
                    <a:bodyPr/>
                    <a:lstStyle/>
                    <a:p>
                      <a:pPr algn="l" fontAlgn="b"/>
                      <a:r>
                        <a:rPr lang="sk-SK" sz="1000" u="none" strike="noStrike">
                          <a:effectLst/>
                        </a:rPr>
                        <a:t>Rakovina prsu, rakovina plic, rakovina prostaty, rakovina tlustého střeva, leukémie.</a:t>
                      </a:r>
                      <a:endParaRPr lang="sk-SK" sz="1000" b="0" i="0" u="none" strike="noStrike">
                        <a:solidFill>
                          <a:srgbClr val="000000"/>
                        </a:solidFill>
                        <a:effectLst/>
                        <a:latin typeface="Aptos Narrow" panose="020B0004020202020204" pitchFamily="34" charset="0"/>
                      </a:endParaRPr>
                    </a:p>
                  </a:txBody>
                  <a:tcPr marL="4795" marR="4795" marT="4795" marB="0" anchor="b"/>
                </a:tc>
                <a:extLst>
                  <a:ext uri="{0D108BD9-81ED-4DB2-BD59-A6C34878D82A}">
                    <a16:rowId xmlns:a16="http://schemas.microsoft.com/office/drawing/2014/main" val="492330322"/>
                  </a:ext>
                </a:extLst>
              </a:tr>
              <a:tr h="833439">
                <a:tc>
                  <a:txBody>
                    <a:bodyPr/>
                    <a:lstStyle/>
                    <a:p>
                      <a:pPr algn="ctr" fontAlgn="b"/>
                      <a:r>
                        <a:rPr lang="sk-SK" sz="1000" u="none" strike="noStrike" dirty="0" err="1">
                          <a:effectLst/>
                        </a:rPr>
                        <a:t>External</a:t>
                      </a:r>
                      <a:r>
                        <a:rPr lang="sk-SK" sz="1000" u="none" strike="noStrike" dirty="0">
                          <a:effectLst/>
                        </a:rPr>
                        <a:t> </a:t>
                      </a:r>
                      <a:r>
                        <a:rPr lang="sk-SK" sz="1000" u="none" strike="noStrike" dirty="0" err="1">
                          <a:effectLst/>
                        </a:rPr>
                        <a:t>causes</a:t>
                      </a:r>
                      <a:r>
                        <a:rPr lang="sk-SK" sz="1000" u="none" strike="noStrike" dirty="0">
                          <a:effectLst/>
                        </a:rPr>
                        <a:t> of </a:t>
                      </a:r>
                      <a:r>
                        <a:rPr lang="sk-SK" sz="1000" u="none" strike="noStrike" dirty="0" err="1">
                          <a:effectLst/>
                        </a:rPr>
                        <a:t>deaths</a:t>
                      </a:r>
                      <a:endParaRPr lang="sk-SK" sz="1000" b="1" i="0" u="none" strike="noStrike" dirty="0">
                        <a:solidFill>
                          <a:srgbClr val="000000"/>
                        </a:solidFill>
                        <a:effectLst/>
                        <a:latin typeface="Aptos Narrow" panose="020B0004020202020204" pitchFamily="34" charset="0"/>
                      </a:endParaRPr>
                    </a:p>
                  </a:txBody>
                  <a:tcPr marL="4795" marR="4795" marT="4795" marB="0" anchor="b"/>
                </a:tc>
                <a:tc>
                  <a:txBody>
                    <a:bodyPr/>
                    <a:lstStyle/>
                    <a:p>
                      <a:pPr algn="l" fontAlgn="b"/>
                      <a:r>
                        <a:rPr lang="sk-SK" sz="1000" u="none" strike="noStrike">
                          <a:effectLst/>
                        </a:rPr>
                        <a:t>Dopravní nehody, pády, utopení, sebevraždy, násilí (např. vraždy), pracovní úrazy.</a:t>
                      </a:r>
                      <a:endParaRPr lang="sk-SK" sz="1000" b="0" i="0" u="none" strike="noStrike">
                        <a:solidFill>
                          <a:srgbClr val="000000"/>
                        </a:solidFill>
                        <a:effectLst/>
                        <a:latin typeface="Aptos Narrow" panose="020B0004020202020204" pitchFamily="34" charset="0"/>
                      </a:endParaRPr>
                    </a:p>
                  </a:txBody>
                  <a:tcPr marL="4795" marR="4795" marT="4795" marB="0" anchor="b"/>
                </a:tc>
                <a:extLst>
                  <a:ext uri="{0D108BD9-81ED-4DB2-BD59-A6C34878D82A}">
                    <a16:rowId xmlns:a16="http://schemas.microsoft.com/office/drawing/2014/main" val="751123136"/>
                  </a:ext>
                </a:extLst>
              </a:tr>
              <a:tr h="925511">
                <a:tc>
                  <a:txBody>
                    <a:bodyPr/>
                    <a:lstStyle/>
                    <a:p>
                      <a:pPr algn="ctr" fontAlgn="b"/>
                      <a:r>
                        <a:rPr lang="sk-SK" sz="1000" u="none" strike="noStrike" dirty="0" err="1">
                          <a:effectLst/>
                        </a:rPr>
                        <a:t>Other</a:t>
                      </a:r>
                      <a:r>
                        <a:rPr lang="sk-SK" sz="1000" u="none" strike="noStrike" dirty="0">
                          <a:effectLst/>
                        </a:rPr>
                        <a:t> </a:t>
                      </a:r>
                      <a:r>
                        <a:rPr lang="sk-SK" sz="1000" u="none" strike="noStrike" dirty="0" err="1">
                          <a:effectLst/>
                        </a:rPr>
                        <a:t>causes</a:t>
                      </a:r>
                      <a:endParaRPr lang="sk-SK" sz="1000" b="1" i="0" u="none" strike="noStrike" dirty="0">
                        <a:solidFill>
                          <a:srgbClr val="000000"/>
                        </a:solidFill>
                        <a:effectLst/>
                        <a:latin typeface="Aptos Narrow" panose="020B0004020202020204" pitchFamily="34" charset="0"/>
                      </a:endParaRPr>
                    </a:p>
                  </a:txBody>
                  <a:tcPr marL="4795" marR="4795" marT="4795" marB="0" anchor="b"/>
                </a:tc>
                <a:tc>
                  <a:txBody>
                    <a:bodyPr/>
                    <a:lstStyle/>
                    <a:p>
                      <a:pPr algn="l" fontAlgn="b"/>
                      <a:r>
                        <a:rPr lang="sk-SK" sz="1000" u="none" strike="noStrike" dirty="0">
                          <a:effectLst/>
                        </a:rPr>
                        <a:t>Infekční nemoci (</a:t>
                      </a:r>
                      <a:r>
                        <a:rPr lang="sk-SK" sz="1000" u="none" strike="noStrike" dirty="0" err="1">
                          <a:effectLst/>
                        </a:rPr>
                        <a:t>např</a:t>
                      </a:r>
                      <a:r>
                        <a:rPr lang="sk-SK" sz="1000" u="none" strike="noStrike" dirty="0">
                          <a:effectLst/>
                        </a:rPr>
                        <a:t>. HIV/AIDS, tuberkulóza), neurologické poruchy (</a:t>
                      </a:r>
                      <a:r>
                        <a:rPr lang="sk-SK" sz="1000" u="none" strike="noStrike" dirty="0" err="1">
                          <a:effectLst/>
                        </a:rPr>
                        <a:t>Alzheimerova</a:t>
                      </a:r>
                      <a:r>
                        <a:rPr lang="sk-SK" sz="1000" u="none" strike="noStrike" dirty="0">
                          <a:effectLst/>
                        </a:rPr>
                        <a:t> nemoc), cukrovka.</a:t>
                      </a:r>
                      <a:endParaRPr lang="sk-SK" sz="1000" b="0" i="0" u="none" strike="noStrike" dirty="0">
                        <a:solidFill>
                          <a:srgbClr val="000000"/>
                        </a:solidFill>
                        <a:effectLst/>
                        <a:latin typeface="Aptos Narrow" panose="020B0004020202020204" pitchFamily="34" charset="0"/>
                      </a:endParaRPr>
                    </a:p>
                  </a:txBody>
                  <a:tcPr marL="4795" marR="4795" marT="4795" marB="0" anchor="b"/>
                </a:tc>
                <a:extLst>
                  <a:ext uri="{0D108BD9-81ED-4DB2-BD59-A6C34878D82A}">
                    <a16:rowId xmlns:a16="http://schemas.microsoft.com/office/drawing/2014/main" val="3388858646"/>
                  </a:ext>
                </a:extLst>
              </a:tr>
            </a:tbl>
          </a:graphicData>
        </a:graphic>
      </p:graphicFrame>
    </p:spTree>
    <p:extLst>
      <p:ext uri="{BB962C8B-B14F-4D97-AF65-F5344CB8AC3E}">
        <p14:creationId xmlns:p14="http://schemas.microsoft.com/office/powerpoint/2010/main" val="178612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2"/>
          <p:cNvGraphicFramePr>
            <a:graphicFrameLocks/>
          </p:cNvGraphicFramePr>
          <p:nvPr/>
        </p:nvGraphicFramePr>
        <p:xfrm>
          <a:off x="453488" y="866899"/>
          <a:ext cx="5215792" cy="5849785"/>
        </p:xfrm>
        <a:graphic>
          <a:graphicData uri="http://schemas.openxmlformats.org/drawingml/2006/chart">
            <c:chart xmlns:c="http://schemas.openxmlformats.org/drawingml/2006/chart" xmlns:r="http://schemas.openxmlformats.org/officeDocument/2006/relationships" r:id="rId3"/>
          </a:graphicData>
        </a:graphic>
      </p:graphicFrame>
      <p:sp>
        <p:nvSpPr>
          <p:cNvPr id="5" name="Obdĺžnik 4"/>
          <p:cNvSpPr/>
          <p:nvPr/>
        </p:nvSpPr>
        <p:spPr>
          <a:xfrm>
            <a:off x="102734" y="220568"/>
            <a:ext cx="6096000" cy="646331"/>
          </a:xfrm>
          <a:prstGeom prst="rect">
            <a:avLst/>
          </a:prstGeom>
        </p:spPr>
        <p:txBody>
          <a:bodyPr>
            <a:spAutoFit/>
          </a:bodyPr>
          <a:lstStyle/>
          <a:p>
            <a:r>
              <a:rPr lang="en-GB" dirty="0">
                <a:solidFill>
                  <a:schemeClr val="tx1">
                    <a:lumMod val="50000"/>
                    <a:lumOff val="50000"/>
                  </a:schemeClr>
                </a:solidFill>
                <a:latin typeface="Times New Roman" charset="0"/>
                <a:ea typeface="Times New Roman" charset="0"/>
                <a:cs typeface="Times New Roman" charset="0"/>
              </a:rPr>
              <a:t>ÚMRTNOST KTERÉ LZE PŘEDEJÍT /PREVENTABLE MORTALITY RATES </a:t>
            </a:r>
            <a:endParaRPr lang="en-GB" dirty="0"/>
          </a:p>
        </p:txBody>
      </p:sp>
      <p:graphicFrame>
        <p:nvGraphicFramePr>
          <p:cNvPr id="6" name="Chart 4"/>
          <p:cNvGraphicFramePr>
            <a:graphicFrameLocks/>
          </p:cNvGraphicFramePr>
          <p:nvPr/>
        </p:nvGraphicFramePr>
        <p:xfrm>
          <a:off x="6198734" y="1698171"/>
          <a:ext cx="4869069" cy="3764478"/>
        </p:xfrm>
        <a:graphic>
          <a:graphicData uri="http://schemas.openxmlformats.org/drawingml/2006/chart">
            <c:chart xmlns:c="http://schemas.openxmlformats.org/drawingml/2006/chart" xmlns:r="http://schemas.openxmlformats.org/officeDocument/2006/relationships" r:id="rId4"/>
          </a:graphicData>
        </a:graphic>
      </p:graphicFrame>
      <p:sp>
        <p:nvSpPr>
          <p:cNvPr id="8" name="Obdĺžnik 7"/>
          <p:cNvSpPr/>
          <p:nvPr/>
        </p:nvSpPr>
        <p:spPr>
          <a:xfrm>
            <a:off x="6352837" y="220568"/>
            <a:ext cx="5839163" cy="369332"/>
          </a:xfrm>
          <a:prstGeom prst="rect">
            <a:avLst/>
          </a:prstGeom>
        </p:spPr>
        <p:txBody>
          <a:bodyPr wrap="none">
            <a:spAutoFit/>
          </a:bodyPr>
          <a:lstStyle/>
          <a:p>
            <a:r>
              <a:rPr lang="en-GB" dirty="0">
                <a:solidFill>
                  <a:schemeClr val="tx1">
                    <a:lumMod val="50000"/>
                    <a:lumOff val="50000"/>
                  </a:schemeClr>
                </a:solidFill>
                <a:latin typeface="Times New Roman" charset="0"/>
                <a:ea typeface="Times New Roman" charset="0"/>
                <a:cs typeface="Times New Roman" charset="0"/>
              </a:rPr>
              <a:t>HLAVNÍ PŘÍČINY ÚMRTNOSTI, KTERÉ LZE PŘEDEJÍT</a:t>
            </a:r>
          </a:p>
        </p:txBody>
      </p:sp>
      <p:sp>
        <p:nvSpPr>
          <p:cNvPr id="9" name="Obdĺžnik 8"/>
          <p:cNvSpPr/>
          <p:nvPr/>
        </p:nvSpPr>
        <p:spPr>
          <a:xfrm>
            <a:off x="10821112" y="6581001"/>
            <a:ext cx="1370888" cy="276999"/>
          </a:xfrm>
          <a:prstGeom prst="rect">
            <a:avLst/>
          </a:prstGeom>
        </p:spPr>
        <p:txBody>
          <a:bodyPr wrap="none">
            <a:spAutoFit/>
          </a:bodyPr>
          <a:lstStyle/>
          <a:p>
            <a:r>
              <a:rPr lang="is-IS" sz="1200" b="0" i="0">
                <a:solidFill>
                  <a:srgbClr val="4B4B4B"/>
                </a:solidFill>
                <a:effectLst/>
                <a:latin typeface="arial" charset="0"/>
              </a:rPr>
              <a:t>OECD/EU (2016)</a:t>
            </a:r>
            <a:endParaRPr lang="en-GB" sz="1200" dirty="0"/>
          </a:p>
        </p:txBody>
      </p:sp>
    </p:spTree>
    <p:extLst>
      <p:ext uri="{BB962C8B-B14F-4D97-AF65-F5344CB8AC3E}">
        <p14:creationId xmlns:p14="http://schemas.microsoft.com/office/powerpoint/2010/main" val="1959103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objekt pre obsah 3">
            <a:extLst>
              <a:ext uri="{FF2B5EF4-FFF2-40B4-BE49-F238E27FC236}">
                <a16:creationId xmlns:a16="http://schemas.microsoft.com/office/drawing/2014/main" id="{576D93C9-5EA2-4140-8885-F5C532616F1A}"/>
              </a:ext>
            </a:extLst>
          </p:cNvPr>
          <p:cNvGraphicFramePr>
            <a:graphicFrameLocks noGrp="1"/>
          </p:cNvGraphicFramePr>
          <p:nvPr>
            <p:ph idx="1"/>
            <p:extLst>
              <p:ext uri="{D42A27DB-BD31-4B8C-83A1-F6EECF244321}">
                <p14:modId xmlns:p14="http://schemas.microsoft.com/office/powerpoint/2010/main" val="3841141447"/>
              </p:ext>
            </p:extLst>
          </p:nvPr>
        </p:nvGraphicFramePr>
        <p:xfrm>
          <a:off x="914400" y="475989"/>
          <a:ext cx="10363200" cy="53152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88653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2141FF-9F77-9244-288C-2A4310629C27}"/>
              </a:ext>
            </a:extLst>
          </p:cNvPr>
          <p:cNvSpPr>
            <a:spLocks noGrp="1"/>
          </p:cNvSpPr>
          <p:nvPr>
            <p:ph type="title"/>
          </p:nvPr>
        </p:nvSpPr>
        <p:spPr>
          <a:xfrm>
            <a:off x="912524" y="268199"/>
            <a:ext cx="10364451" cy="646332"/>
          </a:xfrm>
        </p:spPr>
        <p:txBody>
          <a:bodyPr>
            <a:normAutofit/>
          </a:bodyPr>
          <a:lstStyle/>
          <a:p>
            <a:r>
              <a:rPr lang="cs-CZ" dirty="0"/>
              <a:t>Co je zdraví?</a:t>
            </a:r>
          </a:p>
        </p:txBody>
      </p:sp>
      <p:graphicFrame>
        <p:nvGraphicFramePr>
          <p:cNvPr id="4" name="Zástupný objekt pre obsah 3">
            <a:extLst>
              <a:ext uri="{FF2B5EF4-FFF2-40B4-BE49-F238E27FC236}">
                <a16:creationId xmlns:a16="http://schemas.microsoft.com/office/drawing/2014/main" id="{E1E92672-6A06-7E1F-F566-4904D2199BC0}"/>
              </a:ext>
            </a:extLst>
          </p:cNvPr>
          <p:cNvGraphicFramePr>
            <a:graphicFrameLocks noGrp="1"/>
          </p:cNvGraphicFramePr>
          <p:nvPr>
            <p:ph idx="1"/>
            <p:extLst>
              <p:ext uri="{D42A27DB-BD31-4B8C-83A1-F6EECF244321}">
                <p14:modId xmlns:p14="http://schemas.microsoft.com/office/powerpoint/2010/main" val="4288327566"/>
              </p:ext>
            </p:extLst>
          </p:nvPr>
        </p:nvGraphicFramePr>
        <p:xfrm>
          <a:off x="914400" y="1257300"/>
          <a:ext cx="10363200" cy="46861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BlokTextu 4">
            <a:extLst>
              <a:ext uri="{FF2B5EF4-FFF2-40B4-BE49-F238E27FC236}">
                <a16:creationId xmlns:a16="http://schemas.microsoft.com/office/drawing/2014/main" id="{E19FE01F-858D-17EE-6379-DD2F0068AF7F}"/>
              </a:ext>
            </a:extLst>
          </p:cNvPr>
          <p:cNvSpPr txBox="1"/>
          <p:nvPr/>
        </p:nvSpPr>
        <p:spPr>
          <a:xfrm>
            <a:off x="5540828" y="3482289"/>
            <a:ext cx="1110343" cy="369332"/>
          </a:xfrm>
          <a:prstGeom prst="rect">
            <a:avLst/>
          </a:prstGeom>
          <a:noFill/>
        </p:spPr>
        <p:txBody>
          <a:bodyPr wrap="square" rtlCol="0">
            <a:spAutoFit/>
          </a:bodyPr>
          <a:lstStyle/>
          <a:p>
            <a:pPr algn="ctr"/>
            <a:r>
              <a:rPr lang="en-GB" b="1" dirty="0">
                <a:solidFill>
                  <a:schemeClr val="tx1">
                    <a:lumMod val="75000"/>
                    <a:lumOff val="25000"/>
                  </a:schemeClr>
                </a:solidFill>
                <a:latin typeface="Times New Roman" charset="0"/>
                <a:ea typeface="Times New Roman" charset="0"/>
                <a:cs typeface="Times New Roman" charset="0"/>
              </a:rPr>
              <a:t>ZDRAVÍ</a:t>
            </a:r>
          </a:p>
        </p:txBody>
      </p:sp>
      <p:sp>
        <p:nvSpPr>
          <p:cNvPr id="7" name="BlokTextu 6">
            <a:extLst>
              <a:ext uri="{FF2B5EF4-FFF2-40B4-BE49-F238E27FC236}">
                <a16:creationId xmlns:a16="http://schemas.microsoft.com/office/drawing/2014/main" id="{076C054C-8E10-6C2C-A10E-9689DF3F12F5}"/>
              </a:ext>
            </a:extLst>
          </p:cNvPr>
          <p:cNvSpPr txBox="1"/>
          <p:nvPr/>
        </p:nvSpPr>
        <p:spPr>
          <a:xfrm>
            <a:off x="555171" y="5943469"/>
            <a:ext cx="11371490" cy="646331"/>
          </a:xfrm>
          <a:prstGeom prst="rect">
            <a:avLst/>
          </a:prstGeom>
          <a:noFill/>
        </p:spPr>
        <p:txBody>
          <a:bodyPr wrap="square">
            <a:spAutoFit/>
          </a:bodyPr>
          <a:lstStyle/>
          <a:p>
            <a:r>
              <a:rPr lang="sk-SK" b="0" i="0" u="none" strike="noStrike" dirty="0">
                <a:solidFill>
                  <a:srgbClr val="0F0F0F"/>
                </a:solidFill>
                <a:effectLst/>
                <a:latin typeface="Söhne"/>
              </a:rPr>
              <a:t>DEFINICE WHO Z ROKU 1948: „STAV ÚPLNÉ FYZICKÉ, MENTÁLNÍ A SOCIÁLNÍ POHODY, A NE POUZE ABSENCE NEMOCI NEBO NEDOSTATKŮ.“</a:t>
            </a:r>
            <a:endParaRPr lang="cs-CZ" dirty="0"/>
          </a:p>
        </p:txBody>
      </p:sp>
    </p:spTree>
    <p:extLst>
      <p:ext uri="{BB962C8B-B14F-4D97-AF65-F5344CB8AC3E}">
        <p14:creationId xmlns:p14="http://schemas.microsoft.com/office/powerpoint/2010/main" val="334850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 3"/>
          <p:cNvGraphicFramePr>
            <a:graphicFrameLocks/>
          </p:cNvGraphicFramePr>
          <p:nvPr>
            <p:extLst>
              <p:ext uri="{D42A27DB-BD31-4B8C-83A1-F6EECF244321}">
                <p14:modId xmlns:p14="http://schemas.microsoft.com/office/powerpoint/2010/main" val="3184288157"/>
              </p:ext>
            </p:extLst>
          </p:nvPr>
        </p:nvGraphicFramePr>
        <p:xfrm>
          <a:off x="246062" y="285750"/>
          <a:ext cx="11699875" cy="6286500"/>
        </p:xfrm>
        <a:graphic>
          <a:graphicData uri="http://schemas.openxmlformats.org/drawingml/2006/chart">
            <c:chart xmlns:c="http://schemas.openxmlformats.org/drawingml/2006/chart" xmlns:r="http://schemas.openxmlformats.org/officeDocument/2006/relationships" r:id="rId3"/>
          </a:graphicData>
        </a:graphic>
      </p:graphicFrame>
      <p:sp>
        <p:nvSpPr>
          <p:cNvPr id="5" name="Obdĺžnik 4"/>
          <p:cNvSpPr/>
          <p:nvPr/>
        </p:nvSpPr>
        <p:spPr>
          <a:xfrm>
            <a:off x="10821112" y="6581001"/>
            <a:ext cx="1370888" cy="276999"/>
          </a:xfrm>
          <a:prstGeom prst="rect">
            <a:avLst/>
          </a:prstGeom>
        </p:spPr>
        <p:txBody>
          <a:bodyPr wrap="none">
            <a:spAutoFit/>
          </a:bodyPr>
          <a:lstStyle/>
          <a:p>
            <a:r>
              <a:rPr lang="is-IS" sz="1200" b="0" i="0">
                <a:solidFill>
                  <a:srgbClr val="4B4B4B"/>
                </a:solidFill>
                <a:effectLst/>
                <a:latin typeface="arial" charset="0"/>
              </a:rPr>
              <a:t>OECD/EU (2016)</a:t>
            </a:r>
            <a:endParaRPr lang="en-GB" sz="1200" dirty="0"/>
          </a:p>
        </p:txBody>
      </p:sp>
    </p:spTree>
    <p:extLst>
      <p:ext uri="{BB962C8B-B14F-4D97-AF65-F5344CB8AC3E}">
        <p14:creationId xmlns:p14="http://schemas.microsoft.com/office/powerpoint/2010/main" val="1766008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 3">
            <a:extLst>
              <a:ext uri="{FF2B5EF4-FFF2-40B4-BE49-F238E27FC236}">
                <a16:creationId xmlns:a16="http://schemas.microsoft.com/office/drawing/2014/main" id="{C65D77C1-379F-5F43-B638-9BE9297DCA45}"/>
              </a:ext>
            </a:extLst>
          </p:cNvPr>
          <p:cNvGraphicFramePr>
            <a:graphicFrameLocks/>
          </p:cNvGraphicFramePr>
          <p:nvPr/>
        </p:nvGraphicFramePr>
        <p:xfrm>
          <a:off x="1153117" y="712922"/>
          <a:ext cx="9885766" cy="52071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50323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3774" y="0"/>
            <a:ext cx="10364451" cy="1596177"/>
          </a:xfrm>
        </p:spPr>
        <p:txBody>
          <a:bodyPr>
            <a:normAutofit/>
          </a:bodyPr>
          <a:lstStyle/>
          <a:p>
            <a:r>
              <a:rPr lang="en-GB" sz="2400" dirty="0">
                <a:solidFill>
                  <a:schemeClr val="tx1">
                    <a:lumMod val="75000"/>
                    <a:lumOff val="25000"/>
                  </a:schemeClr>
                </a:solidFill>
                <a:latin typeface="Times New Roman" charset="0"/>
                <a:ea typeface="Times New Roman" charset="0"/>
                <a:cs typeface="Times New Roman" charset="0"/>
              </a:rPr>
              <a:t>Moderate weekly physical activity among adults in EU countries, by level of education, 2014</a:t>
            </a:r>
          </a:p>
        </p:txBody>
      </p:sp>
      <p:graphicFrame>
        <p:nvGraphicFramePr>
          <p:cNvPr id="4" name="Chart 3"/>
          <p:cNvGraphicFramePr>
            <a:graphicFrameLocks/>
          </p:cNvGraphicFramePr>
          <p:nvPr/>
        </p:nvGraphicFramePr>
        <p:xfrm>
          <a:off x="726166" y="1460665"/>
          <a:ext cx="10317885" cy="4916384"/>
        </p:xfrm>
        <a:graphic>
          <a:graphicData uri="http://schemas.openxmlformats.org/drawingml/2006/chart">
            <c:chart xmlns:c="http://schemas.openxmlformats.org/drawingml/2006/chart" xmlns:r="http://schemas.openxmlformats.org/officeDocument/2006/relationships" r:id="rId3"/>
          </a:graphicData>
        </a:graphic>
      </p:graphicFrame>
      <p:sp>
        <p:nvSpPr>
          <p:cNvPr id="5" name="Obdĺžnik 4"/>
          <p:cNvSpPr/>
          <p:nvPr/>
        </p:nvSpPr>
        <p:spPr>
          <a:xfrm>
            <a:off x="10821112" y="6581001"/>
            <a:ext cx="1370888" cy="276999"/>
          </a:xfrm>
          <a:prstGeom prst="rect">
            <a:avLst/>
          </a:prstGeom>
        </p:spPr>
        <p:txBody>
          <a:bodyPr wrap="none">
            <a:spAutoFit/>
          </a:bodyPr>
          <a:lstStyle/>
          <a:p>
            <a:r>
              <a:rPr lang="is-IS" sz="1200" b="0" i="0">
                <a:solidFill>
                  <a:srgbClr val="4B4B4B"/>
                </a:solidFill>
                <a:effectLst/>
                <a:latin typeface="arial" charset="0"/>
              </a:rPr>
              <a:t>OECD/EU (2016)</a:t>
            </a:r>
            <a:endParaRPr lang="en-GB" sz="1200" dirty="0"/>
          </a:p>
        </p:txBody>
      </p:sp>
    </p:spTree>
    <p:extLst>
      <p:ext uri="{BB962C8B-B14F-4D97-AF65-F5344CB8AC3E}">
        <p14:creationId xmlns:p14="http://schemas.microsoft.com/office/powerpoint/2010/main" val="5016942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objekt pre obsah 3">
            <a:extLst>
              <a:ext uri="{FF2B5EF4-FFF2-40B4-BE49-F238E27FC236}">
                <a16:creationId xmlns:a16="http://schemas.microsoft.com/office/drawing/2014/main" id="{54C56952-AFEF-1544-BAE4-A7378A936603}"/>
              </a:ext>
            </a:extLst>
          </p:cNvPr>
          <p:cNvGraphicFramePr>
            <a:graphicFrameLocks noGrp="1"/>
          </p:cNvGraphicFramePr>
          <p:nvPr>
            <p:ph idx="1"/>
            <p:extLst>
              <p:ext uri="{D42A27DB-BD31-4B8C-83A1-F6EECF244321}">
                <p14:modId xmlns:p14="http://schemas.microsoft.com/office/powerpoint/2010/main" val="2555627260"/>
              </p:ext>
            </p:extLst>
          </p:nvPr>
        </p:nvGraphicFramePr>
        <p:xfrm>
          <a:off x="838200" y="650929"/>
          <a:ext cx="10515600" cy="55260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113069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4"/>
          <p:cNvGraphicFramePr>
            <a:graphicFrameLocks/>
          </p:cNvGraphicFramePr>
          <p:nvPr/>
        </p:nvGraphicFramePr>
        <p:xfrm>
          <a:off x="393700" y="1524433"/>
          <a:ext cx="4285900" cy="50565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2"/>
          <p:cNvGraphicFramePr>
            <a:graphicFrameLocks/>
          </p:cNvGraphicFramePr>
          <p:nvPr/>
        </p:nvGraphicFramePr>
        <p:xfrm>
          <a:off x="6534047" y="1565708"/>
          <a:ext cx="3951865" cy="4727575"/>
        </p:xfrm>
        <a:graphic>
          <a:graphicData uri="http://schemas.openxmlformats.org/drawingml/2006/chart">
            <c:chart xmlns:c="http://schemas.openxmlformats.org/drawingml/2006/chart" xmlns:r="http://schemas.openxmlformats.org/officeDocument/2006/relationships" r:id="rId4"/>
          </a:graphicData>
        </a:graphic>
      </p:graphicFrame>
      <p:sp>
        <p:nvSpPr>
          <p:cNvPr id="9" name="Obdĺžnik 8"/>
          <p:cNvSpPr/>
          <p:nvPr/>
        </p:nvSpPr>
        <p:spPr>
          <a:xfrm>
            <a:off x="393700" y="386386"/>
            <a:ext cx="4320804" cy="646331"/>
          </a:xfrm>
          <a:prstGeom prst="rect">
            <a:avLst/>
          </a:prstGeom>
        </p:spPr>
        <p:txBody>
          <a:bodyPr wrap="square">
            <a:spAutoFit/>
          </a:bodyPr>
          <a:lstStyle/>
          <a:p>
            <a:r>
              <a:rPr lang="en-GB" dirty="0">
                <a:latin typeface="Times New Roman" charset="0"/>
                <a:ea typeface="Times New Roman" charset="0"/>
                <a:cs typeface="Times New Roman" charset="0"/>
              </a:rPr>
              <a:t>Cannabis use over the last 12 months among people aged 15 to 34, 2014 (or nearest year)</a:t>
            </a:r>
          </a:p>
        </p:txBody>
      </p:sp>
      <p:sp>
        <p:nvSpPr>
          <p:cNvPr id="10" name="Obdĺžnik 9"/>
          <p:cNvSpPr/>
          <p:nvPr/>
        </p:nvSpPr>
        <p:spPr>
          <a:xfrm>
            <a:off x="6444344" y="386386"/>
            <a:ext cx="4409703" cy="646331"/>
          </a:xfrm>
          <a:prstGeom prst="rect">
            <a:avLst/>
          </a:prstGeom>
        </p:spPr>
        <p:txBody>
          <a:bodyPr wrap="square">
            <a:spAutoFit/>
          </a:bodyPr>
          <a:lstStyle/>
          <a:p>
            <a:r>
              <a:rPr lang="en-GB" dirty="0"/>
              <a:t>Cocaine use over the last 12 months among people aged 15 to 34, 2014 (or nearest year)</a:t>
            </a:r>
          </a:p>
        </p:txBody>
      </p:sp>
      <p:sp>
        <p:nvSpPr>
          <p:cNvPr id="11" name="Obdĺžnik 10"/>
          <p:cNvSpPr/>
          <p:nvPr/>
        </p:nvSpPr>
        <p:spPr>
          <a:xfrm>
            <a:off x="10821112" y="6581001"/>
            <a:ext cx="1370888" cy="276999"/>
          </a:xfrm>
          <a:prstGeom prst="rect">
            <a:avLst/>
          </a:prstGeom>
        </p:spPr>
        <p:txBody>
          <a:bodyPr wrap="none">
            <a:spAutoFit/>
          </a:bodyPr>
          <a:lstStyle/>
          <a:p>
            <a:r>
              <a:rPr lang="is-IS" sz="1200" b="0" i="0">
                <a:solidFill>
                  <a:srgbClr val="4B4B4B"/>
                </a:solidFill>
                <a:effectLst/>
                <a:latin typeface="arial" charset="0"/>
              </a:rPr>
              <a:t>OECD/EU (2016)</a:t>
            </a:r>
            <a:endParaRPr lang="en-GB" sz="1200" dirty="0"/>
          </a:p>
        </p:txBody>
      </p:sp>
    </p:spTree>
    <p:extLst>
      <p:ext uri="{BB962C8B-B14F-4D97-AF65-F5344CB8AC3E}">
        <p14:creationId xmlns:p14="http://schemas.microsoft.com/office/powerpoint/2010/main" val="7749795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Zástupný objekt pre obsah 2">
            <a:extLst>
              <a:ext uri="{FF2B5EF4-FFF2-40B4-BE49-F238E27FC236}">
                <a16:creationId xmlns:a16="http://schemas.microsoft.com/office/drawing/2014/main" id="{1738DB5A-A962-F203-0944-EABFFCA50D0C}"/>
              </a:ext>
            </a:extLst>
          </p:cNvPr>
          <p:cNvGraphicFramePr>
            <a:graphicFrameLocks noGrp="1"/>
          </p:cNvGraphicFramePr>
          <p:nvPr>
            <p:ph idx="1"/>
            <p:extLst>
              <p:ext uri="{D42A27DB-BD31-4B8C-83A1-F6EECF244321}">
                <p14:modId xmlns:p14="http://schemas.microsoft.com/office/powerpoint/2010/main" val="3641839985"/>
              </p:ext>
            </p:extLst>
          </p:nvPr>
        </p:nvGraphicFramePr>
        <p:xfrm>
          <a:off x="914400" y="688933"/>
          <a:ext cx="10363200" cy="5102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82997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DF32B2-4759-254E-AA84-96C7F329DC86}"/>
              </a:ext>
            </a:extLst>
          </p:cNvPr>
          <p:cNvSpPr>
            <a:spLocks noGrp="1"/>
          </p:cNvSpPr>
          <p:nvPr>
            <p:ph type="title"/>
          </p:nvPr>
        </p:nvSpPr>
        <p:spPr>
          <a:xfrm>
            <a:off x="2101763" y="757261"/>
            <a:ext cx="6428462" cy="749996"/>
          </a:xfrm>
        </p:spPr>
        <p:txBody>
          <a:bodyPr>
            <a:noAutofit/>
          </a:bodyPr>
          <a:lstStyle/>
          <a:p>
            <a:br>
              <a:rPr lang="sk-SK" sz="1200" i="1" dirty="0">
                <a:latin typeface="+mn-lt"/>
              </a:rPr>
            </a:br>
            <a:r>
              <a:rPr lang="sk-SK" sz="1200" i="1" dirty="0">
                <a:latin typeface="+mn-lt"/>
              </a:rPr>
              <a:t>„Znáte pojem </a:t>
            </a:r>
            <a:r>
              <a:rPr lang="sk-SK" sz="1200" i="1" dirty="0" err="1">
                <a:latin typeface="+mn-lt"/>
              </a:rPr>
              <a:t>syndrom</a:t>
            </a:r>
            <a:r>
              <a:rPr lang="sk-SK" sz="1200" i="1" dirty="0">
                <a:latin typeface="+mn-lt"/>
              </a:rPr>
              <a:t> </a:t>
            </a:r>
            <a:r>
              <a:rPr lang="sk-SK" sz="1200" i="1" dirty="0" err="1">
                <a:latin typeface="+mn-lt"/>
              </a:rPr>
              <a:t>vyhoření</a:t>
            </a:r>
            <a:r>
              <a:rPr lang="sk-SK" sz="1200" i="1" dirty="0">
                <a:latin typeface="+mn-lt"/>
              </a:rPr>
              <a:t>?“</a:t>
            </a:r>
          </a:p>
        </p:txBody>
      </p:sp>
      <p:graphicFrame>
        <p:nvGraphicFramePr>
          <p:cNvPr id="4" name="Zástupný objekt pre obsah 3">
            <a:extLst>
              <a:ext uri="{FF2B5EF4-FFF2-40B4-BE49-F238E27FC236}">
                <a16:creationId xmlns:a16="http://schemas.microsoft.com/office/drawing/2014/main" id="{52170A21-B200-2947-AED8-4180F9916050}"/>
              </a:ext>
            </a:extLst>
          </p:cNvPr>
          <p:cNvGraphicFramePr>
            <a:graphicFrameLocks noGrp="1"/>
          </p:cNvGraphicFramePr>
          <p:nvPr>
            <p:ph idx="1"/>
          </p:nvPr>
        </p:nvGraphicFramePr>
        <p:xfrm>
          <a:off x="2638426" y="1507257"/>
          <a:ext cx="6698311" cy="979172"/>
        </p:xfrm>
        <a:graphic>
          <a:graphicData uri="http://schemas.openxmlformats.org/drawingml/2006/table">
            <a:tbl>
              <a:tblPr firstRow="1" firstCol="1" bandRow="1">
                <a:tableStyleId>{F5AB1C69-6EDB-4FF4-983F-18BD219EF322}</a:tableStyleId>
              </a:tblPr>
              <a:tblGrid>
                <a:gridCol w="928198">
                  <a:extLst>
                    <a:ext uri="{9D8B030D-6E8A-4147-A177-3AD203B41FA5}">
                      <a16:colId xmlns:a16="http://schemas.microsoft.com/office/drawing/2014/main" val="189847983"/>
                    </a:ext>
                  </a:extLst>
                </a:gridCol>
                <a:gridCol w="815522">
                  <a:extLst>
                    <a:ext uri="{9D8B030D-6E8A-4147-A177-3AD203B41FA5}">
                      <a16:colId xmlns:a16="http://schemas.microsoft.com/office/drawing/2014/main" val="1248879652"/>
                    </a:ext>
                  </a:extLst>
                </a:gridCol>
                <a:gridCol w="1191371">
                  <a:extLst>
                    <a:ext uri="{9D8B030D-6E8A-4147-A177-3AD203B41FA5}">
                      <a16:colId xmlns:a16="http://schemas.microsoft.com/office/drawing/2014/main" val="348794357"/>
                    </a:ext>
                  </a:extLst>
                </a:gridCol>
                <a:gridCol w="815522">
                  <a:extLst>
                    <a:ext uri="{9D8B030D-6E8A-4147-A177-3AD203B41FA5}">
                      <a16:colId xmlns:a16="http://schemas.microsoft.com/office/drawing/2014/main" val="3816408685"/>
                    </a:ext>
                  </a:extLst>
                </a:gridCol>
                <a:gridCol w="1191371">
                  <a:extLst>
                    <a:ext uri="{9D8B030D-6E8A-4147-A177-3AD203B41FA5}">
                      <a16:colId xmlns:a16="http://schemas.microsoft.com/office/drawing/2014/main" val="694757133"/>
                    </a:ext>
                  </a:extLst>
                </a:gridCol>
                <a:gridCol w="815522">
                  <a:extLst>
                    <a:ext uri="{9D8B030D-6E8A-4147-A177-3AD203B41FA5}">
                      <a16:colId xmlns:a16="http://schemas.microsoft.com/office/drawing/2014/main" val="1752676410"/>
                    </a:ext>
                  </a:extLst>
                </a:gridCol>
                <a:gridCol w="940805">
                  <a:extLst>
                    <a:ext uri="{9D8B030D-6E8A-4147-A177-3AD203B41FA5}">
                      <a16:colId xmlns:a16="http://schemas.microsoft.com/office/drawing/2014/main" val="419305722"/>
                    </a:ext>
                  </a:extLst>
                </a:gridCol>
              </a:tblGrid>
              <a:tr h="203200">
                <a:tc>
                  <a:txBody>
                    <a:bodyPr/>
                    <a:lstStyle/>
                    <a:p>
                      <a:endParaRPr lang="sk-SK" sz="1200" dirty="0">
                        <a:solidFill>
                          <a:schemeClr val="tx1"/>
                        </a:solidFill>
                        <a:effectLst/>
                        <a:latin typeface="+mn-lt"/>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lnSpc>
                          <a:spcPct val="150000"/>
                        </a:lnSpc>
                        <a:spcAft>
                          <a:spcPts val="0"/>
                        </a:spcAft>
                      </a:pPr>
                      <a:r>
                        <a:rPr lang="cs-CZ" sz="1200" b="1" dirty="0">
                          <a:solidFill>
                            <a:schemeClr val="tx1"/>
                          </a:solidFill>
                          <a:effectLst/>
                          <a:latin typeface="+mn-lt"/>
                        </a:rPr>
                        <a:t>2014</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sk-SK"/>
                    </a:p>
                  </a:txBody>
                  <a:tcPr/>
                </a:tc>
                <a:tc gridSpan="2">
                  <a:txBody>
                    <a:bodyPr/>
                    <a:lstStyle/>
                    <a:p>
                      <a:pPr algn="ctr">
                        <a:lnSpc>
                          <a:spcPct val="150000"/>
                        </a:lnSpc>
                        <a:spcAft>
                          <a:spcPts val="0"/>
                        </a:spcAft>
                      </a:pPr>
                      <a:r>
                        <a:rPr lang="cs-CZ" sz="1200" b="1" dirty="0">
                          <a:solidFill>
                            <a:schemeClr val="tx1"/>
                          </a:solidFill>
                          <a:effectLst/>
                          <a:latin typeface="+mn-lt"/>
                        </a:rPr>
                        <a:t>2017</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sk-SK"/>
                    </a:p>
                  </a:txBody>
                  <a:tcPr/>
                </a:tc>
                <a:tc gridSpan="2">
                  <a:txBody>
                    <a:bodyPr/>
                    <a:lstStyle/>
                    <a:p>
                      <a:pPr algn="ctr">
                        <a:lnSpc>
                          <a:spcPct val="150000"/>
                        </a:lnSpc>
                        <a:spcAft>
                          <a:spcPts val="0"/>
                        </a:spcAft>
                      </a:pPr>
                      <a:r>
                        <a:rPr lang="cs-CZ" sz="1200" b="1" dirty="0">
                          <a:solidFill>
                            <a:schemeClr val="tx1"/>
                          </a:solidFill>
                          <a:effectLst/>
                          <a:latin typeface="+mn-lt"/>
                        </a:rPr>
                        <a:t>2020</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sk-SK"/>
                    </a:p>
                  </a:txBody>
                  <a:tcPr/>
                </a:tc>
                <a:extLst>
                  <a:ext uri="{0D108BD9-81ED-4DB2-BD59-A6C34878D82A}">
                    <a16:rowId xmlns:a16="http://schemas.microsoft.com/office/drawing/2014/main" val="2948509480"/>
                  </a:ext>
                </a:extLst>
              </a:tr>
              <a:tr h="203200">
                <a:tc>
                  <a:txBody>
                    <a:bodyPr/>
                    <a:lstStyle/>
                    <a:p>
                      <a:pPr algn="ctr">
                        <a:lnSpc>
                          <a:spcPct val="150000"/>
                        </a:lnSpc>
                        <a:spcAft>
                          <a:spcPts val="0"/>
                        </a:spcAft>
                      </a:pPr>
                      <a:r>
                        <a:rPr lang="cs-CZ" sz="1200" dirty="0">
                          <a:solidFill>
                            <a:schemeClr val="tx1"/>
                          </a:solidFill>
                          <a:effectLst/>
                          <a:latin typeface="+mn-lt"/>
                        </a:rPr>
                        <a:t> </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b="1" dirty="0">
                          <a:solidFill>
                            <a:schemeClr val="tx1"/>
                          </a:solidFill>
                          <a:effectLst/>
                          <a:latin typeface="+mn-lt"/>
                        </a:rPr>
                        <a:t>N</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b="1" dirty="0">
                          <a:solidFill>
                            <a:schemeClr val="tx1"/>
                          </a:solidFill>
                          <a:effectLst/>
                          <a:latin typeface="+mn-lt"/>
                        </a:rPr>
                        <a:t>%</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b="1" dirty="0">
                          <a:solidFill>
                            <a:schemeClr val="tx1"/>
                          </a:solidFill>
                          <a:effectLst/>
                          <a:latin typeface="+mn-lt"/>
                        </a:rPr>
                        <a:t>N</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b="1" dirty="0">
                          <a:solidFill>
                            <a:schemeClr val="tx1"/>
                          </a:solidFill>
                          <a:effectLst/>
                          <a:latin typeface="+mn-lt"/>
                        </a:rPr>
                        <a:t>%</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b="1" dirty="0">
                          <a:solidFill>
                            <a:schemeClr val="tx1"/>
                          </a:solidFill>
                          <a:effectLst/>
                          <a:latin typeface="+mn-lt"/>
                        </a:rPr>
                        <a:t>N</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b="1" dirty="0">
                          <a:solidFill>
                            <a:schemeClr val="tx1"/>
                          </a:solidFill>
                          <a:effectLst/>
                          <a:latin typeface="+mn-lt"/>
                        </a:rPr>
                        <a:t>%</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8671706"/>
                  </a:ext>
                </a:extLst>
              </a:tr>
              <a:tr h="203200">
                <a:tc>
                  <a:txBody>
                    <a:bodyPr/>
                    <a:lstStyle/>
                    <a:p>
                      <a:pPr algn="ctr">
                        <a:lnSpc>
                          <a:spcPct val="150000"/>
                        </a:lnSpc>
                        <a:spcAft>
                          <a:spcPts val="0"/>
                        </a:spcAft>
                      </a:pPr>
                      <a:r>
                        <a:rPr lang="cs-CZ" sz="1200" dirty="0">
                          <a:solidFill>
                            <a:schemeClr val="tx1"/>
                          </a:solidFill>
                          <a:effectLst/>
                          <a:latin typeface="+mn-lt"/>
                        </a:rPr>
                        <a:t>Ano</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0"/>
                        </a:spcAft>
                      </a:pPr>
                      <a:r>
                        <a:rPr lang="cs-CZ" sz="1200" dirty="0">
                          <a:solidFill>
                            <a:schemeClr val="tx1"/>
                          </a:solidFill>
                          <a:effectLst/>
                          <a:latin typeface="+mn-lt"/>
                        </a:rPr>
                        <a:t>804</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0"/>
                        </a:spcAft>
                      </a:pPr>
                      <a:r>
                        <a:rPr lang="cs-CZ" sz="1200" dirty="0">
                          <a:solidFill>
                            <a:schemeClr val="tx1"/>
                          </a:solidFill>
                          <a:effectLst/>
                          <a:latin typeface="+mn-lt"/>
                        </a:rPr>
                        <a:t>78,29</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0"/>
                        </a:spcAft>
                      </a:pPr>
                      <a:r>
                        <a:rPr lang="cs-CZ" sz="1200" dirty="0">
                          <a:solidFill>
                            <a:schemeClr val="tx1"/>
                          </a:solidFill>
                          <a:effectLst/>
                          <a:latin typeface="+mn-lt"/>
                        </a:rPr>
                        <a:t>846</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0"/>
                        </a:spcAft>
                      </a:pPr>
                      <a:r>
                        <a:rPr lang="cs-CZ" sz="1200" dirty="0">
                          <a:solidFill>
                            <a:schemeClr val="tx1"/>
                          </a:solidFill>
                          <a:effectLst/>
                          <a:latin typeface="+mn-lt"/>
                        </a:rPr>
                        <a:t>82,62</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0"/>
                        </a:spcAft>
                      </a:pPr>
                      <a:r>
                        <a:rPr lang="cs-CZ" sz="1200" dirty="0">
                          <a:solidFill>
                            <a:schemeClr val="tx1"/>
                          </a:solidFill>
                          <a:effectLst/>
                          <a:latin typeface="+mn-lt"/>
                        </a:rPr>
                        <a:t>862</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0"/>
                        </a:spcAft>
                      </a:pPr>
                      <a:r>
                        <a:rPr lang="cs-CZ" sz="1200" dirty="0">
                          <a:solidFill>
                            <a:schemeClr val="tx1"/>
                          </a:solidFill>
                          <a:effectLst/>
                          <a:latin typeface="+mn-lt"/>
                        </a:rPr>
                        <a:t>86,20</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493820585"/>
                  </a:ext>
                </a:extLst>
              </a:tr>
              <a:tr h="203200">
                <a:tc>
                  <a:txBody>
                    <a:bodyPr/>
                    <a:lstStyle/>
                    <a:p>
                      <a:pPr algn="ctr">
                        <a:lnSpc>
                          <a:spcPct val="150000"/>
                        </a:lnSpc>
                        <a:spcAft>
                          <a:spcPts val="0"/>
                        </a:spcAft>
                      </a:pPr>
                      <a:r>
                        <a:rPr lang="cs-CZ" sz="1200" dirty="0">
                          <a:solidFill>
                            <a:schemeClr val="tx1"/>
                          </a:solidFill>
                          <a:effectLst/>
                          <a:latin typeface="+mn-lt"/>
                        </a:rPr>
                        <a:t>Ne</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dirty="0">
                          <a:solidFill>
                            <a:schemeClr val="tx1"/>
                          </a:solidFill>
                          <a:effectLst/>
                          <a:latin typeface="+mn-lt"/>
                        </a:rPr>
                        <a:t>223</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dirty="0">
                          <a:solidFill>
                            <a:schemeClr val="tx1"/>
                          </a:solidFill>
                          <a:effectLst/>
                          <a:latin typeface="+mn-lt"/>
                        </a:rPr>
                        <a:t>21,71</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dirty="0">
                          <a:solidFill>
                            <a:schemeClr val="tx1"/>
                          </a:solidFill>
                          <a:effectLst/>
                          <a:latin typeface="+mn-lt"/>
                        </a:rPr>
                        <a:t>178</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dirty="0">
                          <a:solidFill>
                            <a:schemeClr val="tx1"/>
                          </a:solidFill>
                          <a:effectLst/>
                          <a:latin typeface="+mn-lt"/>
                        </a:rPr>
                        <a:t>17,38</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dirty="0">
                          <a:solidFill>
                            <a:schemeClr val="tx1"/>
                          </a:solidFill>
                          <a:effectLst/>
                          <a:latin typeface="+mn-lt"/>
                        </a:rPr>
                        <a:t>138</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dirty="0">
                          <a:solidFill>
                            <a:schemeClr val="tx1"/>
                          </a:solidFill>
                          <a:effectLst/>
                          <a:latin typeface="+mn-lt"/>
                        </a:rPr>
                        <a:t>13,80</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59422725"/>
                  </a:ext>
                </a:extLst>
              </a:tr>
            </a:tbl>
          </a:graphicData>
        </a:graphic>
      </p:graphicFrame>
      <p:graphicFrame>
        <p:nvGraphicFramePr>
          <p:cNvPr id="7" name="Graf 6">
            <a:extLst>
              <a:ext uri="{FF2B5EF4-FFF2-40B4-BE49-F238E27FC236}">
                <a16:creationId xmlns:a16="http://schemas.microsoft.com/office/drawing/2014/main" id="{F6DDB02D-9A8A-3D45-9522-A2DFC42E613C}"/>
              </a:ext>
            </a:extLst>
          </p:cNvPr>
          <p:cNvGraphicFramePr>
            <a:graphicFrameLocks/>
          </p:cNvGraphicFramePr>
          <p:nvPr/>
        </p:nvGraphicFramePr>
        <p:xfrm>
          <a:off x="3810000" y="3429000"/>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68836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CBA888-AA32-C33C-23D3-99D3B828C41D}"/>
              </a:ext>
            </a:extLst>
          </p:cNvPr>
          <p:cNvSpPr>
            <a:spLocks noGrp="1"/>
          </p:cNvSpPr>
          <p:nvPr>
            <p:ph type="title"/>
          </p:nvPr>
        </p:nvSpPr>
        <p:spPr>
          <a:xfrm>
            <a:off x="913775" y="618518"/>
            <a:ext cx="10364451" cy="1139946"/>
          </a:xfrm>
        </p:spPr>
        <p:txBody>
          <a:bodyPr/>
          <a:lstStyle/>
          <a:p>
            <a:r>
              <a:rPr lang="cs-CZ" dirty="0"/>
              <a:t>Vyhoření </a:t>
            </a:r>
          </a:p>
        </p:txBody>
      </p:sp>
      <p:sp>
        <p:nvSpPr>
          <p:cNvPr id="3" name="Zástupný objekt pre obsah 2">
            <a:extLst>
              <a:ext uri="{FF2B5EF4-FFF2-40B4-BE49-F238E27FC236}">
                <a16:creationId xmlns:a16="http://schemas.microsoft.com/office/drawing/2014/main" id="{E8F66078-C6E9-CB8F-DBE1-3685FA7B546B}"/>
              </a:ext>
            </a:extLst>
          </p:cNvPr>
          <p:cNvSpPr>
            <a:spLocks noGrp="1"/>
          </p:cNvSpPr>
          <p:nvPr>
            <p:ph idx="1"/>
          </p:nvPr>
        </p:nvSpPr>
        <p:spPr>
          <a:xfrm>
            <a:off x="541986" y="1678076"/>
            <a:ext cx="10842796" cy="4032738"/>
          </a:xfrm>
        </p:spPr>
        <p:txBody>
          <a:bodyPr>
            <a:normAutofit lnSpcReduction="10000"/>
          </a:bodyPr>
          <a:lstStyle/>
          <a:p>
            <a:pPr marL="342900" lvl="0" indent="-342900">
              <a:buFont typeface="Arial" panose="020B0604020202020204" pitchFamily="34" charset="0"/>
              <a:buChar char="•"/>
              <a:tabLst>
                <a:tab pos="457200" algn="l"/>
              </a:tabLst>
            </a:pPr>
            <a:r>
              <a:rPr lang="cs-CZ" sz="1800" kern="100" dirty="0">
                <a:effectLst/>
                <a:ea typeface="Calibri" panose="020F0502020204030204" pitchFamily="34" charset="0"/>
                <a:cs typeface="Times New Roman" panose="02020603050405020304" pitchFamily="18" charset="0"/>
              </a:rPr>
              <a:t>„Vyhoření je výsledkem kvantitativních požadavků na práci při práci s lidmi“ (</a:t>
            </a:r>
            <a:r>
              <a:rPr lang="cs-CZ" sz="1800" kern="100" dirty="0" err="1">
                <a:effectLst/>
                <a:ea typeface="Calibri" panose="020F0502020204030204" pitchFamily="34" charset="0"/>
                <a:cs typeface="Times New Roman" panose="02020603050405020304" pitchFamily="18" charset="0"/>
              </a:rPr>
              <a:t>Freudenberger</a:t>
            </a:r>
            <a:r>
              <a:rPr lang="cs-CZ" sz="1800" kern="100" dirty="0">
                <a:effectLst/>
                <a:ea typeface="Calibri" panose="020F0502020204030204" pitchFamily="34" charset="0"/>
                <a:cs typeface="Times New Roman" panose="02020603050405020304" pitchFamily="18" charset="0"/>
              </a:rPr>
              <a:t>, 1974, s. 160). </a:t>
            </a:r>
            <a:endParaRPr lang="sk-SK" sz="1800" kern="100" dirty="0">
              <a:effectLst/>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cs-CZ" sz="1800" kern="100" dirty="0">
                <a:effectLst/>
                <a:ea typeface="Calibri" panose="020F0502020204030204" pitchFamily="34" charset="0"/>
                <a:cs typeface="Times New Roman" panose="02020603050405020304" pitchFamily="18" charset="0"/>
              </a:rPr>
              <a:t>„Vyhoření je reakce na neustalý stres v práci. Jádrem je postupné vyčerpání vnitřních energetických zdrojů jednotlivců; odráží se především v emočním vyčerpání, fyzické únavě a kognitivní únavě“ (</a:t>
            </a:r>
            <a:r>
              <a:rPr lang="cs-CZ" sz="1800" kern="100" dirty="0" err="1">
                <a:effectLst/>
                <a:ea typeface="Calibri" panose="020F0502020204030204" pitchFamily="34" charset="0"/>
                <a:cs typeface="Times New Roman" panose="02020603050405020304" pitchFamily="18" charset="0"/>
              </a:rPr>
              <a:t>Shirom</a:t>
            </a:r>
            <a:r>
              <a:rPr lang="cs-CZ" sz="1800" kern="100" dirty="0">
                <a:effectLst/>
                <a:ea typeface="Calibri" panose="020F0502020204030204" pitchFamily="34" charset="0"/>
                <a:cs typeface="Times New Roman" panose="02020603050405020304" pitchFamily="18" charset="0"/>
              </a:rPr>
              <a:t>, 2009, s. 281). </a:t>
            </a:r>
            <a:endParaRPr lang="sk-SK" sz="1800" kern="100" dirty="0">
              <a:effectLst/>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cs-CZ" sz="1800" kern="100" dirty="0">
                <a:effectLst/>
                <a:ea typeface="Calibri" panose="020F0502020204030204" pitchFamily="34" charset="0"/>
                <a:cs typeface="Times New Roman" panose="02020603050405020304" pitchFamily="18" charset="0"/>
              </a:rPr>
              <a:t>„Afektivní reakce jednotlivců na vyčerpání jejich </a:t>
            </a:r>
            <a:r>
              <a:rPr lang="cs-CZ" sz="1800" kern="100" dirty="0" err="1">
                <a:effectLst/>
                <a:ea typeface="Calibri" panose="020F0502020204030204" pitchFamily="34" charset="0"/>
                <a:cs typeface="Times New Roman" panose="02020603050405020304" pitchFamily="18" charset="0"/>
              </a:rPr>
              <a:t>energetických</a:t>
            </a:r>
            <a:r>
              <a:rPr lang="cs-CZ" sz="1800" kern="100" dirty="0">
                <a:effectLst/>
                <a:ea typeface="Calibri" panose="020F0502020204030204" pitchFamily="34" charset="0"/>
                <a:cs typeface="Times New Roman" panose="02020603050405020304" pitchFamily="18" charset="0"/>
              </a:rPr>
              <a:t> zdrojů po vystavení </a:t>
            </a:r>
            <a:r>
              <a:rPr lang="cs-CZ" sz="1800" kern="100" dirty="0" err="1">
                <a:effectLst/>
                <a:ea typeface="Calibri" panose="020F0502020204030204" pitchFamily="34" charset="0"/>
                <a:cs typeface="Times New Roman" panose="02020603050405020304" pitchFamily="18" charset="0"/>
              </a:rPr>
              <a:t>chronickému</a:t>
            </a:r>
            <a:r>
              <a:rPr lang="cs-CZ" sz="1800" kern="100" dirty="0">
                <a:effectLst/>
                <a:ea typeface="Calibri" panose="020F0502020204030204" pitchFamily="34" charset="0"/>
                <a:cs typeface="Times New Roman" panose="02020603050405020304" pitchFamily="18" charset="0"/>
              </a:rPr>
              <a:t> </a:t>
            </a:r>
            <a:r>
              <a:rPr lang="cs-CZ" sz="1800" kern="100" dirty="0" err="1">
                <a:effectLst/>
                <a:ea typeface="Calibri" panose="020F0502020204030204" pitchFamily="34" charset="0"/>
                <a:cs typeface="Times New Roman" panose="02020603050405020304" pitchFamily="18" charset="0"/>
              </a:rPr>
              <a:t>pracovnímu</a:t>
            </a:r>
            <a:r>
              <a:rPr lang="cs-CZ" sz="1800" kern="100" dirty="0">
                <a:effectLst/>
                <a:ea typeface="Calibri" panose="020F0502020204030204" pitchFamily="34" charset="0"/>
                <a:cs typeface="Times New Roman" panose="02020603050405020304" pitchFamily="18" charset="0"/>
              </a:rPr>
              <a:t> stresu“ (</a:t>
            </a:r>
            <a:r>
              <a:rPr lang="cs-CZ" sz="1800" kern="100" dirty="0" err="1">
                <a:effectLst/>
                <a:ea typeface="Calibri" panose="020F0502020204030204" pitchFamily="34" charset="0"/>
                <a:cs typeface="Times New Roman" panose="02020603050405020304" pitchFamily="18" charset="0"/>
              </a:rPr>
              <a:t>Armon</a:t>
            </a:r>
            <a:r>
              <a:rPr lang="cs-CZ" sz="1800" kern="100" dirty="0">
                <a:effectLst/>
                <a:ea typeface="Calibri" panose="020F0502020204030204" pitchFamily="34" charset="0"/>
                <a:cs typeface="Times New Roman" panose="02020603050405020304" pitchFamily="18" charset="0"/>
              </a:rPr>
              <a:t> et al., 2012, s. 403). </a:t>
            </a:r>
            <a:endParaRPr lang="sk-SK" sz="1800" kern="100" dirty="0">
              <a:effectLst/>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cs-CZ" sz="1800" kern="100" dirty="0">
                <a:effectLst/>
                <a:ea typeface="Calibri" panose="020F0502020204030204" pitchFamily="34" charset="0"/>
                <a:cs typeface="Times New Roman" panose="02020603050405020304" pitchFamily="18" charset="0"/>
              </a:rPr>
              <a:t>„Syndrom emočního vyčerpání, depersonalizace a sníženého </a:t>
            </a:r>
            <a:r>
              <a:rPr lang="cs-CZ" sz="1800" kern="100" dirty="0" err="1">
                <a:effectLst/>
                <a:ea typeface="Calibri" panose="020F0502020204030204" pitchFamily="34" charset="0"/>
                <a:cs typeface="Times New Roman" panose="02020603050405020304" pitchFamily="18" charset="0"/>
              </a:rPr>
              <a:t>osobního</a:t>
            </a:r>
            <a:r>
              <a:rPr lang="cs-CZ" sz="1800" kern="100" dirty="0">
                <a:effectLst/>
                <a:ea typeface="Calibri" panose="020F0502020204030204" pitchFamily="34" charset="0"/>
                <a:cs typeface="Times New Roman" panose="02020603050405020304" pitchFamily="18" charset="0"/>
              </a:rPr>
              <a:t> </a:t>
            </a:r>
            <a:r>
              <a:rPr lang="cs-CZ" sz="1800" kern="100" dirty="0" err="1">
                <a:effectLst/>
                <a:ea typeface="Calibri" panose="020F0502020204030204" pitchFamily="34" charset="0"/>
                <a:cs typeface="Times New Roman" panose="02020603050405020304" pitchFamily="18" charset="0"/>
              </a:rPr>
              <a:t>výkonu</a:t>
            </a:r>
            <a:r>
              <a:rPr lang="cs-CZ" sz="1800" kern="100" dirty="0">
                <a:effectLst/>
                <a:ea typeface="Calibri" panose="020F0502020204030204" pitchFamily="34" charset="0"/>
                <a:cs typeface="Times New Roman" panose="02020603050405020304" pitchFamily="18" charset="0"/>
              </a:rPr>
              <a:t>, ke </a:t>
            </a:r>
            <a:r>
              <a:rPr lang="cs-CZ" sz="1800" kern="100" dirty="0" err="1">
                <a:effectLst/>
                <a:ea typeface="Calibri" panose="020F0502020204030204" pitchFamily="34" charset="0"/>
                <a:cs typeface="Times New Roman" panose="02020603050405020304" pitchFamily="18" charset="0"/>
              </a:rPr>
              <a:t>kterému</a:t>
            </a:r>
            <a:r>
              <a:rPr lang="cs-CZ" sz="1800" kern="100" dirty="0">
                <a:effectLst/>
                <a:ea typeface="Calibri" panose="020F0502020204030204" pitchFamily="34" charset="0"/>
                <a:cs typeface="Times New Roman" panose="02020603050405020304" pitchFamily="18" charset="0"/>
              </a:rPr>
              <a:t> může </a:t>
            </a:r>
            <a:r>
              <a:rPr lang="cs-CZ" sz="1800" kern="100" dirty="0" err="1">
                <a:effectLst/>
                <a:ea typeface="Calibri" panose="020F0502020204030204" pitchFamily="34" charset="0"/>
                <a:cs typeface="Times New Roman" panose="02020603050405020304" pitchFamily="18" charset="0"/>
              </a:rPr>
              <a:t>dojít</a:t>
            </a:r>
            <a:r>
              <a:rPr lang="cs-CZ" sz="1800" kern="100" dirty="0">
                <a:effectLst/>
                <a:ea typeface="Calibri" panose="020F0502020204030204" pitchFamily="34" charset="0"/>
                <a:cs typeface="Times New Roman" panose="02020603050405020304" pitchFamily="18" charset="0"/>
              </a:rPr>
              <a:t> u </a:t>
            </a:r>
            <a:r>
              <a:rPr lang="cs-CZ" sz="1800" kern="100" dirty="0" err="1">
                <a:effectLst/>
                <a:ea typeface="Calibri" panose="020F0502020204030204" pitchFamily="34" charset="0"/>
                <a:cs typeface="Times New Roman" panose="02020603050405020304" pitchFamily="18" charset="0"/>
              </a:rPr>
              <a:t>jedniců</a:t>
            </a:r>
            <a:r>
              <a:rPr lang="cs-CZ" sz="1800" kern="100" dirty="0">
                <a:effectLst/>
                <a:ea typeface="Calibri" panose="020F0502020204030204" pitchFamily="34" charset="0"/>
                <a:cs typeface="Times New Roman" panose="02020603050405020304" pitchFamily="18" charset="0"/>
              </a:rPr>
              <a:t> kteří nějakým způsobem pracují s lidmi.“ (</a:t>
            </a:r>
            <a:r>
              <a:rPr lang="cs-CZ" sz="1800" kern="100" dirty="0" err="1">
                <a:effectLst/>
                <a:ea typeface="Calibri" panose="020F0502020204030204" pitchFamily="34" charset="0"/>
                <a:cs typeface="Times New Roman" panose="02020603050405020304" pitchFamily="18" charset="0"/>
              </a:rPr>
              <a:t>Maslach</a:t>
            </a:r>
            <a:r>
              <a:rPr lang="cs-CZ" sz="1800" kern="100" dirty="0">
                <a:effectLst/>
                <a:ea typeface="Calibri" panose="020F0502020204030204" pitchFamily="34" charset="0"/>
                <a:cs typeface="Times New Roman" panose="02020603050405020304" pitchFamily="18" charset="0"/>
              </a:rPr>
              <a:t> &amp; Jackson, 1981, s. 99). </a:t>
            </a:r>
            <a:endParaRPr lang="sk-SK" sz="1800" kern="100" dirty="0">
              <a:effectLst/>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cs-CZ" sz="1800" kern="100" dirty="0">
                <a:effectLst/>
                <a:ea typeface="Calibri" panose="020F0502020204030204" pitchFamily="34" charset="0"/>
                <a:cs typeface="Times New Roman" panose="02020603050405020304" pitchFamily="18" charset="0"/>
              </a:rPr>
              <a:t>„</a:t>
            </a:r>
            <a:r>
              <a:rPr lang="cs-CZ" sz="1800" b="1" kern="100" dirty="0">
                <a:effectLst/>
                <a:ea typeface="Calibri" panose="020F0502020204030204" pitchFamily="34" charset="0"/>
                <a:cs typeface="Times New Roman" panose="02020603050405020304" pitchFamily="18" charset="0"/>
              </a:rPr>
              <a:t>psychologický syndrom, který se objevuje jako dlouhodobá reakce na </a:t>
            </a:r>
            <a:r>
              <a:rPr lang="cs-CZ" sz="1800" b="1" kern="100" dirty="0" err="1">
                <a:effectLst/>
                <a:ea typeface="Calibri" panose="020F0502020204030204" pitchFamily="34" charset="0"/>
                <a:cs typeface="Times New Roman" panose="02020603050405020304" pitchFamily="18" charset="0"/>
              </a:rPr>
              <a:t>chronicke</a:t>
            </a:r>
            <a:r>
              <a:rPr lang="cs-CZ" sz="1800" b="1" kern="100" dirty="0">
                <a:effectLst/>
                <a:ea typeface="Calibri" panose="020F0502020204030204" pitchFamily="34" charset="0"/>
                <a:cs typeface="Times New Roman" panose="02020603050405020304" pitchFamily="18" charset="0"/>
              </a:rPr>
              <a:t>́ </a:t>
            </a:r>
            <a:r>
              <a:rPr lang="cs-CZ" sz="1800" b="1" kern="100" dirty="0" err="1">
                <a:effectLst/>
                <a:ea typeface="Calibri" panose="020F0502020204030204" pitchFamily="34" charset="0"/>
                <a:cs typeface="Times New Roman" panose="02020603050405020304" pitchFamily="18" charset="0"/>
              </a:rPr>
              <a:t>interpersonáln</a:t>
            </a:r>
            <a:r>
              <a:rPr lang="cs-CZ" sz="1800" b="1" kern="100" dirty="0" err="1">
                <a:ea typeface="Calibri" panose="020F0502020204030204" pitchFamily="34" charset="0"/>
                <a:cs typeface="Times New Roman" panose="02020603050405020304" pitchFamily="18" charset="0"/>
              </a:rPr>
              <a:t>í</a:t>
            </a:r>
            <a:r>
              <a:rPr lang="cs-CZ" sz="1800" b="1" kern="100" dirty="0">
                <a:effectLst/>
                <a:ea typeface="Calibri" panose="020F0502020204030204" pitchFamily="34" charset="0"/>
                <a:cs typeface="Times New Roman" panose="02020603050405020304" pitchFamily="18" charset="0"/>
              </a:rPr>
              <a:t> stresory v </a:t>
            </a:r>
            <a:r>
              <a:rPr lang="cs-CZ" sz="1800" b="1" kern="100" dirty="0" err="1">
                <a:effectLst/>
                <a:ea typeface="Calibri" panose="020F0502020204030204" pitchFamily="34" charset="0"/>
                <a:cs typeface="Times New Roman" panose="02020603050405020304" pitchFamily="18" charset="0"/>
              </a:rPr>
              <a:t>práci</a:t>
            </a:r>
            <a:r>
              <a:rPr lang="cs-CZ" sz="1800" kern="100" dirty="0">
                <a:effectLst/>
                <a:ea typeface="Calibri" panose="020F0502020204030204" pitchFamily="34" charset="0"/>
                <a:cs typeface="Times New Roman" panose="02020603050405020304" pitchFamily="18" charset="0"/>
              </a:rPr>
              <a:t>“ (</a:t>
            </a:r>
            <a:r>
              <a:rPr lang="cs-CZ" sz="1800" kern="100" dirty="0" err="1">
                <a:effectLst/>
                <a:ea typeface="Calibri" panose="020F0502020204030204" pitchFamily="34" charset="0"/>
                <a:cs typeface="Times New Roman" panose="02020603050405020304" pitchFamily="18" charset="0"/>
              </a:rPr>
              <a:t>Maslach</a:t>
            </a:r>
            <a:r>
              <a:rPr lang="cs-CZ" sz="1800" kern="100" dirty="0">
                <a:effectLst/>
                <a:ea typeface="Calibri" panose="020F0502020204030204" pitchFamily="34" charset="0"/>
                <a:cs typeface="Times New Roman" panose="02020603050405020304" pitchFamily="18" charset="0"/>
              </a:rPr>
              <a:t> &amp; </a:t>
            </a:r>
            <a:r>
              <a:rPr lang="cs-CZ" sz="1800" kern="100" dirty="0" err="1">
                <a:effectLst/>
                <a:ea typeface="Calibri" panose="020F0502020204030204" pitchFamily="34" charset="0"/>
                <a:cs typeface="Times New Roman" panose="02020603050405020304" pitchFamily="18" charset="0"/>
              </a:rPr>
              <a:t>Leiter</a:t>
            </a:r>
            <a:r>
              <a:rPr lang="cs-CZ" sz="1800" kern="100" dirty="0">
                <a:effectLst/>
                <a:ea typeface="Calibri" panose="020F0502020204030204" pitchFamily="34" charset="0"/>
                <a:cs typeface="Times New Roman" panose="02020603050405020304" pitchFamily="18" charset="0"/>
              </a:rPr>
              <a:t>, 2016). </a:t>
            </a:r>
            <a:endParaRPr lang="sk-SK" sz="1800" kern="100" dirty="0">
              <a:effectLst/>
              <a:ea typeface="Calibri" panose="020F0502020204030204" pitchFamily="34" charset="0"/>
              <a:cs typeface="Times New Roman" panose="02020603050405020304" pitchFamily="18" charset="0"/>
            </a:endParaRPr>
          </a:p>
          <a:p>
            <a:endParaRPr lang="sk-SK" dirty="0"/>
          </a:p>
          <a:p>
            <a:endParaRPr lang="cs-CZ" dirty="0"/>
          </a:p>
        </p:txBody>
      </p:sp>
    </p:spTree>
    <p:extLst>
      <p:ext uri="{BB962C8B-B14F-4D97-AF65-F5344CB8AC3E}">
        <p14:creationId xmlns:p14="http://schemas.microsoft.com/office/powerpoint/2010/main" val="23826550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400" b="1" u="sng" dirty="0">
                <a:latin typeface="Times New Roman" panose="02020603050405020304" pitchFamily="18" charset="0"/>
                <a:cs typeface="Times New Roman" panose="02020603050405020304" pitchFamily="18" charset="0"/>
              </a:rPr>
              <a:t>SYNDROM VYHOŘENÍ</a:t>
            </a:r>
          </a:p>
        </p:txBody>
      </p:sp>
      <p:sp>
        <p:nvSpPr>
          <p:cNvPr id="3" name="Zástupný symbol pro obsah 2"/>
          <p:cNvSpPr>
            <a:spLocks noGrp="1"/>
          </p:cNvSpPr>
          <p:nvPr>
            <p:ph idx="1"/>
          </p:nvPr>
        </p:nvSpPr>
        <p:spPr>
          <a:xfrm>
            <a:off x="1981200" y="1600200"/>
            <a:ext cx="8229600" cy="4781128"/>
          </a:xfrm>
        </p:spPr>
        <p:txBody>
          <a:bodyPr>
            <a:normAutofit fontScale="77500" lnSpcReduction="20000"/>
          </a:bodyPr>
          <a:lstStyle/>
          <a:p>
            <a:pPr algn="just"/>
            <a:r>
              <a:rPr lang="cs-CZ" kern="100" dirty="0">
                <a:latin typeface="Times New Roman" panose="02020603050405020304" pitchFamily="18" charset="0"/>
                <a:ea typeface="Calibri" panose="020F0502020204030204" pitchFamily="34" charset="0"/>
                <a:cs typeface="Times New Roman" panose="02020603050405020304" pitchFamily="18" charset="0"/>
              </a:rPr>
              <a:t>hluboký, chronický stav vyčerpání, hluboce zakořeněný v psychice člověka</a:t>
            </a:r>
          </a:p>
          <a:p>
            <a:pPr algn="just"/>
            <a:r>
              <a:rPr lang="cs-CZ" kern="100" dirty="0">
                <a:latin typeface="Times New Roman" panose="02020603050405020304" pitchFamily="18" charset="0"/>
                <a:ea typeface="Calibri" panose="020F0502020204030204" pitchFamily="34" charset="0"/>
                <a:cs typeface="Times New Roman" panose="02020603050405020304" pitchFamily="18" charset="0"/>
              </a:rPr>
              <a:t>charakterizovaný dlouhodobým, neřešitelným pracovním stresem vedoucím k emocionálnímu, kognitivnímu a fyzickému vyčerpání </a:t>
            </a:r>
            <a:endParaRPr lang="sk-SK" kern="100" dirty="0">
              <a:latin typeface="Times New Roman" panose="02020603050405020304" pitchFamily="18" charset="0"/>
              <a:ea typeface="Calibri" panose="020F0502020204030204" pitchFamily="34" charset="0"/>
              <a:cs typeface="Times New Roman" panose="02020603050405020304" pitchFamily="18" charset="0"/>
            </a:endParaRPr>
          </a:p>
          <a:p>
            <a:pPr lvl="1" algn="just"/>
            <a:r>
              <a:rPr lang="cs-CZ" i="1" kern="100" dirty="0">
                <a:latin typeface="Times New Roman" panose="02020603050405020304" pitchFamily="18" charset="0"/>
                <a:ea typeface="Calibri" panose="020F0502020204030204" pitchFamily="34" charset="0"/>
                <a:cs typeface="Times New Roman" panose="02020603050405020304" pitchFamily="18" charset="0"/>
              </a:rPr>
              <a:t>Emocionální vyhoření</a:t>
            </a:r>
            <a:r>
              <a:rPr lang="cs-CZ" kern="100" dirty="0">
                <a:latin typeface="Times New Roman" panose="02020603050405020304" pitchFamily="18" charset="0"/>
                <a:ea typeface="Calibri" panose="020F0502020204030204" pitchFamily="34" charset="0"/>
                <a:cs typeface="Times New Roman" panose="02020603050405020304" pitchFamily="18" charset="0"/>
              </a:rPr>
              <a:t> </a:t>
            </a:r>
          </a:p>
          <a:p>
            <a:pPr lvl="2" algn="just"/>
            <a:r>
              <a:rPr lang="cs-CZ" sz="1400" kern="100" dirty="0">
                <a:latin typeface="Times New Roman" panose="02020603050405020304" pitchFamily="18" charset="0"/>
                <a:ea typeface="Calibri" panose="020F0502020204030204" pitchFamily="34" charset="0"/>
                <a:cs typeface="Times New Roman" panose="02020603050405020304" pitchFamily="18" charset="0"/>
              </a:rPr>
              <a:t>pocity prázdnoty</a:t>
            </a:r>
          </a:p>
          <a:p>
            <a:pPr lvl="2" algn="just"/>
            <a:r>
              <a:rPr lang="cs-CZ" sz="1400" kern="100" dirty="0">
                <a:latin typeface="Times New Roman" panose="02020603050405020304" pitchFamily="18" charset="0"/>
                <a:ea typeface="Calibri" panose="020F0502020204030204" pitchFamily="34" charset="0"/>
                <a:cs typeface="Times New Roman" panose="02020603050405020304" pitchFamily="18" charset="0"/>
              </a:rPr>
              <a:t>rostoucí odpoutaností od pracovních úkolů  </a:t>
            </a:r>
          </a:p>
          <a:p>
            <a:pPr lvl="2" algn="just"/>
            <a:r>
              <a:rPr lang="cs-CZ" sz="1400" kern="100" dirty="0">
                <a:latin typeface="Times New Roman" panose="02020603050405020304" pitchFamily="18" charset="0"/>
                <a:ea typeface="Calibri" panose="020F0502020204030204" pitchFamily="34" charset="0"/>
                <a:cs typeface="Times New Roman" panose="02020603050405020304" pitchFamily="18" charset="0"/>
              </a:rPr>
              <a:t>převládající pocity pesimismu </a:t>
            </a:r>
          </a:p>
          <a:p>
            <a:pPr lvl="2" algn="just"/>
            <a:r>
              <a:rPr lang="cs-CZ" sz="1400" kern="100" dirty="0">
                <a:latin typeface="Times New Roman" panose="02020603050405020304" pitchFamily="18" charset="0"/>
                <a:ea typeface="Calibri" panose="020F0502020204030204" pitchFamily="34" charset="0"/>
                <a:cs typeface="Times New Roman" panose="02020603050405020304" pitchFamily="18" charset="0"/>
              </a:rPr>
              <a:t>vyčerpanost </a:t>
            </a:r>
            <a:endParaRPr lang="sk-SK" sz="1400" kern="100" dirty="0">
              <a:latin typeface="Times New Roman" panose="02020603050405020304" pitchFamily="18" charset="0"/>
              <a:ea typeface="Calibri" panose="020F0502020204030204" pitchFamily="34" charset="0"/>
              <a:cs typeface="Times New Roman" panose="02020603050405020304" pitchFamily="18" charset="0"/>
            </a:endParaRPr>
          </a:p>
          <a:p>
            <a:pPr lvl="1" algn="just"/>
            <a:r>
              <a:rPr lang="cs-CZ" i="1" kern="100" dirty="0">
                <a:latin typeface="Times New Roman" panose="02020603050405020304" pitchFamily="18" charset="0"/>
                <a:ea typeface="Calibri" panose="020F0502020204030204" pitchFamily="34" charset="0"/>
                <a:cs typeface="Times New Roman" panose="02020603050405020304" pitchFamily="18" charset="0"/>
              </a:rPr>
              <a:t>Kognitivní vyhoření</a:t>
            </a:r>
          </a:p>
          <a:p>
            <a:pPr lvl="2" algn="just"/>
            <a:r>
              <a:rPr lang="cs-CZ" sz="1400" kern="100" dirty="0">
                <a:latin typeface="Times New Roman" panose="02020603050405020304" pitchFamily="18" charset="0"/>
                <a:ea typeface="Calibri" panose="020F0502020204030204" pitchFamily="34" charset="0"/>
                <a:cs typeface="Times New Roman" panose="02020603050405020304" pitchFamily="18" charset="0"/>
              </a:rPr>
              <a:t>slábne koncentrace </a:t>
            </a:r>
          </a:p>
          <a:p>
            <a:pPr lvl="2" algn="just"/>
            <a:r>
              <a:rPr lang="cs-CZ" sz="1400" kern="100" dirty="0">
                <a:latin typeface="Times New Roman" panose="02020603050405020304" pitchFamily="18" charset="0"/>
                <a:ea typeface="Calibri" panose="020F0502020204030204" pitchFamily="34" charset="0"/>
                <a:cs typeface="Times New Roman" panose="02020603050405020304" pitchFamily="18" charset="0"/>
              </a:rPr>
              <a:t>pokulhává rozhodování a znatelně klesá schopnost řešit problémy</a:t>
            </a:r>
            <a:endParaRPr lang="sk-SK" sz="1400" kern="100" dirty="0">
              <a:latin typeface="Times New Roman" panose="02020603050405020304" pitchFamily="18" charset="0"/>
              <a:ea typeface="Calibri" panose="020F0502020204030204" pitchFamily="34" charset="0"/>
              <a:cs typeface="Times New Roman" panose="02020603050405020304" pitchFamily="18" charset="0"/>
            </a:endParaRPr>
          </a:p>
          <a:p>
            <a:pPr lvl="1" algn="just"/>
            <a:r>
              <a:rPr lang="cs-CZ" i="1" kern="100" dirty="0">
                <a:latin typeface="Times New Roman" panose="02020603050405020304" pitchFamily="18" charset="0"/>
                <a:ea typeface="Calibri" panose="020F0502020204030204" pitchFamily="34" charset="0"/>
                <a:cs typeface="Times New Roman" panose="02020603050405020304" pitchFamily="18" charset="0"/>
              </a:rPr>
              <a:t>Fyzické vyhoření</a:t>
            </a:r>
          </a:p>
          <a:p>
            <a:pPr lvl="2" algn="just"/>
            <a:r>
              <a:rPr lang="cs-CZ" sz="1400" kern="100" dirty="0">
                <a:latin typeface="Times New Roman" panose="02020603050405020304" pitchFamily="18" charset="0"/>
                <a:ea typeface="Calibri" panose="020F0502020204030204" pitchFamily="34" charset="0"/>
                <a:cs typeface="Times New Roman" panose="02020603050405020304" pitchFamily="18" charset="0"/>
              </a:rPr>
              <a:t>přetrvávající únava</a:t>
            </a:r>
          </a:p>
          <a:p>
            <a:pPr lvl="2" algn="just"/>
            <a:r>
              <a:rPr lang="cs-CZ" sz="1400" kern="100" dirty="0">
                <a:latin typeface="Times New Roman" panose="02020603050405020304" pitchFamily="18" charset="0"/>
                <a:ea typeface="Calibri" panose="020F0502020204030204" pitchFamily="34" charset="0"/>
                <a:cs typeface="Times New Roman" panose="02020603050405020304" pitchFamily="18" charset="0"/>
              </a:rPr>
              <a:t>bolesti hlavy </a:t>
            </a:r>
          </a:p>
          <a:p>
            <a:pPr lvl="2" algn="just"/>
            <a:r>
              <a:rPr lang="cs-CZ" sz="1400" kern="100" dirty="0">
                <a:latin typeface="Times New Roman" panose="02020603050405020304" pitchFamily="18" charset="0"/>
                <a:ea typeface="Calibri" panose="020F0502020204030204" pitchFamily="34" charset="0"/>
                <a:cs typeface="Times New Roman" panose="02020603050405020304" pitchFamily="18" charset="0"/>
              </a:rPr>
              <a:t>gastrointestinální problémy a náchylnost k nemocem v důsledku snížené imunitní reakce</a:t>
            </a:r>
            <a:endParaRPr lang="sk-SK" sz="1400" kern="100" dirty="0">
              <a:latin typeface="Times New Roman" panose="02020603050405020304" pitchFamily="18"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17664118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400" b="1" u="sng" kern="100" dirty="0">
                <a:latin typeface="Times New Roman" panose="02020603050405020304" pitchFamily="18" charset="0"/>
                <a:ea typeface="Calibri" panose="020F0502020204030204" pitchFamily="34" charset="0"/>
                <a:cs typeface="Times New Roman" panose="02020603050405020304" pitchFamily="18" charset="0"/>
              </a:rPr>
              <a:t>DEPRESIVNÍ SYMPTOMATOLOGIE</a:t>
            </a:r>
            <a:endParaRPr lang="cs-CZ" sz="5400" b="1" u="sng" dirty="0"/>
          </a:p>
        </p:txBody>
      </p:sp>
      <p:sp>
        <p:nvSpPr>
          <p:cNvPr id="3" name="Zástupný symbol pro obsah 2"/>
          <p:cNvSpPr>
            <a:spLocks noGrp="1"/>
          </p:cNvSpPr>
          <p:nvPr>
            <p:ph idx="1"/>
          </p:nvPr>
        </p:nvSpPr>
        <p:spPr/>
        <p:txBody>
          <a:bodyPr>
            <a:normAutofit fontScale="77500" lnSpcReduction="20000"/>
          </a:bodyPr>
          <a:lstStyle/>
          <a:p>
            <a:pPr algn="just"/>
            <a:r>
              <a:rPr lang="cs-CZ" kern="100" dirty="0">
                <a:latin typeface="Times New Roman" panose="02020603050405020304" pitchFamily="18" charset="0"/>
                <a:ea typeface="Calibri" panose="020F0502020204030204" pitchFamily="34" charset="0"/>
                <a:cs typeface="Times New Roman" panose="02020603050405020304" pitchFamily="18" charset="0"/>
              </a:rPr>
              <a:t>přední místo v celosvětové zátěži nemocí </a:t>
            </a:r>
          </a:p>
          <a:p>
            <a:pPr algn="just"/>
            <a:r>
              <a:rPr lang="cs-CZ" kern="100" dirty="0">
                <a:latin typeface="Times New Roman" panose="02020603050405020304" pitchFamily="18" charset="0"/>
                <a:ea typeface="Calibri" panose="020F0502020204030204" pitchFamily="34" charset="0"/>
                <a:cs typeface="Times New Roman" panose="02020603050405020304" pitchFamily="18" charset="0"/>
              </a:rPr>
              <a:t>porucha nálady</a:t>
            </a:r>
          </a:p>
          <a:p>
            <a:pPr lvl="1" algn="just"/>
            <a:r>
              <a:rPr lang="cs-CZ" sz="1600" kern="100" dirty="0">
                <a:latin typeface="Times New Roman" panose="02020603050405020304" pitchFamily="18" charset="0"/>
                <a:ea typeface="Calibri" panose="020F0502020204030204" pitchFamily="34" charset="0"/>
                <a:cs typeface="Times New Roman" panose="02020603050405020304" pitchFamily="18" charset="0"/>
              </a:rPr>
              <a:t>přetrvávající pocity smutku </a:t>
            </a:r>
          </a:p>
          <a:p>
            <a:pPr lvl="1" algn="just"/>
            <a:r>
              <a:rPr lang="cs-CZ" sz="1600" kern="100" dirty="0" err="1">
                <a:latin typeface="Times New Roman" panose="02020603050405020304" pitchFamily="18" charset="0"/>
                <a:ea typeface="Calibri" panose="020F0502020204030204" pitchFamily="34" charset="0"/>
                <a:cs typeface="Times New Roman" panose="02020603050405020304" pitchFamily="18" charset="0"/>
              </a:rPr>
              <a:t>anhedonie</a:t>
            </a:r>
            <a:r>
              <a:rPr lang="cs-CZ" sz="1600" kern="100" dirty="0">
                <a:latin typeface="Times New Roman" panose="02020603050405020304" pitchFamily="18" charset="0"/>
                <a:ea typeface="Calibri" panose="020F0502020204030204" pitchFamily="34" charset="0"/>
                <a:cs typeface="Times New Roman" panose="02020603050405020304" pitchFamily="18" charset="0"/>
              </a:rPr>
              <a:t> (ztráta radosti z činností) </a:t>
            </a:r>
          </a:p>
          <a:p>
            <a:pPr lvl="1" algn="just"/>
            <a:r>
              <a:rPr lang="cs-CZ" sz="1600" kern="100" dirty="0">
                <a:latin typeface="Times New Roman" panose="02020603050405020304" pitchFamily="18" charset="0"/>
                <a:ea typeface="Calibri" panose="020F0502020204030204" pitchFamily="34" charset="0"/>
                <a:cs typeface="Times New Roman" panose="02020603050405020304" pitchFamily="18" charset="0"/>
              </a:rPr>
              <a:t>poruchy spánku </a:t>
            </a:r>
          </a:p>
          <a:p>
            <a:pPr lvl="1" algn="just"/>
            <a:r>
              <a:rPr lang="cs-CZ" sz="1600" kern="100" dirty="0">
                <a:latin typeface="Times New Roman" panose="02020603050405020304" pitchFamily="18" charset="0"/>
                <a:ea typeface="Calibri" panose="020F0502020204030204" pitchFamily="34" charset="0"/>
                <a:cs typeface="Times New Roman" panose="02020603050405020304" pitchFamily="18" charset="0"/>
              </a:rPr>
              <a:t>chronická únava</a:t>
            </a:r>
          </a:p>
          <a:p>
            <a:pPr algn="just"/>
            <a:r>
              <a:rPr lang="cs-CZ" kern="100" dirty="0">
                <a:latin typeface="Times New Roman" panose="02020603050405020304" pitchFamily="18" charset="0"/>
                <a:ea typeface="Calibri" panose="020F0502020204030204" pitchFamily="34" charset="0"/>
                <a:cs typeface="Times New Roman" panose="02020603050405020304" pitchFamily="18" charset="0"/>
              </a:rPr>
              <a:t>snižuje celkovou kvalitu života, díky čemuž jsou ty nejjednodušší úkoly herkulovské </a:t>
            </a:r>
            <a:endParaRPr lang="sk-SK" kern="1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cs-CZ" kern="100" dirty="0">
                <a:latin typeface="Times New Roman" panose="02020603050405020304" pitchFamily="18" charset="0"/>
                <a:ea typeface="Calibri" panose="020F0502020204030204" pitchFamily="34" charset="0"/>
                <a:cs typeface="Times New Roman" panose="02020603050405020304" pitchFamily="18" charset="0"/>
              </a:rPr>
              <a:t>společenské důsledky: </a:t>
            </a:r>
          </a:p>
          <a:p>
            <a:pPr lvl="1" algn="just"/>
            <a:r>
              <a:rPr lang="cs-CZ" sz="1600" kern="100" dirty="0">
                <a:latin typeface="Times New Roman" panose="02020603050405020304" pitchFamily="18" charset="0"/>
                <a:ea typeface="Calibri" panose="020F0502020204030204" pitchFamily="34" charset="0"/>
                <a:cs typeface="Times New Roman" panose="02020603050405020304" pitchFamily="18" charset="0"/>
              </a:rPr>
              <a:t>ztráta produktivity </a:t>
            </a:r>
          </a:p>
          <a:p>
            <a:pPr lvl="1" algn="just"/>
            <a:r>
              <a:rPr lang="cs-CZ" sz="1600" kern="100" dirty="0">
                <a:latin typeface="Times New Roman" panose="02020603050405020304" pitchFamily="18" charset="0"/>
                <a:ea typeface="Calibri" panose="020F0502020204030204" pitchFamily="34" charset="0"/>
                <a:cs typeface="Times New Roman" panose="02020603050405020304" pitchFamily="18" charset="0"/>
              </a:rPr>
              <a:t>napjaté zdroje zdravotní péče </a:t>
            </a:r>
          </a:p>
          <a:p>
            <a:pPr lvl="1" algn="just"/>
            <a:r>
              <a:rPr lang="cs-CZ" sz="1600" kern="100" dirty="0">
                <a:latin typeface="Times New Roman" panose="02020603050405020304" pitchFamily="18" charset="0"/>
                <a:ea typeface="Calibri" panose="020F0502020204030204" pitchFamily="34" charset="0"/>
                <a:cs typeface="Times New Roman" panose="02020603050405020304" pitchFamily="18" charset="0"/>
              </a:rPr>
              <a:t>škody na rodinách a komunitách</a:t>
            </a:r>
            <a:endParaRPr lang="cs-CZ"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6584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D33F1E-C351-A45D-8954-E98CDB1A1153}"/>
              </a:ext>
            </a:extLst>
          </p:cNvPr>
          <p:cNvSpPr>
            <a:spLocks noGrp="1"/>
          </p:cNvSpPr>
          <p:nvPr>
            <p:ph type="title"/>
          </p:nvPr>
        </p:nvSpPr>
        <p:spPr/>
        <p:txBody>
          <a:bodyPr/>
          <a:lstStyle/>
          <a:p>
            <a:r>
              <a:rPr lang="cs-CZ" dirty="0"/>
              <a:t>biomedicínský model</a:t>
            </a:r>
          </a:p>
        </p:txBody>
      </p:sp>
      <p:sp>
        <p:nvSpPr>
          <p:cNvPr id="3" name="Zástupný objekt pre obsah 2">
            <a:extLst>
              <a:ext uri="{FF2B5EF4-FFF2-40B4-BE49-F238E27FC236}">
                <a16:creationId xmlns:a16="http://schemas.microsoft.com/office/drawing/2014/main" id="{41D99ACA-BC6E-9797-83C9-F6E041A5F1B0}"/>
              </a:ext>
            </a:extLst>
          </p:cNvPr>
          <p:cNvSpPr>
            <a:spLocks noGrp="1"/>
          </p:cNvSpPr>
          <p:nvPr>
            <p:ph idx="1"/>
          </p:nvPr>
        </p:nvSpPr>
        <p:spPr/>
        <p:txBody>
          <a:bodyPr>
            <a:normAutofit/>
          </a:bodyPr>
          <a:lstStyle/>
          <a:p>
            <a:r>
              <a:rPr lang="cs-CZ" dirty="0"/>
              <a:t>Co způsobuje nemoc?</a:t>
            </a:r>
          </a:p>
          <a:p>
            <a:r>
              <a:rPr lang="cs-CZ" dirty="0"/>
              <a:t>Kdo je zodpovědný za nemoc?</a:t>
            </a:r>
          </a:p>
          <a:p>
            <a:r>
              <a:rPr lang="cs-CZ" dirty="0"/>
              <a:t>Jak by se měla nemoc léčit?</a:t>
            </a:r>
          </a:p>
          <a:p>
            <a:r>
              <a:rPr lang="cs-CZ" dirty="0"/>
              <a:t>Kdo je zodpovědný za léčbu?</a:t>
            </a:r>
          </a:p>
          <a:p>
            <a:r>
              <a:rPr lang="cs-CZ" dirty="0"/>
              <a:t>Jaký je vztah mezi zdravím a nemocí?</a:t>
            </a:r>
          </a:p>
          <a:p>
            <a:r>
              <a:rPr lang="cs-CZ" dirty="0"/>
              <a:t>Jaký je vztah mezi myslí a tělem?</a:t>
            </a:r>
          </a:p>
          <a:p>
            <a:r>
              <a:rPr lang="cs-CZ" dirty="0"/>
              <a:t>Jaká je role psychologie ve zdraví a nemoci?</a:t>
            </a:r>
          </a:p>
        </p:txBody>
      </p:sp>
    </p:spTree>
    <p:extLst>
      <p:ext uri="{BB962C8B-B14F-4D97-AF65-F5344CB8AC3E}">
        <p14:creationId xmlns:p14="http://schemas.microsoft.com/office/powerpoint/2010/main" val="41631650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400" b="1" u="sng" kern="100" dirty="0">
                <a:latin typeface="Times New Roman" panose="02020603050405020304" pitchFamily="18" charset="0"/>
                <a:ea typeface="Calibri" panose="020F0502020204030204" pitchFamily="34" charset="0"/>
                <a:cs typeface="Times New Roman" panose="02020603050405020304" pitchFamily="18" charset="0"/>
              </a:rPr>
              <a:t>PROPOJENÍ VYHOŘENÍ A DEPRESE</a:t>
            </a:r>
            <a:endParaRPr lang="cs-CZ" sz="2400" b="1" u="sng"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p:txBody>
          <a:bodyPr>
            <a:normAutofit fontScale="85000" lnSpcReduction="20000"/>
          </a:bodyPr>
          <a:lstStyle/>
          <a:p>
            <a:pPr algn="just"/>
            <a:r>
              <a:rPr lang="cs-CZ" sz="1800" kern="100" dirty="0">
                <a:latin typeface="Times New Roman" panose="02020603050405020304" pitchFamily="18" charset="0"/>
                <a:ea typeface="Calibri" panose="020F0502020204030204" pitchFamily="34" charset="0"/>
                <a:cs typeface="Times New Roman" panose="02020603050405020304" pitchFamily="18" charset="0"/>
              </a:rPr>
              <a:t>Vyčerpávající povaha syndromu vyhoření může vyvolat depresivní epizody a již existující deprese může člověka učinit náchylnějšího k syndromu vyhoření, zejména ve vysoce stresových zaměstnáních. </a:t>
            </a:r>
            <a:endParaRPr lang="sk-SK" sz="1800" kern="100" dirty="0">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r>
              <a:rPr lang="cs-CZ" sz="1800" kern="100" dirty="0">
                <a:latin typeface="Times New Roman" panose="02020603050405020304" pitchFamily="18" charset="0"/>
                <a:ea typeface="Calibri" panose="020F0502020204030204" pitchFamily="34" charset="0"/>
                <a:cs typeface="Times New Roman" panose="02020603050405020304" pitchFamily="18" charset="0"/>
              </a:rPr>
              <a:t> </a:t>
            </a:r>
            <a:endParaRPr lang="sk-SK" sz="1800" kern="100" dirty="0">
              <a:latin typeface="Calibri" panose="020F0502020204030204" pitchFamily="34" charset="0"/>
              <a:ea typeface="Calibri" panose="020F0502020204030204" pitchFamily="34" charset="0"/>
              <a:cs typeface="Times New Roman" panose="02020603050405020304" pitchFamily="18" charset="0"/>
            </a:endParaRPr>
          </a:p>
          <a:p>
            <a:pPr algn="just"/>
            <a:r>
              <a:rPr lang="cs-CZ" sz="1800" kern="100" dirty="0">
                <a:latin typeface="Times New Roman" panose="02020603050405020304" pitchFamily="18" charset="0"/>
                <a:ea typeface="Calibri" panose="020F0502020204030204" pitchFamily="34" charset="0"/>
                <a:cs typeface="Times New Roman" panose="02020603050405020304" pitchFamily="18" charset="0"/>
              </a:rPr>
              <a:t>Oba stavy navíc významně ohrožují rovnováhu mezi pracovním a soukromým životem. Vyčerpaný, deprimovaný člověk si může přenést tíhu svých pocitů do svého osobního života, narušit rodinné a romantické vztahy, nebo naopak jejich osobní problémy mohou přerůst do jejich profesního života a snížit produktivitu a pracovní nasazení. </a:t>
            </a:r>
            <a:endParaRPr lang="sk-SK" sz="1800" kern="100" dirty="0">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sk-SK" sz="1800" kern="100" dirty="0">
              <a:latin typeface="Calibri" panose="020F0502020204030204" pitchFamily="34" charset="0"/>
              <a:ea typeface="Calibri" panose="020F0502020204030204" pitchFamily="34" charset="0"/>
              <a:cs typeface="Times New Roman" panose="02020603050405020304" pitchFamily="18" charset="0"/>
            </a:endParaRPr>
          </a:p>
          <a:p>
            <a:pPr algn="just"/>
            <a:r>
              <a:rPr lang="cs-CZ" sz="1800" kern="100" dirty="0">
                <a:latin typeface="Times New Roman" panose="02020603050405020304" pitchFamily="18" charset="0"/>
                <a:ea typeface="Calibri" panose="020F0502020204030204" pitchFamily="34" charset="0"/>
                <a:cs typeface="Times New Roman" panose="02020603050405020304" pitchFamily="18" charset="0"/>
              </a:rPr>
              <a:t>Zajištění silného duševního zdraví není jen individuální odpovědností; je to společenská záležitost. Pouze s komplexním povědomím můžeme doufat, že budeme podporovat prostředí, kde se jednotlivcům daří jak osobně, tak profesně..</a:t>
            </a:r>
            <a:endParaRPr lang="sk-SK" sz="1800" kern="100" dirty="0">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14670496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83B1B4-BF2C-4143-8142-2CC8AF90DB3E}"/>
              </a:ext>
            </a:extLst>
          </p:cNvPr>
          <p:cNvSpPr>
            <a:spLocks noGrp="1"/>
          </p:cNvSpPr>
          <p:nvPr>
            <p:ph type="title"/>
          </p:nvPr>
        </p:nvSpPr>
        <p:spPr/>
        <p:txBody>
          <a:bodyPr>
            <a:normAutofit/>
          </a:bodyPr>
          <a:lstStyle/>
          <a:p>
            <a:r>
              <a:rPr lang="cs-CZ" sz="2400" b="1" u="sng" kern="100" dirty="0">
                <a:latin typeface="Times New Roman" panose="02020603050405020304" pitchFamily="18" charset="0"/>
                <a:ea typeface="Calibri" panose="020F0502020204030204" pitchFamily="34" charset="0"/>
                <a:cs typeface="Times New Roman" panose="02020603050405020304" pitchFamily="18" charset="0"/>
              </a:rPr>
              <a:t>METODOLOGIE</a:t>
            </a:r>
            <a:endParaRPr lang="cs-CZ" sz="2400" u="sng" dirty="0"/>
          </a:p>
        </p:txBody>
      </p:sp>
      <p:sp>
        <p:nvSpPr>
          <p:cNvPr id="3" name="Zástupný objekt pre obsah 2">
            <a:extLst>
              <a:ext uri="{FF2B5EF4-FFF2-40B4-BE49-F238E27FC236}">
                <a16:creationId xmlns:a16="http://schemas.microsoft.com/office/drawing/2014/main" id="{7EFAA473-050A-DB46-589D-EFE0E5622500}"/>
              </a:ext>
            </a:extLst>
          </p:cNvPr>
          <p:cNvSpPr>
            <a:spLocks noGrp="1"/>
          </p:cNvSpPr>
          <p:nvPr>
            <p:ph idx="1"/>
          </p:nvPr>
        </p:nvSpPr>
        <p:spPr/>
        <p:txBody>
          <a:bodyPr/>
          <a:lstStyle/>
          <a:p>
            <a:r>
              <a:rPr lang="cs-CZ" sz="1800" kern="100" dirty="0">
                <a:latin typeface="Times New Roman" panose="02020603050405020304" pitchFamily="18" charset="0"/>
                <a:ea typeface="Calibri" panose="020F0502020204030204" pitchFamily="34" charset="0"/>
                <a:cs typeface="Times New Roman" panose="02020603050405020304" pitchFamily="18" charset="0"/>
              </a:rPr>
              <a:t>Výzkumný tým psychiatrické kliniky 1LF UK se proto již dlouhodobě věnuje zkoumání a mapování syndromu vyhoření a depresivní symptomatologie </a:t>
            </a:r>
          </a:p>
          <a:p>
            <a:r>
              <a:rPr lang="cs-CZ" sz="1800" kern="100" dirty="0">
                <a:latin typeface="Times New Roman" panose="02020603050405020304" pitchFamily="18" charset="0"/>
                <a:ea typeface="Calibri" panose="020F0502020204030204" pitchFamily="34" charset="0"/>
                <a:cs typeface="Times New Roman" panose="02020603050405020304" pitchFamily="18" charset="0"/>
              </a:rPr>
              <a:t>Ve spolupráci s agenturou STEM/MARK od roku 2014 pravidelně probíhá sběr dat věnující se této problematice</a:t>
            </a:r>
          </a:p>
          <a:p>
            <a:r>
              <a:rPr lang="cs-CZ" sz="1800" kern="100" dirty="0">
                <a:latin typeface="Times New Roman" panose="02020603050405020304" pitchFamily="18" charset="0"/>
                <a:ea typeface="Calibri" panose="020F0502020204030204" pitchFamily="34" charset="0"/>
                <a:cs typeface="Times New Roman" panose="02020603050405020304" pitchFamily="18" charset="0"/>
              </a:rPr>
              <a:t>Pomocí metody CAWI ( </a:t>
            </a:r>
            <a:r>
              <a:rPr lang="cs-CZ" sz="1800" kern="100" dirty="0" err="1">
                <a:latin typeface="Times New Roman" panose="02020603050405020304" pitchFamily="18" charset="0"/>
                <a:ea typeface="Calibri" panose="020F0502020204030204" pitchFamily="34" charset="0"/>
                <a:cs typeface="Times New Roman" panose="02020603050405020304" pitchFamily="18" charset="0"/>
              </a:rPr>
              <a:t>computer</a:t>
            </a:r>
            <a:r>
              <a:rPr lang="cs-CZ" sz="1800" kern="100" dirty="0">
                <a:latin typeface="Times New Roman" panose="02020603050405020304" pitchFamily="18" charset="0"/>
                <a:ea typeface="Calibri" panose="020F0502020204030204" pitchFamily="34" charset="0"/>
                <a:cs typeface="Times New Roman" panose="02020603050405020304" pitchFamily="18" charset="0"/>
              </a:rPr>
              <a:t> </a:t>
            </a:r>
            <a:r>
              <a:rPr lang="cs-CZ" sz="1800" kern="100" dirty="0" err="1">
                <a:latin typeface="Times New Roman" panose="02020603050405020304" pitchFamily="18" charset="0"/>
                <a:ea typeface="Calibri" panose="020F0502020204030204" pitchFamily="34" charset="0"/>
                <a:cs typeface="Times New Roman" panose="02020603050405020304" pitchFamily="18" charset="0"/>
              </a:rPr>
              <a:t>assisted</a:t>
            </a:r>
            <a:r>
              <a:rPr lang="cs-CZ" sz="1800" kern="100" dirty="0">
                <a:latin typeface="Times New Roman" panose="02020603050405020304" pitchFamily="18" charset="0"/>
                <a:ea typeface="Calibri" panose="020F0502020204030204" pitchFamily="34" charset="0"/>
                <a:cs typeface="Times New Roman" panose="02020603050405020304" pitchFamily="18" charset="0"/>
              </a:rPr>
              <a:t> web </a:t>
            </a:r>
            <a:r>
              <a:rPr lang="cs-CZ" sz="1800" kern="100" dirty="0" err="1">
                <a:latin typeface="Times New Roman" panose="02020603050405020304" pitchFamily="18" charset="0"/>
                <a:ea typeface="Calibri" panose="020F0502020204030204" pitchFamily="34" charset="0"/>
                <a:cs typeface="Times New Roman" panose="02020603050405020304" pitchFamily="18" charset="0"/>
              </a:rPr>
              <a:t>interviewing</a:t>
            </a:r>
            <a:r>
              <a:rPr lang="cs-CZ" sz="1800" kern="100" dirty="0">
                <a:latin typeface="Times New Roman" panose="02020603050405020304" pitchFamily="18" charset="0"/>
                <a:ea typeface="Calibri" panose="020F0502020204030204" pitchFamily="34" charset="0"/>
                <a:cs typeface="Times New Roman" panose="02020603050405020304" pitchFamily="18" charset="0"/>
              </a:rPr>
              <a:t>) sesbírá agentura STEM/MARK odpovědi od reprezentativního vzorku populace </a:t>
            </a:r>
          </a:p>
          <a:p>
            <a:r>
              <a:rPr lang="cs-CZ" sz="1800" kern="100" dirty="0">
                <a:latin typeface="Times New Roman" panose="02020603050405020304" pitchFamily="18" charset="0"/>
                <a:ea typeface="Calibri" panose="020F0502020204030204" pitchFamily="34" charset="0"/>
                <a:cs typeface="Times New Roman" panose="02020603050405020304" pitchFamily="18" charset="0"/>
              </a:rPr>
              <a:t>Data o depresivní symptomatologii byla sbírána dotazníkem Beck </a:t>
            </a:r>
            <a:r>
              <a:rPr lang="cs-CZ" sz="1800" kern="100" dirty="0" err="1">
                <a:latin typeface="Times New Roman" panose="02020603050405020304" pitchFamily="18" charset="0"/>
                <a:ea typeface="Calibri" panose="020F0502020204030204" pitchFamily="34" charset="0"/>
                <a:cs typeface="Times New Roman" panose="02020603050405020304" pitchFamily="18" charset="0"/>
              </a:rPr>
              <a:t>Depression</a:t>
            </a:r>
            <a:r>
              <a:rPr lang="cs-CZ" sz="1800" kern="100" dirty="0">
                <a:latin typeface="Times New Roman" panose="02020603050405020304" pitchFamily="18" charset="0"/>
                <a:ea typeface="Calibri" panose="020F0502020204030204" pitchFamily="34" charset="0"/>
                <a:cs typeface="Times New Roman" panose="02020603050405020304" pitchFamily="18" charset="0"/>
              </a:rPr>
              <a:t> Inventory II a data o vyhoření dotazníkem </a:t>
            </a:r>
            <a:r>
              <a:rPr lang="cs-CZ" sz="1800" kern="100" dirty="0" err="1">
                <a:latin typeface="Times New Roman" panose="02020603050405020304" pitchFamily="18" charset="0"/>
                <a:ea typeface="Calibri" panose="020F0502020204030204" pitchFamily="34" charset="0"/>
                <a:cs typeface="Times New Roman" panose="02020603050405020304" pitchFamily="18" charset="0"/>
              </a:rPr>
              <a:t>Shirom</a:t>
            </a:r>
            <a:r>
              <a:rPr lang="cs-CZ" sz="1800" kern="100" dirty="0">
                <a:latin typeface="Times New Roman" panose="02020603050405020304" pitchFamily="18" charset="0"/>
                <a:ea typeface="Calibri" panose="020F0502020204030204" pitchFamily="34" charset="0"/>
                <a:cs typeface="Times New Roman" panose="02020603050405020304" pitchFamily="18" charset="0"/>
              </a:rPr>
              <a:t> </a:t>
            </a:r>
            <a:r>
              <a:rPr lang="cs-CZ" sz="1800" kern="100" dirty="0" err="1">
                <a:latin typeface="Times New Roman" panose="02020603050405020304" pitchFamily="18" charset="0"/>
                <a:ea typeface="Calibri" panose="020F0502020204030204" pitchFamily="34" charset="0"/>
                <a:cs typeface="Times New Roman" panose="02020603050405020304" pitchFamily="18" charset="0"/>
              </a:rPr>
              <a:t>Melamed</a:t>
            </a:r>
            <a:r>
              <a:rPr lang="cs-CZ" sz="1800" kern="100" dirty="0">
                <a:latin typeface="Times New Roman" panose="02020603050405020304" pitchFamily="18" charset="0"/>
                <a:ea typeface="Calibri" panose="020F0502020204030204" pitchFamily="34" charset="0"/>
                <a:cs typeface="Times New Roman" panose="02020603050405020304" pitchFamily="18" charset="0"/>
              </a:rPr>
              <a:t> </a:t>
            </a:r>
            <a:r>
              <a:rPr lang="cs-CZ" sz="1800" kern="100" dirty="0" err="1">
                <a:latin typeface="Times New Roman" panose="02020603050405020304" pitchFamily="18" charset="0"/>
                <a:ea typeface="Calibri" panose="020F0502020204030204" pitchFamily="34" charset="0"/>
                <a:cs typeface="Times New Roman" panose="02020603050405020304" pitchFamily="18" charset="0"/>
              </a:rPr>
              <a:t>Burnout</a:t>
            </a:r>
            <a:r>
              <a:rPr lang="cs-CZ" sz="1800" kern="100" dirty="0">
                <a:latin typeface="Times New Roman" panose="02020603050405020304" pitchFamily="18" charset="0"/>
                <a:ea typeface="Calibri" panose="020F0502020204030204" pitchFamily="34" charset="0"/>
                <a:cs typeface="Times New Roman" panose="02020603050405020304" pitchFamily="18" charset="0"/>
              </a:rPr>
              <a:t> </a:t>
            </a:r>
            <a:r>
              <a:rPr lang="cs-CZ" sz="1800" kern="100" dirty="0" err="1">
                <a:latin typeface="Times New Roman" panose="02020603050405020304" pitchFamily="18" charset="0"/>
                <a:ea typeface="Calibri" panose="020F0502020204030204" pitchFamily="34" charset="0"/>
                <a:cs typeface="Times New Roman" panose="02020603050405020304" pitchFamily="18" charset="0"/>
              </a:rPr>
              <a:t>Measure</a:t>
            </a:r>
            <a:r>
              <a:rPr lang="cs-CZ" sz="1800" kern="100" dirty="0">
                <a:latin typeface="Times New Roman" panose="02020603050405020304" pitchFamily="18" charset="0"/>
                <a:ea typeface="Calibri" panose="020F0502020204030204" pitchFamily="34" charset="0"/>
                <a:cs typeface="Times New Roman" panose="02020603050405020304" pitchFamily="18" charset="0"/>
              </a:rPr>
              <a:t> </a:t>
            </a:r>
            <a:endParaRPr lang="sk-SK" sz="1800" kern="100" dirty="0">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0741741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2F605E-34A7-C38E-C42E-966294D4B8C4}"/>
              </a:ext>
            </a:extLst>
          </p:cNvPr>
          <p:cNvSpPr>
            <a:spLocks noGrp="1"/>
          </p:cNvSpPr>
          <p:nvPr>
            <p:ph type="title"/>
          </p:nvPr>
        </p:nvSpPr>
        <p:spPr>
          <a:xfrm>
            <a:off x="1981200" y="123627"/>
            <a:ext cx="8229600" cy="562074"/>
          </a:xfrm>
        </p:spPr>
        <p:txBody>
          <a:bodyPr>
            <a:normAutofit/>
          </a:bodyPr>
          <a:lstStyle/>
          <a:p>
            <a:r>
              <a:rPr lang="cs-CZ" sz="2400" u="sng" dirty="0">
                <a:latin typeface="Times New Roman" panose="02020603050405020304" pitchFamily="18" charset="0"/>
                <a:cs typeface="Times New Roman" panose="02020603050405020304" pitchFamily="18" charset="0"/>
              </a:rPr>
              <a:t>VÝSLEDKY</a:t>
            </a:r>
          </a:p>
        </p:txBody>
      </p:sp>
      <p:graphicFrame>
        <p:nvGraphicFramePr>
          <p:cNvPr id="4" name="Zástupný objekt pre obsah 3">
            <a:extLst>
              <a:ext uri="{FF2B5EF4-FFF2-40B4-BE49-F238E27FC236}">
                <a16:creationId xmlns:a16="http://schemas.microsoft.com/office/drawing/2014/main" id="{FFDFA01E-BBAC-231A-2B76-6500748E58A3}"/>
              </a:ext>
            </a:extLst>
          </p:cNvPr>
          <p:cNvGraphicFramePr>
            <a:graphicFrameLocks noGrp="1"/>
          </p:cNvGraphicFramePr>
          <p:nvPr>
            <p:ph idx="1"/>
          </p:nvPr>
        </p:nvGraphicFramePr>
        <p:xfrm>
          <a:off x="3143249" y="908720"/>
          <a:ext cx="6298699" cy="2143760"/>
        </p:xfrm>
        <a:graphic>
          <a:graphicData uri="http://schemas.openxmlformats.org/drawingml/2006/table">
            <a:tbl>
              <a:tblPr firstRow="1" firstCol="1" bandRow="1"/>
              <a:tblGrid>
                <a:gridCol w="1223167">
                  <a:extLst>
                    <a:ext uri="{9D8B030D-6E8A-4147-A177-3AD203B41FA5}">
                      <a16:colId xmlns:a16="http://schemas.microsoft.com/office/drawing/2014/main" val="4091497919"/>
                    </a:ext>
                  </a:extLst>
                </a:gridCol>
                <a:gridCol w="640029">
                  <a:extLst>
                    <a:ext uri="{9D8B030D-6E8A-4147-A177-3AD203B41FA5}">
                      <a16:colId xmlns:a16="http://schemas.microsoft.com/office/drawing/2014/main" val="1212454094"/>
                    </a:ext>
                  </a:extLst>
                </a:gridCol>
                <a:gridCol w="1051815">
                  <a:extLst>
                    <a:ext uri="{9D8B030D-6E8A-4147-A177-3AD203B41FA5}">
                      <a16:colId xmlns:a16="http://schemas.microsoft.com/office/drawing/2014/main" val="182143288"/>
                    </a:ext>
                  </a:extLst>
                </a:gridCol>
                <a:gridCol w="640029">
                  <a:extLst>
                    <a:ext uri="{9D8B030D-6E8A-4147-A177-3AD203B41FA5}">
                      <a16:colId xmlns:a16="http://schemas.microsoft.com/office/drawing/2014/main" val="665278862"/>
                    </a:ext>
                  </a:extLst>
                </a:gridCol>
                <a:gridCol w="1051815">
                  <a:extLst>
                    <a:ext uri="{9D8B030D-6E8A-4147-A177-3AD203B41FA5}">
                      <a16:colId xmlns:a16="http://schemas.microsoft.com/office/drawing/2014/main" val="3797604679"/>
                    </a:ext>
                  </a:extLst>
                </a:gridCol>
                <a:gridCol w="640029">
                  <a:extLst>
                    <a:ext uri="{9D8B030D-6E8A-4147-A177-3AD203B41FA5}">
                      <a16:colId xmlns:a16="http://schemas.microsoft.com/office/drawing/2014/main" val="2658637470"/>
                    </a:ext>
                  </a:extLst>
                </a:gridCol>
                <a:gridCol w="1051815">
                  <a:extLst>
                    <a:ext uri="{9D8B030D-6E8A-4147-A177-3AD203B41FA5}">
                      <a16:colId xmlns:a16="http://schemas.microsoft.com/office/drawing/2014/main" val="2062070708"/>
                    </a:ext>
                  </a:extLst>
                </a:gridCol>
              </a:tblGrid>
              <a:tr h="215900">
                <a:tc gridSpan="7">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BDI II </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833281820"/>
                  </a:ext>
                </a:extLst>
              </a:tr>
              <a:tr h="215900">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celkem </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gridSpan="2">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muži</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gridSpan="2">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ženy </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extLst>
                  <a:ext uri="{0D108BD9-81ED-4DB2-BD59-A6C34878D82A}">
                    <a16:rowId xmlns:a16="http://schemas.microsoft.com/office/drawing/2014/main" val="2111383358"/>
                  </a:ext>
                </a:extLst>
              </a:tr>
              <a:tr h="215900">
                <a:tc>
                  <a:txBody>
                    <a:bodyPr/>
                    <a:lstStyle/>
                    <a:p>
                      <a:pPr algn="ctr"/>
                      <a:r>
                        <a:rPr lang="sk-SK"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rok</a:t>
                      </a:r>
                      <a:endParaRPr lang="sk-SK"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průměr</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sk-SK"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 </a:t>
                      </a:r>
                      <a:r>
                        <a:rPr lang="sk-SK"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odchylka</a:t>
                      </a:r>
                      <a:endParaRPr lang="sk-SK"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průměr</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 odchylka</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průměr</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 odchylka</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1118829"/>
                  </a:ext>
                </a:extLst>
              </a:tr>
              <a:tr h="203200">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2014</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10,79</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9,91</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9,8</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9,72</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11,91</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10,01</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04905366"/>
                  </a:ext>
                </a:extLst>
              </a:tr>
              <a:tr h="203200">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2017</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9,83</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9,71</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8,28</a:t>
                      </a:r>
                      <a:endParaRPr lang="sk-SK"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8,89</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11,55</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10,29</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2887878395"/>
                  </a:ext>
                </a:extLst>
              </a:tr>
              <a:tr h="203200">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2020 březen</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9,65</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9,88</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8,67</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9,41</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10,6</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10,24</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2518206894"/>
                  </a:ext>
                </a:extLst>
              </a:tr>
              <a:tr h="203200">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2020 prosinec</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10,07</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9,92</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8,9</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11,18</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10,71</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4256574615"/>
                  </a:ext>
                </a:extLst>
              </a:tr>
              <a:tr h="203200">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2021 květen</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11,48</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11,41</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10,14</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10,97</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12,83</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11,69</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2729445745"/>
                  </a:ext>
                </a:extLst>
              </a:tr>
              <a:tr h="203200">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2021 prosinec</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10,81</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11,23</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10,08</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11,66</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11,54</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10,75</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2038193289"/>
                  </a:ext>
                </a:extLst>
              </a:tr>
              <a:tr h="215900">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2023 květen</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11,55</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10,94</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11,13</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12,16</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sk-SK"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10,83</a:t>
                      </a:r>
                      <a:endParaRPr lang="sk-SK"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2962940"/>
                  </a:ext>
                </a:extLst>
              </a:tr>
            </a:tbl>
          </a:graphicData>
        </a:graphic>
      </p:graphicFrame>
      <p:graphicFrame>
        <p:nvGraphicFramePr>
          <p:cNvPr id="3" name="Graf 2">
            <a:extLst>
              <a:ext uri="{FF2B5EF4-FFF2-40B4-BE49-F238E27FC236}">
                <a16:creationId xmlns:a16="http://schemas.microsoft.com/office/drawing/2014/main" id="{88638B03-1F02-1C22-138B-EF32CFA0EACF}"/>
              </a:ext>
            </a:extLst>
          </p:cNvPr>
          <p:cNvGraphicFramePr/>
          <p:nvPr/>
        </p:nvGraphicFramePr>
        <p:xfrm>
          <a:off x="3143250" y="3501008"/>
          <a:ext cx="5833070" cy="29523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190825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Zástupný objekt pre obsah 2">
            <a:extLst>
              <a:ext uri="{FF2B5EF4-FFF2-40B4-BE49-F238E27FC236}">
                <a16:creationId xmlns:a16="http://schemas.microsoft.com/office/drawing/2014/main" id="{FF51BBDC-BE02-984D-B534-F8EDCD77ACC2}"/>
              </a:ext>
            </a:extLst>
          </p:cNvPr>
          <p:cNvGraphicFramePr>
            <a:graphicFrameLocks noGrp="1"/>
          </p:cNvGraphicFramePr>
          <p:nvPr>
            <p:ph idx="1"/>
          </p:nvPr>
        </p:nvGraphicFramePr>
        <p:xfrm>
          <a:off x="1981200" y="908721"/>
          <a:ext cx="8229600" cy="52174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685949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DEPRESE V ČESKÉ POPULACI</a:t>
            </a:r>
          </a:p>
        </p:txBody>
      </p:sp>
      <p:graphicFrame>
        <p:nvGraphicFramePr>
          <p:cNvPr id="5" name="Graf 4"/>
          <p:cNvGraphicFramePr/>
          <p:nvPr/>
        </p:nvGraphicFramePr>
        <p:xfrm>
          <a:off x="3287688" y="2132856"/>
          <a:ext cx="5976664" cy="43924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7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objekt pre obsah 3">
            <a:extLst>
              <a:ext uri="{FF2B5EF4-FFF2-40B4-BE49-F238E27FC236}">
                <a16:creationId xmlns:a16="http://schemas.microsoft.com/office/drawing/2014/main" id="{D7C99489-091C-0117-8010-81044DD0470D}"/>
              </a:ext>
            </a:extLst>
          </p:cNvPr>
          <p:cNvGraphicFramePr>
            <a:graphicFrameLocks noGrp="1"/>
          </p:cNvGraphicFramePr>
          <p:nvPr>
            <p:ph idx="1"/>
          </p:nvPr>
        </p:nvGraphicFramePr>
        <p:xfrm>
          <a:off x="1847528" y="332656"/>
          <a:ext cx="4109090" cy="5951560"/>
        </p:xfrm>
        <a:graphic>
          <a:graphicData uri="http://schemas.openxmlformats.org/drawingml/2006/table">
            <a:tbl>
              <a:tblPr firstRow="1" firstCol="1" bandRow="1">
                <a:tableStyleId>{5C22544A-7EE6-4342-B048-85BDC9FD1C3A}</a:tableStyleId>
              </a:tblPr>
              <a:tblGrid>
                <a:gridCol w="771185">
                  <a:extLst>
                    <a:ext uri="{9D8B030D-6E8A-4147-A177-3AD203B41FA5}">
                      <a16:colId xmlns:a16="http://schemas.microsoft.com/office/drawing/2014/main" val="3831683232"/>
                    </a:ext>
                  </a:extLst>
                </a:gridCol>
                <a:gridCol w="458457">
                  <a:extLst>
                    <a:ext uri="{9D8B030D-6E8A-4147-A177-3AD203B41FA5}">
                      <a16:colId xmlns:a16="http://schemas.microsoft.com/office/drawing/2014/main" val="3785754208"/>
                    </a:ext>
                  </a:extLst>
                </a:gridCol>
                <a:gridCol w="654178">
                  <a:extLst>
                    <a:ext uri="{9D8B030D-6E8A-4147-A177-3AD203B41FA5}">
                      <a16:colId xmlns:a16="http://schemas.microsoft.com/office/drawing/2014/main" val="1067228611"/>
                    </a:ext>
                  </a:extLst>
                </a:gridCol>
                <a:gridCol w="458457">
                  <a:extLst>
                    <a:ext uri="{9D8B030D-6E8A-4147-A177-3AD203B41FA5}">
                      <a16:colId xmlns:a16="http://schemas.microsoft.com/office/drawing/2014/main" val="1344560693"/>
                    </a:ext>
                  </a:extLst>
                </a:gridCol>
                <a:gridCol w="654178">
                  <a:extLst>
                    <a:ext uri="{9D8B030D-6E8A-4147-A177-3AD203B41FA5}">
                      <a16:colId xmlns:a16="http://schemas.microsoft.com/office/drawing/2014/main" val="3509065161"/>
                    </a:ext>
                  </a:extLst>
                </a:gridCol>
                <a:gridCol w="458457">
                  <a:extLst>
                    <a:ext uri="{9D8B030D-6E8A-4147-A177-3AD203B41FA5}">
                      <a16:colId xmlns:a16="http://schemas.microsoft.com/office/drawing/2014/main" val="3758854602"/>
                    </a:ext>
                  </a:extLst>
                </a:gridCol>
                <a:gridCol w="654178">
                  <a:extLst>
                    <a:ext uri="{9D8B030D-6E8A-4147-A177-3AD203B41FA5}">
                      <a16:colId xmlns:a16="http://schemas.microsoft.com/office/drawing/2014/main" val="2075475345"/>
                    </a:ext>
                  </a:extLst>
                </a:gridCol>
              </a:tblGrid>
              <a:tr h="131943">
                <a:tc gridSpan="7">
                  <a:txBody>
                    <a:bodyPr/>
                    <a:lstStyle/>
                    <a:p>
                      <a:pPr algn="ctr"/>
                      <a:r>
                        <a:rPr lang="sk-SK" sz="900" kern="0">
                          <a:effectLst/>
                        </a:rPr>
                        <a:t>Vyhoření celkové </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655173250"/>
                  </a:ext>
                </a:extLst>
              </a:tr>
              <a:tr h="131943">
                <a:tc>
                  <a:txBody>
                    <a:bodyPr/>
                    <a:lstStyle/>
                    <a:p>
                      <a:pPr algn="ctr"/>
                      <a:r>
                        <a:rPr lang="sk-SK" sz="900" kern="0">
                          <a:effectLst/>
                        </a:rPr>
                        <a:t> </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gridSpan="2">
                  <a:txBody>
                    <a:bodyPr/>
                    <a:lstStyle/>
                    <a:p>
                      <a:pPr algn="ctr"/>
                      <a:r>
                        <a:rPr lang="sk-SK" sz="900" kern="0">
                          <a:effectLst/>
                        </a:rPr>
                        <a:t>celkem </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hMerge="1">
                  <a:txBody>
                    <a:bodyPr/>
                    <a:lstStyle/>
                    <a:p>
                      <a:endParaRPr lang="cs-CZ"/>
                    </a:p>
                  </a:txBody>
                  <a:tcPr/>
                </a:tc>
                <a:tc gridSpan="2">
                  <a:txBody>
                    <a:bodyPr/>
                    <a:lstStyle/>
                    <a:p>
                      <a:pPr algn="ctr"/>
                      <a:r>
                        <a:rPr lang="sk-SK" sz="900" kern="0">
                          <a:effectLst/>
                        </a:rPr>
                        <a:t>muži</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hMerge="1">
                  <a:txBody>
                    <a:bodyPr/>
                    <a:lstStyle/>
                    <a:p>
                      <a:endParaRPr lang="cs-CZ"/>
                    </a:p>
                  </a:txBody>
                  <a:tcPr/>
                </a:tc>
                <a:tc gridSpan="2">
                  <a:txBody>
                    <a:bodyPr/>
                    <a:lstStyle/>
                    <a:p>
                      <a:pPr algn="ctr"/>
                      <a:r>
                        <a:rPr lang="sk-SK" sz="900" kern="0">
                          <a:effectLst/>
                        </a:rPr>
                        <a:t>ženy </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hMerge="1">
                  <a:txBody>
                    <a:bodyPr/>
                    <a:lstStyle/>
                    <a:p>
                      <a:endParaRPr lang="cs-CZ"/>
                    </a:p>
                  </a:txBody>
                  <a:tcPr/>
                </a:tc>
                <a:extLst>
                  <a:ext uri="{0D108BD9-81ED-4DB2-BD59-A6C34878D82A}">
                    <a16:rowId xmlns:a16="http://schemas.microsoft.com/office/drawing/2014/main" val="2775082861"/>
                  </a:ext>
                </a:extLst>
              </a:tr>
              <a:tr h="263885">
                <a:tc>
                  <a:txBody>
                    <a:bodyPr/>
                    <a:lstStyle/>
                    <a:p>
                      <a:pPr algn="ctr"/>
                      <a:r>
                        <a:rPr lang="sk-SK" sz="900" kern="0">
                          <a:effectLst/>
                        </a:rPr>
                        <a:t>rok</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průměr</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st. odchylka</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průměr</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st. odchylka</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průměr</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st. odchylka</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extLst>
                  <a:ext uri="{0D108BD9-81ED-4DB2-BD59-A6C34878D82A}">
                    <a16:rowId xmlns:a16="http://schemas.microsoft.com/office/drawing/2014/main" val="4255780427"/>
                  </a:ext>
                </a:extLst>
              </a:tr>
              <a:tr h="131943">
                <a:tc>
                  <a:txBody>
                    <a:bodyPr/>
                    <a:lstStyle/>
                    <a:p>
                      <a:pPr algn="ctr"/>
                      <a:r>
                        <a:rPr lang="sk-SK" sz="900" kern="0">
                          <a:effectLst/>
                        </a:rPr>
                        <a:t>2014</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42,24</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16,22</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40,8</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15,68</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43,81</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16,69</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extLst>
                  <a:ext uri="{0D108BD9-81ED-4DB2-BD59-A6C34878D82A}">
                    <a16:rowId xmlns:a16="http://schemas.microsoft.com/office/drawing/2014/main" val="1810514431"/>
                  </a:ext>
                </a:extLst>
              </a:tr>
              <a:tr h="131943">
                <a:tc>
                  <a:txBody>
                    <a:bodyPr/>
                    <a:lstStyle/>
                    <a:p>
                      <a:pPr algn="ctr"/>
                      <a:r>
                        <a:rPr lang="sk-SK" sz="900" kern="0">
                          <a:effectLst/>
                        </a:rPr>
                        <a:t>2017</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40,19</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15,53</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38,7</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15,62</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41,88</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15,26</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extLst>
                  <a:ext uri="{0D108BD9-81ED-4DB2-BD59-A6C34878D82A}">
                    <a16:rowId xmlns:a16="http://schemas.microsoft.com/office/drawing/2014/main" val="1653504233"/>
                  </a:ext>
                </a:extLst>
              </a:tr>
              <a:tr h="131943">
                <a:tc>
                  <a:txBody>
                    <a:bodyPr/>
                    <a:lstStyle/>
                    <a:p>
                      <a:pPr algn="ctr"/>
                      <a:r>
                        <a:rPr lang="sk-SK" sz="900" kern="0">
                          <a:effectLst/>
                        </a:rPr>
                        <a:t>2020-březen</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39,12</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15,7</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37,7</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14,96</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40,49</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16,3</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extLst>
                  <a:ext uri="{0D108BD9-81ED-4DB2-BD59-A6C34878D82A}">
                    <a16:rowId xmlns:a16="http://schemas.microsoft.com/office/drawing/2014/main" val="3528220643"/>
                  </a:ext>
                </a:extLst>
              </a:tr>
              <a:tr h="263885">
                <a:tc>
                  <a:txBody>
                    <a:bodyPr/>
                    <a:lstStyle/>
                    <a:p>
                      <a:pPr algn="ctr"/>
                      <a:r>
                        <a:rPr lang="sk-SK" sz="900" kern="0">
                          <a:effectLst/>
                        </a:rPr>
                        <a:t>2020-prosinec</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39,93</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17,18</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39</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16,51</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40,94</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17,83</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extLst>
                  <a:ext uri="{0D108BD9-81ED-4DB2-BD59-A6C34878D82A}">
                    <a16:rowId xmlns:a16="http://schemas.microsoft.com/office/drawing/2014/main" val="1413763277"/>
                  </a:ext>
                </a:extLst>
              </a:tr>
              <a:tr h="131943">
                <a:tc>
                  <a:txBody>
                    <a:bodyPr/>
                    <a:lstStyle/>
                    <a:p>
                      <a:pPr algn="ctr"/>
                      <a:r>
                        <a:rPr lang="sk-SK" sz="900" kern="0">
                          <a:effectLst/>
                        </a:rPr>
                        <a:t>2023 květen</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42,66</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b"/>
                </a:tc>
                <a:tc>
                  <a:txBody>
                    <a:bodyPr/>
                    <a:lstStyle/>
                    <a:p>
                      <a:pPr algn="ctr"/>
                      <a:r>
                        <a:rPr lang="sk-SK" sz="900" kern="0">
                          <a:effectLst/>
                        </a:rPr>
                        <a:t>16,67</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b"/>
                </a:tc>
                <a:tc>
                  <a:txBody>
                    <a:bodyPr/>
                    <a:lstStyle/>
                    <a:p>
                      <a:pPr algn="ctr"/>
                      <a:r>
                        <a:rPr lang="sk-SK" sz="900" kern="0">
                          <a:effectLst/>
                        </a:rPr>
                        <a:t>42,1</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b"/>
                </a:tc>
                <a:tc>
                  <a:txBody>
                    <a:bodyPr/>
                    <a:lstStyle/>
                    <a:p>
                      <a:pPr algn="ctr"/>
                      <a:r>
                        <a:rPr lang="sk-SK" sz="900" kern="0">
                          <a:effectLst/>
                        </a:rPr>
                        <a:t>16,79</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b"/>
                </a:tc>
                <a:tc>
                  <a:txBody>
                    <a:bodyPr/>
                    <a:lstStyle/>
                    <a:p>
                      <a:pPr algn="ctr"/>
                      <a:r>
                        <a:rPr lang="sk-SK" sz="900" kern="0">
                          <a:effectLst/>
                        </a:rPr>
                        <a:t>43,21</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b"/>
                </a:tc>
                <a:tc>
                  <a:txBody>
                    <a:bodyPr/>
                    <a:lstStyle/>
                    <a:p>
                      <a:pPr algn="ctr"/>
                      <a:r>
                        <a:rPr lang="sk-SK" sz="900" kern="0">
                          <a:effectLst/>
                        </a:rPr>
                        <a:t>16,56</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b"/>
                </a:tc>
                <a:extLst>
                  <a:ext uri="{0D108BD9-81ED-4DB2-BD59-A6C34878D82A}">
                    <a16:rowId xmlns:a16="http://schemas.microsoft.com/office/drawing/2014/main" val="1220414216"/>
                  </a:ext>
                </a:extLst>
              </a:tr>
              <a:tr h="131943">
                <a:tc>
                  <a:txBody>
                    <a:bodyPr/>
                    <a:lstStyle/>
                    <a:p>
                      <a:endParaRPr lang="sk-SK" sz="900" kern="100">
                        <a:effectLst/>
                        <a:latin typeface="Calibri" panose="020F0502020204030204" pitchFamily="34" charset="0"/>
                        <a:cs typeface="Times New Roman" panose="02020603050405020304" pitchFamily="18" charset="0"/>
                      </a:endParaRPr>
                    </a:p>
                  </a:txBody>
                  <a:tcPr marL="24876" marR="24876" marT="0" marB="0" anchor="b"/>
                </a:tc>
                <a:tc>
                  <a:txBody>
                    <a:bodyPr/>
                    <a:lstStyle/>
                    <a:p>
                      <a:endParaRPr lang="sk-SK" sz="900" kern="100">
                        <a:effectLst/>
                        <a:latin typeface="Calibri" panose="020F0502020204030204" pitchFamily="34" charset="0"/>
                        <a:cs typeface="Times New Roman" panose="02020603050405020304" pitchFamily="18" charset="0"/>
                      </a:endParaRPr>
                    </a:p>
                  </a:txBody>
                  <a:tcPr marL="24876" marR="24876" marT="0" marB="0" anchor="b"/>
                </a:tc>
                <a:tc>
                  <a:txBody>
                    <a:bodyPr/>
                    <a:lstStyle/>
                    <a:p>
                      <a:endParaRPr lang="sk-SK" sz="900" kern="100">
                        <a:effectLst/>
                        <a:latin typeface="Calibri" panose="020F0502020204030204" pitchFamily="34" charset="0"/>
                        <a:cs typeface="Times New Roman" panose="02020603050405020304" pitchFamily="18" charset="0"/>
                      </a:endParaRPr>
                    </a:p>
                  </a:txBody>
                  <a:tcPr marL="24876" marR="24876" marT="0" marB="0" anchor="b"/>
                </a:tc>
                <a:tc>
                  <a:txBody>
                    <a:bodyPr/>
                    <a:lstStyle/>
                    <a:p>
                      <a:endParaRPr lang="sk-SK" sz="900" kern="100">
                        <a:effectLst/>
                        <a:latin typeface="Calibri" panose="020F0502020204030204" pitchFamily="34" charset="0"/>
                        <a:cs typeface="Times New Roman" panose="02020603050405020304" pitchFamily="18" charset="0"/>
                      </a:endParaRPr>
                    </a:p>
                  </a:txBody>
                  <a:tcPr marL="24876" marR="24876" marT="0" marB="0" anchor="b"/>
                </a:tc>
                <a:tc>
                  <a:txBody>
                    <a:bodyPr/>
                    <a:lstStyle/>
                    <a:p>
                      <a:endParaRPr lang="sk-SK" sz="900" kern="100">
                        <a:effectLst/>
                        <a:latin typeface="Calibri" panose="020F0502020204030204" pitchFamily="34" charset="0"/>
                        <a:cs typeface="Times New Roman" panose="02020603050405020304" pitchFamily="18" charset="0"/>
                      </a:endParaRPr>
                    </a:p>
                  </a:txBody>
                  <a:tcPr marL="24876" marR="24876" marT="0" marB="0" anchor="b"/>
                </a:tc>
                <a:tc>
                  <a:txBody>
                    <a:bodyPr/>
                    <a:lstStyle/>
                    <a:p>
                      <a:endParaRPr lang="sk-SK" sz="900" kern="100">
                        <a:effectLst/>
                        <a:latin typeface="Calibri" panose="020F0502020204030204" pitchFamily="34" charset="0"/>
                        <a:cs typeface="Times New Roman" panose="02020603050405020304" pitchFamily="18" charset="0"/>
                      </a:endParaRPr>
                    </a:p>
                  </a:txBody>
                  <a:tcPr marL="24876" marR="24876" marT="0" marB="0" anchor="b"/>
                </a:tc>
                <a:tc>
                  <a:txBody>
                    <a:bodyPr/>
                    <a:lstStyle/>
                    <a:p>
                      <a:endParaRPr lang="sk-SK" sz="900" kern="100">
                        <a:effectLst/>
                        <a:latin typeface="Calibri" panose="020F0502020204030204" pitchFamily="34" charset="0"/>
                        <a:cs typeface="Times New Roman" panose="02020603050405020304" pitchFamily="18" charset="0"/>
                      </a:endParaRPr>
                    </a:p>
                  </a:txBody>
                  <a:tcPr marL="24876" marR="24876" marT="0" marB="0" anchor="b"/>
                </a:tc>
                <a:extLst>
                  <a:ext uri="{0D108BD9-81ED-4DB2-BD59-A6C34878D82A}">
                    <a16:rowId xmlns:a16="http://schemas.microsoft.com/office/drawing/2014/main" val="1712683658"/>
                  </a:ext>
                </a:extLst>
              </a:tr>
              <a:tr h="131943">
                <a:tc>
                  <a:txBody>
                    <a:bodyPr/>
                    <a:lstStyle/>
                    <a:p>
                      <a:endParaRPr lang="sk-SK" sz="900" kern="100">
                        <a:effectLst/>
                        <a:latin typeface="Calibri" panose="020F0502020204030204" pitchFamily="34" charset="0"/>
                        <a:cs typeface="Times New Roman" panose="02020603050405020304" pitchFamily="18" charset="0"/>
                      </a:endParaRPr>
                    </a:p>
                  </a:txBody>
                  <a:tcPr marL="24876" marR="24876" marT="0" marB="0" anchor="b"/>
                </a:tc>
                <a:tc>
                  <a:txBody>
                    <a:bodyPr/>
                    <a:lstStyle/>
                    <a:p>
                      <a:endParaRPr lang="sk-SK" sz="900" kern="100">
                        <a:effectLst/>
                        <a:latin typeface="Calibri" panose="020F0502020204030204" pitchFamily="34" charset="0"/>
                        <a:cs typeface="Times New Roman" panose="02020603050405020304" pitchFamily="18" charset="0"/>
                      </a:endParaRPr>
                    </a:p>
                  </a:txBody>
                  <a:tcPr marL="24876" marR="24876" marT="0" marB="0" anchor="b"/>
                </a:tc>
                <a:tc>
                  <a:txBody>
                    <a:bodyPr/>
                    <a:lstStyle/>
                    <a:p>
                      <a:endParaRPr lang="sk-SK" sz="900" kern="100">
                        <a:effectLst/>
                        <a:latin typeface="Calibri" panose="020F0502020204030204" pitchFamily="34" charset="0"/>
                        <a:cs typeface="Times New Roman" panose="02020603050405020304" pitchFamily="18" charset="0"/>
                      </a:endParaRPr>
                    </a:p>
                  </a:txBody>
                  <a:tcPr marL="24876" marR="24876" marT="0" marB="0" anchor="b"/>
                </a:tc>
                <a:tc>
                  <a:txBody>
                    <a:bodyPr/>
                    <a:lstStyle/>
                    <a:p>
                      <a:endParaRPr lang="sk-SK" sz="900" kern="100">
                        <a:effectLst/>
                        <a:latin typeface="Calibri" panose="020F0502020204030204" pitchFamily="34" charset="0"/>
                        <a:cs typeface="Times New Roman" panose="02020603050405020304" pitchFamily="18" charset="0"/>
                      </a:endParaRPr>
                    </a:p>
                  </a:txBody>
                  <a:tcPr marL="24876" marR="24876" marT="0" marB="0" anchor="b"/>
                </a:tc>
                <a:tc>
                  <a:txBody>
                    <a:bodyPr/>
                    <a:lstStyle/>
                    <a:p>
                      <a:endParaRPr lang="sk-SK" sz="900" kern="100">
                        <a:effectLst/>
                        <a:latin typeface="Calibri" panose="020F0502020204030204" pitchFamily="34" charset="0"/>
                        <a:cs typeface="Times New Roman" panose="02020603050405020304" pitchFamily="18" charset="0"/>
                      </a:endParaRPr>
                    </a:p>
                  </a:txBody>
                  <a:tcPr marL="24876" marR="24876" marT="0" marB="0" anchor="b"/>
                </a:tc>
                <a:tc>
                  <a:txBody>
                    <a:bodyPr/>
                    <a:lstStyle/>
                    <a:p>
                      <a:endParaRPr lang="sk-SK" sz="900" kern="100">
                        <a:effectLst/>
                        <a:latin typeface="Calibri" panose="020F0502020204030204" pitchFamily="34" charset="0"/>
                        <a:cs typeface="Times New Roman" panose="02020603050405020304" pitchFamily="18" charset="0"/>
                      </a:endParaRPr>
                    </a:p>
                  </a:txBody>
                  <a:tcPr marL="24876" marR="24876" marT="0" marB="0" anchor="b"/>
                </a:tc>
                <a:tc>
                  <a:txBody>
                    <a:bodyPr/>
                    <a:lstStyle/>
                    <a:p>
                      <a:endParaRPr lang="sk-SK" sz="900" kern="100">
                        <a:effectLst/>
                        <a:latin typeface="Calibri" panose="020F0502020204030204" pitchFamily="34" charset="0"/>
                        <a:cs typeface="Times New Roman" panose="02020603050405020304" pitchFamily="18" charset="0"/>
                      </a:endParaRPr>
                    </a:p>
                  </a:txBody>
                  <a:tcPr marL="24876" marR="24876" marT="0" marB="0" anchor="b"/>
                </a:tc>
                <a:extLst>
                  <a:ext uri="{0D108BD9-81ED-4DB2-BD59-A6C34878D82A}">
                    <a16:rowId xmlns:a16="http://schemas.microsoft.com/office/drawing/2014/main" val="853471845"/>
                  </a:ext>
                </a:extLst>
              </a:tr>
              <a:tr h="131943">
                <a:tc gridSpan="7">
                  <a:txBody>
                    <a:bodyPr/>
                    <a:lstStyle/>
                    <a:p>
                      <a:pPr algn="ctr"/>
                      <a:r>
                        <a:rPr lang="sk-SK" sz="900" kern="0">
                          <a:effectLst/>
                        </a:rPr>
                        <a:t>Vyhoření fyzické </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817280321"/>
                  </a:ext>
                </a:extLst>
              </a:tr>
              <a:tr h="131943">
                <a:tc>
                  <a:txBody>
                    <a:bodyPr/>
                    <a:lstStyle/>
                    <a:p>
                      <a:pPr algn="ctr"/>
                      <a:r>
                        <a:rPr lang="sk-SK" sz="900" kern="0">
                          <a:effectLst/>
                        </a:rPr>
                        <a:t> </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gridSpan="2">
                  <a:txBody>
                    <a:bodyPr/>
                    <a:lstStyle/>
                    <a:p>
                      <a:pPr algn="ctr"/>
                      <a:r>
                        <a:rPr lang="sk-SK" sz="900" kern="0">
                          <a:effectLst/>
                        </a:rPr>
                        <a:t>celkem </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hMerge="1">
                  <a:txBody>
                    <a:bodyPr/>
                    <a:lstStyle/>
                    <a:p>
                      <a:endParaRPr lang="cs-CZ"/>
                    </a:p>
                  </a:txBody>
                  <a:tcPr/>
                </a:tc>
                <a:tc gridSpan="2">
                  <a:txBody>
                    <a:bodyPr/>
                    <a:lstStyle/>
                    <a:p>
                      <a:pPr algn="ctr"/>
                      <a:r>
                        <a:rPr lang="sk-SK" sz="900" kern="0">
                          <a:effectLst/>
                        </a:rPr>
                        <a:t>muži</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hMerge="1">
                  <a:txBody>
                    <a:bodyPr/>
                    <a:lstStyle/>
                    <a:p>
                      <a:endParaRPr lang="cs-CZ"/>
                    </a:p>
                  </a:txBody>
                  <a:tcPr/>
                </a:tc>
                <a:tc gridSpan="2">
                  <a:txBody>
                    <a:bodyPr/>
                    <a:lstStyle/>
                    <a:p>
                      <a:pPr algn="ctr"/>
                      <a:r>
                        <a:rPr lang="sk-SK" sz="900" kern="0">
                          <a:effectLst/>
                        </a:rPr>
                        <a:t>ženy </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hMerge="1">
                  <a:txBody>
                    <a:bodyPr/>
                    <a:lstStyle/>
                    <a:p>
                      <a:endParaRPr lang="cs-CZ"/>
                    </a:p>
                  </a:txBody>
                  <a:tcPr/>
                </a:tc>
                <a:extLst>
                  <a:ext uri="{0D108BD9-81ED-4DB2-BD59-A6C34878D82A}">
                    <a16:rowId xmlns:a16="http://schemas.microsoft.com/office/drawing/2014/main" val="4061541634"/>
                  </a:ext>
                </a:extLst>
              </a:tr>
              <a:tr h="263885">
                <a:tc>
                  <a:txBody>
                    <a:bodyPr/>
                    <a:lstStyle/>
                    <a:p>
                      <a:pPr algn="ctr"/>
                      <a:r>
                        <a:rPr lang="sk-SK" sz="900" kern="0">
                          <a:effectLst/>
                        </a:rPr>
                        <a:t>rok</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průměr</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st. odchylka</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průměr</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st. odchylka</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průměr</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st. odchylka</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extLst>
                  <a:ext uri="{0D108BD9-81ED-4DB2-BD59-A6C34878D82A}">
                    <a16:rowId xmlns:a16="http://schemas.microsoft.com/office/drawing/2014/main" val="1702075012"/>
                  </a:ext>
                </a:extLst>
              </a:tr>
              <a:tr h="131943">
                <a:tc>
                  <a:txBody>
                    <a:bodyPr/>
                    <a:lstStyle/>
                    <a:p>
                      <a:pPr algn="ctr"/>
                      <a:r>
                        <a:rPr lang="sk-SK" sz="900" kern="0">
                          <a:effectLst/>
                        </a:rPr>
                        <a:t>2014</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20,42</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8,67</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19,7</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8,36</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21,28</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8,95</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extLst>
                  <a:ext uri="{0D108BD9-81ED-4DB2-BD59-A6C34878D82A}">
                    <a16:rowId xmlns:a16="http://schemas.microsoft.com/office/drawing/2014/main" val="4069171854"/>
                  </a:ext>
                </a:extLst>
              </a:tr>
              <a:tr h="131943">
                <a:tc>
                  <a:txBody>
                    <a:bodyPr/>
                    <a:lstStyle/>
                    <a:p>
                      <a:pPr algn="ctr"/>
                      <a:r>
                        <a:rPr lang="sk-SK" sz="900" kern="0">
                          <a:effectLst/>
                        </a:rPr>
                        <a:t>2017</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19,58</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8,33</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18,3</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7,96</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21</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8,51</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extLst>
                  <a:ext uri="{0D108BD9-81ED-4DB2-BD59-A6C34878D82A}">
                    <a16:rowId xmlns:a16="http://schemas.microsoft.com/office/drawing/2014/main" val="3204703558"/>
                  </a:ext>
                </a:extLst>
              </a:tr>
              <a:tr h="131943">
                <a:tc>
                  <a:txBody>
                    <a:bodyPr/>
                    <a:lstStyle/>
                    <a:p>
                      <a:pPr algn="ctr"/>
                      <a:r>
                        <a:rPr lang="sk-SK" sz="900" kern="0">
                          <a:effectLst/>
                        </a:rPr>
                        <a:t>2020-březen</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18,44</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8</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17,6</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7,53</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19,29</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8,36</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extLst>
                  <a:ext uri="{0D108BD9-81ED-4DB2-BD59-A6C34878D82A}">
                    <a16:rowId xmlns:a16="http://schemas.microsoft.com/office/drawing/2014/main" val="504389805"/>
                  </a:ext>
                </a:extLst>
              </a:tr>
              <a:tr h="263885">
                <a:tc>
                  <a:txBody>
                    <a:bodyPr/>
                    <a:lstStyle/>
                    <a:p>
                      <a:pPr algn="ctr"/>
                      <a:r>
                        <a:rPr lang="sk-SK" sz="900" kern="0">
                          <a:effectLst/>
                        </a:rPr>
                        <a:t>2020-prosinec</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19,09</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8,44</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18,4</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8,04</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19,79</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8,79</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extLst>
                  <a:ext uri="{0D108BD9-81ED-4DB2-BD59-A6C34878D82A}">
                    <a16:rowId xmlns:a16="http://schemas.microsoft.com/office/drawing/2014/main" val="1054263302"/>
                  </a:ext>
                </a:extLst>
              </a:tr>
              <a:tr h="131943">
                <a:tc>
                  <a:txBody>
                    <a:bodyPr/>
                    <a:lstStyle/>
                    <a:p>
                      <a:pPr algn="ctr"/>
                      <a:r>
                        <a:rPr lang="sk-SK" sz="900" kern="0">
                          <a:effectLst/>
                        </a:rPr>
                        <a:t>2023 květen</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20,22</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8,35</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19,7</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8,29</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20,72</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8,39</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extLst>
                  <a:ext uri="{0D108BD9-81ED-4DB2-BD59-A6C34878D82A}">
                    <a16:rowId xmlns:a16="http://schemas.microsoft.com/office/drawing/2014/main" val="498864592"/>
                  </a:ext>
                </a:extLst>
              </a:tr>
              <a:tr h="131943">
                <a:tc gridSpan="7">
                  <a:txBody>
                    <a:bodyPr/>
                    <a:lstStyle/>
                    <a:p>
                      <a:pPr algn="ctr"/>
                      <a:r>
                        <a:rPr lang="sk-SK" sz="900" kern="0">
                          <a:effectLst/>
                        </a:rPr>
                        <a:t> </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774397692"/>
                  </a:ext>
                </a:extLst>
              </a:tr>
              <a:tr h="131943">
                <a:tc gridSpan="7">
                  <a:txBody>
                    <a:bodyPr/>
                    <a:lstStyle/>
                    <a:p>
                      <a:pPr algn="ctr"/>
                      <a:r>
                        <a:rPr lang="sk-SK" sz="900" kern="0">
                          <a:effectLst/>
                        </a:rPr>
                        <a:t>Vyhoření kognitivní </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966993898"/>
                  </a:ext>
                </a:extLst>
              </a:tr>
              <a:tr h="131943">
                <a:tc>
                  <a:txBody>
                    <a:bodyPr/>
                    <a:lstStyle/>
                    <a:p>
                      <a:pPr algn="ctr"/>
                      <a:r>
                        <a:rPr lang="sk-SK" sz="900" kern="0">
                          <a:effectLst/>
                        </a:rPr>
                        <a:t> </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gridSpan="2">
                  <a:txBody>
                    <a:bodyPr/>
                    <a:lstStyle/>
                    <a:p>
                      <a:pPr algn="ctr"/>
                      <a:r>
                        <a:rPr lang="sk-SK" sz="900" kern="0">
                          <a:effectLst/>
                        </a:rPr>
                        <a:t>celkem </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hMerge="1">
                  <a:txBody>
                    <a:bodyPr/>
                    <a:lstStyle/>
                    <a:p>
                      <a:endParaRPr lang="cs-CZ"/>
                    </a:p>
                  </a:txBody>
                  <a:tcPr/>
                </a:tc>
                <a:tc gridSpan="2">
                  <a:txBody>
                    <a:bodyPr/>
                    <a:lstStyle/>
                    <a:p>
                      <a:pPr algn="ctr"/>
                      <a:r>
                        <a:rPr lang="sk-SK" sz="900" kern="0">
                          <a:effectLst/>
                        </a:rPr>
                        <a:t>muži</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hMerge="1">
                  <a:txBody>
                    <a:bodyPr/>
                    <a:lstStyle/>
                    <a:p>
                      <a:endParaRPr lang="cs-CZ"/>
                    </a:p>
                  </a:txBody>
                  <a:tcPr/>
                </a:tc>
                <a:tc gridSpan="2">
                  <a:txBody>
                    <a:bodyPr/>
                    <a:lstStyle/>
                    <a:p>
                      <a:pPr algn="ctr"/>
                      <a:r>
                        <a:rPr lang="sk-SK" sz="900" kern="0">
                          <a:effectLst/>
                        </a:rPr>
                        <a:t>ženy </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hMerge="1">
                  <a:txBody>
                    <a:bodyPr/>
                    <a:lstStyle/>
                    <a:p>
                      <a:endParaRPr lang="cs-CZ"/>
                    </a:p>
                  </a:txBody>
                  <a:tcPr/>
                </a:tc>
                <a:extLst>
                  <a:ext uri="{0D108BD9-81ED-4DB2-BD59-A6C34878D82A}">
                    <a16:rowId xmlns:a16="http://schemas.microsoft.com/office/drawing/2014/main" val="2185721898"/>
                  </a:ext>
                </a:extLst>
              </a:tr>
              <a:tr h="263885">
                <a:tc>
                  <a:txBody>
                    <a:bodyPr/>
                    <a:lstStyle/>
                    <a:p>
                      <a:pPr algn="ctr"/>
                      <a:r>
                        <a:rPr lang="sk-SK" sz="900" kern="0">
                          <a:effectLst/>
                        </a:rPr>
                        <a:t>rok</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průměr</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st. odchylka</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průměr</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st. odchylka</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průměr</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st. odchylka</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extLst>
                  <a:ext uri="{0D108BD9-81ED-4DB2-BD59-A6C34878D82A}">
                    <a16:rowId xmlns:a16="http://schemas.microsoft.com/office/drawing/2014/main" val="3292175796"/>
                  </a:ext>
                </a:extLst>
              </a:tr>
              <a:tr h="131943">
                <a:tc>
                  <a:txBody>
                    <a:bodyPr/>
                    <a:lstStyle/>
                    <a:p>
                      <a:pPr algn="ctr"/>
                      <a:r>
                        <a:rPr lang="sk-SK" sz="900" kern="0">
                          <a:effectLst/>
                        </a:rPr>
                        <a:t>2014</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14,17</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6,42</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13,5</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6,14</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14,9</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6,66</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extLst>
                  <a:ext uri="{0D108BD9-81ED-4DB2-BD59-A6C34878D82A}">
                    <a16:rowId xmlns:a16="http://schemas.microsoft.com/office/drawing/2014/main" val="299147981"/>
                  </a:ext>
                </a:extLst>
              </a:tr>
              <a:tr h="131943">
                <a:tc>
                  <a:txBody>
                    <a:bodyPr/>
                    <a:lstStyle/>
                    <a:p>
                      <a:pPr algn="ctr"/>
                      <a:r>
                        <a:rPr lang="sk-SK" sz="900" kern="0">
                          <a:effectLst/>
                        </a:rPr>
                        <a:t>2017</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13,28</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6,11</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12,9</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6,03</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13,74</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6,17</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extLst>
                  <a:ext uri="{0D108BD9-81ED-4DB2-BD59-A6C34878D82A}">
                    <a16:rowId xmlns:a16="http://schemas.microsoft.com/office/drawing/2014/main" val="402001680"/>
                  </a:ext>
                </a:extLst>
              </a:tr>
              <a:tr h="131943">
                <a:tc>
                  <a:txBody>
                    <a:bodyPr/>
                    <a:lstStyle/>
                    <a:p>
                      <a:pPr algn="ctr"/>
                      <a:r>
                        <a:rPr lang="sk-SK" sz="900" kern="0">
                          <a:effectLst/>
                        </a:rPr>
                        <a:t>2020-březen</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13,57</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6,38</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13</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6,3</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14,08</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6,42</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extLst>
                  <a:ext uri="{0D108BD9-81ED-4DB2-BD59-A6C34878D82A}">
                    <a16:rowId xmlns:a16="http://schemas.microsoft.com/office/drawing/2014/main" val="285515522"/>
                  </a:ext>
                </a:extLst>
              </a:tr>
              <a:tr h="263885">
                <a:tc>
                  <a:txBody>
                    <a:bodyPr/>
                    <a:lstStyle/>
                    <a:p>
                      <a:pPr algn="ctr"/>
                      <a:r>
                        <a:rPr lang="sk-SK" sz="900" kern="0">
                          <a:effectLst/>
                        </a:rPr>
                        <a:t>2020-prosinec</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13,6</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6,97</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13,2</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6,71</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14,03</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7,21</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extLst>
                  <a:ext uri="{0D108BD9-81ED-4DB2-BD59-A6C34878D82A}">
                    <a16:rowId xmlns:a16="http://schemas.microsoft.com/office/drawing/2014/main" val="2818876093"/>
                  </a:ext>
                </a:extLst>
              </a:tr>
              <a:tr h="131943">
                <a:tc>
                  <a:txBody>
                    <a:bodyPr/>
                    <a:lstStyle/>
                    <a:p>
                      <a:pPr algn="ctr"/>
                      <a:r>
                        <a:rPr lang="sk-SK" sz="900" kern="0">
                          <a:effectLst/>
                        </a:rPr>
                        <a:t>2023 květen</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14,75</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6,7</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14,4</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6,69</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15,05</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6,7</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extLst>
                  <a:ext uri="{0D108BD9-81ED-4DB2-BD59-A6C34878D82A}">
                    <a16:rowId xmlns:a16="http://schemas.microsoft.com/office/drawing/2014/main" val="2205566390"/>
                  </a:ext>
                </a:extLst>
              </a:tr>
              <a:tr h="131943">
                <a:tc gridSpan="7">
                  <a:txBody>
                    <a:bodyPr/>
                    <a:lstStyle/>
                    <a:p>
                      <a:pPr algn="ctr"/>
                      <a:r>
                        <a:rPr lang="sk-SK" sz="900" kern="0">
                          <a:effectLst/>
                        </a:rPr>
                        <a:t> </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455952303"/>
                  </a:ext>
                </a:extLst>
              </a:tr>
              <a:tr h="131943">
                <a:tc gridSpan="7">
                  <a:txBody>
                    <a:bodyPr/>
                    <a:lstStyle/>
                    <a:p>
                      <a:pPr algn="ctr"/>
                      <a:r>
                        <a:rPr lang="sk-SK" sz="900" kern="0">
                          <a:effectLst/>
                        </a:rPr>
                        <a:t>Vyhoření emoční </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852571507"/>
                  </a:ext>
                </a:extLst>
              </a:tr>
              <a:tr h="131943">
                <a:tc>
                  <a:txBody>
                    <a:bodyPr/>
                    <a:lstStyle/>
                    <a:p>
                      <a:pPr algn="ctr"/>
                      <a:r>
                        <a:rPr lang="sk-SK" sz="900" kern="0">
                          <a:effectLst/>
                        </a:rPr>
                        <a:t> </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gridSpan="2">
                  <a:txBody>
                    <a:bodyPr/>
                    <a:lstStyle/>
                    <a:p>
                      <a:pPr algn="ctr"/>
                      <a:r>
                        <a:rPr lang="sk-SK" sz="900" kern="0">
                          <a:effectLst/>
                        </a:rPr>
                        <a:t>celkem </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hMerge="1">
                  <a:txBody>
                    <a:bodyPr/>
                    <a:lstStyle/>
                    <a:p>
                      <a:endParaRPr lang="cs-CZ"/>
                    </a:p>
                  </a:txBody>
                  <a:tcPr/>
                </a:tc>
                <a:tc gridSpan="2">
                  <a:txBody>
                    <a:bodyPr/>
                    <a:lstStyle/>
                    <a:p>
                      <a:pPr algn="ctr"/>
                      <a:r>
                        <a:rPr lang="sk-SK" sz="900" kern="0">
                          <a:effectLst/>
                        </a:rPr>
                        <a:t>muži</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hMerge="1">
                  <a:txBody>
                    <a:bodyPr/>
                    <a:lstStyle/>
                    <a:p>
                      <a:endParaRPr lang="cs-CZ"/>
                    </a:p>
                  </a:txBody>
                  <a:tcPr/>
                </a:tc>
                <a:tc gridSpan="2">
                  <a:txBody>
                    <a:bodyPr/>
                    <a:lstStyle/>
                    <a:p>
                      <a:pPr algn="ctr"/>
                      <a:r>
                        <a:rPr lang="sk-SK" sz="900" kern="0">
                          <a:effectLst/>
                        </a:rPr>
                        <a:t>ženy </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hMerge="1">
                  <a:txBody>
                    <a:bodyPr/>
                    <a:lstStyle/>
                    <a:p>
                      <a:endParaRPr lang="cs-CZ"/>
                    </a:p>
                  </a:txBody>
                  <a:tcPr/>
                </a:tc>
                <a:extLst>
                  <a:ext uri="{0D108BD9-81ED-4DB2-BD59-A6C34878D82A}">
                    <a16:rowId xmlns:a16="http://schemas.microsoft.com/office/drawing/2014/main" val="3195187685"/>
                  </a:ext>
                </a:extLst>
              </a:tr>
              <a:tr h="263885">
                <a:tc>
                  <a:txBody>
                    <a:bodyPr/>
                    <a:lstStyle/>
                    <a:p>
                      <a:pPr algn="ctr"/>
                      <a:r>
                        <a:rPr lang="sk-SK" sz="900" kern="0">
                          <a:effectLst/>
                        </a:rPr>
                        <a:t>rok</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průměr</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st. odchylka</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průměr</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st. odchylka</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průměr</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st. odchylka</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extLst>
                  <a:ext uri="{0D108BD9-81ED-4DB2-BD59-A6C34878D82A}">
                    <a16:rowId xmlns:a16="http://schemas.microsoft.com/office/drawing/2014/main" val="957232914"/>
                  </a:ext>
                </a:extLst>
              </a:tr>
              <a:tr h="131943">
                <a:tc>
                  <a:txBody>
                    <a:bodyPr/>
                    <a:lstStyle/>
                    <a:p>
                      <a:pPr algn="ctr"/>
                      <a:r>
                        <a:rPr lang="sk-SK" sz="900" kern="0">
                          <a:effectLst/>
                        </a:rPr>
                        <a:t>2014</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7,64</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3,87</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7,65</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3,83</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7,63</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3,92</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extLst>
                  <a:ext uri="{0D108BD9-81ED-4DB2-BD59-A6C34878D82A}">
                    <a16:rowId xmlns:a16="http://schemas.microsoft.com/office/drawing/2014/main" val="2512804363"/>
                  </a:ext>
                </a:extLst>
              </a:tr>
              <a:tr h="131943">
                <a:tc>
                  <a:txBody>
                    <a:bodyPr/>
                    <a:lstStyle/>
                    <a:p>
                      <a:pPr algn="ctr"/>
                      <a:r>
                        <a:rPr lang="sk-SK" sz="900" kern="0">
                          <a:effectLst/>
                        </a:rPr>
                        <a:t>2017</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7,34</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3,75</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7,51</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3,79</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7,14</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3,7</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extLst>
                  <a:ext uri="{0D108BD9-81ED-4DB2-BD59-A6C34878D82A}">
                    <a16:rowId xmlns:a16="http://schemas.microsoft.com/office/drawing/2014/main" val="285794068"/>
                  </a:ext>
                </a:extLst>
              </a:tr>
              <a:tr h="131943">
                <a:tc>
                  <a:txBody>
                    <a:bodyPr/>
                    <a:lstStyle/>
                    <a:p>
                      <a:pPr algn="ctr"/>
                      <a:r>
                        <a:rPr lang="sk-SK" sz="900" kern="0">
                          <a:effectLst/>
                        </a:rPr>
                        <a:t>2020-březen</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7,12</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3,73</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7,12</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3,65</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7,11</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3,82</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extLst>
                  <a:ext uri="{0D108BD9-81ED-4DB2-BD59-A6C34878D82A}">
                    <a16:rowId xmlns:a16="http://schemas.microsoft.com/office/drawing/2014/main" val="4045699769"/>
                  </a:ext>
                </a:extLst>
              </a:tr>
              <a:tr h="263885">
                <a:tc>
                  <a:txBody>
                    <a:bodyPr/>
                    <a:lstStyle/>
                    <a:p>
                      <a:pPr algn="ctr"/>
                      <a:r>
                        <a:rPr lang="sk-SK" sz="900" kern="0">
                          <a:effectLst/>
                        </a:rPr>
                        <a:t>2020-prosinec</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7,23</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3,97</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7,34</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3,94</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7,12</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4</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extLst>
                  <a:ext uri="{0D108BD9-81ED-4DB2-BD59-A6C34878D82A}">
                    <a16:rowId xmlns:a16="http://schemas.microsoft.com/office/drawing/2014/main" val="2321587155"/>
                  </a:ext>
                </a:extLst>
              </a:tr>
              <a:tr h="131943">
                <a:tc>
                  <a:txBody>
                    <a:bodyPr/>
                    <a:lstStyle/>
                    <a:p>
                      <a:pPr algn="ctr"/>
                      <a:r>
                        <a:rPr lang="sk-SK" sz="900" kern="0">
                          <a:effectLst/>
                        </a:rPr>
                        <a:t>2023 květen</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7,69</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dirty="0">
                          <a:effectLst/>
                        </a:rPr>
                        <a:t>4,07</a:t>
                      </a:r>
                      <a:endParaRPr lang="sk-SK"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7,96</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4,1</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a:effectLst/>
                        </a:rPr>
                        <a:t>7,42</a:t>
                      </a:r>
                      <a:endParaRPr lang="sk-SK"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tc>
                  <a:txBody>
                    <a:bodyPr/>
                    <a:lstStyle/>
                    <a:p>
                      <a:pPr algn="ctr"/>
                      <a:r>
                        <a:rPr lang="sk-SK" sz="900" kern="0" dirty="0">
                          <a:effectLst/>
                        </a:rPr>
                        <a:t>4,04</a:t>
                      </a:r>
                      <a:endParaRPr lang="sk-SK"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4876" marR="24876" marT="0" marB="0" anchor="ctr"/>
                </a:tc>
                <a:extLst>
                  <a:ext uri="{0D108BD9-81ED-4DB2-BD59-A6C34878D82A}">
                    <a16:rowId xmlns:a16="http://schemas.microsoft.com/office/drawing/2014/main" val="699736025"/>
                  </a:ext>
                </a:extLst>
              </a:tr>
            </a:tbl>
          </a:graphicData>
        </a:graphic>
      </p:graphicFrame>
      <p:graphicFrame>
        <p:nvGraphicFramePr>
          <p:cNvPr id="5" name="Graf 4">
            <a:extLst>
              <a:ext uri="{FF2B5EF4-FFF2-40B4-BE49-F238E27FC236}">
                <a16:creationId xmlns:a16="http://schemas.microsoft.com/office/drawing/2014/main" id="{424F103B-FF37-BF9B-B5B2-1ECAF3969D4D}"/>
              </a:ext>
            </a:extLst>
          </p:cNvPr>
          <p:cNvGraphicFramePr/>
          <p:nvPr/>
        </p:nvGraphicFramePr>
        <p:xfrm>
          <a:off x="6096001" y="1916832"/>
          <a:ext cx="4392488" cy="23042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767404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objekt pre obsah 3">
            <a:extLst>
              <a:ext uri="{FF2B5EF4-FFF2-40B4-BE49-F238E27FC236}">
                <a16:creationId xmlns:a16="http://schemas.microsoft.com/office/drawing/2014/main" id="{54FC2429-07FE-2335-C9C6-CCB8A311AC51}"/>
              </a:ext>
            </a:extLst>
          </p:cNvPr>
          <p:cNvGraphicFramePr>
            <a:graphicFrameLocks noGrp="1"/>
          </p:cNvGraphicFramePr>
          <p:nvPr>
            <p:ph idx="1"/>
          </p:nvPr>
        </p:nvGraphicFramePr>
        <p:xfrm>
          <a:off x="1981200" y="620689"/>
          <a:ext cx="8229600" cy="55054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45726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EA84BB-15A4-B566-CC78-975A27882A7B}"/>
              </a:ext>
            </a:extLst>
          </p:cNvPr>
          <p:cNvSpPr>
            <a:spLocks noGrp="1"/>
          </p:cNvSpPr>
          <p:nvPr>
            <p:ph type="title"/>
          </p:nvPr>
        </p:nvSpPr>
        <p:spPr/>
        <p:txBody>
          <a:bodyPr>
            <a:normAutofit/>
          </a:bodyPr>
          <a:lstStyle/>
          <a:p>
            <a:r>
              <a:rPr lang="cs-CZ" sz="2400" b="1" u="sng" kern="100" dirty="0">
                <a:latin typeface="Times New Roman" panose="02020603050405020304" pitchFamily="18" charset="0"/>
                <a:ea typeface="Calibri" panose="020F0502020204030204" pitchFamily="34" charset="0"/>
                <a:cs typeface="Times New Roman" panose="02020603050405020304" pitchFamily="18" charset="0"/>
              </a:rPr>
              <a:t>ZÁVĚR</a:t>
            </a:r>
            <a:endParaRPr lang="cs-CZ" sz="2400" u="sng" dirty="0"/>
          </a:p>
        </p:txBody>
      </p:sp>
      <p:sp>
        <p:nvSpPr>
          <p:cNvPr id="3" name="Zástupný objekt pre obsah 2">
            <a:extLst>
              <a:ext uri="{FF2B5EF4-FFF2-40B4-BE49-F238E27FC236}">
                <a16:creationId xmlns:a16="http://schemas.microsoft.com/office/drawing/2014/main" id="{A23592CB-7B5D-3D7B-8928-BCECB66F237F}"/>
              </a:ext>
            </a:extLst>
          </p:cNvPr>
          <p:cNvSpPr>
            <a:spLocks noGrp="1"/>
          </p:cNvSpPr>
          <p:nvPr>
            <p:ph idx="1"/>
          </p:nvPr>
        </p:nvSpPr>
        <p:spPr/>
        <p:txBody>
          <a:bodyPr>
            <a:normAutofit fontScale="85000" lnSpcReduction="10000"/>
          </a:bodyPr>
          <a:lstStyle/>
          <a:p>
            <a:pPr algn="just"/>
            <a:r>
              <a:rPr lang="cs-CZ" sz="1800" kern="100" dirty="0">
                <a:latin typeface="Times New Roman" panose="02020603050405020304" pitchFamily="18" charset="0"/>
                <a:ea typeface="Calibri" panose="020F0502020204030204" pitchFamily="34" charset="0"/>
                <a:cs typeface="Times New Roman" panose="02020603050405020304" pitchFamily="18" charset="0"/>
              </a:rPr>
              <a:t>Od prosince 2020 dochází ke znepokojivému nárůstu syndromu vyhoření a depresivní symptomatologie</a:t>
            </a:r>
          </a:p>
          <a:p>
            <a:pPr algn="just"/>
            <a:r>
              <a:rPr lang="cs-CZ" sz="1800" kern="100" dirty="0">
                <a:latin typeface="Times New Roman" panose="02020603050405020304" pitchFamily="18" charset="0"/>
                <a:ea typeface="Calibri" panose="020F0502020204030204" pitchFamily="34" charset="0"/>
                <a:cs typeface="Times New Roman" panose="02020603050405020304" pitchFamily="18" charset="0"/>
              </a:rPr>
              <a:t>Domníváme se že je to z velké části způsobeno kombinací izolace vyvolané pandemií, obavami z probíhající války a tím způsobených zdravotních starostí a narušení obvyklých rutin, jak osobních, tak profesionálních</a:t>
            </a:r>
            <a:endParaRPr lang="sk-SK" sz="1800" kern="100" dirty="0">
              <a:latin typeface="Calibri" panose="020F0502020204030204" pitchFamily="34" charset="0"/>
              <a:ea typeface="Calibri" panose="020F0502020204030204" pitchFamily="34" charset="0"/>
              <a:cs typeface="Times New Roman" panose="02020603050405020304" pitchFamily="18" charset="0"/>
            </a:endParaRPr>
          </a:p>
          <a:p>
            <a:pPr algn="just"/>
            <a:r>
              <a:rPr lang="cs-CZ" sz="1800" kern="100" dirty="0">
                <a:latin typeface="Times New Roman" panose="02020603050405020304" pitchFamily="18" charset="0"/>
                <a:ea typeface="Calibri" panose="020F0502020204030204" pitchFamily="34" charset="0"/>
                <a:cs typeface="Times New Roman" panose="02020603050405020304" pitchFamily="18" charset="0"/>
              </a:rPr>
              <a:t>Pro zmírnění těchto problémů je klíčová </a:t>
            </a:r>
            <a:r>
              <a:rPr lang="cs-CZ" sz="1800" b="1" kern="100" dirty="0">
                <a:latin typeface="Times New Roman" panose="02020603050405020304" pitchFamily="18" charset="0"/>
                <a:ea typeface="Calibri" panose="020F0502020204030204" pitchFamily="34" charset="0"/>
                <a:cs typeface="Times New Roman" panose="02020603050405020304" pitchFamily="18" charset="0"/>
              </a:rPr>
              <a:t>prevence</a:t>
            </a:r>
            <a:r>
              <a:rPr lang="cs-CZ" sz="1800" kern="100" dirty="0">
                <a:latin typeface="Times New Roman" panose="02020603050405020304" pitchFamily="18" charset="0"/>
                <a:ea typeface="Calibri" panose="020F0502020204030204" pitchFamily="34" charset="0"/>
                <a:cs typeface="Times New Roman" panose="02020603050405020304" pitchFamily="18" charset="0"/>
              </a:rPr>
              <a:t>. Kromě osvojení si zdravého životního stylu, který zahrnuje pravidelné cvičení, vyváženou stravu a dostatek spánku</a:t>
            </a:r>
            <a:endParaRPr lang="sk-SK" sz="1800" kern="100" dirty="0">
              <a:latin typeface="Calibri" panose="020F0502020204030204" pitchFamily="34" charset="0"/>
              <a:ea typeface="Calibri" panose="020F0502020204030204" pitchFamily="34" charset="0"/>
              <a:cs typeface="Times New Roman" panose="02020603050405020304" pitchFamily="18" charset="0"/>
            </a:endParaRPr>
          </a:p>
          <a:p>
            <a:pPr algn="just"/>
            <a:r>
              <a:rPr lang="cs-CZ" sz="1800" kern="100" dirty="0">
                <a:latin typeface="Times New Roman" panose="02020603050405020304" pitchFamily="18" charset="0"/>
                <a:ea typeface="Calibri" panose="020F0502020204030204" pitchFamily="34" charset="0"/>
                <a:cs typeface="Times New Roman" panose="02020603050405020304" pitchFamily="18" charset="0"/>
              </a:rPr>
              <a:t>Praktiky </a:t>
            </a:r>
            <a:r>
              <a:rPr lang="cs-CZ" sz="1800" kern="100" dirty="0" err="1">
                <a:latin typeface="Times New Roman" panose="02020603050405020304" pitchFamily="18" charset="0"/>
                <a:ea typeface="Calibri" panose="020F0502020204030204" pitchFamily="34" charset="0"/>
                <a:cs typeface="Times New Roman" panose="02020603050405020304" pitchFamily="18" charset="0"/>
              </a:rPr>
              <a:t>mindfulness</a:t>
            </a:r>
            <a:r>
              <a:rPr lang="cs-CZ" sz="1800" kern="100" dirty="0">
                <a:latin typeface="Times New Roman" panose="02020603050405020304" pitchFamily="18" charset="0"/>
                <a:ea typeface="Calibri" panose="020F0502020204030204" pitchFamily="34" charset="0"/>
                <a:cs typeface="Times New Roman" panose="02020603050405020304" pitchFamily="18" charset="0"/>
              </a:rPr>
              <a:t>, jako je meditace a cvičení hlubokého dýchání, také mohou pomoci zvládat stres a udržovat emocionální rovnováhu</a:t>
            </a:r>
            <a:endParaRPr lang="sk-SK" sz="1800" kern="100" dirty="0">
              <a:latin typeface="Calibri" panose="020F0502020204030204" pitchFamily="34" charset="0"/>
              <a:ea typeface="Calibri" panose="020F0502020204030204" pitchFamily="34" charset="0"/>
              <a:cs typeface="Times New Roman" panose="02020603050405020304" pitchFamily="18" charset="0"/>
            </a:endParaRPr>
          </a:p>
          <a:p>
            <a:pPr algn="just"/>
            <a:r>
              <a:rPr lang="cs-CZ" sz="1800" kern="100" dirty="0">
                <a:latin typeface="Times New Roman" panose="02020603050405020304" pitchFamily="18" charset="0"/>
                <a:ea typeface="Calibri" panose="020F0502020204030204" pitchFamily="34" charset="0"/>
                <a:cs typeface="Times New Roman" panose="02020603050405020304" pitchFamily="18" charset="0"/>
              </a:rPr>
              <a:t>Péče o duševní zdraví by měla být stejnou prioritou jako péče o fyzické zdraví a její stigmatizace by neměla patři do moderní společnosti která o sebe pečuje</a:t>
            </a:r>
            <a:endParaRPr lang="sk-SK" sz="180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cs-CZ" dirty="0"/>
          </a:p>
        </p:txBody>
      </p:sp>
    </p:spTree>
    <p:extLst>
      <p:ext uri="{BB962C8B-B14F-4D97-AF65-F5344CB8AC3E}">
        <p14:creationId xmlns:p14="http://schemas.microsoft.com/office/powerpoint/2010/main" val="12684283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2F605E-34A7-C38E-C42E-966294D4B8C4}"/>
              </a:ext>
            </a:extLst>
          </p:cNvPr>
          <p:cNvSpPr>
            <a:spLocks noGrp="1"/>
          </p:cNvSpPr>
          <p:nvPr>
            <p:ph type="title"/>
          </p:nvPr>
        </p:nvSpPr>
        <p:spPr>
          <a:xfrm>
            <a:off x="1981200" y="123627"/>
            <a:ext cx="8229600" cy="562074"/>
          </a:xfrm>
        </p:spPr>
        <p:txBody>
          <a:bodyPr>
            <a:normAutofit/>
          </a:bodyPr>
          <a:lstStyle/>
          <a:p>
            <a:r>
              <a:rPr lang="cs-CZ" sz="2400" u="sng" dirty="0">
                <a:latin typeface="Times New Roman" panose="02020603050405020304" pitchFamily="18" charset="0"/>
                <a:cs typeface="Times New Roman" panose="02020603050405020304" pitchFamily="18" charset="0"/>
              </a:rPr>
              <a:t>VÝSLEDKY</a:t>
            </a:r>
          </a:p>
        </p:txBody>
      </p:sp>
      <p:graphicFrame>
        <p:nvGraphicFramePr>
          <p:cNvPr id="4" name="Zástupný objekt pre obsah 3">
            <a:extLst>
              <a:ext uri="{FF2B5EF4-FFF2-40B4-BE49-F238E27FC236}">
                <a16:creationId xmlns:a16="http://schemas.microsoft.com/office/drawing/2014/main" id="{FFDFA01E-BBAC-231A-2B76-6500748E58A3}"/>
              </a:ext>
            </a:extLst>
          </p:cNvPr>
          <p:cNvGraphicFramePr>
            <a:graphicFrameLocks noGrp="1"/>
          </p:cNvGraphicFramePr>
          <p:nvPr>
            <p:ph idx="1"/>
          </p:nvPr>
        </p:nvGraphicFramePr>
        <p:xfrm>
          <a:off x="3143249" y="908720"/>
          <a:ext cx="6248610" cy="2143760"/>
        </p:xfrm>
        <a:graphic>
          <a:graphicData uri="http://schemas.openxmlformats.org/drawingml/2006/table">
            <a:tbl>
              <a:tblPr firstRow="1" firstCol="1" bandRow="1"/>
              <a:tblGrid>
                <a:gridCol w="1213440">
                  <a:extLst>
                    <a:ext uri="{9D8B030D-6E8A-4147-A177-3AD203B41FA5}">
                      <a16:colId xmlns:a16="http://schemas.microsoft.com/office/drawing/2014/main" val="4091497919"/>
                    </a:ext>
                  </a:extLst>
                </a:gridCol>
                <a:gridCol w="634939">
                  <a:extLst>
                    <a:ext uri="{9D8B030D-6E8A-4147-A177-3AD203B41FA5}">
                      <a16:colId xmlns:a16="http://schemas.microsoft.com/office/drawing/2014/main" val="1212454094"/>
                    </a:ext>
                  </a:extLst>
                </a:gridCol>
                <a:gridCol w="1043451">
                  <a:extLst>
                    <a:ext uri="{9D8B030D-6E8A-4147-A177-3AD203B41FA5}">
                      <a16:colId xmlns:a16="http://schemas.microsoft.com/office/drawing/2014/main" val="182143288"/>
                    </a:ext>
                  </a:extLst>
                </a:gridCol>
                <a:gridCol w="634939">
                  <a:extLst>
                    <a:ext uri="{9D8B030D-6E8A-4147-A177-3AD203B41FA5}">
                      <a16:colId xmlns:a16="http://schemas.microsoft.com/office/drawing/2014/main" val="665278862"/>
                    </a:ext>
                  </a:extLst>
                </a:gridCol>
                <a:gridCol w="1043451">
                  <a:extLst>
                    <a:ext uri="{9D8B030D-6E8A-4147-A177-3AD203B41FA5}">
                      <a16:colId xmlns:a16="http://schemas.microsoft.com/office/drawing/2014/main" val="3797604679"/>
                    </a:ext>
                  </a:extLst>
                </a:gridCol>
                <a:gridCol w="634939">
                  <a:extLst>
                    <a:ext uri="{9D8B030D-6E8A-4147-A177-3AD203B41FA5}">
                      <a16:colId xmlns:a16="http://schemas.microsoft.com/office/drawing/2014/main" val="2658637470"/>
                    </a:ext>
                  </a:extLst>
                </a:gridCol>
                <a:gridCol w="1043451">
                  <a:extLst>
                    <a:ext uri="{9D8B030D-6E8A-4147-A177-3AD203B41FA5}">
                      <a16:colId xmlns:a16="http://schemas.microsoft.com/office/drawing/2014/main" val="2062070708"/>
                    </a:ext>
                  </a:extLst>
                </a:gridCol>
              </a:tblGrid>
              <a:tr h="215900">
                <a:tc gridSpan="7">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BDI II </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833281820"/>
                  </a:ext>
                </a:extLst>
              </a:tr>
              <a:tr h="215900">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celkem </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gridSpan="2">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muži</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gridSpan="2">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ženy </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extLst>
                  <a:ext uri="{0D108BD9-81ED-4DB2-BD59-A6C34878D82A}">
                    <a16:rowId xmlns:a16="http://schemas.microsoft.com/office/drawing/2014/main" val="2111383358"/>
                  </a:ext>
                </a:extLst>
              </a:tr>
              <a:tr h="215900">
                <a:tc>
                  <a:txBody>
                    <a:bodyPr/>
                    <a:lstStyle/>
                    <a:p>
                      <a:pPr algn="ctr"/>
                      <a:r>
                        <a:rPr lang="sk-SK"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rok</a:t>
                      </a:r>
                      <a:endParaRPr lang="sk-SK"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průměr</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sk-SK"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 </a:t>
                      </a:r>
                      <a:r>
                        <a:rPr lang="sk-SK" sz="1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odchylka</a:t>
                      </a:r>
                      <a:endParaRPr lang="sk-SK"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průměr</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 odchylka</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průměr</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 odchylka</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1118829"/>
                  </a:ext>
                </a:extLst>
              </a:tr>
              <a:tr h="203200">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2014</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10,79</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9,91</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9,8</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9,72</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11,91</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10,01</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04905366"/>
                  </a:ext>
                </a:extLst>
              </a:tr>
              <a:tr h="203200">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2017</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9,83</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9,71</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8,28</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8,89</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11,55</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10,29</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2887878395"/>
                  </a:ext>
                </a:extLst>
              </a:tr>
              <a:tr h="203200">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2020 březen</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9,65</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9,88</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8,67</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9,41</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10,6</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10,24</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2518206894"/>
                  </a:ext>
                </a:extLst>
              </a:tr>
              <a:tr h="203200">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2020 prosinec</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10,07</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9,92</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8,9</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11,18</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10,71</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4256574615"/>
                  </a:ext>
                </a:extLst>
              </a:tr>
              <a:tr h="203200">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2021 květen</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11,48</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11,41</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10,14</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10,97</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12,83</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11,69</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2729445745"/>
                  </a:ext>
                </a:extLst>
              </a:tr>
              <a:tr h="203200">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2021 prosinec</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10,81</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11,23</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10,08</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11,66</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11,54</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10,75</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2038193289"/>
                  </a:ext>
                </a:extLst>
              </a:tr>
              <a:tr h="215900">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2023 květen</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11,55</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10,94</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11,13</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sk-SK" sz="1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12,16</a:t>
                      </a:r>
                      <a:endParaRPr lang="sk-SK"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sk-SK"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10,83</a:t>
                      </a:r>
                      <a:endParaRPr lang="sk-SK"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2962940"/>
                  </a:ext>
                </a:extLst>
              </a:tr>
            </a:tbl>
          </a:graphicData>
        </a:graphic>
      </p:graphicFrame>
      <p:graphicFrame>
        <p:nvGraphicFramePr>
          <p:cNvPr id="3" name="Graf 2">
            <a:extLst>
              <a:ext uri="{FF2B5EF4-FFF2-40B4-BE49-F238E27FC236}">
                <a16:creationId xmlns:a16="http://schemas.microsoft.com/office/drawing/2014/main" id="{88638B03-1F02-1C22-138B-EF32CFA0EACF}"/>
              </a:ext>
            </a:extLst>
          </p:cNvPr>
          <p:cNvGraphicFramePr/>
          <p:nvPr/>
        </p:nvGraphicFramePr>
        <p:xfrm>
          <a:off x="3143250" y="3501008"/>
          <a:ext cx="5833070" cy="29523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638156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FD3C27-D51E-4F4B-9FF4-20FA1944E624}"/>
              </a:ext>
            </a:extLst>
          </p:cNvPr>
          <p:cNvSpPr>
            <a:spLocks noGrp="1"/>
          </p:cNvSpPr>
          <p:nvPr>
            <p:ph type="title"/>
          </p:nvPr>
        </p:nvSpPr>
        <p:spPr>
          <a:xfrm>
            <a:off x="3906673" y="268655"/>
            <a:ext cx="1588693" cy="542114"/>
          </a:xfrm>
        </p:spPr>
        <p:txBody>
          <a:bodyPr>
            <a:normAutofit/>
          </a:bodyPr>
          <a:lstStyle/>
          <a:p>
            <a:r>
              <a:rPr lang="sk-SK" sz="1200" dirty="0" err="1">
                <a:latin typeface="+mn-lt"/>
              </a:rPr>
              <a:t>Tabulka</a:t>
            </a:r>
            <a:r>
              <a:rPr lang="sk-SK" sz="1200" dirty="0">
                <a:latin typeface="+mn-lt"/>
              </a:rPr>
              <a:t> 2 </a:t>
            </a:r>
            <a:br>
              <a:rPr lang="sk-SK" sz="1200" dirty="0">
                <a:latin typeface="+mn-lt"/>
              </a:rPr>
            </a:br>
            <a:r>
              <a:rPr lang="sk-SK" sz="1200" i="1" dirty="0">
                <a:latin typeface="+mn-lt"/>
              </a:rPr>
              <a:t>BDI-II </a:t>
            </a:r>
            <a:r>
              <a:rPr lang="sk-SK" sz="1200" i="1" dirty="0" err="1">
                <a:latin typeface="+mn-lt"/>
              </a:rPr>
              <a:t>skóry</a:t>
            </a:r>
            <a:r>
              <a:rPr lang="sk-SK" sz="1200" i="1" dirty="0">
                <a:latin typeface="+mn-lt"/>
              </a:rPr>
              <a:t> </a:t>
            </a:r>
          </a:p>
        </p:txBody>
      </p:sp>
      <p:graphicFrame>
        <p:nvGraphicFramePr>
          <p:cNvPr id="4" name="Zástupný objekt pre obsah 3">
            <a:extLst>
              <a:ext uri="{FF2B5EF4-FFF2-40B4-BE49-F238E27FC236}">
                <a16:creationId xmlns:a16="http://schemas.microsoft.com/office/drawing/2014/main" id="{B2981993-D8C2-0B4D-B5BE-37CE21327114}"/>
              </a:ext>
            </a:extLst>
          </p:cNvPr>
          <p:cNvGraphicFramePr>
            <a:graphicFrameLocks noGrp="1"/>
          </p:cNvGraphicFramePr>
          <p:nvPr>
            <p:ph idx="1"/>
          </p:nvPr>
        </p:nvGraphicFramePr>
        <p:xfrm>
          <a:off x="3906673" y="810769"/>
          <a:ext cx="4423259" cy="5140653"/>
        </p:xfrm>
        <a:graphic>
          <a:graphicData uri="http://schemas.openxmlformats.org/drawingml/2006/table">
            <a:tbl>
              <a:tblPr firstRow="1" firstCol="1" bandRow="1">
                <a:tableStyleId>{F5AB1C69-6EDB-4FF4-983F-18BD219EF322}</a:tableStyleId>
              </a:tblPr>
              <a:tblGrid>
                <a:gridCol w="591593">
                  <a:extLst>
                    <a:ext uri="{9D8B030D-6E8A-4147-A177-3AD203B41FA5}">
                      <a16:colId xmlns:a16="http://schemas.microsoft.com/office/drawing/2014/main" val="335862412"/>
                    </a:ext>
                  </a:extLst>
                </a:gridCol>
                <a:gridCol w="699579">
                  <a:extLst>
                    <a:ext uri="{9D8B030D-6E8A-4147-A177-3AD203B41FA5}">
                      <a16:colId xmlns:a16="http://schemas.microsoft.com/office/drawing/2014/main" val="130558449"/>
                    </a:ext>
                  </a:extLst>
                </a:gridCol>
                <a:gridCol w="577643">
                  <a:extLst>
                    <a:ext uri="{9D8B030D-6E8A-4147-A177-3AD203B41FA5}">
                      <a16:colId xmlns:a16="http://schemas.microsoft.com/office/drawing/2014/main" val="282521071"/>
                    </a:ext>
                  </a:extLst>
                </a:gridCol>
                <a:gridCol w="699579">
                  <a:extLst>
                    <a:ext uri="{9D8B030D-6E8A-4147-A177-3AD203B41FA5}">
                      <a16:colId xmlns:a16="http://schemas.microsoft.com/office/drawing/2014/main" val="3099946144"/>
                    </a:ext>
                  </a:extLst>
                </a:gridCol>
                <a:gridCol w="577643">
                  <a:extLst>
                    <a:ext uri="{9D8B030D-6E8A-4147-A177-3AD203B41FA5}">
                      <a16:colId xmlns:a16="http://schemas.microsoft.com/office/drawing/2014/main" val="1737671557"/>
                    </a:ext>
                  </a:extLst>
                </a:gridCol>
                <a:gridCol w="699579">
                  <a:extLst>
                    <a:ext uri="{9D8B030D-6E8A-4147-A177-3AD203B41FA5}">
                      <a16:colId xmlns:a16="http://schemas.microsoft.com/office/drawing/2014/main" val="3709625436"/>
                    </a:ext>
                  </a:extLst>
                </a:gridCol>
                <a:gridCol w="577643">
                  <a:extLst>
                    <a:ext uri="{9D8B030D-6E8A-4147-A177-3AD203B41FA5}">
                      <a16:colId xmlns:a16="http://schemas.microsoft.com/office/drawing/2014/main" val="1477994961"/>
                    </a:ext>
                  </a:extLst>
                </a:gridCol>
              </a:tblGrid>
              <a:tr h="199333">
                <a:tc gridSpan="7">
                  <a:txBody>
                    <a:bodyPr/>
                    <a:lstStyle/>
                    <a:p>
                      <a:pPr algn="ctr">
                        <a:lnSpc>
                          <a:spcPct val="150000"/>
                        </a:lnSpc>
                        <a:spcAft>
                          <a:spcPts val="0"/>
                        </a:spcAft>
                      </a:pPr>
                      <a:r>
                        <a:rPr lang="cs-CZ" sz="1200" dirty="0">
                          <a:solidFill>
                            <a:schemeClr val="tx1"/>
                          </a:solidFill>
                          <a:effectLst/>
                          <a:latin typeface="+mn-lt"/>
                        </a:rPr>
                        <a:t>2014</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extLst>
                  <a:ext uri="{0D108BD9-81ED-4DB2-BD59-A6C34878D82A}">
                    <a16:rowId xmlns:a16="http://schemas.microsoft.com/office/drawing/2014/main" val="3117791109"/>
                  </a:ext>
                </a:extLst>
              </a:tr>
              <a:tr h="199333">
                <a:tc>
                  <a:txBody>
                    <a:bodyPr/>
                    <a:lstStyle/>
                    <a:p>
                      <a:pPr algn="ctr">
                        <a:lnSpc>
                          <a:spcPct val="150000"/>
                        </a:lnSpc>
                        <a:spcAft>
                          <a:spcPts val="0"/>
                        </a:spcAft>
                      </a:pPr>
                      <a:r>
                        <a:rPr lang="cs-CZ" sz="1200" dirty="0">
                          <a:solidFill>
                            <a:schemeClr val="tx1"/>
                          </a:solidFill>
                          <a:effectLst/>
                          <a:latin typeface="+mn-lt"/>
                        </a:rPr>
                        <a:t>Skóre</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lnSpc>
                          <a:spcPct val="150000"/>
                        </a:lnSpc>
                        <a:spcAft>
                          <a:spcPts val="0"/>
                        </a:spcAft>
                      </a:pPr>
                      <a:r>
                        <a:rPr lang="cs-CZ" sz="1200" b="1" dirty="0">
                          <a:solidFill>
                            <a:schemeClr val="tx1"/>
                          </a:solidFill>
                          <a:effectLst/>
                          <a:latin typeface="+mn-lt"/>
                        </a:rPr>
                        <a:t>Celkem</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sk-SK"/>
                    </a:p>
                  </a:txBody>
                  <a:tcPr/>
                </a:tc>
                <a:tc gridSpan="2">
                  <a:txBody>
                    <a:bodyPr/>
                    <a:lstStyle/>
                    <a:p>
                      <a:pPr algn="ctr">
                        <a:lnSpc>
                          <a:spcPct val="150000"/>
                        </a:lnSpc>
                        <a:spcAft>
                          <a:spcPts val="0"/>
                        </a:spcAft>
                      </a:pPr>
                      <a:r>
                        <a:rPr lang="cs-CZ" sz="1200" b="1" dirty="0">
                          <a:solidFill>
                            <a:schemeClr val="tx1"/>
                          </a:solidFill>
                          <a:effectLst/>
                          <a:latin typeface="+mn-lt"/>
                        </a:rPr>
                        <a:t>Muži</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sk-SK"/>
                    </a:p>
                  </a:txBody>
                  <a:tcPr/>
                </a:tc>
                <a:tc gridSpan="2">
                  <a:txBody>
                    <a:bodyPr/>
                    <a:lstStyle/>
                    <a:p>
                      <a:pPr algn="ctr">
                        <a:lnSpc>
                          <a:spcPct val="150000"/>
                        </a:lnSpc>
                        <a:spcAft>
                          <a:spcPts val="0"/>
                        </a:spcAft>
                      </a:pPr>
                      <a:r>
                        <a:rPr lang="cs-CZ" sz="1200" b="1" dirty="0">
                          <a:solidFill>
                            <a:schemeClr val="tx1"/>
                          </a:solidFill>
                          <a:effectLst/>
                          <a:latin typeface="+mn-lt"/>
                        </a:rPr>
                        <a:t>Ženy</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sk-SK"/>
                    </a:p>
                  </a:txBody>
                  <a:tcPr/>
                </a:tc>
                <a:extLst>
                  <a:ext uri="{0D108BD9-81ED-4DB2-BD59-A6C34878D82A}">
                    <a16:rowId xmlns:a16="http://schemas.microsoft.com/office/drawing/2014/main" val="2392985894"/>
                  </a:ext>
                </a:extLst>
              </a:tr>
              <a:tr h="199333">
                <a:tc>
                  <a:txBody>
                    <a:bodyPr/>
                    <a:lstStyle/>
                    <a:p>
                      <a:endParaRPr lang="sk-SK" sz="1200" dirty="0">
                        <a:solidFill>
                          <a:schemeClr val="tx1"/>
                        </a:solidFill>
                        <a:effectLst/>
                        <a:latin typeface="+mn-lt"/>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b="1" dirty="0">
                          <a:solidFill>
                            <a:schemeClr val="tx1"/>
                          </a:solidFill>
                          <a:effectLst/>
                          <a:latin typeface="+mn-lt"/>
                        </a:rPr>
                        <a:t>N</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b="1" dirty="0">
                          <a:solidFill>
                            <a:schemeClr val="tx1"/>
                          </a:solidFill>
                          <a:effectLst/>
                          <a:latin typeface="+mn-lt"/>
                        </a:rPr>
                        <a:t>%</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b="1" dirty="0">
                          <a:solidFill>
                            <a:schemeClr val="tx1"/>
                          </a:solidFill>
                          <a:effectLst/>
                          <a:latin typeface="+mn-lt"/>
                        </a:rPr>
                        <a:t>N</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b="1" dirty="0">
                          <a:solidFill>
                            <a:schemeClr val="tx1"/>
                          </a:solidFill>
                          <a:effectLst/>
                          <a:latin typeface="+mn-lt"/>
                        </a:rPr>
                        <a:t>%</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b="1" dirty="0">
                          <a:solidFill>
                            <a:schemeClr val="tx1"/>
                          </a:solidFill>
                          <a:effectLst/>
                          <a:latin typeface="+mn-lt"/>
                        </a:rPr>
                        <a:t>N</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b="1" dirty="0">
                          <a:solidFill>
                            <a:schemeClr val="tx1"/>
                          </a:solidFill>
                          <a:effectLst/>
                          <a:latin typeface="+mn-lt"/>
                        </a:rPr>
                        <a:t>%</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8161206"/>
                  </a:ext>
                </a:extLst>
              </a:tr>
              <a:tr h="199333">
                <a:tc>
                  <a:txBody>
                    <a:bodyPr/>
                    <a:lstStyle/>
                    <a:p>
                      <a:pPr algn="ctr">
                        <a:lnSpc>
                          <a:spcPct val="150000"/>
                        </a:lnSpc>
                        <a:spcAft>
                          <a:spcPts val="0"/>
                        </a:spcAft>
                      </a:pPr>
                      <a:r>
                        <a:rPr lang="cs-CZ" sz="1200" dirty="0">
                          <a:solidFill>
                            <a:schemeClr val="tx1"/>
                          </a:solidFill>
                          <a:effectLst/>
                          <a:latin typeface="+mn-lt"/>
                        </a:rPr>
                        <a:t>0-13</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0"/>
                        </a:spcAft>
                      </a:pPr>
                      <a:r>
                        <a:rPr lang="cs-CZ" sz="1200" dirty="0">
                          <a:solidFill>
                            <a:schemeClr val="tx1"/>
                          </a:solidFill>
                          <a:effectLst/>
                          <a:latin typeface="+mn-lt"/>
                        </a:rPr>
                        <a:t>710</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0"/>
                        </a:spcAft>
                      </a:pPr>
                      <a:r>
                        <a:rPr lang="cs-CZ" sz="1200" dirty="0">
                          <a:solidFill>
                            <a:schemeClr val="tx1"/>
                          </a:solidFill>
                          <a:effectLst/>
                          <a:latin typeface="+mn-lt"/>
                        </a:rPr>
                        <a:t>69,13</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0"/>
                        </a:spcAft>
                      </a:pPr>
                      <a:r>
                        <a:rPr lang="cs-CZ" sz="1200" dirty="0">
                          <a:solidFill>
                            <a:schemeClr val="tx1"/>
                          </a:solidFill>
                          <a:effectLst/>
                          <a:latin typeface="+mn-lt"/>
                        </a:rPr>
                        <a:t>394</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0"/>
                        </a:spcAft>
                      </a:pPr>
                      <a:r>
                        <a:rPr lang="cs-CZ" sz="1200" dirty="0">
                          <a:solidFill>
                            <a:schemeClr val="tx1"/>
                          </a:solidFill>
                          <a:effectLst/>
                          <a:latin typeface="+mn-lt"/>
                        </a:rPr>
                        <a:t>72,69</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0"/>
                        </a:spcAft>
                      </a:pPr>
                      <a:r>
                        <a:rPr lang="cs-CZ" sz="1200">
                          <a:solidFill>
                            <a:schemeClr val="tx1"/>
                          </a:solidFill>
                          <a:effectLst/>
                          <a:latin typeface="+mn-lt"/>
                        </a:rPr>
                        <a:t>316</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0"/>
                        </a:spcAft>
                      </a:pPr>
                      <a:r>
                        <a:rPr lang="cs-CZ" sz="1200" dirty="0">
                          <a:solidFill>
                            <a:schemeClr val="tx1"/>
                          </a:solidFill>
                          <a:effectLst/>
                          <a:latin typeface="+mn-lt"/>
                        </a:rPr>
                        <a:t>65,15</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879434052"/>
                  </a:ext>
                </a:extLst>
              </a:tr>
              <a:tr h="199333">
                <a:tc>
                  <a:txBody>
                    <a:bodyPr/>
                    <a:lstStyle/>
                    <a:p>
                      <a:pPr algn="ctr">
                        <a:lnSpc>
                          <a:spcPct val="150000"/>
                        </a:lnSpc>
                        <a:spcAft>
                          <a:spcPts val="0"/>
                        </a:spcAft>
                      </a:pPr>
                      <a:r>
                        <a:rPr lang="cs-CZ" sz="1200">
                          <a:solidFill>
                            <a:schemeClr val="tx1"/>
                          </a:solidFill>
                          <a:effectLst/>
                          <a:latin typeface="+mn-lt"/>
                        </a:rPr>
                        <a:t>14-19</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131</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dirty="0">
                          <a:solidFill>
                            <a:schemeClr val="tx1"/>
                          </a:solidFill>
                          <a:effectLst/>
                          <a:latin typeface="+mn-lt"/>
                        </a:rPr>
                        <a:t>12,26</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67</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dirty="0">
                          <a:solidFill>
                            <a:schemeClr val="tx1"/>
                          </a:solidFill>
                          <a:effectLst/>
                          <a:latin typeface="+mn-lt"/>
                        </a:rPr>
                        <a:t>12,36</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64</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13,2</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extLst>
                  <a:ext uri="{0D108BD9-81ED-4DB2-BD59-A6C34878D82A}">
                    <a16:rowId xmlns:a16="http://schemas.microsoft.com/office/drawing/2014/main" val="759177537"/>
                  </a:ext>
                </a:extLst>
              </a:tr>
              <a:tr h="199333">
                <a:tc>
                  <a:txBody>
                    <a:bodyPr/>
                    <a:lstStyle/>
                    <a:p>
                      <a:pPr algn="ctr">
                        <a:lnSpc>
                          <a:spcPct val="150000"/>
                        </a:lnSpc>
                        <a:spcAft>
                          <a:spcPts val="0"/>
                        </a:spcAft>
                      </a:pPr>
                      <a:r>
                        <a:rPr lang="cs-CZ" sz="1200" dirty="0">
                          <a:solidFill>
                            <a:schemeClr val="tx1"/>
                          </a:solidFill>
                          <a:effectLst/>
                          <a:latin typeface="+mn-lt"/>
                        </a:rPr>
                        <a:t>20-28</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dirty="0">
                          <a:solidFill>
                            <a:schemeClr val="tx1"/>
                          </a:solidFill>
                          <a:effectLst/>
                          <a:latin typeface="+mn-lt"/>
                        </a:rPr>
                        <a:t>117</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dirty="0">
                          <a:solidFill>
                            <a:schemeClr val="tx1"/>
                          </a:solidFill>
                          <a:effectLst/>
                          <a:latin typeface="+mn-lt"/>
                        </a:rPr>
                        <a:t>11,39</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51</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dirty="0">
                          <a:solidFill>
                            <a:schemeClr val="tx1"/>
                          </a:solidFill>
                          <a:effectLst/>
                          <a:latin typeface="+mn-lt"/>
                        </a:rPr>
                        <a:t>9,41</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dirty="0">
                          <a:solidFill>
                            <a:schemeClr val="tx1"/>
                          </a:solidFill>
                          <a:effectLst/>
                          <a:latin typeface="+mn-lt"/>
                        </a:rPr>
                        <a:t>66</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13,61</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extLst>
                  <a:ext uri="{0D108BD9-81ED-4DB2-BD59-A6C34878D82A}">
                    <a16:rowId xmlns:a16="http://schemas.microsoft.com/office/drawing/2014/main" val="3923251116"/>
                  </a:ext>
                </a:extLst>
              </a:tr>
              <a:tr h="199333">
                <a:tc>
                  <a:txBody>
                    <a:bodyPr/>
                    <a:lstStyle/>
                    <a:p>
                      <a:pPr algn="ctr">
                        <a:lnSpc>
                          <a:spcPct val="150000"/>
                        </a:lnSpc>
                        <a:spcAft>
                          <a:spcPts val="0"/>
                        </a:spcAft>
                      </a:pPr>
                      <a:r>
                        <a:rPr lang="cs-CZ" sz="1200">
                          <a:solidFill>
                            <a:schemeClr val="tx1"/>
                          </a:solidFill>
                          <a:effectLst/>
                          <a:latin typeface="+mn-lt"/>
                        </a:rPr>
                        <a:t>29-63</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a:solidFill>
                            <a:schemeClr val="tx1"/>
                          </a:solidFill>
                          <a:effectLst/>
                          <a:latin typeface="+mn-lt"/>
                        </a:rPr>
                        <a:t>69</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dirty="0">
                          <a:solidFill>
                            <a:schemeClr val="tx1"/>
                          </a:solidFill>
                          <a:effectLst/>
                          <a:latin typeface="+mn-lt"/>
                        </a:rPr>
                        <a:t>6,72</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a:solidFill>
                            <a:schemeClr val="tx1"/>
                          </a:solidFill>
                          <a:effectLst/>
                          <a:latin typeface="+mn-lt"/>
                        </a:rPr>
                        <a:t>30</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dirty="0">
                          <a:solidFill>
                            <a:schemeClr val="tx1"/>
                          </a:solidFill>
                          <a:effectLst/>
                          <a:latin typeface="+mn-lt"/>
                        </a:rPr>
                        <a:t>5,54</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a:solidFill>
                            <a:schemeClr val="tx1"/>
                          </a:solidFill>
                          <a:effectLst/>
                          <a:latin typeface="+mn-lt"/>
                        </a:rPr>
                        <a:t>39</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dirty="0">
                          <a:solidFill>
                            <a:schemeClr val="tx1"/>
                          </a:solidFill>
                          <a:effectLst/>
                          <a:latin typeface="+mn-lt"/>
                        </a:rPr>
                        <a:t>8,40</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8865308"/>
                  </a:ext>
                </a:extLst>
              </a:tr>
              <a:tr h="199333">
                <a:tc gridSpan="7">
                  <a:txBody>
                    <a:bodyPr/>
                    <a:lstStyle/>
                    <a:p>
                      <a:pPr algn="ctr">
                        <a:lnSpc>
                          <a:spcPct val="150000"/>
                        </a:lnSpc>
                        <a:spcAft>
                          <a:spcPts val="0"/>
                        </a:spcAft>
                      </a:pPr>
                      <a:r>
                        <a:rPr lang="cs-CZ" sz="1200" dirty="0">
                          <a:solidFill>
                            <a:schemeClr val="tx1"/>
                          </a:solidFill>
                          <a:effectLst/>
                          <a:latin typeface="+mn-lt"/>
                        </a:rPr>
                        <a:t>2017</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extLst>
                  <a:ext uri="{0D108BD9-81ED-4DB2-BD59-A6C34878D82A}">
                    <a16:rowId xmlns:a16="http://schemas.microsoft.com/office/drawing/2014/main" val="3460000237"/>
                  </a:ext>
                </a:extLst>
              </a:tr>
              <a:tr h="199333">
                <a:tc>
                  <a:txBody>
                    <a:bodyPr/>
                    <a:lstStyle/>
                    <a:p>
                      <a:pPr algn="ctr">
                        <a:lnSpc>
                          <a:spcPct val="150000"/>
                        </a:lnSpc>
                        <a:spcAft>
                          <a:spcPts val="0"/>
                        </a:spcAft>
                      </a:pPr>
                      <a:r>
                        <a:rPr lang="cs-CZ" sz="1200" b="1" dirty="0">
                          <a:solidFill>
                            <a:schemeClr val="tx1"/>
                          </a:solidFill>
                          <a:effectLst/>
                          <a:latin typeface="+mn-lt"/>
                        </a:rPr>
                        <a:t>Skóre</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lnSpc>
                          <a:spcPct val="150000"/>
                        </a:lnSpc>
                        <a:spcAft>
                          <a:spcPts val="0"/>
                        </a:spcAft>
                      </a:pPr>
                      <a:r>
                        <a:rPr lang="cs-CZ" sz="1200" b="1" dirty="0">
                          <a:solidFill>
                            <a:schemeClr val="tx1"/>
                          </a:solidFill>
                          <a:effectLst/>
                          <a:latin typeface="+mn-lt"/>
                        </a:rPr>
                        <a:t>Celkem</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sk-SK"/>
                    </a:p>
                  </a:txBody>
                  <a:tcPr/>
                </a:tc>
                <a:tc gridSpan="2">
                  <a:txBody>
                    <a:bodyPr/>
                    <a:lstStyle/>
                    <a:p>
                      <a:pPr algn="ctr">
                        <a:lnSpc>
                          <a:spcPct val="150000"/>
                        </a:lnSpc>
                        <a:spcAft>
                          <a:spcPts val="0"/>
                        </a:spcAft>
                      </a:pPr>
                      <a:r>
                        <a:rPr lang="cs-CZ" sz="1200" b="1" dirty="0">
                          <a:solidFill>
                            <a:schemeClr val="tx1"/>
                          </a:solidFill>
                          <a:effectLst/>
                          <a:latin typeface="+mn-lt"/>
                        </a:rPr>
                        <a:t>Muži</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sk-SK"/>
                    </a:p>
                  </a:txBody>
                  <a:tcPr/>
                </a:tc>
                <a:tc gridSpan="2">
                  <a:txBody>
                    <a:bodyPr/>
                    <a:lstStyle/>
                    <a:p>
                      <a:pPr algn="ctr">
                        <a:lnSpc>
                          <a:spcPct val="150000"/>
                        </a:lnSpc>
                        <a:spcAft>
                          <a:spcPts val="0"/>
                        </a:spcAft>
                      </a:pPr>
                      <a:r>
                        <a:rPr lang="cs-CZ" sz="1200" b="1" dirty="0">
                          <a:solidFill>
                            <a:schemeClr val="tx1"/>
                          </a:solidFill>
                          <a:effectLst/>
                          <a:latin typeface="+mn-lt"/>
                        </a:rPr>
                        <a:t>Ženy</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sk-SK"/>
                    </a:p>
                  </a:txBody>
                  <a:tcPr/>
                </a:tc>
                <a:extLst>
                  <a:ext uri="{0D108BD9-81ED-4DB2-BD59-A6C34878D82A}">
                    <a16:rowId xmlns:a16="http://schemas.microsoft.com/office/drawing/2014/main" val="158395940"/>
                  </a:ext>
                </a:extLst>
              </a:tr>
              <a:tr h="199333">
                <a:tc>
                  <a:txBody>
                    <a:bodyPr/>
                    <a:lstStyle/>
                    <a:p>
                      <a:endParaRPr lang="sk-SK" sz="1200" b="1" dirty="0">
                        <a:solidFill>
                          <a:schemeClr val="tx1"/>
                        </a:solidFill>
                        <a:effectLst/>
                        <a:latin typeface="+mn-lt"/>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b="1" dirty="0">
                          <a:solidFill>
                            <a:schemeClr val="tx1"/>
                          </a:solidFill>
                          <a:effectLst/>
                          <a:latin typeface="+mn-lt"/>
                        </a:rPr>
                        <a:t>N</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b="1">
                          <a:solidFill>
                            <a:schemeClr val="tx1"/>
                          </a:solidFill>
                          <a:effectLst/>
                          <a:latin typeface="+mn-lt"/>
                        </a:rPr>
                        <a:t>%</a:t>
                      </a:r>
                      <a:endParaRPr lang="sk-SK" sz="1200" b="1">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b="1" dirty="0">
                          <a:solidFill>
                            <a:schemeClr val="tx1"/>
                          </a:solidFill>
                          <a:effectLst/>
                          <a:latin typeface="+mn-lt"/>
                        </a:rPr>
                        <a:t>N</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b="1" dirty="0">
                          <a:solidFill>
                            <a:schemeClr val="tx1"/>
                          </a:solidFill>
                          <a:effectLst/>
                          <a:latin typeface="+mn-lt"/>
                        </a:rPr>
                        <a:t>%</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b="1" dirty="0">
                          <a:solidFill>
                            <a:schemeClr val="tx1"/>
                          </a:solidFill>
                          <a:effectLst/>
                          <a:latin typeface="+mn-lt"/>
                        </a:rPr>
                        <a:t>N</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b="1" dirty="0">
                          <a:solidFill>
                            <a:schemeClr val="tx1"/>
                          </a:solidFill>
                          <a:effectLst/>
                          <a:latin typeface="+mn-lt"/>
                        </a:rPr>
                        <a:t>%</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1230048"/>
                  </a:ext>
                </a:extLst>
              </a:tr>
              <a:tr h="199333">
                <a:tc>
                  <a:txBody>
                    <a:bodyPr/>
                    <a:lstStyle/>
                    <a:p>
                      <a:pPr algn="ctr">
                        <a:lnSpc>
                          <a:spcPct val="150000"/>
                        </a:lnSpc>
                        <a:spcAft>
                          <a:spcPts val="0"/>
                        </a:spcAft>
                      </a:pPr>
                      <a:r>
                        <a:rPr lang="cs-CZ" sz="1200">
                          <a:solidFill>
                            <a:schemeClr val="tx1"/>
                          </a:solidFill>
                          <a:effectLst/>
                          <a:latin typeface="+mn-lt"/>
                        </a:rPr>
                        <a:t>0-13</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0"/>
                        </a:spcAft>
                      </a:pPr>
                      <a:r>
                        <a:rPr lang="cs-CZ" sz="1200">
                          <a:solidFill>
                            <a:schemeClr val="tx1"/>
                          </a:solidFill>
                          <a:effectLst/>
                          <a:latin typeface="+mn-lt"/>
                        </a:rPr>
                        <a:t>749</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0"/>
                        </a:spcAft>
                      </a:pPr>
                      <a:r>
                        <a:rPr lang="cs-CZ" sz="1200">
                          <a:solidFill>
                            <a:schemeClr val="tx1"/>
                          </a:solidFill>
                          <a:effectLst/>
                          <a:latin typeface="+mn-lt"/>
                        </a:rPr>
                        <a:t>73,14</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0"/>
                        </a:spcAft>
                      </a:pPr>
                      <a:r>
                        <a:rPr lang="cs-CZ" sz="1200">
                          <a:solidFill>
                            <a:schemeClr val="tx1"/>
                          </a:solidFill>
                          <a:effectLst/>
                          <a:latin typeface="+mn-lt"/>
                        </a:rPr>
                        <a:t>423</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0"/>
                        </a:spcAft>
                      </a:pPr>
                      <a:r>
                        <a:rPr lang="cs-CZ" sz="1200">
                          <a:solidFill>
                            <a:schemeClr val="tx1"/>
                          </a:solidFill>
                          <a:effectLst/>
                          <a:latin typeface="+mn-lt"/>
                        </a:rPr>
                        <a:t>78,33</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0"/>
                        </a:spcAft>
                      </a:pPr>
                      <a:r>
                        <a:rPr lang="cs-CZ" sz="1200">
                          <a:solidFill>
                            <a:schemeClr val="tx1"/>
                          </a:solidFill>
                          <a:effectLst/>
                          <a:latin typeface="+mn-lt"/>
                        </a:rPr>
                        <a:t>326</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0"/>
                        </a:spcAft>
                      </a:pPr>
                      <a:r>
                        <a:rPr lang="cs-CZ" sz="1200">
                          <a:solidFill>
                            <a:schemeClr val="tx1"/>
                          </a:solidFill>
                          <a:effectLst/>
                          <a:latin typeface="+mn-lt"/>
                        </a:rPr>
                        <a:t>67,36</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289669437"/>
                  </a:ext>
                </a:extLst>
              </a:tr>
              <a:tr h="199333">
                <a:tc>
                  <a:txBody>
                    <a:bodyPr/>
                    <a:lstStyle/>
                    <a:p>
                      <a:pPr algn="ctr">
                        <a:lnSpc>
                          <a:spcPct val="150000"/>
                        </a:lnSpc>
                        <a:spcAft>
                          <a:spcPts val="0"/>
                        </a:spcAft>
                      </a:pPr>
                      <a:r>
                        <a:rPr lang="cs-CZ" sz="1200">
                          <a:solidFill>
                            <a:schemeClr val="tx1"/>
                          </a:solidFill>
                          <a:effectLst/>
                          <a:latin typeface="+mn-lt"/>
                        </a:rPr>
                        <a:t>14-19</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112</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10,94</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49</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9,07</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63</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13,02</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extLst>
                  <a:ext uri="{0D108BD9-81ED-4DB2-BD59-A6C34878D82A}">
                    <a16:rowId xmlns:a16="http://schemas.microsoft.com/office/drawing/2014/main" val="3592271790"/>
                  </a:ext>
                </a:extLst>
              </a:tr>
              <a:tr h="199333">
                <a:tc>
                  <a:txBody>
                    <a:bodyPr/>
                    <a:lstStyle/>
                    <a:p>
                      <a:pPr algn="ctr">
                        <a:lnSpc>
                          <a:spcPct val="150000"/>
                        </a:lnSpc>
                        <a:spcAft>
                          <a:spcPts val="0"/>
                        </a:spcAft>
                      </a:pPr>
                      <a:r>
                        <a:rPr lang="cs-CZ" sz="1200">
                          <a:solidFill>
                            <a:schemeClr val="tx1"/>
                          </a:solidFill>
                          <a:effectLst/>
                          <a:latin typeface="+mn-lt"/>
                        </a:rPr>
                        <a:t>20-28</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108</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10,55</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49</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9,07</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59</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12,19</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extLst>
                  <a:ext uri="{0D108BD9-81ED-4DB2-BD59-A6C34878D82A}">
                    <a16:rowId xmlns:a16="http://schemas.microsoft.com/office/drawing/2014/main" val="2160445705"/>
                  </a:ext>
                </a:extLst>
              </a:tr>
              <a:tr h="199333">
                <a:tc>
                  <a:txBody>
                    <a:bodyPr/>
                    <a:lstStyle/>
                    <a:p>
                      <a:pPr algn="ctr">
                        <a:lnSpc>
                          <a:spcPct val="150000"/>
                        </a:lnSpc>
                        <a:spcAft>
                          <a:spcPts val="0"/>
                        </a:spcAft>
                      </a:pPr>
                      <a:r>
                        <a:rPr lang="cs-CZ" sz="1200">
                          <a:solidFill>
                            <a:schemeClr val="tx1"/>
                          </a:solidFill>
                          <a:effectLst/>
                          <a:latin typeface="+mn-lt"/>
                        </a:rPr>
                        <a:t>29-63</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a:solidFill>
                            <a:schemeClr val="tx1"/>
                          </a:solidFill>
                          <a:effectLst/>
                          <a:latin typeface="+mn-lt"/>
                        </a:rPr>
                        <a:t>55</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a:solidFill>
                            <a:schemeClr val="tx1"/>
                          </a:solidFill>
                          <a:effectLst/>
                          <a:latin typeface="+mn-lt"/>
                        </a:rPr>
                        <a:t>5,37</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a:solidFill>
                            <a:schemeClr val="tx1"/>
                          </a:solidFill>
                          <a:effectLst/>
                          <a:latin typeface="+mn-lt"/>
                        </a:rPr>
                        <a:t>19</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a:solidFill>
                            <a:schemeClr val="tx1"/>
                          </a:solidFill>
                          <a:effectLst/>
                          <a:latin typeface="+mn-lt"/>
                        </a:rPr>
                        <a:t>3,52</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a:solidFill>
                            <a:schemeClr val="tx1"/>
                          </a:solidFill>
                          <a:effectLst/>
                          <a:latin typeface="+mn-lt"/>
                        </a:rPr>
                        <a:t>36</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dirty="0">
                          <a:solidFill>
                            <a:schemeClr val="tx1"/>
                          </a:solidFill>
                          <a:effectLst/>
                          <a:latin typeface="+mn-lt"/>
                        </a:rPr>
                        <a:t>7,44</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3569621"/>
                  </a:ext>
                </a:extLst>
              </a:tr>
              <a:tr h="199333">
                <a:tc gridSpan="7">
                  <a:txBody>
                    <a:bodyPr/>
                    <a:lstStyle/>
                    <a:p>
                      <a:pPr algn="ctr">
                        <a:lnSpc>
                          <a:spcPct val="150000"/>
                        </a:lnSpc>
                        <a:spcAft>
                          <a:spcPts val="0"/>
                        </a:spcAft>
                      </a:pPr>
                      <a:r>
                        <a:rPr lang="cs-CZ" sz="1200" dirty="0">
                          <a:solidFill>
                            <a:schemeClr val="tx1"/>
                          </a:solidFill>
                          <a:effectLst/>
                          <a:latin typeface="+mn-lt"/>
                        </a:rPr>
                        <a:t>2020</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extLst>
                  <a:ext uri="{0D108BD9-81ED-4DB2-BD59-A6C34878D82A}">
                    <a16:rowId xmlns:a16="http://schemas.microsoft.com/office/drawing/2014/main" val="1500045082"/>
                  </a:ext>
                </a:extLst>
              </a:tr>
              <a:tr h="199333">
                <a:tc>
                  <a:txBody>
                    <a:bodyPr/>
                    <a:lstStyle/>
                    <a:p>
                      <a:pPr algn="ctr">
                        <a:lnSpc>
                          <a:spcPct val="150000"/>
                        </a:lnSpc>
                        <a:spcAft>
                          <a:spcPts val="0"/>
                        </a:spcAft>
                      </a:pPr>
                      <a:r>
                        <a:rPr lang="cs-CZ" sz="1200">
                          <a:solidFill>
                            <a:schemeClr val="tx1"/>
                          </a:solidFill>
                          <a:effectLst/>
                          <a:latin typeface="+mn-lt"/>
                        </a:rPr>
                        <a:t>Skóre</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lnSpc>
                          <a:spcPct val="150000"/>
                        </a:lnSpc>
                        <a:spcAft>
                          <a:spcPts val="0"/>
                        </a:spcAft>
                      </a:pPr>
                      <a:r>
                        <a:rPr lang="cs-CZ" sz="1200" b="1" dirty="0">
                          <a:solidFill>
                            <a:schemeClr val="tx1"/>
                          </a:solidFill>
                          <a:effectLst/>
                          <a:latin typeface="+mn-lt"/>
                        </a:rPr>
                        <a:t>Celkem</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sk-SK"/>
                    </a:p>
                  </a:txBody>
                  <a:tcPr/>
                </a:tc>
                <a:tc gridSpan="2">
                  <a:txBody>
                    <a:bodyPr/>
                    <a:lstStyle/>
                    <a:p>
                      <a:pPr algn="ctr">
                        <a:lnSpc>
                          <a:spcPct val="150000"/>
                        </a:lnSpc>
                        <a:spcAft>
                          <a:spcPts val="0"/>
                        </a:spcAft>
                      </a:pPr>
                      <a:r>
                        <a:rPr lang="cs-CZ" sz="1200" b="1">
                          <a:solidFill>
                            <a:schemeClr val="tx1"/>
                          </a:solidFill>
                          <a:effectLst/>
                          <a:latin typeface="+mn-lt"/>
                        </a:rPr>
                        <a:t>Muži</a:t>
                      </a:r>
                      <a:endParaRPr lang="sk-SK" sz="1200" b="1">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sk-SK"/>
                    </a:p>
                  </a:txBody>
                  <a:tcPr/>
                </a:tc>
                <a:tc gridSpan="2">
                  <a:txBody>
                    <a:bodyPr/>
                    <a:lstStyle/>
                    <a:p>
                      <a:pPr algn="ctr">
                        <a:lnSpc>
                          <a:spcPct val="150000"/>
                        </a:lnSpc>
                        <a:spcAft>
                          <a:spcPts val="0"/>
                        </a:spcAft>
                      </a:pPr>
                      <a:r>
                        <a:rPr lang="cs-CZ" sz="1200" b="1" dirty="0">
                          <a:solidFill>
                            <a:schemeClr val="tx1"/>
                          </a:solidFill>
                          <a:effectLst/>
                          <a:latin typeface="+mn-lt"/>
                        </a:rPr>
                        <a:t>Ženy</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sk-SK"/>
                    </a:p>
                  </a:txBody>
                  <a:tcPr/>
                </a:tc>
                <a:extLst>
                  <a:ext uri="{0D108BD9-81ED-4DB2-BD59-A6C34878D82A}">
                    <a16:rowId xmlns:a16="http://schemas.microsoft.com/office/drawing/2014/main" val="1376040201"/>
                  </a:ext>
                </a:extLst>
              </a:tr>
              <a:tr h="199333">
                <a:tc>
                  <a:txBody>
                    <a:bodyPr/>
                    <a:lstStyle/>
                    <a:p>
                      <a:endParaRPr lang="sk-SK" sz="1200">
                        <a:solidFill>
                          <a:schemeClr val="tx1"/>
                        </a:solidFill>
                        <a:effectLst/>
                        <a:latin typeface="+mn-lt"/>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b="1">
                          <a:solidFill>
                            <a:schemeClr val="tx1"/>
                          </a:solidFill>
                          <a:effectLst/>
                          <a:latin typeface="+mn-lt"/>
                        </a:rPr>
                        <a:t>N</a:t>
                      </a:r>
                      <a:endParaRPr lang="sk-SK" sz="1200" b="1">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b="1" dirty="0">
                          <a:solidFill>
                            <a:schemeClr val="tx1"/>
                          </a:solidFill>
                          <a:effectLst/>
                          <a:latin typeface="+mn-lt"/>
                        </a:rPr>
                        <a:t>%</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b="1" dirty="0">
                          <a:solidFill>
                            <a:schemeClr val="tx1"/>
                          </a:solidFill>
                          <a:effectLst/>
                          <a:latin typeface="+mn-lt"/>
                        </a:rPr>
                        <a:t>N</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b="1" dirty="0">
                          <a:solidFill>
                            <a:schemeClr val="tx1"/>
                          </a:solidFill>
                          <a:effectLst/>
                          <a:latin typeface="+mn-lt"/>
                        </a:rPr>
                        <a:t>%</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b="1">
                          <a:solidFill>
                            <a:schemeClr val="tx1"/>
                          </a:solidFill>
                          <a:effectLst/>
                          <a:latin typeface="+mn-lt"/>
                        </a:rPr>
                        <a:t>N</a:t>
                      </a:r>
                      <a:endParaRPr lang="sk-SK" sz="1200" b="1">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b="1" dirty="0">
                          <a:solidFill>
                            <a:schemeClr val="tx1"/>
                          </a:solidFill>
                          <a:effectLst/>
                          <a:latin typeface="+mn-lt"/>
                        </a:rPr>
                        <a:t>%</a:t>
                      </a:r>
                      <a:endParaRPr lang="sk-SK" sz="1200" b="1"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3050998"/>
                  </a:ext>
                </a:extLst>
              </a:tr>
              <a:tr h="199333">
                <a:tc>
                  <a:txBody>
                    <a:bodyPr/>
                    <a:lstStyle/>
                    <a:p>
                      <a:pPr algn="ctr">
                        <a:lnSpc>
                          <a:spcPct val="150000"/>
                        </a:lnSpc>
                        <a:spcAft>
                          <a:spcPts val="0"/>
                        </a:spcAft>
                      </a:pPr>
                      <a:r>
                        <a:rPr lang="cs-CZ" sz="1200" dirty="0">
                          <a:solidFill>
                            <a:schemeClr val="tx1"/>
                          </a:solidFill>
                          <a:effectLst/>
                          <a:latin typeface="+mn-lt"/>
                        </a:rPr>
                        <a:t>0-13</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0"/>
                        </a:spcAft>
                      </a:pPr>
                      <a:r>
                        <a:rPr lang="cs-CZ" sz="1200" dirty="0">
                          <a:solidFill>
                            <a:schemeClr val="tx1"/>
                          </a:solidFill>
                          <a:effectLst/>
                          <a:latin typeface="+mn-lt"/>
                        </a:rPr>
                        <a:t>754</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0"/>
                        </a:spcAft>
                      </a:pPr>
                      <a:r>
                        <a:rPr lang="cs-CZ" sz="1200" dirty="0">
                          <a:solidFill>
                            <a:schemeClr val="tx1"/>
                          </a:solidFill>
                          <a:effectLst/>
                          <a:latin typeface="+mn-lt"/>
                        </a:rPr>
                        <a:t>75,40</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0"/>
                        </a:spcAft>
                      </a:pPr>
                      <a:r>
                        <a:rPr lang="cs-CZ" sz="1200" dirty="0">
                          <a:solidFill>
                            <a:schemeClr val="tx1"/>
                          </a:solidFill>
                          <a:effectLst/>
                          <a:latin typeface="+mn-lt"/>
                        </a:rPr>
                        <a:t>394</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0"/>
                        </a:spcAft>
                      </a:pPr>
                      <a:r>
                        <a:rPr lang="cs-CZ" sz="1200" dirty="0">
                          <a:solidFill>
                            <a:schemeClr val="tx1"/>
                          </a:solidFill>
                          <a:effectLst/>
                          <a:latin typeface="+mn-lt"/>
                        </a:rPr>
                        <a:t>79,76</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0"/>
                        </a:spcAft>
                      </a:pPr>
                      <a:r>
                        <a:rPr lang="cs-CZ" sz="1200" dirty="0">
                          <a:solidFill>
                            <a:schemeClr val="tx1"/>
                          </a:solidFill>
                          <a:effectLst/>
                          <a:latin typeface="+mn-lt"/>
                        </a:rPr>
                        <a:t>360</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noFill/>
                  </a:tcPr>
                </a:tc>
                <a:tc>
                  <a:txBody>
                    <a:bodyPr/>
                    <a:lstStyle/>
                    <a:p>
                      <a:pPr algn="ctr">
                        <a:lnSpc>
                          <a:spcPct val="150000"/>
                        </a:lnSpc>
                        <a:spcAft>
                          <a:spcPts val="0"/>
                        </a:spcAft>
                      </a:pPr>
                      <a:r>
                        <a:rPr lang="cs-CZ" sz="1200" dirty="0">
                          <a:solidFill>
                            <a:schemeClr val="tx1"/>
                          </a:solidFill>
                          <a:effectLst/>
                          <a:latin typeface="+mn-lt"/>
                        </a:rPr>
                        <a:t>71,15</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274844798"/>
                  </a:ext>
                </a:extLst>
              </a:tr>
              <a:tr h="199333">
                <a:tc>
                  <a:txBody>
                    <a:bodyPr/>
                    <a:lstStyle/>
                    <a:p>
                      <a:pPr algn="ctr">
                        <a:lnSpc>
                          <a:spcPct val="150000"/>
                        </a:lnSpc>
                        <a:spcAft>
                          <a:spcPts val="0"/>
                        </a:spcAft>
                      </a:pPr>
                      <a:r>
                        <a:rPr lang="cs-CZ" sz="1200">
                          <a:solidFill>
                            <a:schemeClr val="tx1"/>
                          </a:solidFill>
                          <a:effectLst/>
                          <a:latin typeface="+mn-lt"/>
                        </a:rPr>
                        <a:t>14-19</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116</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11,60</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50</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10,12</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66</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13,04</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extLst>
                  <a:ext uri="{0D108BD9-81ED-4DB2-BD59-A6C34878D82A}">
                    <a16:rowId xmlns:a16="http://schemas.microsoft.com/office/drawing/2014/main" val="628852196"/>
                  </a:ext>
                </a:extLst>
              </a:tr>
              <a:tr h="199333">
                <a:tc>
                  <a:txBody>
                    <a:bodyPr/>
                    <a:lstStyle/>
                    <a:p>
                      <a:pPr algn="ctr">
                        <a:lnSpc>
                          <a:spcPct val="150000"/>
                        </a:lnSpc>
                        <a:spcAft>
                          <a:spcPts val="0"/>
                        </a:spcAft>
                      </a:pPr>
                      <a:r>
                        <a:rPr lang="cs-CZ" sz="1200">
                          <a:solidFill>
                            <a:schemeClr val="tx1"/>
                          </a:solidFill>
                          <a:effectLst/>
                          <a:latin typeface="+mn-lt"/>
                        </a:rPr>
                        <a:t>20-28</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68</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6,80</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22</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4,45</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46</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tc>
                  <a:txBody>
                    <a:bodyPr/>
                    <a:lstStyle/>
                    <a:p>
                      <a:pPr algn="ctr">
                        <a:lnSpc>
                          <a:spcPct val="150000"/>
                        </a:lnSpc>
                        <a:spcAft>
                          <a:spcPts val="0"/>
                        </a:spcAft>
                      </a:pPr>
                      <a:r>
                        <a:rPr lang="cs-CZ" sz="1200">
                          <a:solidFill>
                            <a:schemeClr val="tx1"/>
                          </a:solidFill>
                          <a:effectLst/>
                          <a:latin typeface="+mn-lt"/>
                        </a:rPr>
                        <a:t>9,09</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noFill/>
                  </a:tcPr>
                </a:tc>
                <a:extLst>
                  <a:ext uri="{0D108BD9-81ED-4DB2-BD59-A6C34878D82A}">
                    <a16:rowId xmlns:a16="http://schemas.microsoft.com/office/drawing/2014/main" val="846254134"/>
                  </a:ext>
                </a:extLst>
              </a:tr>
              <a:tr h="199333">
                <a:tc>
                  <a:txBody>
                    <a:bodyPr/>
                    <a:lstStyle/>
                    <a:p>
                      <a:pPr algn="ctr">
                        <a:lnSpc>
                          <a:spcPct val="150000"/>
                        </a:lnSpc>
                        <a:spcAft>
                          <a:spcPts val="0"/>
                        </a:spcAft>
                      </a:pPr>
                      <a:r>
                        <a:rPr lang="cs-CZ" sz="1200">
                          <a:solidFill>
                            <a:schemeClr val="tx1"/>
                          </a:solidFill>
                          <a:effectLst/>
                          <a:latin typeface="+mn-lt"/>
                        </a:rPr>
                        <a:t>29-63</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a:solidFill>
                            <a:schemeClr val="tx1"/>
                          </a:solidFill>
                          <a:effectLst/>
                          <a:latin typeface="+mn-lt"/>
                        </a:rPr>
                        <a:t>62</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a:solidFill>
                            <a:schemeClr val="tx1"/>
                          </a:solidFill>
                          <a:effectLst/>
                          <a:latin typeface="+mn-lt"/>
                        </a:rPr>
                        <a:t>6,20</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a:solidFill>
                            <a:schemeClr val="tx1"/>
                          </a:solidFill>
                          <a:effectLst/>
                          <a:latin typeface="+mn-lt"/>
                        </a:rPr>
                        <a:t>28</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a:solidFill>
                            <a:schemeClr val="tx1"/>
                          </a:solidFill>
                          <a:effectLst/>
                          <a:latin typeface="+mn-lt"/>
                        </a:rPr>
                        <a:t>5,67</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a:solidFill>
                            <a:schemeClr val="tx1"/>
                          </a:solidFill>
                          <a:effectLst/>
                          <a:latin typeface="+mn-lt"/>
                        </a:rPr>
                        <a:t>34</a:t>
                      </a:r>
                      <a:endParaRPr lang="sk-SK" sz="120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0"/>
                        </a:spcAft>
                      </a:pPr>
                      <a:r>
                        <a:rPr lang="cs-CZ" sz="1200" dirty="0">
                          <a:solidFill>
                            <a:schemeClr val="tx1"/>
                          </a:solidFill>
                          <a:effectLst/>
                          <a:latin typeface="+mn-lt"/>
                        </a:rPr>
                        <a:t>6,72</a:t>
                      </a:r>
                      <a:endParaRPr lang="sk-SK" sz="1200" dirty="0">
                        <a:solidFill>
                          <a:schemeClr val="tx1"/>
                        </a:solidFill>
                        <a:effectLst/>
                        <a:latin typeface="+mn-lt"/>
                        <a:ea typeface="Calibri" panose="020F0502020204030204" pitchFamily="34" charset="0"/>
                        <a:cs typeface="Times New Roman" panose="02020603050405020304" pitchFamily="18" charset="0"/>
                      </a:endParaRPr>
                    </a:p>
                  </a:txBody>
                  <a:tcPr marL="36167" marR="36167" marT="0"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7022983"/>
                  </a:ext>
                </a:extLst>
              </a:tr>
            </a:tbl>
          </a:graphicData>
        </a:graphic>
      </p:graphicFrame>
    </p:spTree>
    <p:extLst>
      <p:ext uri="{BB962C8B-B14F-4D97-AF65-F5344CB8AC3E}">
        <p14:creationId xmlns:p14="http://schemas.microsoft.com/office/powerpoint/2010/main" val="3143370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err="1">
                <a:solidFill>
                  <a:schemeClr val="tx1">
                    <a:lumMod val="50000"/>
                    <a:lumOff val="50000"/>
                  </a:schemeClr>
                </a:solidFill>
                <a:latin typeface="Times New Roman" charset="0"/>
                <a:ea typeface="Times New Roman" charset="0"/>
                <a:cs typeface="Times New Roman" charset="0"/>
              </a:rPr>
              <a:t>Psychologie</a:t>
            </a:r>
            <a:r>
              <a:rPr lang="en-GB" dirty="0">
                <a:solidFill>
                  <a:schemeClr val="tx1">
                    <a:lumMod val="50000"/>
                    <a:lumOff val="50000"/>
                  </a:schemeClr>
                </a:solidFill>
                <a:latin typeface="Times New Roman" charset="0"/>
                <a:ea typeface="Times New Roman" charset="0"/>
                <a:cs typeface="Times New Roman" charset="0"/>
              </a:rPr>
              <a:t> </a:t>
            </a:r>
            <a:r>
              <a:rPr lang="en-GB" dirty="0" err="1">
                <a:solidFill>
                  <a:schemeClr val="tx1">
                    <a:lumMod val="50000"/>
                    <a:lumOff val="50000"/>
                  </a:schemeClr>
                </a:solidFill>
                <a:latin typeface="Times New Roman" charset="0"/>
                <a:ea typeface="Times New Roman" charset="0"/>
                <a:cs typeface="Times New Roman" charset="0"/>
              </a:rPr>
              <a:t>zdraví</a:t>
            </a:r>
            <a:endParaRPr lang="en-GB" dirty="0">
              <a:solidFill>
                <a:schemeClr val="tx1">
                  <a:lumMod val="50000"/>
                  <a:lumOff val="50000"/>
                </a:schemeClr>
              </a:solidFill>
              <a:latin typeface="Times New Roman" charset="0"/>
              <a:ea typeface="Times New Roman" charset="0"/>
              <a:cs typeface="Times New Roman" charset="0"/>
            </a:endParaRPr>
          </a:p>
        </p:txBody>
      </p:sp>
      <p:sp>
        <p:nvSpPr>
          <p:cNvPr id="3" name="Zástupný objekt pre obsah 2"/>
          <p:cNvSpPr>
            <a:spLocks noGrp="1"/>
          </p:cNvSpPr>
          <p:nvPr>
            <p:ph idx="1"/>
          </p:nvPr>
        </p:nvSpPr>
        <p:spPr/>
        <p:txBody>
          <a:bodyPr anchor="ctr"/>
          <a:lstStyle/>
          <a:p>
            <a:pPr marL="0" indent="0">
              <a:buNone/>
            </a:pPr>
            <a:r>
              <a:rPr lang="en-GB" dirty="0">
                <a:solidFill>
                  <a:schemeClr val="tx1">
                    <a:lumMod val="75000"/>
                    <a:lumOff val="25000"/>
                  </a:schemeClr>
                </a:solidFill>
                <a:latin typeface="Times New Roman" charset="0"/>
                <a:ea typeface="Times New Roman" charset="0"/>
                <a:cs typeface="Times New Roman" charset="0"/>
              </a:rPr>
              <a:t>aggregate of the specific educational, scientific and professional contribution of the discipline of psychology to the promotion and maintenance of health, the promotion and treatment of illness and related dysfunction </a:t>
            </a:r>
          </a:p>
          <a:p>
            <a:pPr marL="0" indent="0" algn="r">
              <a:buNone/>
            </a:pPr>
            <a:r>
              <a:rPr lang="en-GB" dirty="0">
                <a:solidFill>
                  <a:schemeClr val="tx1">
                    <a:lumMod val="75000"/>
                    <a:lumOff val="25000"/>
                  </a:schemeClr>
                </a:solidFill>
                <a:latin typeface="Times New Roman" charset="0"/>
                <a:ea typeface="Times New Roman" charset="0"/>
                <a:cs typeface="Times New Roman" charset="0"/>
              </a:rPr>
              <a:t>(</a:t>
            </a:r>
            <a:r>
              <a:rPr lang="en-GB" dirty="0" err="1">
                <a:solidFill>
                  <a:schemeClr val="tx1">
                    <a:lumMod val="75000"/>
                    <a:lumOff val="25000"/>
                  </a:schemeClr>
                </a:solidFill>
                <a:latin typeface="Times New Roman" charset="0"/>
                <a:ea typeface="Times New Roman" charset="0"/>
                <a:cs typeface="Times New Roman" charset="0"/>
              </a:rPr>
              <a:t>Matarazzo</a:t>
            </a:r>
            <a:r>
              <a:rPr lang="en-GB" dirty="0">
                <a:solidFill>
                  <a:schemeClr val="tx1">
                    <a:lumMod val="75000"/>
                    <a:lumOff val="25000"/>
                  </a:schemeClr>
                </a:solidFill>
                <a:latin typeface="Times New Roman" charset="0"/>
                <a:ea typeface="Times New Roman" charset="0"/>
                <a:cs typeface="Times New Roman" charset="0"/>
              </a:rPr>
              <a:t>, 1980: 815</a:t>
            </a:r>
            <a:r>
              <a:rPr lang="sk-SK" dirty="0">
                <a:solidFill>
                  <a:schemeClr val="tx1">
                    <a:lumMod val="75000"/>
                    <a:lumOff val="25000"/>
                  </a:schemeClr>
                </a:solidFill>
                <a:latin typeface="Times New Roman" charset="0"/>
                <a:ea typeface="Times New Roman" charset="0"/>
                <a:cs typeface="Times New Roman" charset="0"/>
              </a:rPr>
              <a:t>) </a:t>
            </a:r>
          </a:p>
          <a:p>
            <a:pPr marL="0" indent="0">
              <a:buNone/>
            </a:pPr>
            <a:endParaRPr lang="en-GB" dirty="0">
              <a:solidFill>
                <a:schemeClr val="tx1">
                  <a:lumMod val="75000"/>
                  <a:lumOff val="25000"/>
                </a:schemeClr>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1514506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EA84BB-15A4-B566-CC78-975A27882A7B}"/>
              </a:ext>
            </a:extLst>
          </p:cNvPr>
          <p:cNvSpPr>
            <a:spLocks noGrp="1"/>
          </p:cNvSpPr>
          <p:nvPr>
            <p:ph type="title"/>
          </p:nvPr>
        </p:nvSpPr>
        <p:spPr/>
        <p:txBody>
          <a:bodyPr>
            <a:normAutofit/>
          </a:bodyPr>
          <a:lstStyle/>
          <a:p>
            <a:r>
              <a:rPr lang="cs-CZ" sz="2400" b="1" u="sng" kern="100" dirty="0">
                <a:latin typeface="Times New Roman" panose="02020603050405020304" pitchFamily="18" charset="0"/>
                <a:ea typeface="Calibri" panose="020F0502020204030204" pitchFamily="34" charset="0"/>
                <a:cs typeface="Times New Roman" panose="02020603050405020304" pitchFamily="18" charset="0"/>
              </a:rPr>
              <a:t>ZÁVĚR</a:t>
            </a:r>
            <a:endParaRPr lang="cs-CZ" sz="2400" u="sng" dirty="0"/>
          </a:p>
        </p:txBody>
      </p:sp>
      <p:sp>
        <p:nvSpPr>
          <p:cNvPr id="3" name="Zástupný objekt pre obsah 2">
            <a:extLst>
              <a:ext uri="{FF2B5EF4-FFF2-40B4-BE49-F238E27FC236}">
                <a16:creationId xmlns:a16="http://schemas.microsoft.com/office/drawing/2014/main" id="{A23592CB-7B5D-3D7B-8928-BCECB66F237F}"/>
              </a:ext>
            </a:extLst>
          </p:cNvPr>
          <p:cNvSpPr>
            <a:spLocks noGrp="1"/>
          </p:cNvSpPr>
          <p:nvPr>
            <p:ph idx="1"/>
          </p:nvPr>
        </p:nvSpPr>
        <p:spPr/>
        <p:txBody>
          <a:bodyPr>
            <a:normAutofit fontScale="85000" lnSpcReduction="10000"/>
          </a:bodyPr>
          <a:lstStyle/>
          <a:p>
            <a:pPr algn="just"/>
            <a:r>
              <a:rPr lang="cs-CZ" sz="1800" kern="100" dirty="0">
                <a:latin typeface="Times New Roman" panose="02020603050405020304" pitchFamily="18" charset="0"/>
                <a:ea typeface="Calibri" panose="020F0502020204030204" pitchFamily="34" charset="0"/>
                <a:cs typeface="Times New Roman" panose="02020603050405020304" pitchFamily="18" charset="0"/>
              </a:rPr>
              <a:t>Od prosince 2020 dochází ke znepokojivému nárůstu syndromu vyhoření a depresivní symptomatologie</a:t>
            </a:r>
          </a:p>
          <a:p>
            <a:pPr algn="just"/>
            <a:r>
              <a:rPr lang="cs-CZ" sz="1800" kern="100" dirty="0">
                <a:latin typeface="Times New Roman" panose="02020603050405020304" pitchFamily="18" charset="0"/>
                <a:ea typeface="Calibri" panose="020F0502020204030204" pitchFamily="34" charset="0"/>
                <a:cs typeface="Times New Roman" panose="02020603050405020304" pitchFamily="18" charset="0"/>
              </a:rPr>
              <a:t>Domníváme se že je to z velké části způsobeno kombinací izolace vyvolané pandemií, obavami z probíhající války a tím způsobených zdravotních starostí a narušení obvyklých rutin, jak osobních, tak profesionálních</a:t>
            </a:r>
            <a:endParaRPr lang="sk-SK" sz="1800" kern="100" dirty="0">
              <a:latin typeface="Calibri" panose="020F0502020204030204" pitchFamily="34" charset="0"/>
              <a:ea typeface="Calibri" panose="020F0502020204030204" pitchFamily="34" charset="0"/>
              <a:cs typeface="Times New Roman" panose="02020603050405020304" pitchFamily="18" charset="0"/>
            </a:endParaRPr>
          </a:p>
          <a:p>
            <a:pPr algn="just"/>
            <a:r>
              <a:rPr lang="cs-CZ" sz="1800" kern="100" dirty="0">
                <a:latin typeface="Times New Roman" panose="02020603050405020304" pitchFamily="18" charset="0"/>
                <a:ea typeface="Calibri" panose="020F0502020204030204" pitchFamily="34" charset="0"/>
                <a:cs typeface="Times New Roman" panose="02020603050405020304" pitchFamily="18" charset="0"/>
              </a:rPr>
              <a:t>Pro zmírnění těchto problémů je klíčová </a:t>
            </a:r>
            <a:r>
              <a:rPr lang="cs-CZ" sz="1800" b="1" kern="100" dirty="0">
                <a:latin typeface="Times New Roman" panose="02020603050405020304" pitchFamily="18" charset="0"/>
                <a:ea typeface="Calibri" panose="020F0502020204030204" pitchFamily="34" charset="0"/>
                <a:cs typeface="Times New Roman" panose="02020603050405020304" pitchFamily="18" charset="0"/>
              </a:rPr>
              <a:t>prevence</a:t>
            </a:r>
            <a:r>
              <a:rPr lang="cs-CZ" sz="1800" kern="100" dirty="0">
                <a:latin typeface="Times New Roman" panose="02020603050405020304" pitchFamily="18" charset="0"/>
                <a:ea typeface="Calibri" panose="020F0502020204030204" pitchFamily="34" charset="0"/>
                <a:cs typeface="Times New Roman" panose="02020603050405020304" pitchFamily="18" charset="0"/>
              </a:rPr>
              <a:t>. Kromě osvojení si zdravého životního stylu, který zahrnuje pravidelné cvičení, vyváženou stravu a dostatek spánku</a:t>
            </a:r>
            <a:endParaRPr lang="sk-SK" sz="1800" kern="100" dirty="0">
              <a:latin typeface="Calibri" panose="020F0502020204030204" pitchFamily="34" charset="0"/>
              <a:ea typeface="Calibri" panose="020F0502020204030204" pitchFamily="34" charset="0"/>
              <a:cs typeface="Times New Roman" panose="02020603050405020304" pitchFamily="18" charset="0"/>
            </a:endParaRPr>
          </a:p>
          <a:p>
            <a:pPr algn="just"/>
            <a:r>
              <a:rPr lang="cs-CZ" sz="1800" kern="100" dirty="0">
                <a:latin typeface="Times New Roman" panose="02020603050405020304" pitchFamily="18" charset="0"/>
                <a:ea typeface="Calibri" panose="020F0502020204030204" pitchFamily="34" charset="0"/>
                <a:cs typeface="Times New Roman" panose="02020603050405020304" pitchFamily="18" charset="0"/>
              </a:rPr>
              <a:t>Praktiky </a:t>
            </a:r>
            <a:r>
              <a:rPr lang="cs-CZ" sz="1800" kern="100" dirty="0" err="1">
                <a:latin typeface="Times New Roman" panose="02020603050405020304" pitchFamily="18" charset="0"/>
                <a:ea typeface="Calibri" panose="020F0502020204030204" pitchFamily="34" charset="0"/>
                <a:cs typeface="Times New Roman" panose="02020603050405020304" pitchFamily="18" charset="0"/>
              </a:rPr>
              <a:t>mindfulness</a:t>
            </a:r>
            <a:r>
              <a:rPr lang="cs-CZ" sz="1800" kern="100" dirty="0">
                <a:latin typeface="Times New Roman" panose="02020603050405020304" pitchFamily="18" charset="0"/>
                <a:ea typeface="Calibri" panose="020F0502020204030204" pitchFamily="34" charset="0"/>
                <a:cs typeface="Times New Roman" panose="02020603050405020304" pitchFamily="18" charset="0"/>
              </a:rPr>
              <a:t>, jako je meditace a cvičení hlubokého dýchání, také mohou pomoci zvládat stres a udržovat emocionální rovnováhu</a:t>
            </a:r>
            <a:endParaRPr lang="sk-SK" sz="1800" kern="100" dirty="0">
              <a:latin typeface="Calibri" panose="020F0502020204030204" pitchFamily="34" charset="0"/>
              <a:ea typeface="Calibri" panose="020F0502020204030204" pitchFamily="34" charset="0"/>
              <a:cs typeface="Times New Roman" panose="02020603050405020304" pitchFamily="18" charset="0"/>
            </a:endParaRPr>
          </a:p>
          <a:p>
            <a:pPr algn="just"/>
            <a:r>
              <a:rPr lang="cs-CZ" sz="1800" kern="100" dirty="0">
                <a:latin typeface="Times New Roman" panose="02020603050405020304" pitchFamily="18" charset="0"/>
                <a:ea typeface="Calibri" panose="020F0502020204030204" pitchFamily="34" charset="0"/>
                <a:cs typeface="Times New Roman" panose="02020603050405020304" pitchFamily="18" charset="0"/>
              </a:rPr>
              <a:t>Péče o duševní zdraví by měla být stejnou prioritou jako péče o fyzické zdraví a její stigmatizace by neměla patři do moderní společnosti která o sebe pečuje</a:t>
            </a:r>
            <a:endParaRPr lang="sk-SK" sz="180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cs-CZ" dirty="0"/>
          </a:p>
        </p:txBody>
      </p:sp>
    </p:spTree>
    <p:extLst>
      <p:ext uri="{BB962C8B-B14F-4D97-AF65-F5344CB8AC3E}">
        <p14:creationId xmlns:p14="http://schemas.microsoft.com/office/powerpoint/2010/main" val="2824510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D33F1E-C351-A45D-8954-E98CDB1A1153}"/>
              </a:ext>
            </a:extLst>
          </p:cNvPr>
          <p:cNvSpPr>
            <a:spLocks noGrp="1"/>
          </p:cNvSpPr>
          <p:nvPr>
            <p:ph type="title"/>
          </p:nvPr>
        </p:nvSpPr>
        <p:spPr/>
        <p:txBody>
          <a:bodyPr/>
          <a:lstStyle/>
          <a:p>
            <a:r>
              <a:rPr lang="cs-CZ" dirty="0"/>
              <a:t>Psychologie zdraví</a:t>
            </a:r>
          </a:p>
        </p:txBody>
      </p:sp>
      <p:sp>
        <p:nvSpPr>
          <p:cNvPr id="3" name="Zástupný objekt pre obsah 2">
            <a:extLst>
              <a:ext uri="{FF2B5EF4-FFF2-40B4-BE49-F238E27FC236}">
                <a16:creationId xmlns:a16="http://schemas.microsoft.com/office/drawing/2014/main" id="{41D99ACA-BC6E-9797-83C9-F6E041A5F1B0}"/>
              </a:ext>
            </a:extLst>
          </p:cNvPr>
          <p:cNvSpPr>
            <a:spLocks noGrp="1"/>
          </p:cNvSpPr>
          <p:nvPr>
            <p:ph idx="1"/>
          </p:nvPr>
        </p:nvSpPr>
        <p:spPr/>
        <p:txBody>
          <a:bodyPr>
            <a:normAutofit/>
          </a:bodyPr>
          <a:lstStyle/>
          <a:p>
            <a:r>
              <a:rPr lang="cs-CZ" dirty="0"/>
              <a:t>Co způsobuje nemoc?</a:t>
            </a:r>
          </a:p>
          <a:p>
            <a:r>
              <a:rPr lang="cs-CZ" dirty="0"/>
              <a:t>Kdo je zodpovědný za nemoc?</a:t>
            </a:r>
          </a:p>
          <a:p>
            <a:r>
              <a:rPr lang="cs-CZ" dirty="0"/>
              <a:t>Jak by se měla nemoc léčit?</a:t>
            </a:r>
          </a:p>
          <a:p>
            <a:r>
              <a:rPr lang="cs-CZ" dirty="0"/>
              <a:t>Kdo je zodpovědný za léčbu?</a:t>
            </a:r>
          </a:p>
          <a:p>
            <a:r>
              <a:rPr lang="cs-CZ" dirty="0"/>
              <a:t>Jaký je vztah mezi zdravím a nemocí?</a:t>
            </a:r>
          </a:p>
          <a:p>
            <a:r>
              <a:rPr lang="cs-CZ" dirty="0"/>
              <a:t>Jaký je vztah mezi myslí a tělem?</a:t>
            </a:r>
          </a:p>
          <a:p>
            <a:r>
              <a:rPr lang="cs-CZ" dirty="0"/>
              <a:t>Jaká je role psychologie ve zdraví a nemoci?</a:t>
            </a:r>
          </a:p>
        </p:txBody>
      </p:sp>
    </p:spTree>
    <p:extLst>
      <p:ext uri="{BB962C8B-B14F-4D97-AF65-F5344CB8AC3E}">
        <p14:creationId xmlns:p14="http://schemas.microsoft.com/office/powerpoint/2010/main" val="1793880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obsah 2">
            <a:extLst>
              <a:ext uri="{FF2B5EF4-FFF2-40B4-BE49-F238E27FC236}">
                <a16:creationId xmlns:a16="http://schemas.microsoft.com/office/drawing/2014/main" id="{0218361B-E700-8651-E20F-B3C37E0C5A32}"/>
              </a:ext>
            </a:extLst>
          </p:cNvPr>
          <p:cNvSpPr>
            <a:spLocks noGrp="1"/>
          </p:cNvSpPr>
          <p:nvPr>
            <p:ph idx="1"/>
          </p:nvPr>
        </p:nvSpPr>
        <p:spPr>
          <a:xfrm>
            <a:off x="913774" y="2188028"/>
            <a:ext cx="10364452" cy="2481943"/>
          </a:xfrm>
        </p:spPr>
        <p:txBody>
          <a:bodyPr>
            <a:normAutofit/>
          </a:bodyPr>
          <a:lstStyle/>
          <a:p>
            <a:r>
              <a:rPr lang="cs-CZ" dirty="0"/>
              <a:t>Přemýšlejte o tom, kdy jste byli naposledy nemocní. Které faktory jiné než biologické mohly přispět k vaší nemoci.</a:t>
            </a:r>
          </a:p>
          <a:p>
            <a:endParaRPr lang="cs-CZ" dirty="0"/>
          </a:p>
          <a:p>
            <a:r>
              <a:rPr lang="cs-CZ" dirty="0"/>
              <a:t>Který přístup se vám zdá vhodnější – biopsychosociální přístup nebo biomedicínský model? Proč?</a:t>
            </a:r>
          </a:p>
        </p:txBody>
      </p:sp>
    </p:spTree>
    <p:extLst>
      <p:ext uri="{BB962C8B-B14F-4D97-AF65-F5344CB8AC3E}">
        <p14:creationId xmlns:p14="http://schemas.microsoft.com/office/powerpoint/2010/main" val="1336805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9863" y="2542841"/>
            <a:ext cx="10515600" cy="1325563"/>
          </a:xfrm>
        </p:spPr>
        <p:txBody>
          <a:bodyPr>
            <a:normAutofit/>
          </a:bodyPr>
          <a:lstStyle/>
          <a:p>
            <a:r>
              <a:rPr lang="sk-SK" b="1" dirty="0">
                <a:effectLst/>
              </a:rPr>
              <a:t>Jak je zdraví </a:t>
            </a:r>
            <a:r>
              <a:rPr lang="sk-SK" b="1" dirty="0" err="1">
                <a:effectLst/>
              </a:rPr>
              <a:t>vnímáno</a:t>
            </a:r>
            <a:r>
              <a:rPr lang="sk-SK" b="1" dirty="0">
                <a:effectLst/>
              </a:rPr>
              <a:t> a </a:t>
            </a:r>
            <a:r>
              <a:rPr lang="sk-SK" b="1" dirty="0" err="1">
                <a:effectLst/>
              </a:rPr>
              <a:t>prezentováno</a:t>
            </a:r>
            <a:r>
              <a:rPr lang="sk-SK" b="1" dirty="0">
                <a:effectLst/>
              </a:rPr>
              <a:t> v </a:t>
            </a:r>
            <a:r>
              <a:rPr lang="sk-SK" b="1" dirty="0" err="1">
                <a:effectLst/>
              </a:rPr>
              <a:t>každodenním</a:t>
            </a:r>
            <a:r>
              <a:rPr lang="sk-SK" b="1" dirty="0">
                <a:effectLst/>
              </a:rPr>
              <a:t> </a:t>
            </a:r>
            <a:r>
              <a:rPr lang="sk-SK" b="1" dirty="0" err="1">
                <a:effectLst/>
              </a:rPr>
              <a:t>životě</a:t>
            </a:r>
            <a:r>
              <a:rPr lang="sk-SK" dirty="0">
                <a:effectLst/>
              </a:rPr>
              <a:t>:</a:t>
            </a:r>
          </a:p>
        </p:txBody>
      </p:sp>
    </p:spTree>
    <p:extLst>
      <p:ext uri="{BB962C8B-B14F-4D97-AF65-F5344CB8AC3E}">
        <p14:creationId xmlns:p14="http://schemas.microsoft.com/office/powerpoint/2010/main" val="10210103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heme/theme1.xml><?xml version="1.0" encoding="utf-8"?>
<a:theme xmlns:a="http://schemas.openxmlformats.org/drawingml/2006/main" name="Kvapka">
  <a:themeElements>
    <a:clrScheme name="Kvapka">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Kvapk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vapk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Droplet</Template>
  <TotalTime>18</TotalTime>
  <Words>7759</Words>
  <Application>Microsoft Macintosh PowerPoint</Application>
  <PresentationFormat>Širokouhlá</PresentationFormat>
  <Paragraphs>857</Paragraphs>
  <Slides>60</Slides>
  <Notes>38</Notes>
  <HiddenSlides>0</HiddenSlides>
  <MMClips>0</MMClips>
  <ScaleCrop>false</ScaleCrop>
  <HeadingPairs>
    <vt:vector size="6" baseType="variant">
      <vt:variant>
        <vt:lpstr>Použité písma</vt:lpstr>
      </vt:variant>
      <vt:variant>
        <vt:i4>8</vt:i4>
      </vt:variant>
      <vt:variant>
        <vt:lpstr>Motív</vt:lpstr>
      </vt:variant>
      <vt:variant>
        <vt:i4>1</vt:i4>
      </vt:variant>
      <vt:variant>
        <vt:lpstr>Nadpisy snímok</vt:lpstr>
      </vt:variant>
      <vt:variant>
        <vt:i4>60</vt:i4>
      </vt:variant>
    </vt:vector>
  </HeadingPairs>
  <TitlesOfParts>
    <vt:vector size="69" baseType="lpstr">
      <vt:lpstr>Aptos</vt:lpstr>
      <vt:lpstr>Aptos Narrow</vt:lpstr>
      <vt:lpstr>Arial</vt:lpstr>
      <vt:lpstr>Arial</vt:lpstr>
      <vt:lpstr>Calibri</vt:lpstr>
      <vt:lpstr>Söhne</vt:lpstr>
      <vt:lpstr>Times New Roman</vt:lpstr>
      <vt:lpstr>Tw Cen MT</vt:lpstr>
      <vt:lpstr>Kvapka</vt:lpstr>
      <vt:lpstr>Psychologie a zdraví</vt:lpstr>
      <vt:lpstr>Jak měříme zdraví?  General health questionaire</vt:lpstr>
      <vt:lpstr>Jak dobře se cítíte?</vt:lpstr>
      <vt:lpstr>Co je zdraví?</vt:lpstr>
      <vt:lpstr>biomedicínský model</vt:lpstr>
      <vt:lpstr>Psychologie zdraví</vt:lpstr>
      <vt:lpstr>Psychologie zdraví</vt:lpstr>
      <vt:lpstr>Prezentácia programu PowerPoint</vt:lpstr>
      <vt:lpstr>Jak je zdraví vnímáno a prezentováno v každodenním životě:</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Nerovnosti ve zdraví</vt:lpstr>
      <vt:lpstr>Prezentácia programu PowerPoint</vt:lpstr>
      <vt:lpstr>Prezentácia programu PowerPoint</vt:lpstr>
      <vt:lpstr>Prezentácia programu PowerPoint</vt:lpstr>
      <vt:lpstr>Sociální determinanty zdraví</vt:lpstr>
      <vt:lpstr>Socio-economic status</vt:lpstr>
      <vt:lpstr>Prezentácia programu PowerPoint</vt:lpstr>
      <vt:lpstr>Socio-economic status </vt:lpstr>
      <vt:lpstr>Prezentácia programu PowerPoint</vt:lpstr>
      <vt:lpstr>Prezentácia programu PowerPoint</vt:lpstr>
      <vt:lpstr>Vysvětlení variability</vt:lpstr>
      <vt:lpstr>Lékařské zákroky</vt:lpstr>
      <vt:lpstr>PROSTŘEDÍ</vt:lpstr>
      <vt:lpstr>Prostředí </vt:lpstr>
      <vt:lpstr>Prezentácia programu PowerPoint</vt:lpstr>
      <vt:lpstr>Co je health behaviour? </vt:lpstr>
      <vt:lpstr>Chování ovlivňující zdraví  ( health behaviour) </vt:lpstr>
      <vt:lpstr>Chování chránící zdraví</vt:lpstr>
      <vt:lpstr>Prezentácia programu PowerPoint</vt:lpstr>
      <vt:lpstr>Prezentácia programu PowerPoint</vt:lpstr>
      <vt:lpstr>Úmrtí způsobené faktory životního stylu, USA (2009)</vt:lpstr>
      <vt:lpstr>HLAVNÍ PŘÍČINY ÚMRTÍ MUŽŮ A ŽEN V ZEMÍCH EU, 2013</vt:lpstr>
      <vt:lpstr>Prezentácia programu PowerPoint</vt:lpstr>
      <vt:lpstr>Prezentácia programu PowerPoint</vt:lpstr>
      <vt:lpstr>Prezentácia programu PowerPoint</vt:lpstr>
      <vt:lpstr>Prezentácia programu PowerPoint</vt:lpstr>
      <vt:lpstr>Moderate weekly physical activity among adults in EU countries, by level of education, 2014</vt:lpstr>
      <vt:lpstr>Prezentácia programu PowerPoint</vt:lpstr>
      <vt:lpstr>Prezentácia programu PowerPoint</vt:lpstr>
      <vt:lpstr>Prezentácia programu PowerPoint</vt:lpstr>
      <vt:lpstr> „Znáte pojem syndrom vyhoření?“</vt:lpstr>
      <vt:lpstr>Vyhoření </vt:lpstr>
      <vt:lpstr>SYNDROM VYHOŘENÍ</vt:lpstr>
      <vt:lpstr>DEPRESIVNÍ SYMPTOMATOLOGIE</vt:lpstr>
      <vt:lpstr>PROPOJENÍ VYHOŘENÍ A DEPRESE</vt:lpstr>
      <vt:lpstr>METODOLOGIE</vt:lpstr>
      <vt:lpstr>VÝSLEDKY</vt:lpstr>
      <vt:lpstr>Prezentácia programu PowerPoint</vt:lpstr>
      <vt:lpstr>DEPRESE V ČESKÉ POPULACI</vt:lpstr>
      <vt:lpstr>Prezentácia programu PowerPoint</vt:lpstr>
      <vt:lpstr>Prezentácia programu PowerPoint</vt:lpstr>
      <vt:lpstr>ZÁVĚR</vt:lpstr>
      <vt:lpstr>VÝSLEDKY</vt:lpstr>
      <vt:lpstr>Tabulka 2  BDI-II skóry </vt:lpstr>
      <vt:lpstr>ZÁVĚR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Martina Vnukova</dc:creator>
  <cp:lastModifiedBy>Martina Vnukova</cp:lastModifiedBy>
  <cp:revision>1</cp:revision>
  <dcterms:created xsi:type="dcterms:W3CDTF">2025-02-25T13:23:26Z</dcterms:created>
  <dcterms:modified xsi:type="dcterms:W3CDTF">2025-02-25T13:41:45Z</dcterms:modified>
</cp:coreProperties>
</file>