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  <p:sldMasterId id="2147483802" r:id="rId2"/>
  </p:sldMasterIdLst>
  <p:sldIdLst>
    <p:sldId id="256" r:id="rId3"/>
    <p:sldId id="258" r:id="rId4"/>
    <p:sldId id="257" r:id="rId5"/>
    <p:sldId id="259" r:id="rId6"/>
    <p:sldId id="260" r:id="rId7"/>
    <p:sldId id="262" r:id="rId8"/>
    <p:sldId id="261" r:id="rId9"/>
    <p:sldId id="275" r:id="rId10"/>
    <p:sldId id="278" r:id="rId11"/>
    <p:sldId id="279" r:id="rId12"/>
    <p:sldId id="280" r:id="rId13"/>
    <p:sldId id="281" r:id="rId14"/>
    <p:sldId id="282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73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90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989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FB7C90-02E6-4303-BBC9-BBBA80088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6467758-0807-4E79-884D-10E55A0D71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3CD848-B382-4DBC-A8E4-FB760474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78E7B0-E10D-4250-9760-B9ACEE779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80CF9C-BF31-4510-8A45-95D5FEE2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64285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BAE10B-6BB9-4173-9F34-F4D777032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410A26-5665-4393-AB37-4F001BC0F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A15B03-88BE-48FE-A9A6-5B0BDEA4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0A9E26-1372-43AB-BD0E-E0B0D0C72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1D72E6-EE83-459D-ACC3-AA903A124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7537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578F81-7FED-4071-98DB-9366E122D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8E9CF8A-9515-4B8D-BFC6-0511B74EC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9E6007-6D00-4D77-A441-02085515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DCDAA3-F3FB-4B30-9B82-21B6330F5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A1A4FA-F055-4D5C-BB19-28115C948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523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E320EF-C4D6-4230-AF55-5D26BDA84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7A598E-EBC4-4ABB-94FA-250DA31A55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532E96B-B315-43EA-8B9B-21F668B4B8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4BF566-D11D-4E31-B0F1-80D4CAEC8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A6AEAC-338E-4FC0-BCF3-1F2DC553E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3551E6-4121-4C7B-8F06-C4CD088AB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328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9B8E06-A869-4042-B9EC-77552CC0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7C21031-5091-4351-ABD5-E02B2E6FB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B69A0A-4CBD-488A-8686-3E5AF5CECD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8ADAF5F-60AF-453F-B5D8-2453C5851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68F341A-A2A7-4279-9E7D-2014125456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27C420B-EA6A-4C8B-901B-4A05F8CCF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F5C1148-E119-4B50-AC62-B7E3EADB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DE92F3E-A86D-4272-9270-A1C1A151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168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378EF6-9C72-4807-9C74-A6CB0B100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DF76965-15E7-4684-B54D-9AF3501D5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A9187D4-AED0-4178-87D4-DB128879E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4A7E723-4829-4563-9948-9E615CCB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7404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146813C-5EEF-49F6-8462-62E780B84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B667E30-14D0-429F-BC7D-C1063DC07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BB9AE0-DC0A-4761-B40F-E3C849CD6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509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36D9BC-CA8D-4337-99DE-9A1076222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DF8F7D-D89E-45A6-87E9-4B69FCB1F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813879E-B7AD-4F4C-ABD6-0EDC9CA3C0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73CF2F8-B5D8-4082-A7B7-308658345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2376DC3-E6F1-43FF-B324-609826582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7671F5-6CAA-472A-93E4-B441265EE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796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354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8E5C1-262F-4B19-ACB6-9D70030E5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8AADCB7-84C7-4E8C-BF56-4243A8579A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20935C-79FF-4452-A82B-CA23E7666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6172E31-4515-4399-B884-FF82A7858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A2E8091-B0AD-44AF-BCA5-38E816F1A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FA4EEE-66F4-40A6-8AE9-AD2B67EA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7485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B24C05-F245-4839-8E13-E088FE331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C05DFB-0010-4707-A93B-D4F4E2C7A4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5380D-7639-4EB0-BF1A-AA04A7996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37BFE2-01EA-47B9-BAD0-7B676931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DCCEAF-546A-4B42-B510-F4C22D439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01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F944955-6615-45AB-9BB0-90C8E9946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3312C78-8DD1-4956-8CD9-52806224F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B6F050-86D5-4764-8489-3BC6AE5B8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D9A5F0-FEF0-456D-968C-1C29B7F39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56D737-41B5-4188-BEAB-E88026CAE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006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3/2/2021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162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19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180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28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761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17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15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3/2/2021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017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794" r:id="rId6"/>
    <p:sldLayoutId id="2147483790" r:id="rId7"/>
    <p:sldLayoutId id="2147483791" r:id="rId8"/>
    <p:sldLayoutId id="2147483792" r:id="rId9"/>
    <p:sldLayoutId id="2147483793" r:id="rId10"/>
    <p:sldLayoutId id="2147483795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5AA10DA-197F-45F2-A325-4E29AF61B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79F3735-B550-4ECA-9810-299335D62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D77285D-DAC2-456E-9A3E-97D73D30EA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4D8E0-4E48-4651-9B6D-1035B2136991}" type="datetimeFigureOut">
              <a:rPr lang="cs-CZ" smtClean="0"/>
              <a:t>02.03.2021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14B042C-E294-4258-A054-F2607A2320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62DF13-5CFC-4592-AD35-FF4AF3CBC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93A95-8B6F-4B16-8137-5DBCACDCBCF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43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iznicechy.cz/turisticke-cile/1112-pomnik-kostky-cukru-v-dacicich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 descr="Dlouhá expozice focená z pohybujícího se vlaku">
            <a:extLst>
              <a:ext uri="{FF2B5EF4-FFF2-40B4-BE49-F238E27FC236}">
                <a16:creationId xmlns:a16="http://schemas.microsoft.com/office/drawing/2014/main" id="{2539560D-10A8-4DF9-9E20-2A220D7C63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50" r="17736" b="-1"/>
          <a:stretch/>
        </p:blipFill>
        <p:spPr>
          <a:xfrm>
            <a:off x="4487333" y="10"/>
            <a:ext cx="7704667" cy="6877868"/>
          </a:xfrm>
          <a:custGeom>
            <a:avLst/>
            <a:gdLst/>
            <a:ahLst/>
            <a:cxnLst/>
            <a:rect l="l" t="t" r="r" b="b"/>
            <a:pathLst>
              <a:path w="7704667" h="6877878">
                <a:moveTo>
                  <a:pt x="0" y="0"/>
                </a:moveTo>
                <a:lnTo>
                  <a:pt x="7704667" y="0"/>
                </a:lnTo>
                <a:lnTo>
                  <a:pt x="7704667" y="6877878"/>
                </a:lnTo>
                <a:lnTo>
                  <a:pt x="0" y="6877878"/>
                </a:lnTo>
                <a:lnTo>
                  <a:pt x="0" y="6867939"/>
                </a:lnTo>
                <a:lnTo>
                  <a:pt x="146217" y="6867939"/>
                </a:lnTo>
                <a:lnTo>
                  <a:pt x="252811" y="6795007"/>
                </a:lnTo>
                <a:cubicBezTo>
                  <a:pt x="428996" y="6667346"/>
                  <a:pt x="601946" y="6529451"/>
                  <a:pt x="776494" y="6388681"/>
                </a:cubicBezTo>
                <a:cubicBezTo>
                  <a:pt x="1734992" y="5615677"/>
                  <a:pt x="2676361" y="4981124"/>
                  <a:pt x="2676361" y="3631852"/>
                </a:cubicBezTo>
                <a:cubicBezTo>
                  <a:pt x="2676361" y="2101350"/>
                  <a:pt x="2094814" y="761014"/>
                  <a:pt x="1053668" y="20384"/>
                </a:cubicBezTo>
                <a:lnTo>
                  <a:pt x="1038069" y="9939"/>
                </a:lnTo>
                <a:lnTo>
                  <a:pt x="0" y="9939"/>
                </a:lnTo>
                <a:close/>
              </a:path>
            </a:pathLst>
          </a:cu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DCD36D47-40B7-494B-B249-3CBA333DE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75746" cy="6858000"/>
          </a:xfrm>
          <a:custGeom>
            <a:avLst/>
            <a:gdLst>
              <a:gd name="connsiteX0" fmla="*/ 0 w 7475746"/>
              <a:gd name="connsiteY0" fmla="*/ 0 h 6858000"/>
              <a:gd name="connsiteX1" fmla="*/ 5859459 w 7475746"/>
              <a:gd name="connsiteY1" fmla="*/ 0 h 6858000"/>
              <a:gd name="connsiteX2" fmla="*/ 5874848 w 7475746"/>
              <a:gd name="connsiteY2" fmla="*/ 10445 h 6858000"/>
              <a:gd name="connsiteX3" fmla="*/ 7475746 w 7475746"/>
              <a:gd name="connsiteY3" fmla="*/ 3621913 h 6858000"/>
              <a:gd name="connsiteX4" fmla="*/ 5601397 w 7475746"/>
              <a:gd name="connsiteY4" fmla="*/ 6378742 h 6858000"/>
              <a:gd name="connsiteX5" fmla="*/ 5084748 w 7475746"/>
              <a:gd name="connsiteY5" fmla="*/ 6785068 h 6858000"/>
              <a:gd name="connsiteX6" fmla="*/ 4979585 w 7475746"/>
              <a:gd name="connsiteY6" fmla="*/ 6858000 h 6858000"/>
              <a:gd name="connsiteX7" fmla="*/ 0 w 747574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5746" h="6858000">
                <a:moveTo>
                  <a:pt x="0" y="0"/>
                </a:moveTo>
                <a:lnTo>
                  <a:pt x="5859459" y="0"/>
                </a:lnTo>
                <a:lnTo>
                  <a:pt x="5874848" y="10445"/>
                </a:lnTo>
                <a:cubicBezTo>
                  <a:pt x="6902010" y="751075"/>
                  <a:pt x="7475746" y="2091411"/>
                  <a:pt x="7475746" y="3621913"/>
                </a:cubicBezTo>
                <a:cubicBezTo>
                  <a:pt x="7475746" y="4971185"/>
                  <a:pt x="6547021" y="5605738"/>
                  <a:pt x="5601397" y="6378742"/>
                </a:cubicBezTo>
                <a:cubicBezTo>
                  <a:pt x="5429193" y="6519512"/>
                  <a:pt x="5258566" y="6657407"/>
                  <a:pt x="5084748" y="6785068"/>
                </a:cubicBezTo>
                <a:lnTo>
                  <a:pt x="497958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38" name="Freeform: Shape 37">
            <a:extLst>
              <a:ext uri="{FF2B5EF4-FFF2-40B4-BE49-F238E27FC236}">
                <a16:creationId xmlns:a16="http://schemas.microsoft.com/office/drawing/2014/main" id="{03AD0D1C-F8BA-4CD1-BC4D-BE1823F3E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7283242" cy="6858000"/>
          </a:xfrm>
          <a:custGeom>
            <a:avLst/>
            <a:gdLst>
              <a:gd name="connsiteX0" fmla="*/ 0 w 7163694"/>
              <a:gd name="connsiteY0" fmla="*/ 0 h 6858000"/>
              <a:gd name="connsiteX1" fmla="*/ 5525402 w 7163694"/>
              <a:gd name="connsiteY1" fmla="*/ 0 h 6858000"/>
              <a:gd name="connsiteX2" fmla="*/ 5541001 w 7163694"/>
              <a:gd name="connsiteY2" fmla="*/ 10445 h 6858000"/>
              <a:gd name="connsiteX3" fmla="*/ 7163694 w 7163694"/>
              <a:gd name="connsiteY3" fmla="*/ 3621913 h 6858000"/>
              <a:gd name="connsiteX4" fmla="*/ 5263827 w 7163694"/>
              <a:gd name="connsiteY4" fmla="*/ 6378742 h 6858000"/>
              <a:gd name="connsiteX5" fmla="*/ 4740144 w 7163694"/>
              <a:gd name="connsiteY5" fmla="*/ 6785068 h 6858000"/>
              <a:gd name="connsiteX6" fmla="*/ 4633550 w 7163694"/>
              <a:gd name="connsiteY6" fmla="*/ 6858000 h 6858000"/>
              <a:gd name="connsiteX7" fmla="*/ 0 w 7163694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163694" h="6858000">
                <a:moveTo>
                  <a:pt x="0" y="0"/>
                </a:moveTo>
                <a:lnTo>
                  <a:pt x="5525402" y="0"/>
                </a:lnTo>
                <a:lnTo>
                  <a:pt x="5541001" y="10445"/>
                </a:lnTo>
                <a:cubicBezTo>
                  <a:pt x="6582147" y="751075"/>
                  <a:pt x="7163694" y="2091411"/>
                  <a:pt x="7163694" y="3621913"/>
                </a:cubicBezTo>
                <a:cubicBezTo>
                  <a:pt x="7163694" y="4971185"/>
                  <a:pt x="6222325" y="5605738"/>
                  <a:pt x="5263827" y="6378742"/>
                </a:cubicBezTo>
                <a:cubicBezTo>
                  <a:pt x="5089279" y="6519512"/>
                  <a:pt x="4916329" y="6657407"/>
                  <a:pt x="4740144" y="6785068"/>
                </a:cubicBezTo>
                <a:lnTo>
                  <a:pt x="4633550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BA7E51E-7B6A-4A79-8F84-47C845C7A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98368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BFDA1C1-CCA2-45D2-BC4B-1603FECA6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0531" y="1346268"/>
            <a:ext cx="5274860" cy="3066706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cs-CZ" sz="5600" dirty="0"/>
              <a:t>Didaktika českého jazyka II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CADFE3D-5EC0-4BEC-917D-4385E2C8F1B9}"/>
              </a:ext>
            </a:extLst>
          </p:cNvPr>
          <p:cNvSpPr txBox="1"/>
          <p:nvPr/>
        </p:nvSpPr>
        <p:spPr>
          <a:xfrm>
            <a:off x="1241571" y="4798503"/>
            <a:ext cx="2726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1. seminář</a:t>
            </a:r>
          </a:p>
        </p:txBody>
      </p:sp>
    </p:spTree>
    <p:extLst>
      <p:ext uri="{BB962C8B-B14F-4D97-AF65-F5344CB8AC3E}">
        <p14:creationId xmlns:p14="http://schemas.microsoft.com/office/powerpoint/2010/main" val="2003045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E3F972-1DB8-449F-879B-2AB79993C7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9" y="553673"/>
            <a:ext cx="10872132" cy="5838738"/>
          </a:xfrm>
        </p:spPr>
        <p:txBody>
          <a:bodyPr/>
          <a:lstStyle/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</a:t>
            </a:r>
            <a:r>
              <a:rPr lang="cs-CZ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Odpovězte na následující otázky.</a:t>
            </a: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Kde se nachází Pomník kostky cukru?	</a:t>
            </a:r>
          </a:p>
          <a:p>
            <a:pPr marL="971550" lvl="1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 byly v okolí pomníku osazeny pamětní desky?		</a:t>
            </a:r>
          </a:p>
          <a:p>
            <a:pPr marL="971550" lvl="1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Jaká je věž kostela sv. Vavřince? O jakou věž se jedná? 	</a:t>
            </a:r>
          </a:p>
          <a:p>
            <a:pPr marL="971550" lvl="1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 jakého materiálu je pomník vyroben? Jaký je?</a:t>
            </a:r>
          </a:p>
          <a:p>
            <a:pPr marL="971550" lvl="1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pl-PL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bylo vynalezeno v roce 1843? </a:t>
            </a:r>
          </a:p>
          <a:p>
            <a:pPr marL="457200" lvl="1" indent="0">
              <a:lnSpc>
                <a:spcPct val="107000"/>
              </a:lnSpc>
              <a:spcAft>
                <a:spcPts val="0"/>
              </a:spcAft>
              <a:buNone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6831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1D6E2C-AADA-4333-A46A-CD0F0A5AB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74" y="651165"/>
            <a:ext cx="11082556" cy="5741245"/>
          </a:xfrm>
        </p:spPr>
        <p:txBody>
          <a:bodyPr/>
          <a:lstStyle/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cs-CZ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O které větné členy se jedná? </a:t>
            </a: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lvl="1" indent="-514350">
              <a:lnSpc>
                <a:spcPct val="107000"/>
              </a:lnSpc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Dačicích/v parčíku/poblíž věže</a:t>
            </a:r>
          </a:p>
          <a:p>
            <a:pPr marL="971550" lvl="1" indent="-514350">
              <a:lnSpc>
                <a:spcPct val="107000"/>
              </a:lnSpc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roce 2012</a:t>
            </a:r>
          </a:p>
          <a:p>
            <a:pPr marL="971550" lvl="1" indent="-514350">
              <a:lnSpc>
                <a:spcPct val="107000"/>
              </a:lnSpc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vysoká, renesanční </a:t>
            </a:r>
          </a:p>
          <a:p>
            <a:pPr marL="971550" lvl="1" indent="-514350">
              <a:lnSpc>
                <a:spcPct val="107000"/>
              </a:lnSpc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žulový (ze žuly)</a:t>
            </a:r>
          </a:p>
          <a:p>
            <a:pPr marL="971550" lvl="1" indent="-514350">
              <a:lnSpc>
                <a:spcPct val="107000"/>
              </a:lnSpc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kostkový cukr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3536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F83861-852B-4497-AAAC-1BB58DD80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064" y="662730"/>
            <a:ext cx="10640736" cy="5514233"/>
          </a:xfrm>
        </p:spPr>
        <p:txBody>
          <a:bodyPr/>
          <a:lstStyle/>
          <a:p>
            <a:pPr marL="514350" lvl="0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Dačicích/v parčíku/poblíž věže – </a:t>
            </a:r>
            <a:r>
              <a:rPr lang="cs-CZ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příslovečné určení místa</a:t>
            </a: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roce 2012 – </a:t>
            </a:r>
            <a:r>
              <a:rPr lang="cs-CZ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příslovečné určení času</a:t>
            </a: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vysoká, renesanční – </a:t>
            </a:r>
            <a:r>
              <a:rPr lang="cs-CZ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přívlastek shodný</a:t>
            </a:r>
          </a:p>
          <a:p>
            <a:pPr marL="514350" lvl="0" indent="-514350">
              <a:lnSpc>
                <a:spcPct val="107000"/>
              </a:lnSpc>
              <a:spcAft>
                <a:spcPts val="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žulový – </a:t>
            </a:r>
            <a:r>
              <a:rPr lang="cs-CZ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přívlastek shodný </a:t>
            </a: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(ze žuly </a:t>
            </a:r>
            <a:r>
              <a:rPr lang="cs-CZ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přívlastek neshodný</a:t>
            </a: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514350" lvl="0" indent="-5143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kostkový – </a:t>
            </a:r>
            <a:r>
              <a:rPr lang="cs-CZ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přívlastek shodný</a:t>
            </a: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cukr – </a:t>
            </a:r>
            <a:r>
              <a:rPr lang="cs-CZ" sz="3200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podmět </a:t>
            </a: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6636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FACF71-6412-403B-970C-1EA27FB4E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846" y="461395"/>
            <a:ext cx="10570129" cy="578001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cs-CZ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Porovnejte následující dva větné celky.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Když jsme přijeli do Dačic, vydali jsme se ke kostelu, abychom si prohlédli unikátní pomník.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800100" lvl="1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příjezdu do Dačic jsme se vydali ke kostelu prohlédnout si unikátní pomník.</a:t>
            </a:r>
          </a:p>
          <a:p>
            <a:pPr marL="457200" lvl="1" indent="0">
              <a:lnSpc>
                <a:spcPct val="107000"/>
              </a:lnSpc>
              <a:buNone/>
            </a:pP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čem se liší? V čem se shodují? Je některé srozumitelnější? Které byste použili vy?</a:t>
            </a:r>
          </a:p>
          <a:p>
            <a:pPr marL="457200" lvl="1" indent="0">
              <a:lnSpc>
                <a:spcPct val="107000"/>
              </a:lnSpc>
              <a:buNone/>
            </a:pPr>
            <a:endParaRPr lang="cs-CZ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buNone/>
            </a:pP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5284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8BFE27D-A867-4838-A064-90AA7D79E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523" y="484188"/>
            <a:ext cx="6857365" cy="1344612"/>
          </a:xfrm>
        </p:spPr>
        <p:txBody>
          <a:bodyPr anchor="b"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OBSAH PŘEDMĚTU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1D5399-CDDC-4F5B-9F44-014BE9CB7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23" y="2312988"/>
            <a:ext cx="6857365" cy="365125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- 2. a 3. stupeň vzdělávacího systému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SYNTAX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LEXIKOLOGIE A SLOVOTVORBA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FRAZEOLOGIE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SÉMANTIKA</a:t>
            </a:r>
          </a:p>
        </p:txBody>
      </p:sp>
    </p:spTree>
    <p:extLst>
      <p:ext uri="{BB962C8B-B14F-4D97-AF65-F5344CB8AC3E}">
        <p14:creationId xmlns:p14="http://schemas.microsoft.com/office/powerpoint/2010/main" val="953527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942B8D4-1647-4E2D-AF78-6C8253707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09" y="520116"/>
            <a:ext cx="6890921" cy="990571"/>
          </a:xfrm>
        </p:spPr>
        <p:txBody>
          <a:bodyPr anchor="b"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POŽADAVKY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B365B2-9D32-4627-B1E4-9D5E06967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009" y="2106305"/>
            <a:ext cx="8397380" cy="4776862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cs-CZ" sz="2900" b="1" dirty="0">
                <a:solidFill>
                  <a:schemeClr val="tx1"/>
                </a:solidFill>
              </a:rPr>
              <a:t>Aktivní účast v semináři</a:t>
            </a:r>
            <a:r>
              <a:rPr lang="cs-CZ" sz="2900" dirty="0">
                <a:solidFill>
                  <a:schemeClr val="tx1"/>
                </a:solidFill>
              </a:rPr>
              <a:t> a průběžné plnění úkolů v prostředí </a:t>
            </a:r>
            <a:r>
              <a:rPr lang="cs-CZ" sz="2900" dirty="0" err="1">
                <a:solidFill>
                  <a:schemeClr val="tx1"/>
                </a:solidFill>
              </a:rPr>
              <a:t>Moodle</a:t>
            </a:r>
            <a:r>
              <a:rPr lang="cs-CZ" sz="2900" dirty="0">
                <a:solidFill>
                  <a:schemeClr val="tx1"/>
                </a:solidFill>
              </a:rPr>
              <a:t>. </a:t>
            </a:r>
          </a:p>
          <a:p>
            <a:pPr marL="514350" indent="-514350">
              <a:buFont typeface="+mj-lt"/>
              <a:buAutoNum type="arabicParenR"/>
            </a:pPr>
            <a:endParaRPr lang="cs-CZ" sz="29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cs-CZ" sz="2900" b="1" dirty="0">
                <a:solidFill>
                  <a:schemeClr val="tx1"/>
                </a:solidFill>
              </a:rPr>
              <a:t>Seminární výstup na zadané téma. </a:t>
            </a:r>
            <a:r>
              <a:rPr lang="cs-CZ" sz="2900" dirty="0">
                <a:solidFill>
                  <a:schemeClr val="tx1"/>
                </a:solidFill>
              </a:rPr>
              <a:t>Rozpis témat bude učiněn na prvním semináři. </a:t>
            </a:r>
          </a:p>
          <a:p>
            <a:pPr marL="514350" indent="-514350">
              <a:buFont typeface="+mj-lt"/>
              <a:buAutoNum type="arabicParenR"/>
            </a:pPr>
            <a:endParaRPr lang="cs-CZ" sz="2900" dirty="0">
              <a:solidFill>
                <a:schemeClr val="tx1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cs-CZ" sz="2900" b="1" dirty="0">
                <a:solidFill>
                  <a:schemeClr val="tx1"/>
                </a:solidFill>
              </a:rPr>
              <a:t>Odevzdání 3 komunikátů </a:t>
            </a:r>
            <a:r>
              <a:rPr lang="cs-CZ" sz="2900" dirty="0">
                <a:solidFill>
                  <a:schemeClr val="tx1"/>
                </a:solidFill>
              </a:rPr>
              <a:t>(didakticky okomentovaných).</a:t>
            </a:r>
          </a:p>
          <a:p>
            <a:pPr marL="342900" indent="-342900">
              <a:buFont typeface="+mj-lt"/>
              <a:buAutoNum type="arabicParenR"/>
            </a:pPr>
            <a:endParaRPr lang="cs-CZ" dirty="0">
              <a:solidFill>
                <a:schemeClr val="tx1"/>
              </a:solidFill>
            </a:endParaRPr>
          </a:p>
          <a:p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3937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8ABE439-A624-46B2-A59A-1164CA265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624" y="327170"/>
            <a:ext cx="6943913" cy="738231"/>
          </a:xfrm>
        </p:spPr>
        <p:txBody>
          <a:bodyPr anchor="b">
            <a:normAutofit fontScale="90000"/>
          </a:bodyPr>
          <a:lstStyle/>
          <a:p>
            <a:r>
              <a:rPr lang="cs-CZ" dirty="0"/>
              <a:t>TÉMATA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165C3B-7B5A-4D40-BBAF-E2918FBB0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340" y="1149291"/>
            <a:ext cx="8279935" cy="5528345"/>
          </a:xfrm>
        </p:spPr>
        <p:txBody>
          <a:bodyPr>
            <a:normAutofit fontScale="40000" lnSpcReduction="20000"/>
          </a:bodyPr>
          <a:lstStyle/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Syntaktické vztahy, syntaktické dvojice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Podmět (typy a synonymní konstrukce se zřetelem k slohovému užití)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Přísudek (typy a synonymní konstrukce se zřetelem k slohovému užití)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Přívlastek (typy a synonymní konstrukce se zřetelem k slohovému užití)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Předmět (synonymní konstrukce se zřetelem k slohovému užití)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Příslovečné určení (typy a synonymní konstrukce se zřetelem k slohovému užití)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Stavba věty jednoduché, tvoření věty jednoduché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Stavba souvětí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Druhy vět a větných ekvivalentů dle funkce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Komunikační funkce výpovědi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Významové poměry mezi větami hlavními, resp. větnými členy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Psaní čárek v souvětí</a:t>
            </a: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Psaní čárek ve větě jednoduché</a:t>
            </a:r>
          </a:p>
          <a:p>
            <a:pPr marL="514350" indent="-514350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Tvoření vět </a:t>
            </a:r>
            <a:r>
              <a:rPr lang="cs-CZ" sz="3000" b="1" dirty="0">
                <a:solidFill>
                  <a:srgbClr val="343A40"/>
                </a:solidFill>
              </a:rPr>
              <a:t>a souvětí jako nástroj rozvoje stylizačních dovedností</a:t>
            </a:r>
            <a:endParaRPr lang="cs-CZ" sz="3000" b="1" i="0" dirty="0">
              <a:solidFill>
                <a:srgbClr val="343A40"/>
              </a:solidFill>
              <a:effectLst/>
            </a:endParaRPr>
          </a:p>
          <a:p>
            <a:pPr marL="514350" indent="-514350" algn="l">
              <a:buFont typeface="+mj-lt"/>
              <a:buAutoNum type="arabicParenR"/>
            </a:pPr>
            <a:r>
              <a:rPr lang="cs-CZ" sz="3000" b="1" i="0" dirty="0">
                <a:solidFill>
                  <a:srgbClr val="343A40"/>
                </a:solidFill>
                <a:effectLst/>
              </a:rPr>
              <a:t>Textová syntax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778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E123BC5-4645-4FD6-9D58-789621D8E6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394" y="718583"/>
            <a:ext cx="8966718" cy="6086931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3020877-B650-48D8-A6BA-77694105FC78}"/>
              </a:ext>
            </a:extLst>
          </p:cNvPr>
          <p:cNvSpPr txBox="1"/>
          <p:nvPr/>
        </p:nvSpPr>
        <p:spPr>
          <a:xfrm>
            <a:off x="5887616" y="318473"/>
            <a:ext cx="65563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KOMUNIKÁT S DIDAKTICKÝM POTENCIÁLEM</a:t>
            </a:r>
          </a:p>
        </p:txBody>
      </p:sp>
    </p:spTree>
    <p:extLst>
      <p:ext uri="{BB962C8B-B14F-4D97-AF65-F5344CB8AC3E}">
        <p14:creationId xmlns:p14="http://schemas.microsoft.com/office/powerpoint/2010/main" val="570475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4DCCF6-0287-4123-BF62-39353DB64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415" y="601634"/>
            <a:ext cx="8906811" cy="5547496"/>
          </a:xfrm>
        </p:spPr>
        <p:txBody>
          <a:bodyPr>
            <a:normAutofit/>
          </a:bodyPr>
          <a:lstStyle/>
          <a:p>
            <a:pPr marL="342900" indent="-342900">
              <a:buAutoNum type="arabicParenR"/>
            </a:pPr>
            <a:r>
              <a:rPr lang="cs-CZ" dirty="0"/>
              <a:t>Vybrat vhodný komunikát.</a:t>
            </a:r>
          </a:p>
          <a:p>
            <a:pPr marL="342900" indent="-342900">
              <a:buAutoNum type="arabicParenR"/>
            </a:pPr>
            <a:r>
              <a:rPr lang="cs-CZ" dirty="0"/>
              <a:t>Zvážit jeho didaktický potenciál.</a:t>
            </a:r>
          </a:p>
          <a:p>
            <a:pPr marL="342900" indent="-342900">
              <a:buAutoNum type="arabicParenR"/>
            </a:pPr>
            <a:r>
              <a:rPr lang="cs-CZ" dirty="0"/>
              <a:t>Odhadnout cílovou skupinu (přiměřenost věku, </a:t>
            </a:r>
            <a:r>
              <a:rPr lang="cs-CZ" dirty="0" err="1"/>
              <a:t>akceptabilita</a:t>
            </a:r>
            <a:r>
              <a:rPr lang="cs-CZ" dirty="0"/>
              <a:t>)</a:t>
            </a:r>
          </a:p>
          <a:p>
            <a:pPr marL="342900" indent="-342900">
              <a:buAutoNum type="arabicParenR"/>
            </a:pPr>
            <a:r>
              <a:rPr lang="cs-CZ" dirty="0"/>
              <a:t>Zvolit jazykové roviny a konkrétní témata</a:t>
            </a:r>
          </a:p>
          <a:p>
            <a:pPr marL="342900" indent="-342900">
              <a:buAutoNum type="arabicParenR"/>
            </a:pPr>
            <a:r>
              <a:rPr lang="cs-CZ" dirty="0"/>
              <a:t>Navrhnout možná směřování, případně navrhnout konkrétní úlohy, situace . . .</a:t>
            </a:r>
          </a:p>
        </p:txBody>
      </p:sp>
    </p:spTree>
    <p:extLst>
      <p:ext uri="{BB962C8B-B14F-4D97-AF65-F5344CB8AC3E}">
        <p14:creationId xmlns:p14="http://schemas.microsoft.com/office/powerpoint/2010/main" val="1655840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4E64EC6-41C1-4CEB-B0E2-C8B8BC903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894" y="303905"/>
            <a:ext cx="7385498" cy="429069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46A94FB-EF4C-47E9-BB20-15243BA04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469" y="4584854"/>
            <a:ext cx="7403527" cy="205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67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51A08AC-F796-409C-AD97-8B476289E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E1B312B-4E9A-405C-9CE8-10325438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10853745" cy="6858000"/>
            <a:chOff x="-1" y="0"/>
            <a:chExt cx="10934058" cy="6858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7ED404-4912-4C80-B5EB-98E67EB26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" y="0"/>
              <a:ext cx="10515600" cy="6858000"/>
            </a:xfrm>
            <a:custGeom>
              <a:avLst/>
              <a:gdLst>
                <a:gd name="connsiteX0" fmla="*/ 0 w 10515600"/>
                <a:gd name="connsiteY0" fmla="*/ 0 h 6858000"/>
                <a:gd name="connsiteX1" fmla="*/ 3039549 w 10515600"/>
                <a:gd name="connsiteY1" fmla="*/ 0 h 6858000"/>
                <a:gd name="connsiteX2" fmla="*/ 3387573 w 10515600"/>
                <a:gd name="connsiteY2" fmla="*/ 0 h 6858000"/>
                <a:gd name="connsiteX3" fmla="*/ 3678072 w 10515600"/>
                <a:gd name="connsiteY3" fmla="*/ 0 h 6858000"/>
                <a:gd name="connsiteX4" fmla="*/ 3721524 w 10515600"/>
                <a:gd name="connsiteY4" fmla="*/ 0 h 6858000"/>
                <a:gd name="connsiteX5" fmla="*/ 4595394 w 10515600"/>
                <a:gd name="connsiteY5" fmla="*/ 0 h 6858000"/>
                <a:gd name="connsiteX6" fmla="*/ 4607603 w 10515600"/>
                <a:gd name="connsiteY6" fmla="*/ 0 h 6858000"/>
                <a:gd name="connsiteX7" fmla="*/ 4733044 w 10515600"/>
                <a:gd name="connsiteY7" fmla="*/ 0 h 6858000"/>
                <a:gd name="connsiteX8" fmla="*/ 6226185 w 10515600"/>
                <a:gd name="connsiteY8" fmla="*/ 0 h 6858000"/>
                <a:gd name="connsiteX9" fmla="*/ 8892577 w 10515600"/>
                <a:gd name="connsiteY9" fmla="*/ 0 h 6858000"/>
                <a:gd name="connsiteX10" fmla="*/ 8914701 w 10515600"/>
                <a:gd name="connsiteY10" fmla="*/ 14997 h 6858000"/>
                <a:gd name="connsiteX11" fmla="*/ 10515600 w 10515600"/>
                <a:gd name="connsiteY11" fmla="*/ 3621656 h 6858000"/>
                <a:gd name="connsiteX12" fmla="*/ 8641250 w 10515600"/>
                <a:gd name="connsiteY12" fmla="*/ 6374814 h 6858000"/>
                <a:gd name="connsiteX13" fmla="*/ 8124602 w 10515600"/>
                <a:gd name="connsiteY13" fmla="*/ 6780599 h 6858000"/>
                <a:gd name="connsiteX14" fmla="*/ 8012846 w 10515600"/>
                <a:gd name="connsiteY14" fmla="*/ 6858000 h 6858000"/>
                <a:gd name="connsiteX15" fmla="*/ 6226185 w 10515600"/>
                <a:gd name="connsiteY15" fmla="*/ 6858000 h 6858000"/>
                <a:gd name="connsiteX16" fmla="*/ 4607603 w 10515600"/>
                <a:gd name="connsiteY16" fmla="*/ 6858000 h 6858000"/>
                <a:gd name="connsiteX17" fmla="*/ 4595394 w 10515600"/>
                <a:gd name="connsiteY17" fmla="*/ 6858000 h 6858000"/>
                <a:gd name="connsiteX18" fmla="*/ 4424650 w 10515600"/>
                <a:gd name="connsiteY18" fmla="*/ 6858000 h 6858000"/>
                <a:gd name="connsiteX19" fmla="*/ 3721524 w 10515600"/>
                <a:gd name="connsiteY19" fmla="*/ 6858000 h 6858000"/>
                <a:gd name="connsiteX20" fmla="*/ 3678072 w 10515600"/>
                <a:gd name="connsiteY20" fmla="*/ 6858000 h 6858000"/>
                <a:gd name="connsiteX21" fmla="*/ 3387573 w 10515600"/>
                <a:gd name="connsiteY21" fmla="*/ 6858000 h 6858000"/>
                <a:gd name="connsiteX22" fmla="*/ 3039549 w 10515600"/>
                <a:gd name="connsiteY22" fmla="*/ 6858000 h 6858000"/>
                <a:gd name="connsiteX23" fmla="*/ 0 w 10515600"/>
                <a:gd name="connsiteY2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0515600" h="6858000">
                  <a:moveTo>
                    <a:pt x="0" y="0"/>
                  </a:moveTo>
                  <a:lnTo>
                    <a:pt x="3039549" y="0"/>
                  </a:lnTo>
                  <a:lnTo>
                    <a:pt x="3387573" y="0"/>
                  </a:lnTo>
                  <a:lnTo>
                    <a:pt x="3678072" y="0"/>
                  </a:lnTo>
                  <a:lnTo>
                    <a:pt x="3721524" y="0"/>
                  </a:lnTo>
                  <a:lnTo>
                    <a:pt x="4595394" y="0"/>
                  </a:lnTo>
                  <a:lnTo>
                    <a:pt x="4607603" y="0"/>
                  </a:lnTo>
                  <a:lnTo>
                    <a:pt x="4733044" y="0"/>
                  </a:lnTo>
                  <a:lnTo>
                    <a:pt x="6226185" y="0"/>
                  </a:lnTo>
                  <a:lnTo>
                    <a:pt x="8892577" y="0"/>
                  </a:lnTo>
                  <a:lnTo>
                    <a:pt x="8914701" y="14997"/>
                  </a:lnTo>
                  <a:cubicBezTo>
                    <a:pt x="9941864" y="754641"/>
                    <a:pt x="10515600" y="2093192"/>
                    <a:pt x="10515600" y="3621656"/>
                  </a:cubicBezTo>
                  <a:cubicBezTo>
                    <a:pt x="10515600" y="4969131"/>
                    <a:pt x="9586875" y="5602839"/>
                    <a:pt x="8641250" y="6374814"/>
                  </a:cubicBezTo>
                  <a:cubicBezTo>
                    <a:pt x="8469047" y="6515397"/>
                    <a:pt x="8298420" y="6653108"/>
                    <a:pt x="8124602" y="6780599"/>
                  </a:cubicBezTo>
                  <a:lnTo>
                    <a:pt x="8012846" y="6858000"/>
                  </a:lnTo>
                  <a:lnTo>
                    <a:pt x="6226185" y="6858000"/>
                  </a:lnTo>
                  <a:lnTo>
                    <a:pt x="4607603" y="6858000"/>
                  </a:lnTo>
                  <a:lnTo>
                    <a:pt x="4595394" y="6858000"/>
                  </a:lnTo>
                  <a:lnTo>
                    <a:pt x="4424650" y="6858000"/>
                  </a:lnTo>
                  <a:lnTo>
                    <a:pt x="3721524" y="6858000"/>
                  </a:lnTo>
                  <a:lnTo>
                    <a:pt x="3678072" y="6858000"/>
                  </a:lnTo>
                  <a:lnTo>
                    <a:pt x="3387573" y="6858000"/>
                  </a:lnTo>
                  <a:lnTo>
                    <a:pt x="3039549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58012C-4DA3-4ED3-9500-41F9AF60B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0433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9AC73F7-22BD-4C46-B368-3F03B8478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8432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5C99F96-8984-456F-BD66-5C019A651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5308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3FBB8B1-1DC3-456B-A3E0-C1CF0C05E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42912"/>
            <a:ext cx="8574832" cy="1535177"/>
          </a:xfrm>
        </p:spPr>
        <p:txBody>
          <a:bodyPr anchor="b">
            <a:normAutofit/>
          </a:bodyPr>
          <a:lstStyle/>
          <a:p>
            <a:r>
              <a:rPr lang="cs-CZ" dirty="0"/>
              <a:t>Syntaktické vztahy, syntaktické dvojice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18FCF41-C9B3-43FD-86AE-84FE11BEAB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r="-135" b="45106"/>
          <a:stretch/>
        </p:blipFill>
        <p:spPr>
          <a:xfrm>
            <a:off x="502021" y="2143669"/>
            <a:ext cx="8296746" cy="203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66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362119-A208-4F52-B429-BF66E3F31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9622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PRÁCE S TEXTEM (SKLADBA)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F32366-31D5-45CC-8812-71A8826EC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37" y="1308684"/>
            <a:ext cx="11627141" cy="5339694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Pomník kostky cukru v Dačicích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Žulový pomník vybudovaný v roce 1983 patří k turisticky nejvyhledávanějším místům v Dačicích. Jeho bezprostřední okolí bylo v roce 2012 osazeno pamětními deskami, které ve dvanácti cizích jazycích připomínají rok 1843, kdy byl vynalezen kostkový cukr. Pomník stojí v parčíku poblíž vysoké renesanční věže kostela sv. Vavřince. </a:t>
            </a: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Zdroj: </a:t>
            </a:r>
            <a:r>
              <a:rPr lang="cs-CZ" sz="17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https://www.jiznicechy.cz/turisticke-cile/1112-pomnik-kostky-cukru-v-dacicich</a:t>
            </a:r>
            <a:r>
              <a:rPr lang="cs-CZ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(upraveno)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endParaRPr lang="cs-CZ" sz="1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Pozorně si přečtěte text. Kde byste se s podobným textem mohli setkat? S jakým záměrem nejspíš vznikl? 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800"/>
              </a:spcAft>
              <a:buNone/>
            </a:pPr>
            <a:endParaRPr lang="cs-CZ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2616184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SketchLines">
      <a:dk1>
        <a:sysClr val="windowText" lastClr="000000"/>
      </a:dk1>
      <a:lt1>
        <a:sysClr val="window" lastClr="FFFFFF"/>
      </a:lt1>
      <a:dk2>
        <a:srgbClr val="564E4E"/>
      </a:dk2>
      <a:lt2>
        <a:srgbClr val="EEEBE2"/>
      </a:lt2>
      <a:accent1>
        <a:srgbClr val="E54837"/>
      </a:accent1>
      <a:accent2>
        <a:srgbClr val="947F53"/>
      </a:accent2>
      <a:accent3>
        <a:srgbClr val="BE8D64"/>
      </a:accent3>
      <a:accent4>
        <a:srgbClr val="E0C171"/>
      </a:accent4>
      <a:accent5>
        <a:srgbClr val="968572"/>
      </a:accent5>
      <a:accent6>
        <a:srgbClr val="855D5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511</Words>
  <Application>Microsoft Office PowerPoint</Application>
  <PresentationFormat>Širokoúhlá obrazovka</PresentationFormat>
  <Paragraphs>74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13</vt:i4>
      </vt:variant>
    </vt:vector>
  </HeadingPairs>
  <TitlesOfParts>
    <vt:vector size="22" baseType="lpstr">
      <vt:lpstr>Meiryo</vt:lpstr>
      <vt:lpstr>Arial</vt:lpstr>
      <vt:lpstr>Calibri</vt:lpstr>
      <vt:lpstr>Calibri Light</vt:lpstr>
      <vt:lpstr>Corbel</vt:lpstr>
      <vt:lpstr>Symbol</vt:lpstr>
      <vt:lpstr>Wingdings</vt:lpstr>
      <vt:lpstr>SketchLinesVTI</vt:lpstr>
      <vt:lpstr>Motiv Office</vt:lpstr>
      <vt:lpstr>Didaktika českého jazyka II</vt:lpstr>
      <vt:lpstr>OBSAH PŘEDMĚTU</vt:lpstr>
      <vt:lpstr>POŽADAVKY</vt:lpstr>
      <vt:lpstr>TÉMATA </vt:lpstr>
      <vt:lpstr>Prezentace aplikace PowerPoint</vt:lpstr>
      <vt:lpstr>Prezentace aplikace PowerPoint</vt:lpstr>
      <vt:lpstr>Prezentace aplikace PowerPoint</vt:lpstr>
      <vt:lpstr>Syntaktické vztahy, syntaktické dvojice</vt:lpstr>
      <vt:lpstr>PRÁCE S TEXTEM (SKLADBA)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českého jazyka II</dc:title>
  <dc:creator>Luděk</dc:creator>
  <cp:lastModifiedBy>Luděk</cp:lastModifiedBy>
  <cp:revision>22</cp:revision>
  <dcterms:created xsi:type="dcterms:W3CDTF">2021-02-16T19:07:54Z</dcterms:created>
  <dcterms:modified xsi:type="dcterms:W3CDTF">2021-03-02T14:37:52Z</dcterms:modified>
</cp:coreProperties>
</file>