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802" r:id="rId2"/>
  </p:sldMasterIdLst>
  <p:sldIdLst>
    <p:sldId id="256" r:id="rId3"/>
    <p:sldId id="258" r:id="rId4"/>
    <p:sldId id="257" r:id="rId5"/>
    <p:sldId id="259" r:id="rId6"/>
    <p:sldId id="260" r:id="rId7"/>
    <p:sldId id="262" r:id="rId8"/>
    <p:sldId id="261" r:id="rId9"/>
    <p:sldId id="275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73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0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98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B7C90-02E6-4303-BBC9-BBBA80088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67758-0807-4E79-884D-10E55A0D7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3CD848-B382-4DBC-A8E4-FB760474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D8E0-4E48-4651-9B6D-1035B213699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78E7B0-E10D-4250-9760-B9ACEE77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80CF9C-BF31-4510-8A45-95D5FEE2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3A95-8B6F-4B16-8137-5DBCACDCB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428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AE10B-6BB9-4173-9F34-F4D77703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410A26-5665-4393-AB37-4F001BC0F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A15B03-88BE-48FE-A9A6-5B0BDEA4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D8E0-4E48-4651-9B6D-1035B213699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0A9E26-1372-43AB-BD0E-E0B0D0C7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D72E6-EE83-459D-ACC3-AA903A12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3A95-8B6F-4B16-8137-5DBCACDCB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53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78F81-7FED-4071-98DB-9366E122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E9CF8A-9515-4B8D-BFC6-0511B74EC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9E6007-6D00-4D77-A441-02085515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D8E0-4E48-4651-9B6D-1035B213699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DCDAA3-F3FB-4B30-9B82-21B6330F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A1A4FA-F055-4D5C-BB19-28115C94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3A95-8B6F-4B16-8137-5DBCACDCB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23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320EF-C4D6-4230-AF55-5D26BDA8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A598E-EBC4-4ABB-94FA-250DA31A5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32E96B-B315-43EA-8B9B-21F668B4B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4BF566-D11D-4E31-B0F1-80D4CAEC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D8E0-4E48-4651-9B6D-1035B213699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A6AEAC-338E-4FC0-BCF3-1F2DC553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3551E6-4121-4C7B-8F06-C4CD088A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3A95-8B6F-4B16-8137-5DBCACDCB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32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9B8E06-A869-4042-B9EC-77552CC0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C21031-5091-4351-ABD5-E02B2E6FB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B69A0A-4CBD-488A-8686-3E5AF5CEC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ADAF5F-60AF-453F-B5D8-2453C5851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8F341A-A2A7-4279-9E7D-201412545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27C420B-EA6A-4C8B-901B-4A05F8CC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D8E0-4E48-4651-9B6D-1035B213699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F5C1148-E119-4B50-AC62-B7E3EADB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E92F3E-A86D-4272-9270-A1C1A151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3A95-8B6F-4B16-8137-5DBCACDCB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16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78EF6-9C72-4807-9C74-A6CB0B10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F76965-15E7-4684-B54D-9AF3501D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D8E0-4E48-4651-9B6D-1035B213699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9187D4-AED0-4178-87D4-DB128879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A7E723-4829-4563-9948-9E615CCB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3A95-8B6F-4B16-8137-5DBCACDCB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740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46813C-5EEF-49F6-8462-62E780B8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D8E0-4E48-4651-9B6D-1035B213699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667E30-14D0-429F-BC7D-C1063DC0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BB9AE0-DC0A-4761-B40F-E3C849CD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3A95-8B6F-4B16-8137-5DBCACDCB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509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6D9BC-CA8D-4337-99DE-9A107622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F8F7D-D89E-45A6-87E9-4B69FCB1F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13879E-B7AD-4F4C-ABD6-0EDC9CA3C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3CF2F8-B5D8-4082-A7B7-30865834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D8E0-4E48-4651-9B6D-1035B213699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376DC3-E6F1-43FF-B324-60982658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7671F5-6CAA-472A-93E4-B441265E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3A95-8B6F-4B16-8137-5DBCACDCB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96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5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8E5C1-262F-4B19-ACB6-9D70030E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8AADCB7-84C7-4E8C-BF56-4243A8579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20935C-79FF-4452-A82B-CA23E7666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172E31-4515-4399-B884-FF82A785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D8E0-4E48-4651-9B6D-1035B213699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2E8091-B0AD-44AF-BCA5-38E816F1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FA4EEE-66F4-40A6-8AE9-AD2B67EA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3A95-8B6F-4B16-8137-5DBCACDCB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748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24C05-F245-4839-8E13-E088FE33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C05DFB-0010-4707-A93B-D4F4E2C7A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55380D-7639-4EB0-BF1A-AA04A799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D8E0-4E48-4651-9B6D-1035B213699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37BFE2-01EA-47B9-BAD0-7B676931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DCCEAF-546A-4B42-B510-F4C22D43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3A95-8B6F-4B16-8137-5DBCACDCB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01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F944955-6615-45AB-9BB0-90C8E9946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312C78-8DD1-4956-8CD9-52806224F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B6F050-86D5-4764-8489-3BC6AE5B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D8E0-4E48-4651-9B6D-1035B213699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D9A5F0-FEF0-456D-968C-1C29B7F3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56D737-41B5-4188-BEAB-E88026CA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3A95-8B6F-4B16-8137-5DBCACDCB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06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6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9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80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8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6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7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1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1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94" r:id="rId6"/>
    <p:sldLayoutId id="2147483790" r:id="rId7"/>
    <p:sldLayoutId id="2147483791" r:id="rId8"/>
    <p:sldLayoutId id="2147483792" r:id="rId9"/>
    <p:sldLayoutId id="2147483793" r:id="rId10"/>
    <p:sldLayoutId id="2147483795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5AA10DA-197F-45F2-A325-4E29AF61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9F3735-B550-4ECA-9810-299335D62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77285D-DAC2-456E-9A3E-97D73D30E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D8E0-4E48-4651-9B6D-1035B2136991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4B042C-E294-4258-A054-F2607A232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62DF13-5CFC-4592-AD35-FF4AF3CBC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93A95-8B6F-4B16-8137-5DBCACDCBC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43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znicechy.cz/turisticke-cile/1112-pomnik-kostky-cukru-v-dacicich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Dlouhá expozice focená z pohybujícího se vlaku">
            <a:extLst>
              <a:ext uri="{FF2B5EF4-FFF2-40B4-BE49-F238E27FC236}">
                <a16:creationId xmlns:a16="http://schemas.microsoft.com/office/drawing/2014/main" id="{2539560D-10A8-4DF9-9E20-2A220D7C6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0" r="17736" b="-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FDA1C1-CCA2-45D2-BC4B-1603FECA6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5600" dirty="0"/>
              <a:t>Didaktika českého jazyka II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CADFE3D-5EC0-4BEC-917D-4385E2C8F1B9}"/>
              </a:ext>
            </a:extLst>
          </p:cNvPr>
          <p:cNvSpPr txBox="1"/>
          <p:nvPr/>
        </p:nvSpPr>
        <p:spPr>
          <a:xfrm>
            <a:off x="1241571" y="4798503"/>
            <a:ext cx="272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 seminář</a:t>
            </a:r>
          </a:p>
        </p:txBody>
      </p:sp>
    </p:spTree>
    <p:extLst>
      <p:ext uri="{BB962C8B-B14F-4D97-AF65-F5344CB8AC3E}">
        <p14:creationId xmlns:p14="http://schemas.microsoft.com/office/powerpoint/2010/main" val="200304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E3F972-1DB8-449F-879B-2AB79993C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29" y="553673"/>
            <a:ext cx="10872132" cy="5838738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Odpovězte na následující otázky.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Kde se nachází Pomník kostky cukru?	</a:t>
            </a:r>
          </a:p>
          <a:p>
            <a:pPr marL="971550" lvl="1" indent="-5143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 byly v okolí pomníku osazeny pamětní desky?		</a:t>
            </a:r>
          </a:p>
          <a:p>
            <a:pPr marL="971550" lvl="1" indent="-5143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Jaká je věž kostela sv. Vavřince? O jakou věž se jedná? 	</a:t>
            </a:r>
          </a:p>
          <a:p>
            <a:pPr marL="971550" lvl="1" indent="-5143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jakého materiálu je pomník vyroben? Jaký je?</a:t>
            </a:r>
          </a:p>
          <a:p>
            <a:pPr marL="971550" lvl="1" indent="-5143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bylo vynalezeno v roce 1843? </a:t>
            </a:r>
          </a:p>
          <a:p>
            <a:pPr marL="457200" lvl="1" indent="0">
              <a:lnSpc>
                <a:spcPct val="107000"/>
              </a:lnSpc>
              <a:spcAft>
                <a:spcPts val="0"/>
              </a:spcAft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83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1D6E2C-AADA-4333-A46A-CD0F0A5AB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74" y="651165"/>
            <a:ext cx="11082556" cy="5741245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O které větné členy se jedná?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7000"/>
              </a:lnSpc>
              <a:buFont typeface="+mj-lt"/>
              <a:buAutoNum type="alphaLcPeriod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Dačicích/v parčíku/poblíž věže</a:t>
            </a:r>
          </a:p>
          <a:p>
            <a:pPr marL="971550" lvl="1" indent="-514350">
              <a:lnSpc>
                <a:spcPct val="107000"/>
              </a:lnSpc>
              <a:buFont typeface="+mj-lt"/>
              <a:buAutoNum type="alphaLcPeriod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2012</a:t>
            </a:r>
          </a:p>
          <a:p>
            <a:pPr marL="971550" lvl="1" indent="-514350">
              <a:lnSpc>
                <a:spcPct val="107000"/>
              </a:lnSpc>
              <a:buFont typeface="+mj-lt"/>
              <a:buAutoNum type="alphaLcPeriod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vysoká, renesanční </a:t>
            </a:r>
          </a:p>
          <a:p>
            <a:pPr marL="971550" lvl="1" indent="-514350">
              <a:lnSpc>
                <a:spcPct val="107000"/>
              </a:lnSpc>
              <a:buFont typeface="+mj-lt"/>
              <a:buAutoNum type="alphaLcPeriod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žulový (ze žuly)</a:t>
            </a:r>
          </a:p>
          <a:p>
            <a:pPr marL="971550" lvl="1" indent="-514350">
              <a:lnSpc>
                <a:spcPct val="107000"/>
              </a:lnSpc>
              <a:buFont typeface="+mj-lt"/>
              <a:buAutoNum type="alphaLcPeriod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kostkový cukr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53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F83861-852B-4497-AAAC-1BB58DD8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64" y="662730"/>
            <a:ext cx="10640736" cy="5514233"/>
          </a:xfrm>
        </p:spPr>
        <p:txBody>
          <a:bodyPr/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Dačicích/v parčíku/poblíž věže – </a:t>
            </a:r>
            <a:r>
              <a:rPr lang="cs-CZ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příslovečné určení místa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2012 – </a:t>
            </a:r>
            <a:r>
              <a:rPr lang="cs-CZ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příslovečné určení času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vysoká, renesanční – </a:t>
            </a:r>
            <a:r>
              <a:rPr lang="cs-CZ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přívlastek shodný</a:t>
            </a:r>
          </a:p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žulový – </a:t>
            </a:r>
            <a:r>
              <a:rPr lang="cs-CZ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přívlastek shodný 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(ze žuly </a:t>
            </a:r>
            <a:r>
              <a:rPr lang="cs-CZ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přívlastek neshodný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kostkový – </a:t>
            </a:r>
            <a:r>
              <a:rPr lang="cs-CZ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přívlastek shodný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cukr – </a:t>
            </a:r>
            <a:r>
              <a:rPr lang="cs-CZ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podmět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63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FACF71-6412-403B-970C-1EA27FB4E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46" y="461395"/>
            <a:ext cx="10570129" cy="578001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Porovnejte následující dva větné celky.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Když jsme přijeli do Dačic, vydali jsme se ke kostelu, abychom si prohlédli unikátní pomník.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příjezdu do Dačic jsme se vydali ke kostelu prohlédnout si unikátní pomník.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čem se liší? V čem se shodují? Je některé srozumitelnější? Které byste použili vy?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28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8BFE27D-A867-4838-A064-90AA7D79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23" y="484188"/>
            <a:ext cx="6857365" cy="1344612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OBSAH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1D5399-CDDC-4F5B-9F44-014BE9CB7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23" y="2312988"/>
            <a:ext cx="6857365" cy="365125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- 2. a 3. stupeň vzdělávacího systému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</a:rPr>
              <a:t>SYNTAX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</a:rPr>
              <a:t>LEXIKOLOGIE A SLOVOTVORBA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</a:rPr>
              <a:t>FRAZEOLOGIE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</a:rPr>
              <a:t>SÉMANTIKA</a:t>
            </a:r>
          </a:p>
        </p:txBody>
      </p:sp>
    </p:spTree>
    <p:extLst>
      <p:ext uri="{BB962C8B-B14F-4D97-AF65-F5344CB8AC3E}">
        <p14:creationId xmlns:p14="http://schemas.microsoft.com/office/powerpoint/2010/main" val="95352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942B8D4-1647-4E2D-AF78-6C8253707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09" y="520116"/>
            <a:ext cx="6890921" cy="990571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POŽADAVKY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B365B2-9D32-4627-B1E4-9D5E0696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09" y="2106305"/>
            <a:ext cx="8397380" cy="477686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cs-CZ" sz="2900" b="1" dirty="0">
                <a:solidFill>
                  <a:schemeClr val="tx1"/>
                </a:solidFill>
              </a:rPr>
              <a:t>Aktivní účast v semináři</a:t>
            </a:r>
            <a:r>
              <a:rPr lang="cs-CZ" sz="2900" dirty="0">
                <a:solidFill>
                  <a:schemeClr val="tx1"/>
                </a:solidFill>
              </a:rPr>
              <a:t> a průběžné plnění úkolů v prostředí </a:t>
            </a:r>
            <a:r>
              <a:rPr lang="cs-CZ" sz="2900" dirty="0" err="1">
                <a:solidFill>
                  <a:schemeClr val="tx1"/>
                </a:solidFill>
              </a:rPr>
              <a:t>Moodle</a:t>
            </a:r>
            <a:r>
              <a:rPr lang="cs-CZ" sz="2900" dirty="0">
                <a:solidFill>
                  <a:schemeClr val="tx1"/>
                </a:solidFill>
              </a:rPr>
              <a:t>. </a:t>
            </a:r>
          </a:p>
          <a:p>
            <a:pPr marL="514350" indent="-514350">
              <a:buFont typeface="+mj-lt"/>
              <a:buAutoNum type="arabicParenR"/>
            </a:pPr>
            <a:endParaRPr lang="cs-CZ" sz="29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900" b="1" dirty="0">
                <a:solidFill>
                  <a:schemeClr val="tx1"/>
                </a:solidFill>
              </a:rPr>
              <a:t>Seminární výstup na zadané téma. </a:t>
            </a:r>
            <a:r>
              <a:rPr lang="cs-CZ" sz="2900" dirty="0">
                <a:solidFill>
                  <a:schemeClr val="tx1"/>
                </a:solidFill>
              </a:rPr>
              <a:t>Rozpis témat bude učiněn na prvním semináři. </a:t>
            </a:r>
          </a:p>
          <a:p>
            <a:pPr marL="514350" indent="-514350">
              <a:buFont typeface="+mj-lt"/>
              <a:buAutoNum type="arabicParenR"/>
            </a:pPr>
            <a:endParaRPr lang="cs-CZ" sz="29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900" b="1" dirty="0">
                <a:solidFill>
                  <a:schemeClr val="tx1"/>
                </a:solidFill>
              </a:rPr>
              <a:t>Odevzdání 3 komunikátů </a:t>
            </a:r>
            <a:r>
              <a:rPr lang="cs-CZ" sz="2900" dirty="0">
                <a:solidFill>
                  <a:schemeClr val="tx1"/>
                </a:solidFill>
              </a:rPr>
              <a:t>(didakticky okomentovaných).</a:t>
            </a:r>
          </a:p>
          <a:p>
            <a:pPr marL="342900" indent="-342900">
              <a:buFont typeface="+mj-lt"/>
              <a:buAutoNum type="arabicParenR"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393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ABE439-A624-46B2-A59A-1164CA26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24" y="327170"/>
            <a:ext cx="6943913" cy="738231"/>
          </a:xfrm>
        </p:spPr>
        <p:txBody>
          <a:bodyPr anchor="b">
            <a:normAutofit fontScale="90000"/>
          </a:bodyPr>
          <a:lstStyle/>
          <a:p>
            <a:r>
              <a:rPr lang="cs-CZ" dirty="0"/>
              <a:t>TÉMATA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165C3B-7B5A-4D40-BBAF-E2918FBB0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40" y="1149291"/>
            <a:ext cx="8279935" cy="5528345"/>
          </a:xfrm>
        </p:spPr>
        <p:txBody>
          <a:bodyPr>
            <a:normAutofit fontScale="40000" lnSpcReduction="20000"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Syntaktické vztahy, syntaktické dvojice</a:t>
            </a:r>
          </a:p>
          <a:p>
            <a:pPr marL="514350" indent="-514350" algn="l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Podmět (typy a synonymní konstrukce se zřetelem k slohovému užití)</a:t>
            </a:r>
          </a:p>
          <a:p>
            <a:pPr marL="514350" indent="-514350" algn="l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Přísudek (typy a synonymní konstrukce se zřetelem k slohovému užití)</a:t>
            </a:r>
          </a:p>
          <a:p>
            <a:pPr marL="514350" indent="-514350" algn="l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Přívlastek (typy a synonymní konstrukce se zřetelem k slohovému užití)</a:t>
            </a:r>
          </a:p>
          <a:p>
            <a:pPr marL="514350" indent="-514350" algn="l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Předmět (synonymní konstrukce se zřetelem k slohovému užití)</a:t>
            </a:r>
          </a:p>
          <a:p>
            <a:pPr marL="514350" indent="-514350" algn="l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Příslovečné určení (typy a synonymní konstrukce se zřetelem k slohovému užití)</a:t>
            </a:r>
          </a:p>
          <a:p>
            <a:pPr marL="514350" indent="-514350" algn="l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Stavba věty jednoduché, tvoření věty jednoduché</a:t>
            </a:r>
          </a:p>
          <a:p>
            <a:pPr marL="514350" indent="-514350" algn="l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Stavba souvětí</a:t>
            </a:r>
          </a:p>
          <a:p>
            <a:pPr marL="514350" indent="-514350" algn="l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Druhy vět a větných ekvivalentů dle funkce</a:t>
            </a:r>
          </a:p>
          <a:p>
            <a:pPr marL="514350" indent="-514350" algn="l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Komunikační funkce výpovědi</a:t>
            </a:r>
          </a:p>
          <a:p>
            <a:pPr marL="514350" indent="-514350" algn="l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Významové poměry mezi větami hlavními, resp. větnými členy</a:t>
            </a:r>
          </a:p>
          <a:p>
            <a:pPr marL="514350" indent="-514350" algn="l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Psaní čárek v souvětí</a:t>
            </a:r>
          </a:p>
          <a:p>
            <a:pPr marL="514350" indent="-514350" algn="l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Psaní čárek ve větě jednoduché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Tvoření vět </a:t>
            </a:r>
            <a:r>
              <a:rPr lang="cs-CZ" sz="3000" b="1" dirty="0">
                <a:solidFill>
                  <a:srgbClr val="343A40"/>
                </a:solidFill>
              </a:rPr>
              <a:t>a souvětí jako nástroj rozvoje stylizačních dovedností</a:t>
            </a:r>
            <a:endParaRPr lang="cs-CZ" sz="3000" b="1" i="0" dirty="0">
              <a:solidFill>
                <a:srgbClr val="343A40"/>
              </a:solidFill>
              <a:effectLst/>
            </a:endParaRPr>
          </a:p>
          <a:p>
            <a:pPr marL="514350" indent="-514350" algn="l">
              <a:buFont typeface="+mj-lt"/>
              <a:buAutoNum type="arabicParenR"/>
            </a:pPr>
            <a:r>
              <a:rPr lang="cs-CZ" sz="3000" b="1" i="0" dirty="0">
                <a:solidFill>
                  <a:srgbClr val="343A40"/>
                </a:solidFill>
                <a:effectLst/>
              </a:rPr>
              <a:t>Textová syntax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7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E123BC5-4645-4FD6-9D58-789621D8E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394" y="718583"/>
            <a:ext cx="8966718" cy="608693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3020877-B650-48D8-A6BA-77694105FC78}"/>
              </a:ext>
            </a:extLst>
          </p:cNvPr>
          <p:cNvSpPr txBox="1"/>
          <p:nvPr/>
        </p:nvSpPr>
        <p:spPr>
          <a:xfrm>
            <a:off x="5887616" y="318473"/>
            <a:ext cx="6556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KOMUNIKÁT S DIDAKTICKÝM POTENCIÁLEM</a:t>
            </a:r>
          </a:p>
        </p:txBody>
      </p:sp>
    </p:spTree>
    <p:extLst>
      <p:ext uri="{BB962C8B-B14F-4D97-AF65-F5344CB8AC3E}">
        <p14:creationId xmlns:p14="http://schemas.microsoft.com/office/powerpoint/2010/main" val="57047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4DCCF6-0287-4123-BF62-39353DB64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15" y="601634"/>
            <a:ext cx="8906811" cy="5547496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cs-CZ" dirty="0"/>
              <a:t>Vybrat vhodný komunikát.</a:t>
            </a:r>
          </a:p>
          <a:p>
            <a:pPr marL="342900" indent="-342900">
              <a:buAutoNum type="arabicParenR"/>
            </a:pPr>
            <a:r>
              <a:rPr lang="cs-CZ" dirty="0"/>
              <a:t>Zvážit jeho didaktický potenciál.</a:t>
            </a:r>
          </a:p>
          <a:p>
            <a:pPr marL="342900" indent="-342900">
              <a:buAutoNum type="arabicParenR"/>
            </a:pPr>
            <a:r>
              <a:rPr lang="cs-CZ" dirty="0"/>
              <a:t>Odhadnout cílovou skupinu (přiměřenost věku, </a:t>
            </a:r>
            <a:r>
              <a:rPr lang="cs-CZ" dirty="0" err="1"/>
              <a:t>akceptabilita</a:t>
            </a:r>
            <a:r>
              <a:rPr lang="cs-CZ" dirty="0"/>
              <a:t>)</a:t>
            </a:r>
          </a:p>
          <a:p>
            <a:pPr marL="342900" indent="-342900">
              <a:buAutoNum type="arabicParenR"/>
            </a:pPr>
            <a:r>
              <a:rPr lang="cs-CZ" dirty="0"/>
              <a:t>Zvolit jazykové roviny a konkrétní témata</a:t>
            </a:r>
          </a:p>
          <a:p>
            <a:pPr marL="342900" indent="-342900">
              <a:buAutoNum type="arabicParenR"/>
            </a:pPr>
            <a:r>
              <a:rPr lang="cs-CZ" dirty="0"/>
              <a:t>Navrhnout možná směřování, případně navrhnout konkrétní úlohy, situace . . .</a:t>
            </a:r>
          </a:p>
        </p:txBody>
      </p:sp>
    </p:spTree>
    <p:extLst>
      <p:ext uri="{BB962C8B-B14F-4D97-AF65-F5344CB8AC3E}">
        <p14:creationId xmlns:p14="http://schemas.microsoft.com/office/powerpoint/2010/main" val="165584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4E64EC6-41C1-4CEB-B0E2-C8B8BC903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94" y="303905"/>
            <a:ext cx="7385498" cy="429069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6A94FB-EF4C-47E9-BB20-15243BA04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69" y="4584854"/>
            <a:ext cx="7403527" cy="20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7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3FBB8B1-1DC3-456B-A3E0-C1CF0C05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42912"/>
            <a:ext cx="8574832" cy="1535177"/>
          </a:xfrm>
        </p:spPr>
        <p:txBody>
          <a:bodyPr anchor="b">
            <a:normAutofit/>
          </a:bodyPr>
          <a:lstStyle/>
          <a:p>
            <a:r>
              <a:rPr lang="cs-CZ" dirty="0"/>
              <a:t>Syntaktické vztahy, syntaktické dvojice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18FCF41-C9B3-43FD-86AE-84FE11BEA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-135" b="45106"/>
          <a:stretch/>
        </p:blipFill>
        <p:spPr>
          <a:xfrm>
            <a:off x="502021" y="2143669"/>
            <a:ext cx="8296746" cy="20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62119-A208-4F52-B429-BF66E3F3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622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PRÁCE S TEXTEM (SKLADBA)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32366-31D5-45CC-8812-71A8826EC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1308684"/>
            <a:ext cx="11627141" cy="533969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Pomník kostky cukru v Dačicích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Žulový pomník vybudovaný v roce 1983 patří k turisticky nejvyhledávanějším místům v Dačicích. Jeho bezprostřední okolí bylo v roce 2012 osazeno pamětními deskami, které ve dvanácti cizích jazycích připomínají rok 1843, kdy byl vynalezen kostkový cukr. Pomník stojí v parčíku poblíž vysoké renesanční věže kostela sv. Vavřince.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</a:t>
            </a:r>
            <a:r>
              <a:rPr lang="cs-CZ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https://www.jiznicechy.cz/turisticke-cile/1112-pomnik-kostky-cukru-v-dacicich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(upraveno)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Pozorně si přečtěte text. Kde byste se s podobným textem mohli setkat? S jakým záměrem nejspíš vznikl?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61618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511</Words>
  <Application>Microsoft Office PowerPoint</Application>
  <PresentationFormat>Širokoúhlá obrazovka</PresentationFormat>
  <Paragraphs>74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Meiryo</vt:lpstr>
      <vt:lpstr>Arial</vt:lpstr>
      <vt:lpstr>Calibri</vt:lpstr>
      <vt:lpstr>Calibri Light</vt:lpstr>
      <vt:lpstr>Corbel</vt:lpstr>
      <vt:lpstr>Symbol</vt:lpstr>
      <vt:lpstr>Wingdings</vt:lpstr>
      <vt:lpstr>SketchLinesVTI</vt:lpstr>
      <vt:lpstr>Motiv Office</vt:lpstr>
      <vt:lpstr>Didaktika českého jazyka II</vt:lpstr>
      <vt:lpstr>OBSAH PŘEDMĚTU</vt:lpstr>
      <vt:lpstr>POŽADAVKY</vt:lpstr>
      <vt:lpstr>TÉMATA </vt:lpstr>
      <vt:lpstr>Prezentace aplikace PowerPoint</vt:lpstr>
      <vt:lpstr>Prezentace aplikace PowerPoint</vt:lpstr>
      <vt:lpstr>Prezentace aplikace PowerPoint</vt:lpstr>
      <vt:lpstr>Syntaktické vztahy, syntaktické dvojice</vt:lpstr>
      <vt:lpstr>PRÁCE S TEXTEM (SKLADBA)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českého jazyka II</dc:title>
  <dc:creator>Luděk</dc:creator>
  <cp:lastModifiedBy>Luděk</cp:lastModifiedBy>
  <cp:revision>22</cp:revision>
  <dcterms:created xsi:type="dcterms:W3CDTF">2021-02-16T19:07:54Z</dcterms:created>
  <dcterms:modified xsi:type="dcterms:W3CDTF">2021-03-02T14:37:52Z</dcterms:modified>
</cp:coreProperties>
</file>