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1" r:id="rId2"/>
    <p:sldId id="272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10" d="100"/>
          <a:sy n="110" d="100"/>
        </p:scale>
        <p:origin x="1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8378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FBBD595-0AE1-E348-89F4-F837DEAB84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64405D8-B182-DD44-A13E-7334E2DD2EE2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168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cs-CZ" sz="2000" b="0" i="0" u="none" strike="noStrike" kern="1200" cap="none" spc="0" baseline="0">
        <a:solidFill>
          <a:srgbClr val="000000"/>
        </a:solidFill>
        <a:uFillTx/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356CF6D-B98E-E849-BDDB-3DD5F91FE0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0D970951-8AAA-9848-81DA-031305EB091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5864A7E-9DD6-B049-B4A0-96D31CA147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6AB973ED-CC62-574A-A5C0-F11A5CB7483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EE3CC61-AD40-FF48-8A80-E1F1C8751F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653FFBEE-B451-AA45-A259-6992E69B1E5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59A0E650-E451-BA44-AFF3-0FC605FD23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B272DD9-EA72-BF4A-AC1C-F3A9091591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CEC4E28-D954-3E44-9F51-7DAAE36636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80772ED-34DE-C647-AD75-1E214B03899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78855B5-6F82-E148-A7DD-CB3388309D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8C15BF6F-E001-654E-8741-5711C6A179F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D5D99548-C148-7643-BD82-03C0BDAF61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0CB20853-B418-C840-9935-1A67B43680F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4405406-C5CB-9246-A5A7-A2075D6B9B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0B1798D-462A-714D-82C5-BA67FD81153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5CD7652D-2C24-2746-BCAD-E8717A143E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917350E-8E2D-B74E-BCB7-EC1DC82B1BE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DA2A81E9-4A8B-3C49-8483-1F132123C5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CBC82A2-26B1-E243-8CAD-775EB2EB315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DF9EA65-6B0A-B646-AFDA-7B0FC1E18A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D19F58E-5052-DE43-8A0F-D3AE6F86D0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E892D94-D4DC-EC4E-AAC3-06E49D6A8E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811B58B-1C30-0141-972E-13C57724166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8B703EA-8A6E-644C-AC7D-71FB32AFEC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826E918-7AA6-9A49-8DBA-A73D18A218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5D5E1E4-36F1-FD41-AE84-4ECD75B0ED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298664D-CFF4-FD4E-B90C-AD21DFD6AB4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2EE3021-5A89-D247-9F27-685B95BBD5A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A3CE2C5-F216-F34C-8FDA-E3BBBED4C97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458300-DBF7-CF4B-A3D7-AE0B5952955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B670873-C10B-C34E-90D8-67F81798751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244743238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2CDD5-65C8-A349-9D9E-E30DC95BB38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495ED31-76B5-7C4A-9823-E10BF891AF7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529234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C1BCF27-6C7B-F342-B56F-4D6B28B712FC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0FA9639-E76A-C14F-A88E-BF2470823E4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846259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FB628E-4ACC-EF45-A7BD-FADB2B32A2F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3FB79A-6955-F64A-BB66-3E47987069CF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303861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83A829-E6F5-9540-8F28-41F1C970351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D002526-B0A7-EB41-9723-D0938FBC65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9271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DAC034-57E3-1547-8DE7-8D2B0DF254B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FBAD9B-46A0-CF4B-A9AB-FF2248C66CE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CE8176F-66E8-1547-BC5A-D27CBBC97CB1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70095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BBBA57-34E5-8E45-857B-4194F131D06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CA7AD3B-36A8-CD40-BBB9-9F16BF9011E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D0D2869-B0EE-2044-9C6F-B9D640BB3C81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B1EA101-87F1-634B-B0CF-778C975D145B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3F7D2EB-60CB-9E4E-964A-20C10F8DF4AC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25351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748F77-5A1A-B84F-979D-C8C62EA4991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408252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199921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9DA5F5-8034-9A4F-A46D-41AD1C2FC76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8B559C-256F-D245-B7AC-09EBB9A6CE3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F98562B-22CD-8143-87DA-6A066B2F8BA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845836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F4EEE5-E7B0-7241-89A5-AAF602EC5B5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6409599-B4A2-294F-AB94-91C2EF222A3A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5D2DD04-17F2-4348-AE94-C2F8FBD2BE6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785018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905B14B-B381-D34D-90E9-F23516506A7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89F4553-6521-064C-8407-04144289EA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Microsoft YaHei" pitchFamily="2"/>
          <a:cs typeface="Mangal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Microsoft YaHei" pitchFamily="2"/>
          <a:cs typeface="Mangal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D3A26-B422-1146-9C99-A76E87432F32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cs-CZ"/>
              <a:t>Úvod do studia kulturních modelů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87BD715-015B-944A-A84D-B5B21EF290B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88B672-00D1-8F4B-A1E3-9396647A3AD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/>
              <a:t>O. principy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7BC860-BE3E-C341-A68D-E6B9058B0191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3998" y="1769043"/>
            <a:ext cx="9071643" cy="4989240"/>
          </a:xfrm>
        </p:spPr>
        <p:txBody>
          <a:bodyPr anchor="ctr" anchorCtr="1"/>
          <a:lstStyle/>
          <a:p>
            <a:pPr lvl="0" algn="ctr"/>
            <a:r>
              <a:rPr lang="cs-CZ"/>
              <a:t>- Protože myšlení pracuje s vnitřním zobrazením vnější skutečnosti, je mysl zrcadlem skutečnosti a správný rozum tedy zrcadlí logiku vnějšího světa.</a:t>
            </a:r>
          </a:p>
          <a:p>
            <a:pPr lvl="0" algn="ctr"/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2681E0-D6B0-1A48-8A4C-235FD151485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/>
              <a:t>O. principy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EA4675-4D01-A94C-99D2-5B7392C40DFA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3998" y="1769043"/>
            <a:ext cx="9071643" cy="4989240"/>
          </a:xfrm>
        </p:spPr>
        <p:txBody>
          <a:bodyPr anchor="ctr" anchorCtr="1"/>
          <a:lstStyle/>
          <a:p>
            <a:pPr lvl="0" algn="ctr"/>
            <a:r>
              <a:rPr lang="cs-CZ"/>
              <a:t>- Lidská tělesnost je k pojmům zcela náhodná. Lidské tělo může hrát roli v tom, které pojmy transcendentního rozumu lidé volí, ale nemá žádný vliv na charakterizaci toho, co je základem určitého pojmu a obecně rozumu.</a:t>
            </a:r>
          </a:p>
          <a:p>
            <a:pPr lvl="0" algn="ctr"/>
            <a:r>
              <a:rPr lang="cs-CZ"/>
              <a:t>- Myšlení je abstraktní a nezávislé na těle. Omezení těla, vnímání, nerv. sys nemá na něj vliv</a:t>
            </a:r>
          </a:p>
          <a:p>
            <a:pPr lvl="0" algn="ctr"/>
            <a:r>
              <a:rPr lang="cs-CZ"/>
              <a:t>- Stroje, pracující se symboly, jsou schopny myšlení</a:t>
            </a:r>
          </a:p>
          <a:p>
            <a:pPr lvl="0" algn="ctr"/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B079F-351D-9F44-9081-B5665522FC4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/>
              <a:t>O. principy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340EE29-0F2B-D24F-B5BA-CC589BE516A5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3998" y="1769043"/>
            <a:ext cx="9071643" cy="4989240"/>
          </a:xfrm>
        </p:spPr>
        <p:txBody>
          <a:bodyPr anchor="ctr" anchorCtr="1"/>
          <a:lstStyle/>
          <a:p>
            <a:pPr lvl="0" algn="ctr"/>
            <a:r>
              <a:rPr lang="cs-CZ"/>
              <a:t>- Myšlení je atomistické – lze jej rozložit na jednoduché "stavební bloky", tj. symboly použitelné v procesu myšlení, které jsou sestavovány podle určitých pravidel.</a:t>
            </a:r>
          </a:p>
          <a:p>
            <a:pPr lvl="0" algn="ctr"/>
            <a:r>
              <a:rPr lang="cs-CZ"/>
              <a:t>- Myšlení je logické v úzkém, technickém slova smyslu: lze jej věrně modelovat pomocí systémů, používaných v matematické logice.</a:t>
            </a:r>
          </a:p>
          <a:p>
            <a:pPr lvl="0" algn="ctr"/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AB4746-ECB9-7347-9F6E-0B0CE3DD1A9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/>
              <a:t>ZR – principy:</a:t>
            </a:r>
            <a:br>
              <a:rPr lang="cs-CZ"/>
            </a:br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B822AC0-39F3-4C48-90FF-E437746A1041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3998" y="1769043"/>
            <a:ext cx="9071643" cy="4989240"/>
          </a:xfrm>
        </p:spPr>
        <p:txBody>
          <a:bodyPr anchor="ctr" anchorCtr="1"/>
          <a:lstStyle/>
          <a:p>
            <a:pPr lvl="0" algn="ctr"/>
            <a:r>
              <a:rPr lang="cs-CZ"/>
              <a:t>- Myšlení je závislé na těle. Struktury, které používáme při sestavování pojmových systémů vyrůstají z našich pojmových zkušeností a dávají smysl v jejich kontextu. Jádro pojmových systémů je ukotveno ve vnímání, pohybech těla a soc. zkušenostech</a:t>
            </a:r>
          </a:p>
          <a:p>
            <a:pPr lvl="0" algn="ctr"/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D4700C-5C69-BE4F-856F-94F268A9FD3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/>
              <a:t>ZR. principy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CE2C781-EE25-7C4B-9583-32B41607837E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3998" y="1769043"/>
            <a:ext cx="9071643" cy="4989240"/>
          </a:xfrm>
        </p:spPr>
        <p:txBody>
          <a:bodyPr anchor="ctr" anchorCtr="1"/>
          <a:lstStyle/>
          <a:p>
            <a:pPr lvl="0" algn="ctr"/>
            <a:r>
              <a:rPr lang="cs-CZ"/>
              <a:t>- Myšlení je imaginativní – pojmy, které nejsou přímo ukotveny ve zkušenosti jsou zastoupeny metaforami, metonymiemi a mentální obrazností, která přesahuje doslovné zrcadlení skutečnosti. Tato imaginativnost umožňuje abstraktní myšlení a otevírá cestu mimo to, čeho se lze přímo dotknout. Kategorizace není zrcadlením přírody, ale uplatněním imaginace v širším slova smyslu</a:t>
            </a:r>
          </a:p>
          <a:p>
            <a:pPr lvl="0" algn="ctr"/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E9CF46-A013-F240-9E58-8752D0EF391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/>
              <a:t>ZR principy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C736058-9E54-CF47-B2B2-923B628FE51E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3998" y="1769043"/>
            <a:ext cx="9071643" cy="4989240"/>
          </a:xfrm>
        </p:spPr>
        <p:txBody>
          <a:bodyPr anchor="ctr" anchorCtr="1"/>
          <a:lstStyle/>
          <a:p>
            <a:pPr lvl="0" algn="ctr"/>
            <a:r>
              <a:rPr lang="cs-CZ"/>
              <a:t>- Myšlení je gestaltistické a nikoli atomistické..</a:t>
            </a:r>
          </a:p>
          <a:p>
            <a:pPr lvl="0" algn="ctr"/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61620F-67C3-5A42-BF41-0897B774214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/>
              <a:t>ZR principy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4D21B0F-625B-5549-89EF-BD689FA5F6FD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3998" y="1769043"/>
            <a:ext cx="9071643" cy="4989240"/>
          </a:xfrm>
        </p:spPr>
        <p:txBody>
          <a:bodyPr anchor="ctr" anchorCtr="1"/>
          <a:lstStyle/>
          <a:p>
            <a:pPr lvl="0" algn="ctr"/>
            <a:r>
              <a:rPr lang="cs-CZ"/>
              <a:t>- Myšlení je strukturováno ekologicky, tzn. efektivita kognitivních procesů (učení, paměť) závisí na celkové struktuře pojmového systému a toho, co jednotlivé pojmy znamenají. Myšlení je tudíž víc, než jen manipulace se symboly a jejich strukturami.</a:t>
            </a:r>
          </a:p>
          <a:p>
            <a:pPr lvl="0" algn="ctr"/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1F524C-F186-9745-90FC-5E37A797B03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/>
              <a:t>ZR principy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ACCB859-72D3-674F-8C16-5E5DEC2D1F58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3998" y="1769043"/>
            <a:ext cx="9071643" cy="4989240"/>
          </a:xfrm>
        </p:spPr>
        <p:txBody>
          <a:bodyPr anchor="ctr" anchorCtr="1"/>
          <a:lstStyle/>
          <a:p>
            <a:pPr lvl="0" algn="ctr"/>
            <a:r>
              <a:rPr lang="cs-CZ"/>
              <a:t>- Pojmové struktury lze popsat pomocí kognitivních modelů, které mají dříve zmíněné vlastnosti.</a:t>
            </a:r>
          </a:p>
          <a:p>
            <a:pPr lvl="0" algn="ctr"/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9D1D9D-78E5-F543-A718-2163856891A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Základní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8DA868-953D-4147-AAF2-3BCA6CBD130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Charles Lindholm – Culture and Identity</a:t>
            </a:r>
          </a:p>
          <a:p>
            <a:pPr lvl="0"/>
            <a:r>
              <a:rPr lang="cs-CZ"/>
              <a:t>George Lakoff – Women, Fire and Dangerous Things</a:t>
            </a:r>
          </a:p>
          <a:p>
            <a:pPr lvl="0"/>
            <a:r>
              <a:rPr lang="cs-CZ"/>
              <a:t>Claudia Strauss, Naomi Quinn - </a:t>
            </a:r>
            <a:r>
              <a:rPr lang="en-US"/>
              <a:t>A Cognitive Theory of Cultural Meaning</a:t>
            </a:r>
          </a:p>
          <a:p>
            <a:pPr lvl="0"/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E4A24A-782F-E743-842A-449706971BE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cs-CZ" b="1"/>
              <a:t>Objektivismus vs. zkušenostní realismus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2CAC36D-21A7-7449-9F5C-F16ECD9E5BB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1443" y="1764362"/>
            <a:ext cx="4426555" cy="5147642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cs-CZ"/>
              <a:t>Objektivismus = O = radiční pojetí rozumu: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/>
              <a:t>Rozum je abstraktní a nezávislý na těle. Struktura rozumu je souborem doslovných tvrzení, které jsou buï pravdivé nebo nepravdivé.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49B4328-CA17-1544-A91A-E6C75BDB863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151958" y="1769043"/>
            <a:ext cx="4426555" cy="4989240"/>
          </a:xfrm>
        </p:spPr>
        <p:txBody>
          <a:bodyPr/>
          <a:lstStyle/>
          <a:p>
            <a:pPr lvl="0"/>
            <a:r>
              <a:rPr lang="cs-CZ"/>
              <a:t>Experiencialistické pojetí rozumu = ZR</a:t>
            </a:r>
          </a:p>
          <a:p>
            <a:pPr lvl="0"/>
            <a:r>
              <a:rPr lang="cs-CZ"/>
              <a:t>Rozum má tělesnou podstatu. Imaginativní aspekty rozumu – metafora, metonymie atd. jsou centrální a nikoli pouhé přívažky k doslovnosti.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76F36C-C227-BF40-ACE9-41569B24332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/>
              <a:t>Kategorie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09DD094-43D3-D147-97F2-089865F6B84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8" y="1769043"/>
            <a:ext cx="4426555" cy="5531763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cs-CZ" sz="2800"/>
              <a:t>O: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sz="2800"/>
              <a:t>Kategorie jsou charakterizovány pouze společnými vlastnostmi všech členů. Jsou charakterizovány nezávisle na tělesné povaze bytostí, které činí kategorizaci. Jsou doslovné bez vlivu metafor atd na povahu kategorií.</a:t>
            </a:r>
          </a:p>
          <a:p>
            <a:pPr lvl="0">
              <a:buSzPct val="45000"/>
              <a:buFont typeface="StarSymbol"/>
              <a:buChar char="●"/>
            </a:pPr>
            <a:endParaRPr lang="cs-CZ" sz="280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A6902B2-A17B-B44A-B19B-AD2CD8F25E3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151958" y="1769043"/>
            <a:ext cx="4426555" cy="5373718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cs-CZ"/>
              <a:t>ZR: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/>
              <a:t>Naše tělesná zkušenost a způsob, jakým používáme imaginativní mechanismy jsou základním principem kategorizace a toho, jak zpracováváme zkušenosti.</a:t>
            </a:r>
          </a:p>
          <a:p>
            <a:pPr lvl="0">
              <a:buSzPct val="45000"/>
              <a:buFont typeface="StarSymbol"/>
              <a:buChar char="●"/>
            </a:pP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A91AFA-FEAF-1446-BE26-ED96BE07309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/>
              <a:t>Objektivistické principy:</a:t>
            </a:r>
            <a:br>
              <a:rPr lang="cs-CZ"/>
            </a:br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289F53F-D4E5-1B48-9801-937F4540AE27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3998" y="1769043"/>
            <a:ext cx="9071643" cy="4989240"/>
          </a:xfrm>
        </p:spPr>
        <p:txBody>
          <a:bodyPr anchor="ctr" anchorCtr="1"/>
          <a:lstStyle/>
          <a:p>
            <a:pPr lvl="0" algn="ctr"/>
            <a:r>
              <a:rPr lang="cs-CZ"/>
              <a:t>Myšlení spočívá v mechanické manipulaci s abstraktními symboly.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DC920C-0D53-9644-ACDD-D2219205DC4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/>
              <a:t>O. principy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842BD48-A1C7-6D4B-9683-9A24B9D6C44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8" y="1769043"/>
            <a:ext cx="9071643" cy="4989240"/>
          </a:xfrm>
        </p:spPr>
        <p:txBody>
          <a:bodyPr/>
          <a:lstStyle/>
          <a:p>
            <a:pPr lvl="0"/>
            <a:r>
              <a:rPr lang="cs-CZ"/>
              <a:t>- Mysl je abstraktní stroj a pracuje se symboly podobně jako počítač s algoritmy.</a:t>
            </a:r>
          </a:p>
          <a:p>
            <a:pPr lvl="0"/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2BB91B-5D83-754B-9125-542BA733D25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/>
              <a:t>O. principy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C9E72B-71C8-B04A-BE1D-88E7E5C2B4B8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3998" y="1769043"/>
            <a:ext cx="9071643" cy="4989240"/>
          </a:xfrm>
        </p:spPr>
        <p:txBody>
          <a:bodyPr anchor="ctr" anchorCtr="1"/>
          <a:lstStyle/>
          <a:p>
            <a:pPr lvl="0" algn="ctr"/>
            <a:r>
              <a:rPr lang="cs-CZ"/>
              <a:t>- Symboly (slova, mentální reprezentace) svůj význam získávaní na základě korespondence s vnějším světem. Veškerý význam má tuto povahu.</a:t>
            </a:r>
          </a:p>
          <a:p>
            <a:pPr lvl="0" algn="ctr"/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C5B60C-6392-EB4A-A687-035BD00DF0D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/>
              <a:t>O. principy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1E5CFE3-3DA8-4E40-A88A-3BA9367C9D8A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3998" y="1769043"/>
            <a:ext cx="9071643" cy="4989240"/>
          </a:xfrm>
        </p:spPr>
        <p:txBody>
          <a:bodyPr anchor="ctr" anchorCtr="1"/>
          <a:lstStyle/>
          <a:p>
            <a:pPr lvl="0" algn="ctr"/>
            <a:r>
              <a:rPr lang="cs-CZ"/>
              <a:t>- Symboly, korespondující s vnějším světem jsou vnitřním vyobrazením vnější skutečnosti.</a:t>
            </a:r>
          </a:p>
          <a:p>
            <a:pPr lvl="0" algn="ctr"/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3EF9DD-C2BA-1941-8085-D0FCAB80835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/>
              <a:t>O. principy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E2C581-722C-B44B-8A73-526A5EE6C217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3998" y="1769043"/>
            <a:ext cx="9071643" cy="4989240"/>
          </a:xfrm>
        </p:spPr>
        <p:txBody>
          <a:bodyPr anchor="ctr" anchorCtr="1"/>
          <a:lstStyle/>
          <a:p>
            <a:pPr lvl="0" algn="ctr"/>
            <a:r>
              <a:rPr lang="cs-CZ"/>
              <a:t>- Abstraktní symboly mohou mít vazby na věci ve světě nezávisle na specifických vlastnostech organismů.</a:t>
            </a:r>
          </a:p>
          <a:p>
            <a:pPr lvl="0" algn="ctr"/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582</Words>
  <Application>Microsoft Macintosh PowerPoint</Application>
  <PresentationFormat>Širokoúhlá obrazovka</PresentationFormat>
  <Paragraphs>44</Paragraphs>
  <Slides>17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StarSymbol</vt:lpstr>
      <vt:lpstr>Výchozí</vt:lpstr>
      <vt:lpstr>Úvod do studia kulturních modelů</vt:lpstr>
      <vt:lpstr>Základní literatura</vt:lpstr>
      <vt:lpstr>Objektivismus vs. zkušenostní realismus</vt:lpstr>
      <vt:lpstr>Kategorie</vt:lpstr>
      <vt:lpstr>Objektivistické principy: </vt:lpstr>
      <vt:lpstr>O. principy</vt:lpstr>
      <vt:lpstr>O. principy</vt:lpstr>
      <vt:lpstr>O. principy</vt:lpstr>
      <vt:lpstr>O. principy</vt:lpstr>
      <vt:lpstr>O. principy</vt:lpstr>
      <vt:lpstr>O. principy</vt:lpstr>
      <vt:lpstr>O. principy</vt:lpstr>
      <vt:lpstr>ZR – principy: </vt:lpstr>
      <vt:lpstr>ZR. principy</vt:lpstr>
      <vt:lpstr>ZR principy</vt:lpstr>
      <vt:lpstr>ZR principy</vt:lpstr>
      <vt:lpstr>ZR principy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 kulturních modelů</dc:title>
  <dc:creator>D D D</dc:creator>
  <cp:lastModifiedBy>David Doubek</cp:lastModifiedBy>
  <cp:revision>22</cp:revision>
  <dcterms:created xsi:type="dcterms:W3CDTF">2013-10-22T09:13:00Z</dcterms:created>
  <dcterms:modified xsi:type="dcterms:W3CDTF">2020-10-06T13:00:22Z</dcterms:modified>
</cp:coreProperties>
</file>