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notesMasterIdLst>
    <p:notesMasterId r:id="rId61"/>
  </p:notesMasterIdLst>
  <p:sldIdLst>
    <p:sldId id="256" r:id="rId2"/>
    <p:sldId id="392" r:id="rId3"/>
    <p:sldId id="503" r:id="rId4"/>
    <p:sldId id="587" r:id="rId5"/>
    <p:sldId id="504" r:id="rId6"/>
    <p:sldId id="486" r:id="rId7"/>
    <p:sldId id="589" r:id="rId8"/>
    <p:sldId id="487" r:id="rId9"/>
    <p:sldId id="567" r:id="rId10"/>
    <p:sldId id="568" r:id="rId11"/>
    <p:sldId id="584" r:id="rId12"/>
    <p:sldId id="577" r:id="rId13"/>
    <p:sldId id="578" r:id="rId14"/>
    <p:sldId id="579" r:id="rId15"/>
    <p:sldId id="592" r:id="rId16"/>
    <p:sldId id="602" r:id="rId17"/>
    <p:sldId id="603" r:id="rId18"/>
    <p:sldId id="519" r:id="rId19"/>
    <p:sldId id="562" r:id="rId20"/>
    <p:sldId id="590" r:id="rId21"/>
    <p:sldId id="591" r:id="rId22"/>
    <p:sldId id="521" r:id="rId23"/>
    <p:sldId id="607" r:id="rId24"/>
    <p:sldId id="570" r:id="rId25"/>
    <p:sldId id="571" r:id="rId26"/>
    <p:sldId id="572" r:id="rId27"/>
    <p:sldId id="573" r:id="rId28"/>
    <p:sldId id="524" r:id="rId29"/>
    <p:sldId id="569" r:id="rId30"/>
    <p:sldId id="595" r:id="rId31"/>
    <p:sldId id="597" r:id="rId32"/>
    <p:sldId id="599" r:id="rId33"/>
    <p:sldId id="527" r:id="rId34"/>
    <p:sldId id="525" r:id="rId35"/>
    <p:sldId id="526" r:id="rId36"/>
    <p:sldId id="600" r:id="rId37"/>
    <p:sldId id="545" r:id="rId38"/>
    <p:sldId id="546" r:id="rId39"/>
    <p:sldId id="547" r:id="rId40"/>
    <p:sldId id="604" r:id="rId41"/>
    <p:sldId id="605" r:id="rId42"/>
    <p:sldId id="606" r:id="rId43"/>
    <p:sldId id="564" r:id="rId44"/>
    <p:sldId id="533" r:id="rId45"/>
    <p:sldId id="502" r:id="rId46"/>
    <p:sldId id="601" r:id="rId47"/>
    <p:sldId id="586" r:id="rId48"/>
    <p:sldId id="609" r:id="rId49"/>
    <p:sldId id="596" r:id="rId50"/>
    <p:sldId id="536" r:id="rId51"/>
    <p:sldId id="537" r:id="rId52"/>
    <p:sldId id="364" r:id="rId53"/>
    <p:sldId id="610" r:id="rId54"/>
    <p:sldId id="611" r:id="rId55"/>
    <p:sldId id="612" r:id="rId56"/>
    <p:sldId id="613" r:id="rId57"/>
    <p:sldId id="614" r:id="rId58"/>
    <p:sldId id="615" r:id="rId59"/>
    <p:sldId id="616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Hudáková" initials="AH" lastIdx="41" clrIdx="0">
    <p:extLst>
      <p:ext uri="{19B8F6BF-5375-455C-9EA6-DF929625EA0E}">
        <p15:presenceInfo xmlns:p15="http://schemas.microsoft.com/office/powerpoint/2012/main" userId="741b2a806fc06f49" providerId="Windows Live"/>
      </p:ext>
    </p:extLst>
  </p:cmAuthor>
  <p:cmAuthor id="2" name="Hudáková, Andrea" initials="HA" lastIdx="20" clrIdx="1"/>
  <p:cmAuthor id="3" name="Slánská Bímová, Petra" initials="SBP" lastIdx="11" clrIdx="2">
    <p:extLst>
      <p:ext uri="{19B8F6BF-5375-455C-9EA6-DF929625EA0E}">
        <p15:presenceInfo xmlns:p15="http://schemas.microsoft.com/office/powerpoint/2012/main" userId="Slánská Bímová, Pet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3899" autoAdjust="0"/>
  </p:normalViewPr>
  <p:slideViewPr>
    <p:cSldViewPr snapToGrid="0">
      <p:cViewPr varScale="1">
        <p:scale>
          <a:sx n="59" d="100"/>
          <a:sy n="59" d="100"/>
        </p:scale>
        <p:origin x="124" y="14"/>
      </p:cViewPr>
      <p:guideLst/>
    </p:cSldViewPr>
  </p:slideViewPr>
  <p:outlineViewPr>
    <p:cViewPr>
      <p:scale>
        <a:sx n="33" d="100"/>
        <a:sy n="33" d="100"/>
      </p:scale>
      <p:origin x="0" y="-4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Pocet_B1+B2_listopad_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statistiky_pocty%20deti%20ve%20skolach_listopad_201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statistiky_pocty%20deti%20ve%20skolach_listopad_2019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Pocet_B1+B2_listopad_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Pocet_B1+B2_listopad_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statistiky_pocty%20deti%20ve%20skolach_listopad_20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F%20UK\Documents\statistiky_pocty%20deti%20ve%20skolach_listopad_201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75976298417248E-2"/>
          <c:y val="3.1347962382445138E-2"/>
          <c:w val="0.95403513481269386"/>
          <c:h val="0.78679609014390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List2!$N$2</c:f>
              <c:strCache>
                <c:ptCount val="1"/>
                <c:pt idx="0">
                  <c:v>ETF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List2!$O$2:$W$2</c:f>
              <c:numCache>
                <c:formatCode>General</c:formatCode>
                <c:ptCount val="9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22-4924-B0A2-F5D180A9602E}"/>
            </c:ext>
          </c:extLst>
        </c:ser>
        <c:ser>
          <c:idx val="1"/>
          <c:order val="1"/>
          <c:tx>
            <c:strRef>
              <c:f>List2!$N$3</c:f>
              <c:strCache>
                <c:ptCount val="1"/>
                <c:pt idx="0">
                  <c:v>FaF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List2!$O$3:$W$3</c:f>
              <c:numCache>
                <c:formatCode>General</c:formatCode>
                <c:ptCount val="9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22-4924-B0A2-F5D180A9602E}"/>
            </c:ext>
          </c:extLst>
        </c:ser>
        <c:ser>
          <c:idx val="2"/>
          <c:order val="2"/>
          <c:tx>
            <c:strRef>
              <c:f>List2!$N$4</c:f>
              <c:strCache>
                <c:ptCount val="1"/>
                <c:pt idx="0">
                  <c:v>FF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List2!$O$4:$W$4</c:f>
              <c:numCache>
                <c:formatCode>General</c:formatCode>
                <c:ptCount val="9"/>
                <c:pt idx="0">
                  <c:v>15</c:v>
                </c:pt>
                <c:pt idx="1">
                  <c:v>22</c:v>
                </c:pt>
                <c:pt idx="2">
                  <c:v>25</c:v>
                </c:pt>
                <c:pt idx="3">
                  <c:v>19</c:v>
                </c:pt>
                <c:pt idx="4">
                  <c:v>24</c:v>
                </c:pt>
                <c:pt idx="5">
                  <c:v>22</c:v>
                </c:pt>
                <c:pt idx="6">
                  <c:v>19</c:v>
                </c:pt>
                <c:pt idx="7">
                  <c:v>22</c:v>
                </c:pt>
                <c:pt idx="8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22-4924-B0A2-F5D180A9602E}"/>
            </c:ext>
          </c:extLst>
        </c:ser>
        <c:ser>
          <c:idx val="3"/>
          <c:order val="3"/>
          <c:tx>
            <c:strRef>
              <c:f>List2!$N$5</c:f>
              <c:strCache>
                <c:ptCount val="1"/>
                <c:pt idx="0">
                  <c:v>FSV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List2!$O$5:$W$5</c:f>
              <c:numCache>
                <c:formatCode>General</c:formatCode>
                <c:ptCount val="9"/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22-4924-B0A2-F5D180A9602E}"/>
            </c:ext>
          </c:extLst>
        </c:ser>
        <c:ser>
          <c:idx val="4"/>
          <c:order val="4"/>
          <c:tx>
            <c:strRef>
              <c:f>List2!$N$6</c:f>
              <c:strCache>
                <c:ptCount val="1"/>
                <c:pt idx="0">
                  <c:v>FTVS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List2!$O$6:$W$6</c:f>
              <c:numCache>
                <c:formatCode>General</c:formatCode>
                <c:ptCount val="9"/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22-4924-B0A2-F5D180A9602E}"/>
            </c:ext>
          </c:extLst>
        </c:ser>
        <c:ser>
          <c:idx val="5"/>
          <c:order val="5"/>
          <c:tx>
            <c:strRef>
              <c:f>List2!$N$7</c:f>
              <c:strCache>
                <c:ptCount val="1"/>
                <c:pt idx="0">
                  <c:v>HTF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List2!$O$7:$W$7</c:f>
              <c:numCache>
                <c:formatCode>General</c:formatCode>
                <c:ptCount val="9"/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22-4924-B0A2-F5D180A9602E}"/>
            </c:ext>
          </c:extLst>
        </c:ser>
        <c:ser>
          <c:idx val="6"/>
          <c:order val="6"/>
          <c:tx>
            <c:strRef>
              <c:f>List2!$N$8</c:f>
              <c:strCache>
                <c:ptCount val="1"/>
                <c:pt idx="0">
                  <c:v>KTF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List2!$O$8:$W$8</c:f>
              <c:numCache>
                <c:formatCode>General</c:formatCode>
                <c:ptCount val="9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22-4924-B0A2-F5D180A9602E}"/>
            </c:ext>
          </c:extLst>
        </c:ser>
        <c:ser>
          <c:idx val="7"/>
          <c:order val="7"/>
          <c:tx>
            <c:strRef>
              <c:f>List2!$N$9</c:f>
              <c:strCache>
                <c:ptCount val="1"/>
                <c:pt idx="0">
                  <c:v>LF1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List2!$O$9:$W$9</c:f>
              <c:numCache>
                <c:formatCode>General</c:formatCode>
                <c:ptCount val="9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622-4924-B0A2-F5D180A9602E}"/>
            </c:ext>
          </c:extLst>
        </c:ser>
        <c:ser>
          <c:idx val="8"/>
          <c:order val="8"/>
          <c:tx>
            <c:strRef>
              <c:f>List2!$N$10</c:f>
              <c:strCache>
                <c:ptCount val="1"/>
                <c:pt idx="0">
                  <c:v>LF3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List2!$O$10:$W$10</c:f>
              <c:numCache>
                <c:formatCode>General</c:formatCode>
                <c:ptCount val="9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22-4924-B0A2-F5D180A9602E}"/>
            </c:ext>
          </c:extLst>
        </c:ser>
        <c:ser>
          <c:idx val="9"/>
          <c:order val="9"/>
          <c:tx>
            <c:strRef>
              <c:f>List2!$N$11</c:f>
              <c:strCache>
                <c:ptCount val="1"/>
                <c:pt idx="0">
                  <c:v>LFHK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List2!$O$11:$W$11</c:f>
              <c:numCache>
                <c:formatCode>General</c:formatCode>
                <c:ptCount val="9"/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622-4924-B0A2-F5D180A9602E}"/>
            </c:ext>
          </c:extLst>
        </c:ser>
        <c:ser>
          <c:idx val="10"/>
          <c:order val="10"/>
          <c:tx>
            <c:strRef>
              <c:f>List2!$N$12</c:f>
              <c:strCache>
                <c:ptCount val="1"/>
                <c:pt idx="0">
                  <c:v>LFP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List2!$O$12:$W$12</c:f>
              <c:numCache>
                <c:formatCode>General</c:formatCode>
                <c:ptCount val="9"/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622-4924-B0A2-F5D180A9602E}"/>
            </c:ext>
          </c:extLst>
        </c:ser>
        <c:ser>
          <c:idx val="11"/>
          <c:order val="11"/>
          <c:tx>
            <c:strRef>
              <c:f>List2!$N$13</c:f>
              <c:strCache>
                <c:ptCount val="1"/>
                <c:pt idx="0">
                  <c:v>MFF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List2!$O$13:$W$13</c:f>
              <c:numCache>
                <c:formatCode>General</c:formatCode>
                <c:ptCount val="9"/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622-4924-B0A2-F5D180A9602E}"/>
            </c:ext>
          </c:extLst>
        </c:ser>
        <c:ser>
          <c:idx val="12"/>
          <c:order val="12"/>
          <c:tx>
            <c:strRef>
              <c:f>List2!$N$14</c:f>
              <c:strCache>
                <c:ptCount val="1"/>
                <c:pt idx="0">
                  <c:v>PedF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List2!$O$14:$W$14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9</c:v>
                </c:pt>
                <c:pt idx="7">
                  <c:v>9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622-4924-B0A2-F5D180A9602E}"/>
            </c:ext>
          </c:extLst>
        </c:ser>
        <c:ser>
          <c:idx val="13"/>
          <c:order val="13"/>
          <c:tx>
            <c:strRef>
              <c:f>List2!$N$15</c:f>
              <c:strCache>
                <c:ptCount val="1"/>
                <c:pt idx="0">
                  <c:v>PF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List2!$O$15:$W$15</c:f>
              <c:numCache>
                <c:formatCode>General</c:formatCode>
                <c:ptCount val="9"/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622-4924-B0A2-F5D180A9602E}"/>
            </c:ext>
          </c:extLst>
        </c:ser>
        <c:ser>
          <c:idx val="14"/>
          <c:order val="14"/>
          <c:tx>
            <c:strRef>
              <c:f>List2!$N$16</c:f>
              <c:strCache>
                <c:ptCount val="1"/>
                <c:pt idx="0">
                  <c:v>PřF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List2!$O$1:$W$1</c:f>
              <c:strCache>
                <c:ptCount val="9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</c:strCache>
            </c:strRef>
          </c:cat>
          <c:val>
            <c:numRef>
              <c:f>List2!$O$16:$W$16</c:f>
              <c:numCache>
                <c:formatCode>General</c:formatCode>
                <c:ptCount val="9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6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622-4924-B0A2-F5D180A96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5654312"/>
        <c:axId val="375656936"/>
      </c:barChart>
      <c:catAx>
        <c:axId val="375654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5656936"/>
        <c:crosses val="autoZero"/>
        <c:auto val="1"/>
        <c:lblAlgn val="ctr"/>
        <c:lblOffset val="100"/>
        <c:noMultiLvlLbl val="0"/>
      </c:catAx>
      <c:valAx>
        <c:axId val="375656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5654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'SŠ_celkem_žáci se SP'!$A$4</c:f>
              <c:strCache>
                <c:ptCount val="1"/>
                <c:pt idx="0">
                  <c:v>SŠ pro žáky bez SVP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3">
                    <a:tint val="77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'SŠ_celkem_žáci se SP'!$B$3:$R$3</c:f>
              <c:strCache>
                <c:ptCount val="17"/>
                <c:pt idx="0">
                  <c:v>2003/04</c:v>
                </c:pt>
                <c:pt idx="1">
                  <c:v>2004/05</c:v>
                </c:pt>
                <c:pt idx="2">
                  <c:v>2005/06</c:v>
                </c:pt>
                <c:pt idx="3">
                  <c:v>2006/07</c:v>
                </c:pt>
                <c:pt idx="4">
                  <c:v>2007/08</c:v>
                </c:pt>
                <c:pt idx="5">
                  <c:v>2008/09</c:v>
                </c:pt>
                <c:pt idx="6">
                  <c:v>2009/10</c:v>
                </c:pt>
                <c:pt idx="7">
                  <c:v>2010/11</c:v>
                </c:pt>
                <c:pt idx="8">
                  <c:v>2011/12</c:v>
                </c:pt>
                <c:pt idx="9">
                  <c:v>2012/13</c:v>
                </c:pt>
                <c:pt idx="10">
                  <c:v>2013/14</c:v>
                </c:pt>
                <c:pt idx="11">
                  <c:v>2014/15</c:v>
                </c:pt>
                <c:pt idx="12">
                  <c:v>2015/16</c:v>
                </c:pt>
                <c:pt idx="13">
                  <c:v>2016/17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'SŠ_celkem_žáci se SP'!$B$4:$R$4</c:f>
              <c:numCache>
                <c:formatCode>#,##0</c:formatCode>
                <c:ptCount val="17"/>
                <c:pt idx="0">
                  <c:v>139</c:v>
                </c:pt>
                <c:pt idx="1">
                  <c:v>131</c:v>
                </c:pt>
                <c:pt idx="2">
                  <c:v>111</c:v>
                </c:pt>
                <c:pt idx="3">
                  <c:v>121</c:v>
                </c:pt>
                <c:pt idx="4">
                  <c:v>121</c:v>
                </c:pt>
                <c:pt idx="5">
                  <c:v>136</c:v>
                </c:pt>
                <c:pt idx="6">
                  <c:v>156</c:v>
                </c:pt>
                <c:pt idx="7">
                  <c:v>192</c:v>
                </c:pt>
                <c:pt idx="8">
                  <c:v>193</c:v>
                </c:pt>
                <c:pt idx="9">
                  <c:v>228</c:v>
                </c:pt>
                <c:pt idx="10">
                  <c:v>240</c:v>
                </c:pt>
                <c:pt idx="11">
                  <c:v>246</c:v>
                </c:pt>
                <c:pt idx="12">
                  <c:v>243</c:v>
                </c:pt>
                <c:pt idx="13">
                  <c:v>246</c:v>
                </c:pt>
                <c:pt idx="14">
                  <c:v>251</c:v>
                </c:pt>
                <c:pt idx="15">
                  <c:v>270</c:v>
                </c:pt>
                <c:pt idx="16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20-4460-9988-96B19970B1CC}"/>
            </c:ext>
          </c:extLst>
        </c:ser>
        <c:ser>
          <c:idx val="1"/>
          <c:order val="1"/>
          <c:tx>
            <c:strRef>
              <c:f>'SŠ_celkem_žáci se SP'!$A$5</c:f>
              <c:strCache>
                <c:ptCount val="1"/>
                <c:pt idx="0">
                  <c:v>SŠ pro žáky se SVP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3">
                    <a:shade val="76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'SŠ_celkem_žáci se SP'!$B$3:$R$3</c:f>
              <c:strCache>
                <c:ptCount val="17"/>
                <c:pt idx="0">
                  <c:v>2003/04</c:v>
                </c:pt>
                <c:pt idx="1">
                  <c:v>2004/05</c:v>
                </c:pt>
                <c:pt idx="2">
                  <c:v>2005/06</c:v>
                </c:pt>
                <c:pt idx="3">
                  <c:v>2006/07</c:v>
                </c:pt>
                <c:pt idx="4">
                  <c:v>2007/08</c:v>
                </c:pt>
                <c:pt idx="5">
                  <c:v>2008/09</c:v>
                </c:pt>
                <c:pt idx="6">
                  <c:v>2009/10</c:v>
                </c:pt>
                <c:pt idx="7">
                  <c:v>2010/11</c:v>
                </c:pt>
                <c:pt idx="8">
                  <c:v>2011/12</c:v>
                </c:pt>
                <c:pt idx="9">
                  <c:v>2012/13</c:v>
                </c:pt>
                <c:pt idx="10">
                  <c:v>2013/14</c:v>
                </c:pt>
                <c:pt idx="11">
                  <c:v>2014/15</c:v>
                </c:pt>
                <c:pt idx="12">
                  <c:v>2015/16</c:v>
                </c:pt>
                <c:pt idx="13">
                  <c:v>2016/17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'SŠ_celkem_žáci se SP'!$B$5:$R$5</c:f>
              <c:numCache>
                <c:formatCode>#,##0</c:formatCode>
                <c:ptCount val="17"/>
                <c:pt idx="0">
                  <c:v>377</c:v>
                </c:pt>
                <c:pt idx="1">
                  <c:v>392</c:v>
                </c:pt>
                <c:pt idx="2">
                  <c:v>401</c:v>
                </c:pt>
                <c:pt idx="3">
                  <c:v>392</c:v>
                </c:pt>
                <c:pt idx="4">
                  <c:v>395</c:v>
                </c:pt>
                <c:pt idx="5">
                  <c:v>387</c:v>
                </c:pt>
                <c:pt idx="6">
                  <c:v>355</c:v>
                </c:pt>
                <c:pt idx="7">
                  <c:v>319</c:v>
                </c:pt>
                <c:pt idx="8">
                  <c:v>289</c:v>
                </c:pt>
                <c:pt idx="9">
                  <c:v>258</c:v>
                </c:pt>
                <c:pt idx="10">
                  <c:v>257</c:v>
                </c:pt>
                <c:pt idx="11">
                  <c:v>259</c:v>
                </c:pt>
                <c:pt idx="12">
                  <c:v>261</c:v>
                </c:pt>
                <c:pt idx="13">
                  <c:v>220</c:v>
                </c:pt>
                <c:pt idx="14">
                  <c:v>192</c:v>
                </c:pt>
                <c:pt idx="15">
                  <c:v>173</c:v>
                </c:pt>
                <c:pt idx="16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20-4460-9988-96B19970B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029416"/>
        <c:axId val="608026464"/>
      </c:barChart>
      <c:catAx>
        <c:axId val="608029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8026464"/>
        <c:crosses val="autoZero"/>
        <c:auto val="1"/>
        <c:lblAlgn val="ctr"/>
        <c:lblOffset val="100"/>
        <c:noMultiLvlLbl val="0"/>
      </c:catAx>
      <c:valAx>
        <c:axId val="60802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8029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'děti a žáci se SP_celkem'!$A$26</c:f>
              <c:strCache>
                <c:ptCount val="1"/>
                <c:pt idx="0">
                  <c:v>MŠ+ZŠ+SŠ bez SVP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>
                    <a:tint val="77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'děti a žáci se SP_celkem'!$B$25:$R$25</c:f>
              <c:strCache>
                <c:ptCount val="17"/>
                <c:pt idx="0">
                  <c:v>2003/2004</c:v>
                </c:pt>
                <c:pt idx="1">
                  <c:v>2004/2005</c:v>
                </c:pt>
                <c:pt idx="2">
                  <c:v>2005/2006</c:v>
                </c:pt>
                <c:pt idx="3">
                  <c:v>2006/2007</c:v>
                </c:pt>
                <c:pt idx="4">
                  <c:v>2007/2008</c:v>
                </c:pt>
                <c:pt idx="5">
                  <c:v>2008/2009</c:v>
                </c:pt>
                <c:pt idx="6">
                  <c:v>2009/2010</c:v>
                </c:pt>
                <c:pt idx="7">
                  <c:v>2010/2011</c:v>
                </c:pt>
                <c:pt idx="8">
                  <c:v>2011/2012</c:v>
                </c:pt>
                <c:pt idx="9">
                  <c:v>2012/2013</c:v>
                </c:pt>
                <c:pt idx="10">
                  <c:v>2013/2014</c:v>
                </c:pt>
                <c:pt idx="11">
                  <c:v>2014/2015</c:v>
                </c:pt>
                <c:pt idx="12">
                  <c:v>2015/2016</c:v>
                </c:pt>
                <c:pt idx="13">
                  <c:v>2016/2017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'děti a žáci se SP_celkem'!$B$26:$R$26</c:f>
              <c:numCache>
                <c:formatCode>General</c:formatCode>
                <c:ptCount val="17"/>
                <c:pt idx="0">
                  <c:v>774</c:v>
                </c:pt>
                <c:pt idx="1">
                  <c:v>761</c:v>
                </c:pt>
                <c:pt idx="2">
                  <c:v>730</c:v>
                </c:pt>
                <c:pt idx="3">
                  <c:v>746</c:v>
                </c:pt>
                <c:pt idx="4">
                  <c:v>765</c:v>
                </c:pt>
                <c:pt idx="5">
                  <c:v>788</c:v>
                </c:pt>
                <c:pt idx="6">
                  <c:v>796</c:v>
                </c:pt>
                <c:pt idx="7">
                  <c:v>837</c:v>
                </c:pt>
                <c:pt idx="8">
                  <c:v>849</c:v>
                </c:pt>
                <c:pt idx="9">
                  <c:v>934</c:v>
                </c:pt>
                <c:pt idx="10">
                  <c:v>988</c:v>
                </c:pt>
                <c:pt idx="11">
                  <c:v>1049</c:v>
                </c:pt>
                <c:pt idx="12">
                  <c:v>1097</c:v>
                </c:pt>
                <c:pt idx="13">
                  <c:v>1114</c:v>
                </c:pt>
                <c:pt idx="14">
                  <c:v>1125</c:v>
                </c:pt>
                <c:pt idx="15">
                  <c:v>1156</c:v>
                </c:pt>
                <c:pt idx="16">
                  <c:v>1252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B-494F-B3D2-B9798581CF4F}"/>
            </c:ext>
          </c:extLst>
        </c:ser>
        <c:ser>
          <c:idx val="1"/>
          <c:order val="1"/>
          <c:tx>
            <c:strRef>
              <c:f>'děti a žáci se SP_celkem'!$A$27</c:f>
              <c:strCache>
                <c:ptCount val="1"/>
                <c:pt idx="0">
                  <c:v>MŠ+ZŠ+SŠ se SVP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>
                    <a:shade val="76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'děti a žáci se SP_celkem'!$B$25:$R$25</c:f>
              <c:strCache>
                <c:ptCount val="17"/>
                <c:pt idx="0">
                  <c:v>2003/2004</c:v>
                </c:pt>
                <c:pt idx="1">
                  <c:v>2004/2005</c:v>
                </c:pt>
                <c:pt idx="2">
                  <c:v>2005/2006</c:v>
                </c:pt>
                <c:pt idx="3">
                  <c:v>2006/2007</c:v>
                </c:pt>
                <c:pt idx="4">
                  <c:v>2007/2008</c:v>
                </c:pt>
                <c:pt idx="5">
                  <c:v>2008/2009</c:v>
                </c:pt>
                <c:pt idx="6">
                  <c:v>2009/2010</c:v>
                </c:pt>
                <c:pt idx="7">
                  <c:v>2010/2011</c:v>
                </c:pt>
                <c:pt idx="8">
                  <c:v>2011/2012</c:v>
                </c:pt>
                <c:pt idx="9">
                  <c:v>2012/2013</c:v>
                </c:pt>
                <c:pt idx="10">
                  <c:v>2013/2014</c:v>
                </c:pt>
                <c:pt idx="11">
                  <c:v>2014/2015</c:v>
                </c:pt>
                <c:pt idx="12">
                  <c:v>2015/2016</c:v>
                </c:pt>
                <c:pt idx="13">
                  <c:v>2016/2017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'děti a žáci se SP_celkem'!$B$27:$R$27</c:f>
              <c:numCache>
                <c:formatCode>General</c:formatCode>
                <c:ptCount val="17"/>
                <c:pt idx="0">
                  <c:v>1462</c:v>
                </c:pt>
                <c:pt idx="1">
                  <c:v>1478</c:v>
                </c:pt>
                <c:pt idx="2">
                  <c:v>1317</c:v>
                </c:pt>
                <c:pt idx="3">
                  <c:v>1301</c:v>
                </c:pt>
                <c:pt idx="4">
                  <c:v>1258</c:v>
                </c:pt>
                <c:pt idx="5">
                  <c:v>1267</c:v>
                </c:pt>
                <c:pt idx="6">
                  <c:v>1213</c:v>
                </c:pt>
                <c:pt idx="7">
                  <c:v>1132</c:v>
                </c:pt>
                <c:pt idx="8">
                  <c:v>1040</c:v>
                </c:pt>
                <c:pt idx="9">
                  <c:v>937</c:v>
                </c:pt>
                <c:pt idx="10">
                  <c:v>898</c:v>
                </c:pt>
                <c:pt idx="11">
                  <c:v>922</c:v>
                </c:pt>
                <c:pt idx="12">
                  <c:v>916</c:v>
                </c:pt>
                <c:pt idx="13">
                  <c:v>841</c:v>
                </c:pt>
                <c:pt idx="14">
                  <c:v>761</c:v>
                </c:pt>
                <c:pt idx="15">
                  <c:v>657</c:v>
                </c:pt>
                <c:pt idx="16">
                  <c:v>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6B-494F-B3D2-B9798581C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3333136"/>
        <c:axId val="613335432"/>
      </c:barChart>
      <c:catAx>
        <c:axId val="61333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3335432"/>
        <c:crosses val="autoZero"/>
        <c:auto val="1"/>
        <c:lblAlgn val="ctr"/>
        <c:lblOffset val="100"/>
        <c:noMultiLvlLbl val="0"/>
      </c:catAx>
      <c:valAx>
        <c:axId val="61333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3333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List2!$O$1</c:f>
              <c:strCache>
                <c:ptCount val="1"/>
                <c:pt idx="0">
                  <c:v>2012/13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List2!$O$2:$O$16</c:f>
              <c:numCache>
                <c:formatCode>General</c:formatCode>
                <c:ptCount val="15"/>
                <c:pt idx="0">
                  <c:v>1</c:v>
                </c:pt>
                <c:pt idx="2">
                  <c:v>15</c:v>
                </c:pt>
                <c:pt idx="12">
                  <c:v>5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F-42A2-A9A9-6DED3E171F66}"/>
            </c:ext>
          </c:extLst>
        </c:ser>
        <c:ser>
          <c:idx val="1"/>
          <c:order val="1"/>
          <c:tx>
            <c:strRef>
              <c:f>List2!$P$1</c:f>
              <c:strCache>
                <c:ptCount val="1"/>
                <c:pt idx="0">
                  <c:v>2013/14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List2!$P$2:$P$16</c:f>
              <c:numCache>
                <c:formatCode>General</c:formatCode>
                <c:ptCount val="15"/>
                <c:pt idx="1">
                  <c:v>1</c:v>
                </c:pt>
                <c:pt idx="2">
                  <c:v>22</c:v>
                </c:pt>
                <c:pt idx="7">
                  <c:v>1</c:v>
                </c:pt>
                <c:pt idx="12">
                  <c:v>5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EF-42A2-A9A9-6DED3E171F66}"/>
            </c:ext>
          </c:extLst>
        </c:ser>
        <c:ser>
          <c:idx val="2"/>
          <c:order val="2"/>
          <c:tx>
            <c:strRef>
              <c:f>List2!$Q$1</c:f>
              <c:strCache>
                <c:ptCount val="1"/>
                <c:pt idx="0">
                  <c:v>2014/15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List2!$Q$2:$Q$16</c:f>
              <c:numCache>
                <c:formatCode>General</c:formatCode>
                <c:ptCount val="15"/>
                <c:pt idx="2">
                  <c:v>25</c:v>
                </c:pt>
                <c:pt idx="4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2">
                  <c:v>4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EF-42A2-A9A9-6DED3E171F66}"/>
            </c:ext>
          </c:extLst>
        </c:ser>
        <c:ser>
          <c:idx val="3"/>
          <c:order val="3"/>
          <c:tx>
            <c:strRef>
              <c:f>List2!$R$1</c:f>
              <c:strCache>
                <c:ptCount val="1"/>
                <c:pt idx="0">
                  <c:v>2015/16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List2!$R$2:$R$16</c:f>
              <c:numCache>
                <c:formatCode>General</c:formatCode>
                <c:ptCount val="15"/>
                <c:pt idx="1">
                  <c:v>1</c:v>
                </c:pt>
                <c:pt idx="2">
                  <c:v>19</c:v>
                </c:pt>
                <c:pt idx="4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2">
                  <c:v>6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EF-42A2-A9A9-6DED3E171F66}"/>
            </c:ext>
          </c:extLst>
        </c:ser>
        <c:ser>
          <c:idx val="4"/>
          <c:order val="4"/>
          <c:tx>
            <c:strRef>
              <c:f>List2!$S$1</c:f>
              <c:strCache>
                <c:ptCount val="1"/>
                <c:pt idx="0">
                  <c:v>2016/17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List2!$S$2:$S$16</c:f>
              <c:numCache>
                <c:formatCode>General</c:formatCode>
                <c:ptCount val="15"/>
                <c:pt idx="2">
                  <c:v>24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8">
                  <c:v>1</c:v>
                </c:pt>
                <c:pt idx="11">
                  <c:v>1</c:v>
                </c:pt>
                <c:pt idx="12">
                  <c:v>7</c:v>
                </c:pt>
                <c:pt idx="13">
                  <c:v>1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EF-42A2-A9A9-6DED3E171F66}"/>
            </c:ext>
          </c:extLst>
        </c:ser>
        <c:ser>
          <c:idx val="5"/>
          <c:order val="5"/>
          <c:tx>
            <c:strRef>
              <c:f>List2!$T$1</c:f>
              <c:strCache>
                <c:ptCount val="1"/>
                <c:pt idx="0">
                  <c:v>2017/18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List2!$T$2:$T$16</c:f>
              <c:numCache>
                <c:formatCode>General</c:formatCode>
                <c:ptCount val="15"/>
                <c:pt idx="2">
                  <c:v>22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8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5</c:v>
                </c:pt>
                <c:pt idx="13">
                  <c:v>2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EF-42A2-A9A9-6DED3E171F66}"/>
            </c:ext>
          </c:extLst>
        </c:ser>
        <c:ser>
          <c:idx val="6"/>
          <c:order val="6"/>
          <c:tx>
            <c:strRef>
              <c:f>List2!$U$1</c:f>
              <c:strCache>
                <c:ptCount val="1"/>
                <c:pt idx="0">
                  <c:v>2018/19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List2!$U$2:$U$16</c:f>
              <c:numCache>
                <c:formatCode>General</c:formatCode>
                <c:ptCount val="15"/>
                <c:pt idx="2">
                  <c:v>19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9</c:v>
                </c:pt>
                <c:pt idx="13">
                  <c:v>2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EF-42A2-A9A9-6DED3E171F66}"/>
            </c:ext>
          </c:extLst>
        </c:ser>
        <c:ser>
          <c:idx val="7"/>
          <c:order val="7"/>
          <c:tx>
            <c:strRef>
              <c:f>List2!$V$1</c:f>
              <c:strCache>
                <c:ptCount val="1"/>
                <c:pt idx="0">
                  <c:v>2019/20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List2!$V$2:$V$16</c:f>
              <c:numCache>
                <c:formatCode>General</c:formatCode>
                <c:ptCount val="15"/>
                <c:pt idx="2">
                  <c:v>22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9</c:v>
                </c:pt>
                <c:pt idx="13">
                  <c:v>2</c:v>
                </c:pt>
                <c:pt idx="1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3EF-42A2-A9A9-6DED3E171F66}"/>
            </c:ext>
          </c:extLst>
        </c:ser>
        <c:ser>
          <c:idx val="8"/>
          <c:order val="8"/>
          <c:tx>
            <c:strRef>
              <c:f>List2!$W$1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List2!$N$2:$N$16</c:f>
              <c:strCache>
                <c:ptCount val="15"/>
                <c:pt idx="0">
                  <c:v>ETF</c:v>
                </c:pt>
                <c:pt idx="1">
                  <c:v>FaF</c:v>
                </c:pt>
                <c:pt idx="2">
                  <c:v>FF</c:v>
                </c:pt>
                <c:pt idx="3">
                  <c:v>FSV</c:v>
                </c:pt>
                <c:pt idx="4">
                  <c:v>FTVS</c:v>
                </c:pt>
                <c:pt idx="5">
                  <c:v>HTF</c:v>
                </c:pt>
                <c:pt idx="6">
                  <c:v>KTF</c:v>
                </c:pt>
                <c:pt idx="7">
                  <c:v>LF1</c:v>
                </c:pt>
                <c:pt idx="8">
                  <c:v>LF3</c:v>
                </c:pt>
                <c:pt idx="9">
                  <c:v>LFHK</c:v>
                </c:pt>
                <c:pt idx="10">
                  <c:v>LFP</c:v>
                </c:pt>
                <c:pt idx="11">
                  <c:v>MFF</c:v>
                </c:pt>
                <c:pt idx="12">
                  <c:v>PedF</c:v>
                </c:pt>
                <c:pt idx="13">
                  <c:v>PF</c:v>
                </c:pt>
                <c:pt idx="14">
                  <c:v>PřF</c:v>
                </c:pt>
              </c:strCache>
            </c:strRef>
          </c:cat>
          <c:val>
            <c:numRef>
              <c:f>List2!$W$2:$W$16</c:f>
              <c:numCache>
                <c:formatCode>General</c:formatCode>
                <c:ptCount val="15"/>
                <c:pt idx="2">
                  <c:v>22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12</c:v>
                </c:pt>
                <c:pt idx="13">
                  <c:v>2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EF-42A2-A9A9-6DED3E171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5654312"/>
        <c:axId val="375656936"/>
      </c:barChart>
      <c:catAx>
        <c:axId val="375654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5656936"/>
        <c:crosses val="autoZero"/>
        <c:auto val="1"/>
        <c:lblAlgn val="ctr"/>
        <c:lblOffset val="100"/>
        <c:noMultiLvlLbl val="0"/>
      </c:catAx>
      <c:valAx>
        <c:axId val="375656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5654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studenti preferující v komunikaci "face-to-face" češtinu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strRef>
              <c:f>List2!$B$1:$K$1</c:f>
              <c:strCache>
                <c:ptCount val="10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  <c:pt idx="8">
                  <c:v>2019/20</c:v>
                </c:pt>
                <c:pt idx="9">
                  <c:v>2020/21</c:v>
                </c:pt>
              </c:strCache>
            </c:strRef>
          </c:cat>
          <c:val>
            <c:numRef>
              <c:f>List2!$B$2:$K$2</c:f>
              <c:numCache>
                <c:formatCode>General</c:formatCode>
                <c:ptCount val="10"/>
                <c:pt idx="0">
                  <c:v>18</c:v>
                </c:pt>
                <c:pt idx="1">
                  <c:v>12</c:v>
                </c:pt>
                <c:pt idx="2">
                  <c:v>17</c:v>
                </c:pt>
                <c:pt idx="3">
                  <c:v>22</c:v>
                </c:pt>
                <c:pt idx="4">
                  <c:v>23</c:v>
                </c:pt>
                <c:pt idx="5">
                  <c:v>27</c:v>
                </c:pt>
                <c:pt idx="6">
                  <c:v>26</c:v>
                </c:pt>
                <c:pt idx="7">
                  <c:v>32</c:v>
                </c:pt>
                <c:pt idx="8">
                  <c:v>42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31-4884-834B-AE3FC3C73110}"/>
            </c:ext>
          </c:extLst>
        </c:ser>
        <c:ser>
          <c:idx val="1"/>
          <c:order val="1"/>
          <c:tx>
            <c:strRef>
              <c:f>List2!$A$3</c:f>
              <c:strCache>
                <c:ptCount val="1"/>
                <c:pt idx="0">
                  <c:v>studenti preferující v komunikaci "face-to-face" český znakový jazyk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009999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strRef>
              <c:f>List2!$B$1:$K$1</c:f>
              <c:strCache>
                <c:ptCount val="10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  <c:pt idx="8">
                  <c:v>2019/20</c:v>
                </c:pt>
                <c:pt idx="9">
                  <c:v>2020/21</c:v>
                </c:pt>
              </c:strCache>
            </c:strRef>
          </c:cat>
          <c:val>
            <c:numRef>
              <c:f>List2!$B$3:$K$3</c:f>
              <c:numCache>
                <c:formatCode>General</c:formatCode>
                <c:ptCount val="10"/>
                <c:pt idx="0">
                  <c:v>16</c:v>
                </c:pt>
                <c:pt idx="1">
                  <c:v>14</c:v>
                </c:pt>
                <c:pt idx="2">
                  <c:v>16</c:v>
                </c:pt>
                <c:pt idx="3">
                  <c:v>16</c:v>
                </c:pt>
                <c:pt idx="4">
                  <c:v>12</c:v>
                </c:pt>
                <c:pt idx="5">
                  <c:v>15</c:v>
                </c:pt>
                <c:pt idx="6">
                  <c:v>16</c:v>
                </c:pt>
                <c:pt idx="7">
                  <c:v>13</c:v>
                </c:pt>
                <c:pt idx="8">
                  <c:v>12</c:v>
                </c:pt>
                <c:pt idx="9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31-4884-834B-AE3FC3C73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4062496"/>
        <c:axId val="374053968"/>
      </c:barChart>
      <c:catAx>
        <c:axId val="37406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4053968"/>
        <c:crosses val="autoZero"/>
        <c:auto val="1"/>
        <c:lblAlgn val="ctr"/>
        <c:lblOffset val="100"/>
        <c:noMultiLvlLbl val="0"/>
      </c:catAx>
      <c:valAx>
        <c:axId val="37405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406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BA-4189-978A-6EEB73BD51B7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BA-4189-978A-6EEB73BD51B7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BA-4189-978A-6EEB73BD51B7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BA-4189-978A-6EEB73BD5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539496"/>
        <c:axId val="344540280"/>
      </c:barChart>
      <c:catAx>
        <c:axId val="34453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4540280"/>
        <c:crosses val="autoZero"/>
        <c:auto val="1"/>
        <c:lblAlgn val="ctr"/>
        <c:lblOffset val="100"/>
        <c:noMultiLvlLbl val="0"/>
      </c:catAx>
      <c:valAx>
        <c:axId val="344540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539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F9-4657-A3B4-FA9F570B877B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F9-4657-A3B4-FA9F570B877B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F9-4657-A3B4-FA9F570B877B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F9-4657-A3B4-FA9F570B8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545768"/>
        <c:axId val="344544592"/>
      </c:barChart>
      <c:catAx>
        <c:axId val="34454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4544592"/>
        <c:crosses val="autoZero"/>
        <c:auto val="1"/>
        <c:lblAlgn val="ctr"/>
        <c:lblOffset val="100"/>
        <c:noMultiLvlLbl val="0"/>
      </c:catAx>
      <c:valAx>
        <c:axId val="344544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545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A4-4B5B-84F0-D608311B1C32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A4-4B5B-84F0-D608311B1C32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A4-4B5B-84F0-D608311B1C32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A4-4B5B-84F0-D608311B1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539888"/>
        <c:axId val="344541848"/>
      </c:barChart>
      <c:catAx>
        <c:axId val="34453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4541848"/>
        <c:crosses val="autoZero"/>
        <c:auto val="1"/>
        <c:lblAlgn val="ctr"/>
        <c:lblOffset val="100"/>
        <c:noMultiLvlLbl val="0"/>
      </c:catAx>
      <c:valAx>
        <c:axId val="3445418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53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/>
              <a:t>P</a:t>
            </a:r>
            <a:r>
              <a:rPr lang="en-US" sz="3600" b="1" baseline="0" noProof="0" dirty="0" smtClean="0"/>
              <a:t>aradigm of deficit</a:t>
            </a:r>
            <a:endParaRPr lang="en-US" sz="3600" b="1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0B-456F-8958-AA2BE2DAB178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0B-456F-8958-AA2BE2DAB178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0B-456F-8958-AA2BE2DAB178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0B-456F-8958-AA2BE2DAB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545376"/>
        <c:axId val="344538712"/>
      </c:barChart>
      <c:catAx>
        <c:axId val="34454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4538712"/>
        <c:crosses val="autoZero"/>
        <c:auto val="1"/>
        <c:lblAlgn val="ctr"/>
        <c:lblOffset val="100"/>
        <c:noMultiLvlLbl val="0"/>
      </c:catAx>
      <c:valAx>
        <c:axId val="344538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454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'MŠ_celkem_děti se SP'!$A$5</c:f>
              <c:strCache>
                <c:ptCount val="1"/>
                <c:pt idx="0">
                  <c:v>MŠ pro děti bez SVP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5">
                    <a:tint val="77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'MŠ_celkem_děti se SP'!$B$4:$R$4</c:f>
              <c:strCache>
                <c:ptCount val="17"/>
                <c:pt idx="0">
                  <c:v>2003/04</c:v>
                </c:pt>
                <c:pt idx="1">
                  <c:v>2004/05</c:v>
                </c:pt>
                <c:pt idx="2">
                  <c:v>2005/06</c:v>
                </c:pt>
                <c:pt idx="3">
                  <c:v>2006/07</c:v>
                </c:pt>
                <c:pt idx="4">
                  <c:v>2007/08</c:v>
                </c:pt>
                <c:pt idx="5">
                  <c:v>2008/09</c:v>
                </c:pt>
                <c:pt idx="6">
                  <c:v>2009/10</c:v>
                </c:pt>
                <c:pt idx="7">
                  <c:v>2010/11</c:v>
                </c:pt>
                <c:pt idx="8">
                  <c:v>2011/12</c:v>
                </c:pt>
                <c:pt idx="9">
                  <c:v>2012/13</c:v>
                </c:pt>
                <c:pt idx="10">
                  <c:v>2013/14</c:v>
                </c:pt>
                <c:pt idx="11">
                  <c:v>2014/15</c:v>
                </c:pt>
                <c:pt idx="12">
                  <c:v>2015/16</c:v>
                </c:pt>
                <c:pt idx="13">
                  <c:v>2016/17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'MŠ_celkem_děti se SP'!$B$5:$R$5</c:f>
              <c:numCache>
                <c:formatCode>#,##0_ ;[Red]\-#,##0\ ;\–\ </c:formatCode>
                <c:ptCount val="17"/>
                <c:pt idx="0">
                  <c:v>78</c:v>
                </c:pt>
                <c:pt idx="1">
                  <c:v>74</c:v>
                </c:pt>
                <c:pt idx="2">
                  <c:v>63</c:v>
                </c:pt>
                <c:pt idx="3">
                  <c:v>88</c:v>
                </c:pt>
                <c:pt idx="4">
                  <c:v>81</c:v>
                </c:pt>
                <c:pt idx="5">
                  <c:v>82</c:v>
                </c:pt>
                <c:pt idx="6">
                  <c:v>65</c:v>
                </c:pt>
                <c:pt idx="7">
                  <c:v>64</c:v>
                </c:pt>
                <c:pt idx="8">
                  <c:v>74</c:v>
                </c:pt>
                <c:pt idx="9">
                  <c:v>112</c:v>
                </c:pt>
                <c:pt idx="10">
                  <c:v>129</c:v>
                </c:pt>
                <c:pt idx="11" formatCode="#,##0">
                  <c:v>136</c:v>
                </c:pt>
                <c:pt idx="12" formatCode="#,##0">
                  <c:v>124</c:v>
                </c:pt>
                <c:pt idx="13" formatCode="#,##0">
                  <c:v>138</c:v>
                </c:pt>
                <c:pt idx="14" formatCode="#,##0">
                  <c:v>166</c:v>
                </c:pt>
                <c:pt idx="15" formatCode="#,##0">
                  <c:v>175</c:v>
                </c:pt>
                <c:pt idx="16" formatCode="#,##0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EC-4861-B855-689323A34E9F}"/>
            </c:ext>
          </c:extLst>
        </c:ser>
        <c:ser>
          <c:idx val="1"/>
          <c:order val="1"/>
          <c:tx>
            <c:strRef>
              <c:f>'MŠ_celkem_děti se SP'!$A$6</c:f>
              <c:strCache>
                <c:ptCount val="1"/>
                <c:pt idx="0">
                  <c:v>MŠ pro děti se SVP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5">
                    <a:shade val="76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'MŠ_celkem_děti se SP'!$B$4:$R$4</c:f>
              <c:strCache>
                <c:ptCount val="17"/>
                <c:pt idx="0">
                  <c:v>2003/04</c:v>
                </c:pt>
                <c:pt idx="1">
                  <c:v>2004/05</c:v>
                </c:pt>
                <c:pt idx="2">
                  <c:v>2005/06</c:v>
                </c:pt>
                <c:pt idx="3">
                  <c:v>2006/07</c:v>
                </c:pt>
                <c:pt idx="4">
                  <c:v>2007/08</c:v>
                </c:pt>
                <c:pt idx="5">
                  <c:v>2008/09</c:v>
                </c:pt>
                <c:pt idx="6">
                  <c:v>2009/10</c:v>
                </c:pt>
                <c:pt idx="7">
                  <c:v>2010/11</c:v>
                </c:pt>
                <c:pt idx="8">
                  <c:v>2011/12</c:v>
                </c:pt>
                <c:pt idx="9">
                  <c:v>2012/13</c:v>
                </c:pt>
                <c:pt idx="10">
                  <c:v>2013/14</c:v>
                </c:pt>
                <c:pt idx="11">
                  <c:v>2014/15</c:v>
                </c:pt>
                <c:pt idx="12">
                  <c:v>2015/16</c:v>
                </c:pt>
                <c:pt idx="13">
                  <c:v>2016/17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'MŠ_celkem_děti se SP'!$B$6:$R$6</c:f>
              <c:numCache>
                <c:formatCode>#,##0_ ;[Red]\-#,##0\ ;\–\ </c:formatCode>
                <c:ptCount val="17"/>
                <c:pt idx="0">
                  <c:v>141</c:v>
                </c:pt>
                <c:pt idx="1">
                  <c:v>149</c:v>
                </c:pt>
                <c:pt idx="2">
                  <c:v>153</c:v>
                </c:pt>
                <c:pt idx="3">
                  <c:v>170</c:v>
                </c:pt>
                <c:pt idx="4">
                  <c:v>155</c:v>
                </c:pt>
                <c:pt idx="5">
                  <c:v>186</c:v>
                </c:pt>
                <c:pt idx="6">
                  <c:v>178</c:v>
                </c:pt>
                <c:pt idx="7">
                  <c:v>178</c:v>
                </c:pt>
                <c:pt idx="8">
                  <c:v>192</c:v>
                </c:pt>
                <c:pt idx="9">
                  <c:v>160</c:v>
                </c:pt>
                <c:pt idx="10">
                  <c:v>137</c:v>
                </c:pt>
                <c:pt idx="11" formatCode="#,##0">
                  <c:v>147</c:v>
                </c:pt>
                <c:pt idx="12" formatCode="#,##0">
                  <c:v>127</c:v>
                </c:pt>
                <c:pt idx="13" formatCode="#,##0">
                  <c:v>125</c:v>
                </c:pt>
                <c:pt idx="14" formatCode="#,##0">
                  <c:v>104</c:v>
                </c:pt>
                <c:pt idx="15" formatCode="#,##0">
                  <c:v>106</c:v>
                </c:pt>
                <c:pt idx="16" formatCode="#,##0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EC-4861-B855-689323A34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417848"/>
        <c:axId val="584418176"/>
      </c:barChart>
      <c:catAx>
        <c:axId val="58441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4418176"/>
        <c:crosses val="autoZero"/>
        <c:auto val="1"/>
        <c:lblAlgn val="ctr"/>
        <c:lblOffset val="100"/>
        <c:noMultiLvlLbl val="0"/>
      </c:catAx>
      <c:valAx>
        <c:axId val="58441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[Red]\-#,##0\ ;\–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4417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'ZŠ_celkem_žáci se SP'!$A$4</c:f>
              <c:strCache>
                <c:ptCount val="1"/>
                <c:pt idx="0">
                  <c:v>ZŠ pro žáky bez SVP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>
                    <a:tint val="77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'ZŠ_celkem_žáci se SP'!$B$3:$R$3</c:f>
              <c:strCache>
                <c:ptCount val="17"/>
                <c:pt idx="0">
                  <c:v>2003/04</c:v>
                </c:pt>
                <c:pt idx="1">
                  <c:v>2004/05</c:v>
                </c:pt>
                <c:pt idx="2">
                  <c:v>2005/06</c:v>
                </c:pt>
                <c:pt idx="3">
                  <c:v>2006/07</c:v>
                </c:pt>
                <c:pt idx="4">
                  <c:v>2007/08</c:v>
                </c:pt>
                <c:pt idx="5">
                  <c:v>2008/09</c:v>
                </c:pt>
                <c:pt idx="6">
                  <c:v>2009/10</c:v>
                </c:pt>
                <c:pt idx="7">
                  <c:v>2010/11</c:v>
                </c:pt>
                <c:pt idx="8">
                  <c:v>2011/12</c:v>
                </c:pt>
                <c:pt idx="9">
                  <c:v>2012/13</c:v>
                </c:pt>
                <c:pt idx="10">
                  <c:v>2013/14</c:v>
                </c:pt>
                <c:pt idx="11">
                  <c:v>2014/15</c:v>
                </c:pt>
                <c:pt idx="12">
                  <c:v>2015/16</c:v>
                </c:pt>
                <c:pt idx="13">
                  <c:v>2016/17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'ZŠ_celkem_žáci se SP'!$B$4:$R$4</c:f>
              <c:numCache>
                <c:formatCode>#,##0</c:formatCode>
                <c:ptCount val="17"/>
                <c:pt idx="0">
                  <c:v>557</c:v>
                </c:pt>
                <c:pt idx="1">
                  <c:v>556</c:v>
                </c:pt>
                <c:pt idx="2">
                  <c:v>556</c:v>
                </c:pt>
                <c:pt idx="3">
                  <c:v>537</c:v>
                </c:pt>
                <c:pt idx="4">
                  <c:v>563</c:v>
                </c:pt>
                <c:pt idx="5">
                  <c:v>570</c:v>
                </c:pt>
                <c:pt idx="6">
                  <c:v>575</c:v>
                </c:pt>
                <c:pt idx="7">
                  <c:v>581</c:v>
                </c:pt>
                <c:pt idx="8">
                  <c:v>582</c:v>
                </c:pt>
                <c:pt idx="9">
                  <c:v>594</c:v>
                </c:pt>
                <c:pt idx="10">
                  <c:v>619</c:v>
                </c:pt>
                <c:pt idx="11">
                  <c:v>667</c:v>
                </c:pt>
                <c:pt idx="12">
                  <c:v>730</c:v>
                </c:pt>
                <c:pt idx="13">
                  <c:v>730</c:v>
                </c:pt>
                <c:pt idx="14">
                  <c:v>708</c:v>
                </c:pt>
                <c:pt idx="15">
                  <c:v>711</c:v>
                </c:pt>
                <c:pt idx="16">
                  <c:v>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C-4E45-A60C-D5AB47F04B98}"/>
            </c:ext>
          </c:extLst>
        </c:ser>
        <c:ser>
          <c:idx val="1"/>
          <c:order val="1"/>
          <c:tx>
            <c:strRef>
              <c:f>'ZŠ_celkem_žáci se SP'!$A$5</c:f>
              <c:strCache>
                <c:ptCount val="1"/>
                <c:pt idx="0">
                  <c:v>ZŠ pro žáky se SVP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>
                    <a:shade val="76000"/>
                  </a:schemeClr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'ZŠ_celkem_žáci se SP'!$B$3:$R$3</c:f>
              <c:strCache>
                <c:ptCount val="17"/>
                <c:pt idx="0">
                  <c:v>2003/04</c:v>
                </c:pt>
                <c:pt idx="1">
                  <c:v>2004/05</c:v>
                </c:pt>
                <c:pt idx="2">
                  <c:v>2005/06</c:v>
                </c:pt>
                <c:pt idx="3">
                  <c:v>2006/07</c:v>
                </c:pt>
                <c:pt idx="4">
                  <c:v>2007/08</c:v>
                </c:pt>
                <c:pt idx="5">
                  <c:v>2008/09</c:v>
                </c:pt>
                <c:pt idx="6">
                  <c:v>2009/10</c:v>
                </c:pt>
                <c:pt idx="7">
                  <c:v>2010/11</c:v>
                </c:pt>
                <c:pt idx="8">
                  <c:v>2011/12</c:v>
                </c:pt>
                <c:pt idx="9">
                  <c:v>2012/13</c:v>
                </c:pt>
                <c:pt idx="10">
                  <c:v>2013/14</c:v>
                </c:pt>
                <c:pt idx="11">
                  <c:v>2014/15</c:v>
                </c:pt>
                <c:pt idx="12">
                  <c:v>2015/16</c:v>
                </c:pt>
                <c:pt idx="13">
                  <c:v>2016/17</c:v>
                </c:pt>
                <c:pt idx="14">
                  <c:v>2017/18</c:v>
                </c:pt>
                <c:pt idx="15">
                  <c:v>2018/19</c:v>
                </c:pt>
                <c:pt idx="16">
                  <c:v>2019/20</c:v>
                </c:pt>
              </c:strCache>
            </c:strRef>
          </c:cat>
          <c:val>
            <c:numRef>
              <c:f>'ZŠ_celkem_žáci se SP'!$B$5:$R$5</c:f>
              <c:numCache>
                <c:formatCode>#,##0</c:formatCode>
                <c:ptCount val="17"/>
                <c:pt idx="0">
                  <c:v>944</c:v>
                </c:pt>
                <c:pt idx="1">
                  <c:v>937</c:v>
                </c:pt>
                <c:pt idx="2">
                  <c:v>763</c:v>
                </c:pt>
                <c:pt idx="3">
                  <c:v>739</c:v>
                </c:pt>
                <c:pt idx="4">
                  <c:v>708</c:v>
                </c:pt>
                <c:pt idx="5">
                  <c:v>694</c:v>
                </c:pt>
                <c:pt idx="6">
                  <c:v>680</c:v>
                </c:pt>
                <c:pt idx="7">
                  <c:v>635</c:v>
                </c:pt>
                <c:pt idx="8">
                  <c:v>559</c:v>
                </c:pt>
                <c:pt idx="9">
                  <c:v>519</c:v>
                </c:pt>
                <c:pt idx="10">
                  <c:v>504</c:v>
                </c:pt>
                <c:pt idx="11">
                  <c:v>516</c:v>
                </c:pt>
                <c:pt idx="12">
                  <c:v>528</c:v>
                </c:pt>
                <c:pt idx="13">
                  <c:v>496</c:v>
                </c:pt>
                <c:pt idx="14">
                  <c:v>465</c:v>
                </c:pt>
                <c:pt idx="15">
                  <c:v>378</c:v>
                </c:pt>
                <c:pt idx="16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3C-4E45-A60C-D5AB47F04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2259752"/>
        <c:axId val="582256800"/>
      </c:barChart>
      <c:catAx>
        <c:axId val="582259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2256800"/>
        <c:crosses val="autoZero"/>
        <c:auto val="1"/>
        <c:lblAlgn val="ctr"/>
        <c:lblOffset val="100"/>
        <c:noMultiLvlLbl val="0"/>
      </c:catAx>
      <c:valAx>
        <c:axId val="58225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22597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C23B3-BB05-47EC-B080-AFF06F8E158D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0FD5B-F75B-4D58-9301-8D0ACD4FA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4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7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7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6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7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8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3462A-2D5B-48AF-A3D4-EF8A90A50A80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475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4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4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smtClean="0"/>
              <a:t>12/9/2020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6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4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acebook.com/watchstitch/videos/1854126388006201/UzpfSTEyMTkzODIzOTY6MTAyMTczOTYxMzU3OTQ4OT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15/ijsl-2015-0046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smt.cz/vzdelavani/vysoke-skolstvi/prehled-vysokych-skol-v-cr-3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0" dirty="0" smtClean="0"/>
              <a:t>Osoby se sluchovým postižením</a:t>
            </a:r>
            <a:endParaRPr lang="en-GB" sz="55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20"/>
            <a:ext cx="8132445" cy="1657222"/>
          </a:xfrm>
        </p:spPr>
        <p:txBody>
          <a:bodyPr>
            <a:normAutofit fontScale="85000" lnSpcReduction="10000"/>
          </a:bodyPr>
          <a:lstStyle/>
          <a:p>
            <a:endParaRPr lang="cs-CZ" dirty="0"/>
          </a:p>
          <a:p>
            <a:r>
              <a:rPr lang="cs-CZ" sz="2600" b="0" dirty="0" smtClean="0"/>
              <a:t>Mgr</a:t>
            </a:r>
            <a:r>
              <a:rPr lang="cs-CZ" sz="2600" b="0" dirty="0"/>
              <a:t>. </a:t>
            </a:r>
            <a:r>
              <a:rPr lang="cs-CZ" sz="2600" dirty="0"/>
              <a:t>Andrea Hudáková</a:t>
            </a:r>
            <a:r>
              <a:rPr lang="cs-CZ" sz="2600" b="0" dirty="0"/>
              <a:t>, Ph.D</a:t>
            </a:r>
            <a:r>
              <a:rPr lang="cs-CZ" sz="2600" b="0" dirty="0" smtClean="0"/>
              <a:t>., Bc. </a:t>
            </a:r>
            <a:r>
              <a:rPr lang="cs-CZ" sz="2600" dirty="0" smtClean="0"/>
              <a:t>Kateřina Holubová</a:t>
            </a:r>
            <a:endParaRPr lang="cs-CZ" sz="2600" dirty="0"/>
          </a:p>
          <a:p>
            <a:r>
              <a:rPr lang="cs-CZ" sz="2600" b="0" dirty="0" smtClean="0"/>
              <a:t>Komunikace osob se sluchovým postižením</a:t>
            </a:r>
          </a:p>
          <a:p>
            <a:r>
              <a:rPr lang="cs-CZ" sz="2600" b="0" dirty="0" smtClean="0"/>
              <a:t>Ostrava, 24. </a:t>
            </a:r>
            <a:r>
              <a:rPr lang="cs-CZ" sz="2600" b="0" dirty="0"/>
              <a:t>9</a:t>
            </a:r>
            <a:r>
              <a:rPr lang="cs-CZ" sz="2600" b="0" dirty="0" smtClean="0"/>
              <a:t>. 2020 </a:t>
            </a:r>
            <a:endParaRPr lang="cs-CZ" sz="2600" b="0" dirty="0"/>
          </a:p>
          <a:p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208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6" name="Zástupný symbol pro obsah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475755"/>
              </p:ext>
            </p:extLst>
          </p:nvPr>
        </p:nvGraphicFramePr>
        <p:xfrm>
          <a:off x="1158107" y="1665019"/>
          <a:ext cx="7455649" cy="43586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0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</a:t>
                      </a:r>
                      <a:r>
                        <a:rPr lang="cs-CZ" sz="2000" baseline="0" dirty="0"/>
                        <a:t> studentů ČR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/>
                        <a:t>počet</a:t>
                      </a:r>
                      <a:r>
                        <a:rPr lang="cs-CZ" sz="2000" baseline="0" dirty="0"/>
                        <a:t> studentů UK</a:t>
                      </a:r>
                      <a:endParaRPr lang="en-GB" sz="20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2011/12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34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2012/13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140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26 (</a:t>
                      </a:r>
                      <a:r>
                        <a:rPr lang="cs-CZ" sz="2000" dirty="0" smtClean="0"/>
                        <a:t>19 </a:t>
                      </a:r>
                      <a:r>
                        <a:rPr lang="cs-CZ" sz="2000" dirty="0"/>
                        <a:t>%)</a:t>
                      </a:r>
                      <a:endParaRPr lang="cs-CZ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2013/14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170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33 </a:t>
                      </a:r>
                      <a:r>
                        <a:rPr lang="cs-CZ" sz="2000" dirty="0" smtClean="0"/>
                        <a:t>(19 </a:t>
                      </a:r>
                      <a:r>
                        <a:rPr lang="cs-CZ" sz="2000" dirty="0"/>
                        <a:t>%)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2014/15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177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38 (</a:t>
                      </a:r>
                      <a:r>
                        <a:rPr lang="cs-CZ" sz="2000" dirty="0" smtClean="0"/>
                        <a:t>21 </a:t>
                      </a:r>
                      <a:r>
                        <a:rPr lang="cs-CZ" sz="2000" dirty="0"/>
                        <a:t>%)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2015/16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187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35 </a:t>
                      </a:r>
                      <a:r>
                        <a:rPr lang="cs-CZ" sz="2000" dirty="0" smtClean="0"/>
                        <a:t>(19 </a:t>
                      </a:r>
                      <a:r>
                        <a:rPr lang="cs-CZ" sz="2000" dirty="0"/>
                        <a:t>%)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2016/17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194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42 (22 %)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2017/18</a:t>
                      </a:r>
                      <a:endParaRPr lang="en-GB" sz="20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191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42 (22 %)</a:t>
                      </a:r>
                      <a:endParaRPr lang="en-GB" sz="20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  <a:cs typeface="Arial" panose="020B0604020202020204" pitchFamily="34" charset="0"/>
                        </a:rPr>
                        <a:t>2018/19</a:t>
                      </a:r>
                      <a:endParaRPr lang="en-GB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194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45 (23 %)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  <a:cs typeface="Arial" panose="020B0604020202020204" pitchFamily="34" charset="0"/>
                        </a:rPr>
                        <a:t>2019/20</a:t>
                      </a:r>
                      <a:endParaRPr lang="en-GB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209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54 (26 %)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  <a:cs typeface="Arial" panose="020B0604020202020204" pitchFamily="34" charset="0"/>
                        </a:rPr>
                        <a:t>2020/21</a:t>
                      </a:r>
                      <a:endParaRPr lang="en-GB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55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047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4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50842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cs-CZ" sz="2600" b="1" dirty="0" smtClean="0"/>
              <a:t>Bc., </a:t>
            </a:r>
            <a:r>
              <a:rPr lang="cs-CZ" sz="2600" b="1" dirty="0" err="1" smtClean="0"/>
              <a:t>NMgr</a:t>
            </a:r>
            <a:r>
              <a:rPr lang="cs-CZ" sz="2600" b="1" dirty="0" smtClean="0"/>
              <a:t>. Mgr., PhD.</a:t>
            </a:r>
          </a:p>
          <a:p>
            <a:pPr lvl="0">
              <a:lnSpc>
                <a:spcPct val="120000"/>
              </a:lnSpc>
            </a:pPr>
            <a:r>
              <a:rPr lang="cs-CZ" sz="2600" b="1" dirty="0"/>
              <a:t>s</a:t>
            </a:r>
            <a:r>
              <a:rPr lang="cs-CZ" sz="2600" b="1" dirty="0" smtClean="0"/>
              <a:t>koro 50 oborů (v ČJ, také v AJ)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</a:t>
            </a:r>
            <a:r>
              <a:rPr lang="cs-CZ" sz="2400" dirty="0" smtClean="0"/>
              <a:t>edagogika (čeština; angličtina; pedagogika; </a:t>
            </a:r>
            <a:r>
              <a:rPr lang="cs-CZ" sz="2400" dirty="0" err="1" smtClean="0"/>
              <a:t>spec</a:t>
            </a:r>
            <a:r>
              <a:rPr lang="cs-CZ" sz="2400" dirty="0" smtClean="0"/>
              <a:t>. pedagogika; vychovatelství…) 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s</a:t>
            </a:r>
            <a:r>
              <a:rPr lang="cs-CZ" sz="2400" dirty="0" smtClean="0"/>
              <a:t>polečenské vědy (historie; sociologie; ekonomie; </a:t>
            </a:r>
            <a:r>
              <a:rPr lang="cs-CZ" sz="2400" b="1" dirty="0" smtClean="0"/>
              <a:t>lingvistika – španělština, francouzština, </a:t>
            </a:r>
            <a:r>
              <a:rPr lang="cs-CZ" sz="2400" b="1" dirty="0" err="1" smtClean="0"/>
              <a:t>koreanistika</a:t>
            </a:r>
            <a:r>
              <a:rPr lang="cs-CZ" sz="2400" b="1" dirty="0" smtClean="0"/>
              <a:t>, </a:t>
            </a:r>
            <a:r>
              <a:rPr lang="cs-CZ" sz="2400" b="1" dirty="0" err="1"/>
              <a:t>romistika</a:t>
            </a:r>
            <a:r>
              <a:rPr lang="cs-CZ" sz="2400" b="1" dirty="0"/>
              <a:t>; </a:t>
            </a:r>
            <a:r>
              <a:rPr lang="cs-CZ" sz="2400" b="1" dirty="0" smtClean="0"/>
              <a:t>hispanistika; Čeština v komunikaci neslyšících (lingvistika znakových jazyků)</a:t>
            </a:r>
            <a:r>
              <a:rPr lang="cs-CZ" sz="2400" dirty="0" smtClean="0"/>
              <a:t>; knihovnictví; informatika; právo; sociální práce; psychologie; teologie…)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t</a:t>
            </a:r>
            <a:r>
              <a:rPr lang="cs-CZ" sz="2400" dirty="0" smtClean="0"/>
              <a:t>ělesná výchova a sport</a:t>
            </a:r>
          </a:p>
          <a:p>
            <a:pPr lvl="1">
              <a:lnSpc>
                <a:spcPct val="120000"/>
              </a:lnSpc>
            </a:pPr>
            <a:r>
              <a:rPr lang="cs-CZ" sz="2400" b="1" dirty="0"/>
              <a:t>m</a:t>
            </a:r>
            <a:r>
              <a:rPr lang="cs-CZ" sz="2400" b="1" dirty="0" smtClean="0"/>
              <a:t>edicínské a zdravotnické obory (všeobecné lékařství, ergoterapie, farmacie, neurovědy…)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</a:t>
            </a:r>
            <a:r>
              <a:rPr lang="cs-CZ" sz="2400" dirty="0" smtClean="0"/>
              <a:t>řírodní vědy (biologie; chemie; kartografie…) </a:t>
            </a:r>
          </a:p>
          <a:p>
            <a:pPr lvl="0">
              <a:lnSpc>
                <a:spcPct val="12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42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850760"/>
              </p:ext>
            </p:extLst>
          </p:nvPr>
        </p:nvGraphicFramePr>
        <p:xfrm>
          <a:off x="1069848" y="1688123"/>
          <a:ext cx="10058400" cy="4484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10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06974"/>
              </p:ext>
            </p:extLst>
          </p:nvPr>
        </p:nvGraphicFramePr>
        <p:xfrm>
          <a:off x="1069848" y="2093976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78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Neslyšící studenti na UK</a:t>
            </a:r>
            <a:endParaRPr lang="en-GB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500110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88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65B100-CCC8-4DAB-A75D-5BDF0298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sz="2400" dirty="0" smtClean="0">
              <a:latin typeface="+mj-lt"/>
            </a:endParaRPr>
          </a:p>
          <a:p>
            <a:endParaRPr lang="en-GB" dirty="0"/>
          </a:p>
        </p:txBody>
      </p:sp>
      <p:pic>
        <p:nvPicPr>
          <p:cNvPr id="5" name="Zástupný symbol pro obsah 11">
            <a:extLst>
              <a:ext uri="{FF2B5EF4-FFF2-40B4-BE49-F238E27FC236}">
                <a16:creationId xmlns:a16="http://schemas.microsoft.com/office/drawing/2014/main" id="{C5291D61-8793-477C-9ED5-68B331A8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92" y="0"/>
            <a:ext cx="6845944" cy="70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i="1" dirty="0" smtClean="0"/>
          </a:p>
          <a:p>
            <a:endParaRPr lang="en-GB" dirty="0"/>
          </a:p>
        </p:txBody>
      </p:sp>
      <p:pic>
        <p:nvPicPr>
          <p:cNvPr id="4" name="Zástupný symbol obrázku 7">
            <a:extLst>
              <a:ext uri="{FF2B5EF4-FFF2-40B4-BE49-F238E27FC236}">
                <a16:creationId xmlns:a16="http://schemas.microsoft.com/office/drawing/2014/main" id="{18A23A97-E001-46F5-B112-C9FF4D41C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19200" y="-49409"/>
            <a:ext cx="9763125" cy="6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Neslyšící studenti na UK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k</a:t>
            </a:r>
            <a:r>
              <a:rPr lang="cs-CZ" sz="2400" dirty="0" smtClean="0"/>
              <a:t>aždý </a:t>
            </a:r>
            <a:r>
              <a:rPr lang="cs-CZ" sz="2400" b="1" dirty="0" smtClean="0"/>
              <a:t>student </a:t>
            </a:r>
            <a:r>
              <a:rPr lang="cs-CZ" sz="2400" b="1" dirty="0"/>
              <a:t>je individualita</a:t>
            </a:r>
            <a:r>
              <a:rPr lang="cs-CZ" sz="2400" dirty="0"/>
              <a:t> utvářená synergií mnoha rozličných </a:t>
            </a:r>
            <a:r>
              <a:rPr lang="cs-CZ" sz="2400" dirty="0" smtClean="0"/>
              <a:t>okolností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/>
              <a:t>► </a:t>
            </a:r>
            <a:r>
              <a:rPr lang="cs-CZ" sz="2400" b="1" dirty="0" smtClean="0"/>
              <a:t>podpora je vždy zcela unikátní</a:t>
            </a:r>
            <a:r>
              <a:rPr lang="cs-CZ" sz="2400" dirty="0" smtClean="0"/>
              <a:t>, „šitá na míru konkrétnímu studentu v konkrétních situacích“, </a:t>
            </a:r>
            <a:r>
              <a:rPr lang="cs-CZ" sz="2400" b="1" dirty="0" smtClean="0"/>
              <a:t>proměnlivá</a:t>
            </a:r>
            <a:endParaRPr lang="cs-CZ" sz="2400" b="1" dirty="0" smtClean="0"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5DA91F-D8F5-4660-8FDF-261F98214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28" y="0"/>
            <a:ext cx="10283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Úvod: přivítání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4000" dirty="0"/>
          </a:p>
          <a:p>
            <a:pPr marL="274320" lvl="1" indent="0">
              <a:buNone/>
            </a:pPr>
            <a:endParaRPr lang="cs-CZ" alt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1145406" y="1504029"/>
            <a:ext cx="8922619" cy="59188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944ED0-4C6A-436A-BCF2-A7C1C1E9D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89899" l="4799" r="93515">
                        <a14:foregroundMark x1="20363" y1="77525" x2="13489" y2="81818"/>
                        <a14:foregroundMark x1="13489" y1="81818" x2="7652" y2="77525"/>
                        <a14:foregroundMark x1="7652" y1="77525" x2="4799" y2="72727"/>
                        <a14:foregroundMark x1="92088" y1="78030" x2="93515" y2="65657"/>
                        <a14:foregroundMark x1="93515" y1="65657" x2="92737" y2="59848"/>
                        <a14:foregroundMark x1="18936" y1="8838" x2="16732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66" y="3654768"/>
            <a:ext cx="1574509" cy="8086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88" y="4292700"/>
            <a:ext cx="1831798" cy="9402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7" y="5503392"/>
            <a:ext cx="1831798" cy="940215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A81356-74B9-475E-86FB-20C7B96385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4" b="89785" l="7650" r="90687">
                        <a14:foregroundMark x1="9867" y1="87455" x2="7650" y2="88710"/>
                        <a14:foregroundMark x1="89468" y1="88351" x2="90798" y2="88889"/>
                        <a14:foregroundMark x1="14856" y1="10394" x2="12749" y2="8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78"/>
          <a:stretch/>
        </p:blipFill>
        <p:spPr>
          <a:xfrm>
            <a:off x="3357155" y="2215220"/>
            <a:ext cx="2177371" cy="10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Neslyšící studenti </a:t>
            </a:r>
            <a:r>
              <a:rPr lang="cs-CZ" dirty="0" smtClean="0"/>
              <a:t>v Ostravě</a:t>
            </a:r>
            <a:endParaRPr lang="en-GB" dirty="0"/>
          </a:p>
        </p:txBody>
      </p:sp>
      <p:graphicFrame>
        <p:nvGraphicFramePr>
          <p:cNvPr id="6" name="Zástupný symbol pro obsah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766654"/>
              </p:ext>
            </p:extLst>
          </p:nvPr>
        </p:nvGraphicFramePr>
        <p:xfrm>
          <a:off x="1158107" y="1665019"/>
          <a:ext cx="9376432" cy="46634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466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5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369">
                  <a:extLst>
                    <a:ext uri="{9D8B030D-6E8A-4147-A177-3AD203B41FA5}">
                      <a16:colId xmlns:a16="http://schemas.microsoft.com/office/drawing/2014/main" val="1256803935"/>
                    </a:ext>
                  </a:extLst>
                </a:gridCol>
                <a:gridCol w="2051369">
                  <a:extLst>
                    <a:ext uri="{9D8B030D-6E8A-4147-A177-3AD203B41FA5}">
                      <a16:colId xmlns:a16="http://schemas.microsoft.com/office/drawing/2014/main" val="3766211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>
                          <a:latin typeface="+mn-lt"/>
                        </a:rPr>
                        <a:t>rok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latin typeface="+mn-lt"/>
                        </a:rPr>
                        <a:t>počet</a:t>
                      </a:r>
                      <a:r>
                        <a:rPr lang="cs-CZ" sz="2000" b="1" baseline="0" dirty="0">
                          <a:latin typeface="+mn-lt"/>
                        </a:rPr>
                        <a:t> studentů ČR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latin typeface="+mn-lt"/>
                        </a:rPr>
                        <a:t>počet</a:t>
                      </a:r>
                      <a:r>
                        <a:rPr lang="cs-CZ" sz="2000" b="1" baseline="0" dirty="0">
                          <a:latin typeface="+mn-lt"/>
                        </a:rPr>
                        <a:t> studentů UK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latin typeface="+mn-lt"/>
                        </a:rPr>
                        <a:t>OU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latin typeface="+mn-lt"/>
                        </a:rPr>
                        <a:t>VŠB-TU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2011/12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34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2012/13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140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26 (</a:t>
                      </a:r>
                      <a:r>
                        <a:rPr lang="cs-CZ" sz="2000" b="0" dirty="0" smtClean="0">
                          <a:latin typeface="+mn-lt"/>
                        </a:rPr>
                        <a:t>19 </a:t>
                      </a:r>
                      <a:r>
                        <a:rPr lang="cs-CZ" sz="2000" b="0" dirty="0">
                          <a:latin typeface="+mn-lt"/>
                        </a:rPr>
                        <a:t>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4</a:t>
                      </a:r>
                      <a:endParaRPr lang="cs-CZ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3</a:t>
                      </a:r>
                      <a:endParaRPr lang="cs-CZ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2013/14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170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33 </a:t>
                      </a:r>
                      <a:r>
                        <a:rPr lang="cs-CZ" sz="2000" b="0" dirty="0" smtClean="0">
                          <a:latin typeface="+mn-lt"/>
                        </a:rPr>
                        <a:t>(19 </a:t>
                      </a:r>
                      <a:r>
                        <a:rPr lang="cs-CZ" sz="2000" b="0" dirty="0">
                          <a:latin typeface="+mn-lt"/>
                        </a:rPr>
                        <a:t>%)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8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6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2014/15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177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38 (</a:t>
                      </a:r>
                      <a:r>
                        <a:rPr lang="cs-CZ" sz="2000" b="0" dirty="0" smtClean="0">
                          <a:latin typeface="+mn-lt"/>
                        </a:rPr>
                        <a:t>21 </a:t>
                      </a:r>
                      <a:r>
                        <a:rPr lang="cs-CZ" sz="2000" b="0" dirty="0">
                          <a:latin typeface="+mn-lt"/>
                        </a:rPr>
                        <a:t>%)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9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4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2015/16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187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35 </a:t>
                      </a:r>
                      <a:r>
                        <a:rPr lang="cs-CZ" sz="2000" b="0" dirty="0" smtClean="0">
                          <a:latin typeface="+mn-lt"/>
                        </a:rPr>
                        <a:t>(19 </a:t>
                      </a:r>
                      <a:r>
                        <a:rPr lang="cs-CZ" sz="2000" b="0" dirty="0">
                          <a:latin typeface="+mn-lt"/>
                        </a:rPr>
                        <a:t>%)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8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2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2016/17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194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42 (22 %)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8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4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2017/18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191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>
                          <a:latin typeface="+mn-lt"/>
                        </a:rPr>
                        <a:t>42 (22 %)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6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3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  <a:cs typeface="Arial" panose="020B0604020202020204" pitchFamily="34" charset="0"/>
                        </a:rPr>
                        <a:t>2018/19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194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45 (23 %)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6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3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  <a:cs typeface="Arial" panose="020B0604020202020204" pitchFamily="34" charset="0"/>
                        </a:rPr>
                        <a:t>2019/20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209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54 (26 %)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10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</a:rPr>
                        <a:t>6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35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0" dirty="0" smtClean="0">
                          <a:latin typeface="+mn-lt"/>
                          <a:cs typeface="Arial" panose="020B0604020202020204" pitchFamily="34" charset="0"/>
                        </a:rPr>
                        <a:t>2020/21</a:t>
                      </a:r>
                    </a:p>
                  </a:txBody>
                  <a:tcPr marL="79735" marR="79735" marT="34290" marB="3429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+mn-lt"/>
                        </a:rPr>
                        <a:t>55</a:t>
                      </a:r>
                      <a:endParaRPr lang="en-GB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78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7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Neslyšící</a:t>
            </a:r>
            <a:r>
              <a:rPr lang="cs-CZ" dirty="0"/>
              <a:t> </a:t>
            </a:r>
            <a:r>
              <a:rPr lang="cs-CZ" dirty="0" smtClean="0"/>
              <a:t>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47900"/>
            <a:ext cx="8825659" cy="4269858"/>
          </a:xfrm>
        </p:spPr>
        <p:txBody>
          <a:bodyPr>
            <a:normAutofit/>
          </a:bodyPr>
          <a:lstStyle/>
          <a:p>
            <a:r>
              <a:rPr lang="cs-CZ" sz="2400" dirty="0"/>
              <a:t>VŠ studuje 64 % „slyšící populace ve věku 18–23 let“, ale </a:t>
            </a:r>
            <a:r>
              <a:rPr lang="cs-CZ" sz="2400" b="1" dirty="0"/>
              <a:t>pouze 5–9 % „neslyšící populace ve věku 18–23 let“</a:t>
            </a:r>
          </a:p>
          <a:p>
            <a:r>
              <a:rPr lang="cs-CZ" sz="2400" b="1" dirty="0" smtClean="0"/>
              <a:t>podpora při studiu </a:t>
            </a:r>
            <a:r>
              <a:rPr lang="cs-CZ" sz="2400" dirty="0" smtClean="0"/>
              <a:t>(na 26 veřejných VŠ)</a:t>
            </a:r>
          </a:p>
          <a:p>
            <a:pPr lvl="1"/>
            <a:r>
              <a:rPr lang="cs-CZ" sz="2400" dirty="0"/>
              <a:t>bezplatná</a:t>
            </a:r>
          </a:p>
          <a:p>
            <a:pPr lvl="1"/>
            <a:r>
              <a:rPr lang="cs-CZ" sz="2400" dirty="0"/>
              <a:t>š</a:t>
            </a:r>
            <a:r>
              <a:rPr lang="cs-CZ" sz="2400" dirty="0" smtClean="0"/>
              <a:t>iroká (?)</a:t>
            </a:r>
            <a:endParaRPr lang="cs-CZ" sz="2400" dirty="0"/>
          </a:p>
          <a:p>
            <a:pPr lvl="1"/>
            <a:r>
              <a:rPr lang="cs-CZ" sz="2400" dirty="0"/>
              <a:t>s</a:t>
            </a:r>
            <a:r>
              <a:rPr lang="cs-CZ" sz="2400" dirty="0" smtClean="0"/>
              <a:t>tandardizovaná (?)</a:t>
            </a:r>
            <a:endParaRPr lang="cs-CZ" sz="2400" dirty="0"/>
          </a:p>
          <a:p>
            <a:r>
              <a:rPr lang="cs-CZ" sz="2400" b="1" dirty="0"/>
              <a:t>ú</a:t>
            </a:r>
            <a:r>
              <a:rPr lang="cs-CZ" sz="2400" b="1" dirty="0" smtClean="0"/>
              <a:t>spěšnost srovnatelná se slyšícími studenty </a:t>
            </a:r>
            <a:r>
              <a:rPr lang="cs-CZ" sz="2400" dirty="0" smtClean="0"/>
              <a:t>(?)</a:t>
            </a:r>
          </a:p>
          <a:p>
            <a:pPr lvl="1"/>
            <a:r>
              <a:rPr lang="cs-CZ" sz="2200" b="1" dirty="0" smtClean="0"/>
              <a:t>příčiny </a:t>
            </a:r>
            <a:r>
              <a:rPr lang="cs-CZ" sz="2200" b="1" dirty="0"/>
              <a:t>zanechání studia </a:t>
            </a:r>
            <a:r>
              <a:rPr lang="cs-CZ" sz="2200" dirty="0"/>
              <a:t>u slyšících a neslyšících studentů </a:t>
            </a:r>
            <a:r>
              <a:rPr lang="cs-CZ" sz="2200" b="1" dirty="0"/>
              <a:t>se často liší</a:t>
            </a:r>
          </a:p>
          <a:p>
            <a:endParaRPr lang="cs-CZ" sz="2400" dirty="0" smtClean="0"/>
          </a:p>
          <a:p>
            <a:endParaRPr lang="cs-CZ" sz="2400" dirty="0" smtClean="0">
              <a:latin typeface="+mj-lt"/>
            </a:endParaRPr>
          </a:p>
          <a:p>
            <a:endParaRPr lang="cs-CZ" sz="2400" dirty="0" smtClean="0">
              <a:latin typeface="+mj-lt"/>
            </a:endParaRPr>
          </a:p>
          <a:p>
            <a:endParaRPr lang="cs-CZ" sz="2400" dirty="0">
              <a:latin typeface="+mj-lt"/>
            </a:endParaRPr>
          </a:p>
          <a:p>
            <a:endParaRPr lang="cs-CZ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69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Hluchota???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3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Přímá spojnice se šipkou 8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Přímá spojnice se šipkou 3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2020185" y="4062490"/>
            <a:ext cx="7981413" cy="935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40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deficitu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14" y="1926191"/>
            <a:ext cx="4618496" cy="3960000"/>
          </a:xfrm>
        </p:spPr>
      </p:pic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093976"/>
            <a:ext cx="4754880" cy="4391884"/>
          </a:xfrm>
        </p:spPr>
        <p:txBody>
          <a:bodyPr>
            <a:no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Medicínský přístup</a:t>
            </a:r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Překonat bariéry</a:t>
            </a:r>
          </a:p>
          <a:p>
            <a:r>
              <a:rPr lang="cs-CZ" sz="2400" dirty="0" smtClean="0"/>
              <a:t>„zařadit se do společnosti“</a:t>
            </a:r>
            <a:endParaRPr lang="en-US" sz="24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2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Deaf in </a:t>
            </a:r>
            <a:r>
              <a:rPr lang="en-US" dirty="0" smtClean="0">
                <a:cs typeface="Arial" panose="020B0604020202020204" pitchFamily="34" charset="0"/>
              </a:rPr>
              <a:t>the</a:t>
            </a:r>
            <a:r>
              <a:rPr lang="cs-CZ" dirty="0" smtClean="0">
                <a:cs typeface="Arial" panose="020B0604020202020204" pitchFamily="34" charset="0"/>
              </a:rPr>
              <a:t> Czech Republic</a:t>
            </a:r>
            <a:br>
              <a:rPr lang="cs-CZ" dirty="0" smtClean="0">
                <a:cs typeface="Arial" panose="020B0604020202020204" pitchFamily="34" charset="0"/>
              </a:rPr>
            </a:br>
            <a:r>
              <a:rPr lang="cs-CZ" dirty="0" smtClean="0">
                <a:cs typeface="Arial" panose="020B0604020202020204" pitchFamily="34" charset="0"/>
                <a:sym typeface="Symbol" panose="05050102010706020507" pitchFamily="18" charset="2"/>
              </a:rPr>
              <a:t> 1998</a:t>
            </a:r>
            <a:endParaRPr lang="en-US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Medicine view of point</a:t>
            </a:r>
          </a:p>
          <a:p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322576"/>
            <a:ext cx="4754880" cy="4434840"/>
          </a:xfrm>
        </p:spPr>
        <p:txBody>
          <a:bodyPr>
            <a:normAutofit fontScale="77500" lnSpcReduction="20000"/>
          </a:bodyPr>
          <a:lstStyle/>
          <a:p>
            <a:endParaRPr lang="cs-CZ" sz="3100" b="1" dirty="0" smtClean="0"/>
          </a:p>
          <a:p>
            <a:r>
              <a:rPr lang="en-US" sz="3100" b="1" dirty="0" smtClean="0"/>
              <a:t>Medical care</a:t>
            </a:r>
            <a:endParaRPr lang="cs-CZ" sz="3100" b="1" dirty="0" smtClean="0"/>
          </a:p>
          <a:p>
            <a:endParaRPr lang="cs-CZ" sz="3100" b="1" dirty="0"/>
          </a:p>
          <a:p>
            <a:endParaRPr lang="cs-CZ" sz="3100" b="1" dirty="0" smtClean="0"/>
          </a:p>
          <a:p>
            <a:endParaRPr lang="cs-CZ" sz="3100" b="1" dirty="0"/>
          </a:p>
          <a:p>
            <a:endParaRPr lang="cs-CZ" sz="3100" b="1" dirty="0" smtClean="0"/>
          </a:p>
          <a:p>
            <a:endParaRPr lang="cs-CZ" sz="3100" b="1" dirty="0"/>
          </a:p>
          <a:p>
            <a:r>
              <a:rPr lang="en-US" sz="2800" dirty="0" smtClean="0"/>
              <a:t>Detection</a:t>
            </a:r>
          </a:p>
          <a:p>
            <a:r>
              <a:rPr lang="en-US" sz="2800" dirty="0" smtClean="0"/>
              <a:t>Diagnostic</a:t>
            </a:r>
          </a:p>
          <a:p>
            <a:r>
              <a:rPr lang="en-US" sz="2800" dirty="0" smtClean="0"/>
              <a:t>Treatment</a:t>
            </a:r>
          </a:p>
          <a:p>
            <a:r>
              <a:rPr lang="en-US" sz="2800" dirty="0" smtClean="0"/>
              <a:t>Hearing aids</a:t>
            </a:r>
          </a:p>
          <a:p>
            <a:endParaRPr lang="en-GB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 flipV="1">
            <a:off x="6364224" y="981075"/>
            <a:ext cx="5056632" cy="63158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4"/>
          </p:nvPr>
        </p:nvSpPr>
        <p:spPr>
          <a:xfrm>
            <a:off x="6364224" y="1857375"/>
            <a:ext cx="5056632" cy="5220081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Pedagogical care: speech</a:t>
            </a:r>
            <a:r>
              <a:rPr lang="cs-CZ" sz="2400" b="1" dirty="0" smtClean="0"/>
              <a:t> </a:t>
            </a:r>
            <a:r>
              <a:rPr lang="en-US" sz="2400" b="1" dirty="0" smtClean="0"/>
              <a:t>therapy (next to the education)</a:t>
            </a:r>
          </a:p>
          <a:p>
            <a:r>
              <a:rPr lang="en-US" sz="2200" dirty="0" smtClean="0"/>
              <a:t>Special schools for the deaf: therapy preferred over education </a:t>
            </a:r>
            <a:r>
              <a:rPr lang="en-US" sz="2200" dirty="0" smtClean="0">
                <a:sym typeface="Symbol" panose="05050102010706020507" pitchFamily="18" charset="2"/>
              </a:rPr>
              <a:t> </a:t>
            </a:r>
            <a:r>
              <a:rPr lang="en-US" sz="2200" dirty="0" smtClean="0"/>
              <a:t>low level of education </a:t>
            </a:r>
            <a:r>
              <a:rPr lang="en-US" sz="2200" dirty="0" smtClean="0">
                <a:sym typeface="Symbol" panose="05050102010706020507" pitchFamily="18" charset="2"/>
              </a:rPr>
              <a:t></a:t>
            </a:r>
            <a:r>
              <a:rPr lang="en-US" sz="2200" dirty="0" smtClean="0"/>
              <a:t> manual professions</a:t>
            </a:r>
          </a:p>
          <a:p>
            <a:endParaRPr lang="en-US" sz="2400" dirty="0" smtClean="0"/>
          </a:p>
          <a:p>
            <a:endParaRPr lang="en-US" sz="2600" dirty="0" smtClean="0"/>
          </a:p>
          <a:p>
            <a:r>
              <a:rPr lang="en-US" sz="2600" b="1" dirty="0" smtClean="0"/>
              <a:t>Social system</a:t>
            </a:r>
          </a:p>
          <a:p>
            <a:r>
              <a:rPr lang="en-US" sz="2200" dirty="0" smtClean="0"/>
              <a:t>Disability pensions</a:t>
            </a:r>
          </a:p>
          <a:p>
            <a:r>
              <a:rPr lang="en-US" sz="2200" dirty="0" smtClean="0"/>
              <a:t>Various advantages in the everyday life (traffic transport, housing etc.) </a:t>
            </a:r>
          </a:p>
          <a:p>
            <a:endParaRPr lang="en-US" dirty="0"/>
          </a:p>
        </p:txBody>
      </p:sp>
      <p:pic>
        <p:nvPicPr>
          <p:cNvPr id="5124" name="Picture 4" descr="VÃ½sledek obrÃ¡zku pro foniat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03" y="3176396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audi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52" y="3982212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hnutá šipka 14"/>
          <p:cNvSpPr/>
          <p:nvPr/>
        </p:nvSpPr>
        <p:spPr>
          <a:xfrm rot="5400000" flipH="1">
            <a:off x="6462202" y="3651440"/>
            <a:ext cx="489585" cy="116027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hnutá šipka 15"/>
          <p:cNvSpPr/>
          <p:nvPr/>
        </p:nvSpPr>
        <p:spPr>
          <a:xfrm rot="16200000" flipH="1" flipV="1">
            <a:off x="4248339" y="3049268"/>
            <a:ext cx="487047" cy="118440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>
            <a:off x="3511296" y="2784348"/>
            <a:ext cx="2752344" cy="219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hnutá šipka 22"/>
          <p:cNvSpPr/>
          <p:nvPr/>
        </p:nvSpPr>
        <p:spPr>
          <a:xfrm rot="16200000" flipH="1" flipV="1">
            <a:off x="6475537" y="4191319"/>
            <a:ext cx="487047" cy="118440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3" y="2942137"/>
            <a:ext cx="2090932" cy="15483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096956" y="3141859"/>
            <a:ext cx="7740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Stud</a:t>
            </a:r>
            <a:r>
              <a:rPr lang="cs-CZ" sz="2200" dirty="0" err="1" smtClean="0"/>
              <a:t>ijní</a:t>
            </a:r>
            <a:r>
              <a:rPr lang="en-US" sz="2200" dirty="0" smtClean="0"/>
              <a:t> </a:t>
            </a:r>
            <a:r>
              <a:rPr lang="en-US" sz="2200" dirty="0"/>
              <a:t>program: </a:t>
            </a:r>
            <a:r>
              <a:rPr lang="cs-CZ" sz="2200" dirty="0" smtClean="0"/>
              <a:t>Čeština v komunikaci neslyšících</a:t>
            </a:r>
            <a:endParaRPr lang="en-US" sz="2200" dirty="0"/>
          </a:p>
          <a:p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1998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096956" y="965059"/>
            <a:ext cx="3487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Univerzita Karlova</a:t>
            </a:r>
          </a:p>
          <a:p>
            <a:r>
              <a:rPr lang="cs-CZ" sz="2200" b="1" dirty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  <a:t>1348</a:t>
            </a:r>
            <a:endParaRPr lang="en-GB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096956" y="1906928"/>
            <a:ext cx="31114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F</a:t>
            </a:r>
            <a:r>
              <a:rPr lang="cs-CZ" sz="2200" dirty="0" err="1" smtClean="0"/>
              <a:t>ilozofická</a:t>
            </a:r>
            <a:r>
              <a:rPr lang="cs-CZ" sz="2200" dirty="0" smtClean="0"/>
              <a:t> fakulta</a:t>
            </a:r>
          </a:p>
          <a:p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  <a:t>*1348</a:t>
            </a: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AutoShape 6" descr="FilozofickÃ¡ fakulta Univerzity Karlov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2" descr="FilozofickÃ¡ fakulta Univerzity Karlo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5" y="96505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096956" y="5507901"/>
            <a:ext cx="8475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Stud</a:t>
            </a:r>
            <a:r>
              <a:rPr lang="cs-CZ" sz="2200" dirty="0" err="1" smtClean="0"/>
              <a:t>ijní</a:t>
            </a:r>
            <a:r>
              <a:rPr lang="en-US" sz="2200" dirty="0" smtClean="0"/>
              <a:t> </a:t>
            </a:r>
            <a:r>
              <a:rPr lang="en-US" sz="2200" dirty="0"/>
              <a:t>program: </a:t>
            </a:r>
            <a:r>
              <a:rPr lang="cs-CZ" sz="2200" dirty="0" smtClean="0"/>
              <a:t>Jazyky a komunikace neslyšících</a:t>
            </a:r>
            <a:endParaRPr lang="en-US" sz="2200" dirty="0"/>
          </a:p>
          <a:p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en-US" sz="22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96956" y="4105455"/>
            <a:ext cx="7496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Ústav jazyků a komunikace neslyšících</a:t>
            </a:r>
          </a:p>
          <a:p>
            <a:r>
              <a:rPr lang="en-US" sz="2200" dirty="0" smtClean="0"/>
              <a:t>Institute of Deaf Studies</a:t>
            </a:r>
            <a:endParaRPr lang="cs-CZ" sz="2200" dirty="0" smtClean="0"/>
          </a:p>
          <a:p>
            <a:r>
              <a:rPr lang="cs-CZ" sz="2200" b="1" dirty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6922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deficitu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14" y="1926191"/>
            <a:ext cx="4618496" cy="3960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187677" y="750988"/>
            <a:ext cx="2639035" cy="240177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029" y="1926191"/>
            <a:ext cx="2399551" cy="18071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342" y="3170696"/>
            <a:ext cx="2362959" cy="23125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794" y="4048196"/>
            <a:ext cx="2388758" cy="20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deficitu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187677" y="750988"/>
            <a:ext cx="2639035" cy="240177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29" y="1926191"/>
            <a:ext cx="2399551" cy="18071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42" y="3170696"/>
            <a:ext cx="2362959" cy="23125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794" y="4048196"/>
            <a:ext cx="2388758" cy="2073510"/>
          </a:xfrm>
          <a:prstGeom prst="rect">
            <a:avLst/>
          </a:prstGeom>
        </p:spPr>
      </p:pic>
      <p:pic>
        <p:nvPicPr>
          <p:cNvPr id="10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4" y="1926191"/>
            <a:ext cx="4618496" cy="3960000"/>
          </a:xfrm>
        </p:spPr>
      </p:pic>
    </p:spTree>
    <p:extLst>
      <p:ext uri="{BB962C8B-B14F-4D97-AF65-F5344CB8AC3E}">
        <p14:creationId xmlns:p14="http://schemas.microsoft.com/office/powerpoint/2010/main" val="4964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deficitu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1877495"/>
            <a:ext cx="4618496" cy="3960000"/>
          </a:xfrm>
        </p:spPr>
      </p:pic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093976"/>
            <a:ext cx="4754880" cy="4391884"/>
          </a:xfrm>
        </p:spPr>
        <p:txBody>
          <a:bodyPr>
            <a:no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Medicínský přístup</a:t>
            </a:r>
          </a:p>
          <a:p>
            <a:r>
              <a:rPr lang="cs-CZ" sz="2400" b="1" dirty="0" smtClean="0">
                <a:solidFill>
                  <a:srgbClr val="92D050"/>
                </a:solidFill>
                <a:sym typeface="Symbol" panose="05050102010706020507" pitchFamily="18" charset="2"/>
              </a:rPr>
              <a:t> Sociální přístup</a:t>
            </a:r>
          </a:p>
          <a:p>
            <a:endParaRPr lang="cs-CZ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Překonat bariéry</a:t>
            </a:r>
          </a:p>
          <a:p>
            <a:r>
              <a:rPr lang="cs-CZ" sz="2400" dirty="0" smtClean="0"/>
              <a:t>„zařadit se do společnosti“</a:t>
            </a:r>
          </a:p>
          <a:p>
            <a:r>
              <a:rPr lang="cs-CZ" sz="2400" b="1" dirty="0" smtClean="0">
                <a:solidFill>
                  <a:srgbClr val="92D050"/>
                </a:solidFill>
              </a:rPr>
              <a:t>Pomáhající společnost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" y="1877495"/>
            <a:ext cx="4618496" cy="3960000"/>
          </a:xfrm>
        </p:spPr>
      </p:pic>
    </p:spTree>
    <p:extLst>
      <p:ext uri="{BB962C8B-B14F-4D97-AF65-F5344CB8AC3E}">
        <p14:creationId xmlns:p14="http://schemas.microsoft.com/office/powerpoint/2010/main" val="36123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  <a:hlinkClick r:id="rId2"/>
              </a:rPr>
              <a:t>Lékárnice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VÃ½sledek obrÃ¡zku pro Å¾eleznÃ­k velkÃ¡ pardubick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484632"/>
            <a:ext cx="11416551" cy="51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Disability vs. silné stránky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5"/>
            <a:ext cx="10058400" cy="763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cs typeface="Arial" panose="020B0604020202020204" pitchFamily="34" charset="0"/>
              </a:rPr>
              <a:t>p</a:t>
            </a:r>
            <a:r>
              <a:rPr lang="cs-CZ" sz="2400" dirty="0" smtClean="0">
                <a:cs typeface="Arial" panose="020B0604020202020204" pitchFamily="34" charset="0"/>
              </a:rPr>
              <a:t>aradigma deficitu  	      </a:t>
            </a:r>
            <a:r>
              <a:rPr lang="cs-CZ" sz="2400" b="1" dirty="0" smtClean="0">
                <a:cs typeface="Arial" panose="020B0604020202020204" pitchFamily="34" charset="0"/>
              </a:rPr>
              <a:t>disability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4136307" y="2322024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Zástupný symbol pro text 2"/>
          <p:cNvSpPr txBox="1">
            <a:spLocks/>
          </p:cNvSpPr>
          <p:nvPr/>
        </p:nvSpPr>
        <p:spPr>
          <a:xfrm>
            <a:off x="956833" y="2964230"/>
            <a:ext cx="10058400" cy="76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paradigma potenciálu  	          </a:t>
            </a:r>
            <a:r>
              <a:rPr lang="cs-CZ" sz="2400" b="1" dirty="0" smtClean="0">
                <a:cs typeface="Arial" panose="020B0604020202020204" pitchFamily="34" charset="0"/>
              </a:rPr>
              <a:t>silné stránky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Šipka doprava 10"/>
          <p:cNvSpPr/>
          <p:nvPr/>
        </p:nvSpPr>
        <p:spPr>
          <a:xfrm flipV="1">
            <a:off x="4552781" y="3186330"/>
            <a:ext cx="1062427" cy="13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6517224" y="1564475"/>
            <a:ext cx="4754880" cy="967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Partner</a:t>
            </a:r>
            <a:r>
              <a:rPr lang="cs-CZ" sz="2400" dirty="0" err="1" smtClean="0"/>
              <a:t>ství</a:t>
            </a:r>
            <a:r>
              <a:rPr lang="en-US" sz="2400" dirty="0" smtClean="0"/>
              <a:t> </a:t>
            </a:r>
            <a:r>
              <a:rPr lang="cs-CZ" sz="2400" dirty="0" smtClean="0"/>
              <a:t>s </a:t>
            </a:r>
            <a:r>
              <a:rPr lang="en-US" sz="2400" dirty="0" err="1" smtClean="0"/>
              <a:t>respe</a:t>
            </a:r>
            <a:r>
              <a:rPr lang="cs-CZ" sz="2400" dirty="0" smtClean="0"/>
              <a:t>k</a:t>
            </a:r>
            <a:r>
              <a:rPr lang="en-US" sz="2400" dirty="0" smtClean="0"/>
              <a:t>t</a:t>
            </a:r>
            <a:r>
              <a:rPr lang="cs-CZ" sz="2400" dirty="0" err="1" smtClean="0"/>
              <a:t>em</a:t>
            </a:r>
            <a:r>
              <a:rPr lang="cs-CZ" sz="2400" dirty="0" smtClean="0"/>
              <a:t> k rozličnosti životních cest</a:t>
            </a:r>
            <a:endParaRPr lang="en-US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37" y="1953244"/>
            <a:ext cx="5279999" cy="3960000"/>
          </a:xfrm>
        </p:spPr>
      </p:pic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679405"/>
            <a:ext cx="4754880" cy="3806455"/>
          </a:xfrm>
        </p:spPr>
        <p:txBody>
          <a:bodyPr>
            <a:noAutofit/>
          </a:bodyPr>
          <a:lstStyle/>
          <a:p>
            <a:r>
              <a:rPr lang="cs-CZ" sz="2400" dirty="0" smtClean="0"/>
              <a:t>Vytvoření podmínek pro </a:t>
            </a:r>
            <a:r>
              <a:rPr lang="cs-CZ" sz="2400" b="1" dirty="0" smtClean="0"/>
              <a:t>max. uplatnění potenciálu každého člověka</a:t>
            </a:r>
            <a:r>
              <a:rPr lang="cs-CZ" sz="2400" dirty="0" smtClean="0"/>
              <a:t>, a to ve všech sférách života</a:t>
            </a:r>
            <a:endParaRPr lang="en-US" sz="2400" dirty="0" smtClean="0"/>
          </a:p>
          <a:p>
            <a:r>
              <a:rPr lang="cs-CZ" sz="2400" dirty="0" smtClean="0"/>
              <a:t>Vytvoření podmínek pro </a:t>
            </a:r>
            <a:r>
              <a:rPr lang="cs-CZ" sz="2400" b="1" dirty="0" smtClean="0"/>
              <a:t>„vizuální život“</a:t>
            </a:r>
            <a:endParaRPr lang="en-US" sz="2400" b="1" dirty="0" smtClean="0"/>
          </a:p>
          <a:p>
            <a:r>
              <a:rPr lang="cs-CZ" sz="2400" dirty="0" smtClean="0"/>
              <a:t>Úmluva OSN o právech osob se zdravotním postižením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465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6517224" y="1564475"/>
            <a:ext cx="5018284" cy="967562"/>
          </a:xfrm>
        </p:spPr>
        <p:txBody>
          <a:bodyPr>
            <a:noAutofit/>
          </a:bodyPr>
          <a:lstStyle/>
          <a:p>
            <a:r>
              <a:rPr lang="cs-CZ" sz="2400" dirty="0" smtClean="0"/>
              <a:t>Kulturně lingvistický </a:t>
            </a:r>
            <a:r>
              <a:rPr lang="cs-CZ" sz="2400" dirty="0"/>
              <a:t>přístup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37" y="1953244"/>
            <a:ext cx="5279999" cy="3960000"/>
          </a:xfrm>
        </p:spPr>
      </p:pic>
      <p:pic>
        <p:nvPicPr>
          <p:cNvPr id="8" name="Picture 6" descr="VÃ½sledek obrÃ¡zku pro Å¡Ã­ÅenÃ­ vln na hladinÄ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82" y="2532037"/>
            <a:ext cx="5601599" cy="24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00" y="4002614"/>
            <a:ext cx="2090932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8894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</a:rPr>
              <a:t>lumočení 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endParaRPr lang="cs-CZ" sz="2400" dirty="0" smtClean="0"/>
          </a:p>
          <a:p>
            <a:endParaRPr lang="en-US" sz="2400" b="1" dirty="0" smtClean="0"/>
          </a:p>
          <a:p>
            <a:endParaRPr lang="cs-CZ" sz="3100" b="1" dirty="0" smtClean="0"/>
          </a:p>
          <a:p>
            <a:endParaRPr lang="cs-CZ" sz="3100" b="1" dirty="0"/>
          </a:p>
          <a:p>
            <a:endParaRPr lang="en-GB" dirty="0"/>
          </a:p>
        </p:txBody>
      </p:sp>
      <p:pic>
        <p:nvPicPr>
          <p:cNvPr id="1331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9" y="2711867"/>
            <a:ext cx="7027860" cy="41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Ã½sledek obrÃ¡zku pro tlumoÄenÃ­ pro neslyÅ¡Ã­c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2665975"/>
            <a:ext cx="9012853" cy="41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31" y="2654528"/>
            <a:ext cx="7472840" cy="42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Ã½sledek obrÃ¡zku pro tlumoÄenÃ­ pro neslyÅ¡Ã­cÃ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36" y="2665975"/>
            <a:ext cx="5474660" cy="41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VÃ½sledek obrÃ¡zku pro neslyÅ¡Ã­cÃ­ farno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44" name="Picture 20" descr="VÃ½sledek obrÃ¡zku pro neslyÅ¡Ã­cÃ­ farno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43" y="2607740"/>
            <a:ext cx="5466114" cy="425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www.tyden.cz/obrazek/201801/5a71d82ca979a/crop-1406612-p20180131080490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18" y="2632742"/>
            <a:ext cx="8779748" cy="4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8"/>
          <a:srcRect l="9919" t="32258" r="49195" b="18997"/>
          <a:stretch/>
        </p:blipFill>
        <p:spPr>
          <a:xfrm>
            <a:off x="2908699" y="2645966"/>
            <a:ext cx="6280886" cy="4212034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 rotWithShape="1">
          <a:blip r:embed="rId9"/>
          <a:srcRect l="18237" t="13474" r="20342" b="13544"/>
          <a:stretch/>
        </p:blipFill>
        <p:spPr>
          <a:xfrm>
            <a:off x="2857358" y="2625663"/>
            <a:ext cx="6332226" cy="4232337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 rotWithShape="1">
          <a:blip r:embed="rId10"/>
          <a:srcRect t="4731"/>
          <a:stretch/>
        </p:blipFill>
        <p:spPr>
          <a:xfrm>
            <a:off x="2050950" y="2618502"/>
            <a:ext cx="7911197" cy="42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8894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cs-CZ" sz="2400" b="1" dirty="0" err="1" smtClean="0">
                <a:solidFill>
                  <a:schemeClr val="accent5">
                    <a:lumMod val="75000"/>
                  </a:schemeClr>
                </a:solidFill>
              </a:rPr>
              <a:t>imultánní</a:t>
            </a:r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</a:rPr>
              <a:t> přepis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endParaRPr lang="cs-CZ" sz="2400" dirty="0" smtClean="0"/>
          </a:p>
          <a:p>
            <a:endParaRPr lang="en-US" sz="2400" b="1" dirty="0" smtClean="0"/>
          </a:p>
          <a:p>
            <a:endParaRPr lang="cs-CZ" sz="3100" b="1" dirty="0" smtClean="0"/>
          </a:p>
          <a:p>
            <a:endParaRPr lang="cs-CZ" sz="3100" b="1" dirty="0"/>
          </a:p>
          <a:p>
            <a:endParaRPr lang="en-GB" dirty="0"/>
          </a:p>
        </p:txBody>
      </p:sp>
      <p:sp>
        <p:nvSpPr>
          <p:cNvPr id="22" name="AutoShape 12" descr="VÃ½sledek obrÃ¡zku pro Å¡Ã­ÅenÃ­ vln na hladin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6392" name="Picture 8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43" y="2516007"/>
            <a:ext cx="5782314" cy="434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czsp.cun.cz/images/typy-prepisu/notebook-jednotliv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95" y="2502783"/>
            <a:ext cx="5376811" cy="435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60" y="2585884"/>
            <a:ext cx="5740280" cy="42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VÃ½sledek obrÃ¡zku pro simultÃ¡nnÃ­ pÅepis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11" y="2516009"/>
            <a:ext cx="5796779" cy="43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4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8894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</a:rPr>
              <a:t>Tlumočení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+ S</a:t>
            </a:r>
            <a:r>
              <a:rPr lang="cs-CZ" sz="2400" b="1" dirty="0" err="1" smtClean="0">
                <a:solidFill>
                  <a:schemeClr val="accent5">
                    <a:lumMod val="75000"/>
                  </a:schemeClr>
                </a:solidFill>
              </a:rPr>
              <a:t>imultánní</a:t>
            </a:r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</a:rPr>
              <a:t> přepis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endParaRPr lang="cs-CZ" sz="2400" dirty="0" smtClean="0"/>
          </a:p>
          <a:p>
            <a:endParaRPr lang="en-US" sz="2400" b="1" dirty="0" smtClean="0"/>
          </a:p>
          <a:p>
            <a:endParaRPr lang="cs-CZ" sz="3100" b="1" dirty="0" smtClean="0"/>
          </a:p>
          <a:p>
            <a:endParaRPr lang="cs-CZ" sz="3100" b="1" dirty="0"/>
          </a:p>
          <a:p>
            <a:endParaRPr lang="en-GB" dirty="0"/>
          </a:p>
        </p:txBody>
      </p:sp>
      <p:sp>
        <p:nvSpPr>
          <p:cNvPr id="22" name="AutoShape 12" descr="VÃ½sledek obrÃ¡zku pro Å¡Ã­ÅenÃ­ vln na hladinÄ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6390" name="Picture 6" descr="VÃ½sledek obrÃ¡zku pro tlumoÄenÃ­ pro neslyÅ¡Ã­cÃ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45" y="2784842"/>
            <a:ext cx="7496510" cy="40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VÃ½sledek obrÃ¡zku pro simultÃ¡nnÃ­ pÅe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75" y="2784842"/>
            <a:ext cx="6144850" cy="40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Úvod: přivítání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4000" dirty="0"/>
          </a:p>
          <a:p>
            <a:pPr marL="274320" lvl="1" indent="0">
              <a:buNone/>
            </a:pPr>
            <a:endParaRPr lang="cs-CZ" alt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20" y="0"/>
            <a:ext cx="6494287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946" y="-39003"/>
            <a:ext cx="1280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717"/>
            <a:ext cx="1280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31" y="156518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7752016" y="790832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18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e/být prozrazen,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e/mít žádné zvýhodnění/výhody/úlevy oproti spolužákům,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e/mít něco tolerováno,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e/být brán jako normální student,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e/chtít pomoc...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 smtClean="0">
                <a:latin typeface="+mj-lt"/>
                <a:cs typeface="Arial" panose="020B0604020202020204" pitchFamily="34" charset="0"/>
              </a:rPr>
              <a:t>►</a:t>
            </a:r>
            <a:r>
              <a:rPr lang="cs-CZ" b="1" dirty="0" smtClean="0">
                <a:latin typeface="+mj-lt"/>
                <a:cs typeface="Arial" panose="020B0604020202020204" pitchFamily="34" charset="0"/>
              </a:rPr>
              <a:t>skrývání sluchového postižení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smtClean="0">
                <a:latin typeface="+mj-lt"/>
                <a:cs typeface="Arial" panose="020B0604020202020204" pitchFamily="34" charset="0"/>
              </a:rPr>
              <a:t>►devalvace studia za využití podpory</a:t>
            </a:r>
            <a:endParaRPr lang="cs-CZ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45" y="0"/>
            <a:ext cx="878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0636" b="5194"/>
          <a:stretch/>
        </p:blipFill>
        <p:spPr>
          <a:xfrm>
            <a:off x="3048" y="484633"/>
            <a:ext cx="12192000" cy="5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VÃ½sledek obrÃ¡zku pro deaf transparent 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-11113"/>
            <a:ext cx="9525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deaf transparent m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98" y="3125724"/>
            <a:ext cx="5238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4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6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8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325961"/>
            <a:ext cx="4689348" cy="23743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80" y="4451182"/>
            <a:ext cx="4031116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000" y="-342000"/>
            <a:ext cx="1280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197" y="-887050"/>
            <a:ext cx="1280000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Paradigma potenciálu</a:t>
            </a:r>
            <a:endParaRPr lang="en-US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187677" y="750988"/>
            <a:ext cx="2639035" cy="240177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29" y="1926191"/>
            <a:ext cx="2399551" cy="18071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42" y="3170696"/>
            <a:ext cx="2362959" cy="23125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794" y="4048196"/>
            <a:ext cx="2388758" cy="2073510"/>
          </a:xfrm>
          <a:prstGeom prst="rect">
            <a:avLst/>
          </a:prstGeom>
        </p:spPr>
      </p:pic>
      <p:pic>
        <p:nvPicPr>
          <p:cNvPr id="11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9" y="2048256"/>
            <a:ext cx="5279999" cy="3960000"/>
          </a:xfrm>
        </p:spPr>
      </p:pic>
    </p:spTree>
    <p:extLst>
      <p:ext uri="{BB962C8B-B14F-4D97-AF65-F5344CB8AC3E}">
        <p14:creationId xmlns:p14="http://schemas.microsoft.com/office/powerpoint/2010/main" val="246318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Rizika!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2400" dirty="0" smtClean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20" y="1817978"/>
            <a:ext cx="4618496" cy="39600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1609344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3657600"/>
            <a:ext cx="4754880" cy="2377440"/>
          </a:xfrm>
        </p:spPr>
        <p:txBody>
          <a:bodyPr>
            <a:noAutofit/>
          </a:bodyPr>
          <a:lstStyle/>
          <a:p>
            <a:endParaRPr lang="cs-CZ" sz="2400" dirty="0"/>
          </a:p>
          <a:p>
            <a:endParaRPr lang="cs-CZ" sz="2400" dirty="0" smtClean="0"/>
          </a:p>
          <a:p>
            <a:endParaRPr lang="en-US" sz="2400" dirty="0" smtClean="0"/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1066800" y="408432"/>
            <a:ext cx="10213848" cy="1761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Zástupný symbol pro obsa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92" y="1817978"/>
            <a:ext cx="461849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cs typeface="Arial" panose="020B0604020202020204" pitchFamily="34" charset="0"/>
              </a:rPr>
              <a:t>Ústav jazyků a komunikace neslyšících</a:t>
            </a:r>
            <a:endParaRPr lang="en-US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8508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400" b="1" dirty="0" smtClean="0"/>
              <a:t>Komunikace neslyšících, lingvistika</a:t>
            </a:r>
            <a:endParaRPr lang="cs-CZ" sz="2200" b="1" dirty="0"/>
          </a:p>
          <a:p>
            <a:pPr>
              <a:lnSpc>
                <a:spcPct val="110000"/>
              </a:lnSpc>
            </a:pPr>
            <a:r>
              <a:rPr lang="cs-CZ" sz="2200" dirty="0" smtClean="0"/>
              <a:t>Historie, kultura a komunita N/neslyšících</a:t>
            </a:r>
            <a:endParaRPr lang="en-US" sz="2200" dirty="0" smtClean="0"/>
          </a:p>
          <a:p>
            <a:pPr lvl="1">
              <a:lnSpc>
                <a:spcPct val="110000"/>
              </a:lnSpc>
            </a:pPr>
            <a:r>
              <a:rPr lang="cs-CZ" sz="2200" dirty="0" smtClean="0"/>
              <a:t>Lingvistika znakových jazyků</a:t>
            </a:r>
          </a:p>
          <a:p>
            <a:pPr lvl="1">
              <a:lnSpc>
                <a:spcPct val="110000"/>
              </a:lnSpc>
            </a:pPr>
            <a:r>
              <a:rPr lang="cs-CZ" sz="2200" dirty="0" smtClean="0"/>
              <a:t>Vzdělávání neslyšících</a:t>
            </a:r>
            <a:endParaRPr lang="en-US" sz="2200" dirty="0" smtClean="0"/>
          </a:p>
          <a:p>
            <a:pPr lvl="1">
              <a:lnSpc>
                <a:spcPct val="110000"/>
              </a:lnSpc>
            </a:pPr>
            <a:r>
              <a:rPr lang="cs-CZ" sz="2200" dirty="0"/>
              <a:t>Tlumočení a překlad: </a:t>
            </a:r>
            <a:r>
              <a:rPr lang="cs-CZ" sz="2200" dirty="0" smtClean="0"/>
              <a:t>čeština </a:t>
            </a:r>
            <a:r>
              <a:rPr lang="cs-CZ" sz="2200" dirty="0"/>
              <a:t>– český znakový </a:t>
            </a:r>
            <a:r>
              <a:rPr lang="cs-CZ" sz="2200" dirty="0" smtClean="0"/>
              <a:t>jazyk</a:t>
            </a:r>
            <a:endParaRPr lang="en-US" sz="2200" b="1" dirty="0" smtClean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17" y="1438478"/>
            <a:ext cx="2090932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Pavla KovaÅÃ­kovÃ¡, dÅÃ­ve ValnÃ­ÄkovÃ¡, medailistka z paralympiÃ¡d a matka tÅÃ­letÃ© dcery, bojuje za nevidomÃ© matk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2" y="414178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9219" t="20000" r="39844" b="14306"/>
          <a:stretch/>
        </p:blipFill>
        <p:spPr>
          <a:xfrm>
            <a:off x="657225" y="1583245"/>
            <a:ext cx="6210300" cy="4505325"/>
          </a:xfrm>
          <a:prstGeom prst="rect">
            <a:avLst/>
          </a:prstGeom>
        </p:spPr>
      </p:pic>
      <p:pic>
        <p:nvPicPr>
          <p:cNvPr id="4100" name="Picture 4" descr="VÃ½sledek obrÃ¡zku pro svÄtluÅ¡ka nadaÄnÃ­ f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8" y="1583244"/>
            <a:ext cx="4169404" cy="295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VÃ½sledek obrÃ¡zku pro deaf doctors visual stethoscop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69848" y="495300"/>
            <a:ext cx="100584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400" dirty="0" err="1" smtClean="0"/>
              <a:t>Já</a:t>
            </a:r>
            <a:r>
              <a:rPr lang="en-GB" sz="2400" dirty="0" smtClean="0"/>
              <a:t> </a:t>
            </a:r>
            <a:r>
              <a:rPr lang="en-GB" sz="2400" dirty="0" err="1"/>
              <a:t>můžu</a:t>
            </a:r>
            <a:r>
              <a:rPr lang="en-GB" sz="2400" dirty="0"/>
              <a:t> </a:t>
            </a:r>
            <a:r>
              <a:rPr lang="en-GB" sz="2400" dirty="0" err="1"/>
              <a:t>říct</a:t>
            </a:r>
            <a:r>
              <a:rPr lang="en-GB" sz="2400" dirty="0"/>
              <a:t>, co </a:t>
            </a:r>
            <a:r>
              <a:rPr lang="en-GB" sz="2400" dirty="0" err="1"/>
              <a:t>mě</a:t>
            </a:r>
            <a:r>
              <a:rPr lang="en-GB" sz="2400" dirty="0"/>
              <a:t> </a:t>
            </a:r>
            <a:r>
              <a:rPr lang="en-GB" sz="2400" dirty="0" err="1"/>
              <a:t>potěšilo</a:t>
            </a:r>
            <a:r>
              <a:rPr lang="en-GB" sz="2400" dirty="0"/>
              <a:t>, s </a:t>
            </a:r>
            <a:r>
              <a:rPr lang="en-GB" sz="2400" dirty="0" err="1"/>
              <a:t>čím</a:t>
            </a:r>
            <a:r>
              <a:rPr lang="en-GB" sz="2400" dirty="0"/>
              <a:t> </a:t>
            </a:r>
            <a:r>
              <a:rPr lang="en-GB" sz="2400" dirty="0" err="1"/>
              <a:t>jsem</a:t>
            </a:r>
            <a:r>
              <a:rPr lang="en-GB" sz="2400" dirty="0"/>
              <a:t> se tam </a:t>
            </a:r>
            <a:r>
              <a:rPr lang="en-GB" sz="2400" dirty="0" err="1"/>
              <a:t>setkávala</a:t>
            </a:r>
            <a:r>
              <a:rPr lang="en-GB" sz="2400" dirty="0"/>
              <a:t> </a:t>
            </a:r>
            <a:r>
              <a:rPr lang="en-GB" sz="2400" dirty="0" err="1"/>
              <a:t>průběžně</a:t>
            </a:r>
            <a:r>
              <a:rPr lang="en-GB" sz="2400" dirty="0"/>
              <a:t>. </a:t>
            </a:r>
            <a:r>
              <a:rPr lang="en-GB" sz="2400" dirty="0" err="1"/>
              <a:t>Mně</a:t>
            </a:r>
            <a:r>
              <a:rPr lang="en-GB" sz="2400" dirty="0"/>
              <a:t> se </a:t>
            </a:r>
            <a:r>
              <a:rPr lang="en-GB" sz="2400" dirty="0" err="1"/>
              <a:t>velmi</a:t>
            </a:r>
            <a:r>
              <a:rPr lang="en-GB" sz="2400" dirty="0"/>
              <a:t> </a:t>
            </a:r>
            <a:r>
              <a:rPr lang="en-GB" sz="2400" dirty="0" err="1"/>
              <a:t>líbilo</a:t>
            </a:r>
            <a:r>
              <a:rPr lang="en-GB" sz="2400" dirty="0"/>
              <a:t>, </a:t>
            </a:r>
            <a:r>
              <a:rPr lang="en-GB" sz="2400" dirty="0" err="1"/>
              <a:t>bylo</a:t>
            </a:r>
            <a:r>
              <a:rPr lang="en-GB" sz="2400" dirty="0"/>
              <a:t> mi </a:t>
            </a:r>
            <a:r>
              <a:rPr lang="en-GB" sz="2400" dirty="0" err="1"/>
              <a:t>moc</a:t>
            </a:r>
            <a:r>
              <a:rPr lang="en-GB" sz="2400" dirty="0"/>
              <a:t> </a:t>
            </a:r>
            <a:r>
              <a:rPr lang="en-GB" sz="2400" dirty="0" err="1"/>
              <a:t>příjemné</a:t>
            </a:r>
            <a:r>
              <a:rPr lang="en-GB" sz="2400" dirty="0"/>
              <a:t>, </a:t>
            </a:r>
            <a:r>
              <a:rPr lang="en-GB" sz="2400" b="1" dirty="0" err="1"/>
              <a:t>že</a:t>
            </a:r>
            <a:r>
              <a:rPr lang="en-GB" sz="2400" b="1" dirty="0"/>
              <a:t> </a:t>
            </a:r>
            <a:r>
              <a:rPr lang="en-GB" sz="2400" b="1" dirty="0" err="1"/>
              <a:t>jsem</a:t>
            </a:r>
            <a:r>
              <a:rPr lang="en-GB" sz="2400" b="1" dirty="0"/>
              <a:t> </a:t>
            </a:r>
            <a:r>
              <a:rPr lang="en-GB" sz="2400" b="1" dirty="0" err="1"/>
              <a:t>lidi</a:t>
            </a:r>
            <a:r>
              <a:rPr lang="en-GB" sz="2400" b="1" dirty="0"/>
              <a:t> </a:t>
            </a:r>
            <a:r>
              <a:rPr lang="en-GB" sz="2400" b="1" dirty="0" err="1"/>
              <a:t>nezaskakovala</a:t>
            </a:r>
            <a:r>
              <a:rPr lang="en-GB" sz="2400" b="1" dirty="0"/>
              <a:t> </a:t>
            </a:r>
            <a:r>
              <a:rPr lang="en-GB" sz="2400" b="1" dirty="0" err="1"/>
              <a:t>svojí</a:t>
            </a:r>
            <a:r>
              <a:rPr lang="en-GB" sz="2400" b="1" dirty="0"/>
              <a:t> </a:t>
            </a:r>
            <a:r>
              <a:rPr lang="en-GB" sz="2400" b="1" dirty="0" err="1"/>
              <a:t>přítomností</a:t>
            </a:r>
            <a:r>
              <a:rPr lang="en-GB" sz="2400" b="1" dirty="0"/>
              <a:t> v </a:t>
            </a:r>
            <a:r>
              <a:rPr lang="en-GB" sz="2400" b="1" dirty="0" err="1"/>
              <a:t>různých</a:t>
            </a:r>
            <a:r>
              <a:rPr lang="en-GB" sz="2400" b="1" dirty="0"/>
              <a:t> </a:t>
            </a:r>
            <a:r>
              <a:rPr lang="en-GB" sz="2400" b="1" dirty="0" err="1"/>
              <a:t>situacích</a:t>
            </a:r>
            <a:r>
              <a:rPr lang="en-GB" sz="2400" b="1" dirty="0"/>
              <a:t> a v </a:t>
            </a:r>
            <a:r>
              <a:rPr lang="en-GB" sz="2400" b="1" dirty="0" err="1"/>
              <a:t>různých</a:t>
            </a:r>
            <a:r>
              <a:rPr lang="en-GB" sz="2400" b="1" dirty="0"/>
              <a:t> </a:t>
            </a:r>
            <a:r>
              <a:rPr lang="en-GB" sz="2400" b="1" dirty="0" err="1" smtClean="0"/>
              <a:t>prostředích</a:t>
            </a:r>
            <a:r>
              <a:rPr lang="en-GB" sz="2400" b="1" dirty="0" smtClean="0"/>
              <a:t>.</a:t>
            </a:r>
            <a:endParaRPr lang="cs-CZ" sz="2400" b="1" dirty="0" smtClean="0"/>
          </a:p>
          <a:p>
            <a:r>
              <a:rPr lang="pl-PL" sz="2400" dirty="0" smtClean="0"/>
              <a:t>Takže </a:t>
            </a:r>
            <a:r>
              <a:rPr lang="pl-PL" sz="2400" dirty="0"/>
              <a:t>například </a:t>
            </a:r>
            <a:r>
              <a:rPr lang="pl-PL" sz="2400" b="1" dirty="0"/>
              <a:t>na té vysoké škole ten pohled na mě, jako na slepou studentku, byl naprosto pragmatický.</a:t>
            </a:r>
            <a:r>
              <a:rPr lang="pl-PL" sz="2400" dirty="0"/>
              <a:t> Když jsem tam, přestože jsem byla třeba první nevidomá studentka na katedře, tak to brali naprosto jako věcně. </a:t>
            </a:r>
            <a:r>
              <a:rPr lang="pl-PL" sz="2400" b="1" dirty="0"/>
              <a:t>Vyučující se se mnou jednoduše dokázali bavit o požadavcích konkrétních předmětů a o mých možnostech, jak ty požadavky budu naplňovat. </a:t>
            </a:r>
            <a:r>
              <a:rPr lang="pl-PL" sz="2400" dirty="0"/>
              <a:t>Nikdy mně nenabízeli třeba, že bych písemnou zkoušku měla absolvovat ústně. Takže jim nepřipadalo, to co se u nás často děje, že slepota je samozřejmě vysvětlení toho, že člověk nebude psát. </a:t>
            </a:r>
            <a:r>
              <a:rPr lang="pl-PL" sz="2400" b="1" dirty="0"/>
              <a:t>A tak jsem měla pocit takového skutečně plnohodnotného studia. A velmi partnerského přístupu z jejich strany. </a:t>
            </a:r>
            <a:r>
              <a:rPr lang="en-GB" sz="2400" dirty="0"/>
              <a:t>A to </a:t>
            </a:r>
            <a:r>
              <a:rPr lang="en-GB" sz="2400" dirty="0" err="1"/>
              <a:t>mě</a:t>
            </a:r>
            <a:r>
              <a:rPr lang="en-GB" sz="2400" dirty="0"/>
              <a:t> </a:t>
            </a:r>
            <a:r>
              <a:rPr lang="en-GB" sz="2400" dirty="0" err="1"/>
              <a:t>moc</a:t>
            </a:r>
            <a:r>
              <a:rPr lang="en-GB" sz="2400" dirty="0"/>
              <a:t> </a:t>
            </a:r>
            <a:r>
              <a:rPr lang="en-GB" sz="2400" dirty="0" err="1"/>
              <a:t>těšilo</a:t>
            </a:r>
            <a:r>
              <a:rPr lang="en-GB" sz="2400" dirty="0"/>
              <a:t>.</a:t>
            </a:r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b="0" dirty="0" smtClean="0"/>
              <a:t>Děkuji </a:t>
            </a:r>
            <a:r>
              <a:rPr lang="cs-CZ" sz="6600" b="0" dirty="0"/>
              <a:t>za pozornost</a:t>
            </a:r>
            <a:endParaRPr lang="en-GB" sz="6600" b="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847725" y="4391024"/>
            <a:ext cx="8113395" cy="1067943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 smtClean="0"/>
              <a:t>andrea.hudakova@ff.cuni.cz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3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Černobílé kresby: Bc. Kateřina Holubová</a:t>
            </a:r>
          </a:p>
          <a:p>
            <a:r>
              <a:rPr lang="cs-CZ" sz="2400" dirty="0" smtClean="0"/>
              <a:t>Barevné kresby: převzato z článku </a:t>
            </a:r>
            <a:r>
              <a:rPr lang="cs-CZ" sz="2400" dirty="0"/>
              <a:t>HUDÁKOVÁ, A. Inkluze ztracená v překladu. </a:t>
            </a:r>
            <a:r>
              <a:rPr lang="cs-CZ" sz="2400" i="1" dirty="0"/>
              <a:t>Unie</a:t>
            </a:r>
            <a:r>
              <a:rPr lang="cs-CZ" sz="2400" dirty="0"/>
              <a:t>, 22, 2018, č. 7–8, s. 18–19</a:t>
            </a:r>
            <a:r>
              <a:rPr lang="cs-CZ" sz="2400" dirty="0" smtClean="0"/>
              <a:t>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7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Neslyšící děti v MŠ</a:t>
            </a:r>
            <a:endParaRPr lang="en-GB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457267"/>
              </p:ext>
            </p:extLst>
          </p:nvPr>
        </p:nvGraphicFramePr>
        <p:xfrm>
          <a:off x="373334" y="2120900"/>
          <a:ext cx="11032317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46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Neslyšící žáci v ZŠ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272671"/>
              </p:ext>
            </p:extLst>
          </p:nvPr>
        </p:nvGraphicFramePr>
        <p:xfrm>
          <a:off x="378746" y="2120900"/>
          <a:ext cx="11124298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17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Neslyšící žáci v SŠ</a:t>
            </a:r>
            <a:endParaRPr lang="en-GB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602868"/>
              </p:ext>
            </p:extLst>
          </p:nvPr>
        </p:nvGraphicFramePr>
        <p:xfrm>
          <a:off x="465316" y="2120900"/>
          <a:ext cx="11075602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56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MŠ + ZŠ + SŠ</a:t>
            </a:r>
            <a:endParaRPr lang="en-GB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843546"/>
              </p:ext>
            </p:extLst>
          </p:nvPr>
        </p:nvGraphicFramePr>
        <p:xfrm>
          <a:off x="638457" y="2120900"/>
          <a:ext cx="1097821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58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MŠ + ZŠ + </a:t>
            </a:r>
            <a:r>
              <a:rPr lang="cs-CZ" dirty="0" smtClean="0"/>
              <a:t>SŠ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1956391"/>
            <a:ext cx="8825659" cy="4561367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j-lt"/>
              </a:rPr>
              <a:t>r</a:t>
            </a:r>
            <a:r>
              <a:rPr lang="cs-CZ" sz="2400" dirty="0" smtClean="0">
                <a:latin typeface="+mj-lt"/>
              </a:rPr>
              <a:t>očně se u nás narodí </a:t>
            </a:r>
            <a:r>
              <a:rPr lang="en-US" sz="2400" dirty="0" smtClean="0">
                <a:latin typeface="+mj-lt"/>
              </a:rPr>
              <a:t>700–1</a:t>
            </a:r>
            <a:r>
              <a:rPr lang="cs-CZ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300 </a:t>
            </a:r>
            <a:r>
              <a:rPr lang="cs-CZ" sz="2400" dirty="0" smtClean="0">
                <a:latin typeface="+mj-lt"/>
              </a:rPr>
              <a:t>dětí s těžkým a středně těžkým sluchovým postižením</a:t>
            </a:r>
            <a:endParaRPr lang="cs-CZ" sz="2400" dirty="0">
              <a:latin typeface="+mj-lt"/>
            </a:endParaRPr>
          </a:p>
          <a:p>
            <a:pPr lvl="1"/>
            <a:r>
              <a:rPr lang="cs-CZ" dirty="0" smtClean="0">
                <a:latin typeface="+mj-lt"/>
              </a:rPr>
              <a:t>3 x (</a:t>
            </a:r>
            <a:r>
              <a:rPr lang="en-US" dirty="0" smtClean="0">
                <a:latin typeface="+mj-lt"/>
              </a:rPr>
              <a:t>700–1</a:t>
            </a:r>
            <a:r>
              <a:rPr lang="cs-CZ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300</a:t>
            </a:r>
            <a:r>
              <a:rPr lang="cs-CZ" dirty="0" smtClean="0">
                <a:latin typeface="+mj-lt"/>
              </a:rPr>
              <a:t>) = 2 100–3 900 v MŠ</a:t>
            </a:r>
          </a:p>
          <a:p>
            <a:pPr lvl="1"/>
            <a:r>
              <a:rPr lang="cs-CZ" dirty="0" smtClean="0">
                <a:latin typeface="+mj-lt"/>
              </a:rPr>
              <a:t>9  x </a:t>
            </a:r>
            <a:r>
              <a:rPr lang="cs-CZ" dirty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700–1</a:t>
            </a:r>
            <a:r>
              <a:rPr lang="cs-CZ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300</a:t>
            </a:r>
            <a:r>
              <a:rPr lang="cs-CZ" dirty="0">
                <a:latin typeface="+mj-lt"/>
              </a:rPr>
              <a:t>) = </a:t>
            </a:r>
            <a:r>
              <a:rPr lang="cs-CZ" dirty="0" smtClean="0">
                <a:latin typeface="+mj-lt"/>
              </a:rPr>
              <a:t>6 300–11 700 </a:t>
            </a:r>
            <a:r>
              <a:rPr lang="cs-CZ" dirty="0">
                <a:latin typeface="+mj-lt"/>
              </a:rPr>
              <a:t>v</a:t>
            </a:r>
            <a:r>
              <a:rPr lang="cs-CZ" dirty="0" smtClean="0">
                <a:latin typeface="+mj-lt"/>
              </a:rPr>
              <a:t> ZŠ</a:t>
            </a:r>
          </a:p>
          <a:p>
            <a:pPr lvl="1"/>
            <a:r>
              <a:rPr lang="cs-CZ" dirty="0" smtClean="0">
                <a:latin typeface="+mj-lt"/>
              </a:rPr>
              <a:t>4 x </a:t>
            </a:r>
            <a:r>
              <a:rPr lang="cs-CZ" dirty="0">
                <a:latin typeface="+mj-lt"/>
              </a:rPr>
              <a:t>(</a:t>
            </a:r>
            <a:r>
              <a:rPr lang="en-US" dirty="0">
                <a:latin typeface="+mj-lt"/>
              </a:rPr>
              <a:t>700–1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300</a:t>
            </a:r>
            <a:r>
              <a:rPr lang="cs-CZ" dirty="0" smtClean="0">
                <a:latin typeface="+mj-lt"/>
              </a:rPr>
              <a:t>) = 2 800–5 200 v SŠ</a:t>
            </a:r>
          </a:p>
          <a:p>
            <a:pPr lvl="1"/>
            <a:r>
              <a:rPr lang="cs-CZ" sz="2400" b="1" dirty="0">
                <a:latin typeface="+mj-lt"/>
              </a:rPr>
              <a:t>c</a:t>
            </a:r>
            <a:r>
              <a:rPr lang="cs-CZ" sz="2400" b="1" dirty="0" smtClean="0">
                <a:latin typeface="+mj-lt"/>
              </a:rPr>
              <a:t>elkem: 11 200–20 800</a:t>
            </a:r>
          </a:p>
          <a:p>
            <a:pPr lvl="1"/>
            <a:endParaRPr lang="cs-CZ" sz="2400" b="1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ve </a:t>
            </a:r>
            <a:r>
              <a:rPr lang="cs-CZ" sz="2400" dirty="0" err="1" smtClean="0">
                <a:latin typeface="+mj-lt"/>
              </a:rPr>
              <a:t>šk</a:t>
            </a:r>
            <a:r>
              <a:rPr lang="cs-CZ" sz="2400" dirty="0" smtClean="0">
                <a:latin typeface="+mj-lt"/>
              </a:rPr>
              <a:t>. roce 2019/2020 bylo u nás ve všech typech MŠ, ZŠ, SŠ evidováno </a:t>
            </a:r>
            <a:r>
              <a:rPr lang="cs-CZ" sz="2400" b="1" smtClean="0">
                <a:latin typeface="+mj-lt"/>
              </a:rPr>
              <a:t>1 937 </a:t>
            </a:r>
            <a:r>
              <a:rPr lang="cs-CZ" sz="2400" b="1" dirty="0" smtClean="0">
                <a:latin typeface="+mj-lt"/>
              </a:rPr>
              <a:t>neslyšících dětí a žáků</a:t>
            </a:r>
          </a:p>
          <a:p>
            <a:endParaRPr lang="cs-CZ" sz="2400" b="1" dirty="0" smtClean="0">
              <a:latin typeface="+mj-lt"/>
            </a:endParaRPr>
          </a:p>
          <a:p>
            <a:r>
              <a:rPr lang="cs-CZ" sz="2400" b="1" dirty="0">
                <a:latin typeface="+mj-lt"/>
              </a:rPr>
              <a:t>r</a:t>
            </a:r>
            <a:r>
              <a:rPr lang="cs-CZ" sz="2400" b="1" dirty="0" smtClean="0">
                <a:latin typeface="+mj-lt"/>
              </a:rPr>
              <a:t>ozdíl (??? %) → ???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741" y="1339088"/>
            <a:ext cx="10058400" cy="195191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50814" y="3969936"/>
            <a:ext cx="9864450" cy="197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rgbClr val="525B65"/>
                </a:solidFill>
                <a:latin typeface="Open Sans"/>
              </a:rPr>
              <a:t>FILIPPOVÁ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, E., HUDÁKOVÁ, A. Czech Sign 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Language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 in 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contemporary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 Czech society. </a:t>
            </a:r>
            <a:r>
              <a:rPr lang="cs-CZ" i="1" dirty="0">
                <a:solidFill>
                  <a:srgbClr val="525B65"/>
                </a:solidFill>
                <a:latin typeface="Open Sans"/>
              </a:rPr>
              <a:t>International </a:t>
            </a:r>
            <a:r>
              <a:rPr lang="cs-CZ" i="1" dirty="0" err="1">
                <a:solidFill>
                  <a:srgbClr val="525B65"/>
                </a:solidFill>
                <a:latin typeface="Open Sans"/>
              </a:rPr>
              <a:t>Journal</a:t>
            </a:r>
            <a:r>
              <a:rPr lang="cs-CZ" i="1" dirty="0">
                <a:solidFill>
                  <a:srgbClr val="525B65"/>
                </a:solidFill>
                <a:latin typeface="Open Sans"/>
              </a:rPr>
              <a:t> </a:t>
            </a:r>
            <a:r>
              <a:rPr lang="cs-CZ" i="1" dirty="0" err="1">
                <a:solidFill>
                  <a:srgbClr val="525B65"/>
                </a:solidFill>
                <a:latin typeface="Open Sans"/>
              </a:rPr>
              <a:t>of</a:t>
            </a:r>
            <a:r>
              <a:rPr lang="cs-CZ" i="1" dirty="0">
                <a:solidFill>
                  <a:srgbClr val="525B65"/>
                </a:solidFill>
                <a:latin typeface="Open Sans"/>
              </a:rPr>
              <a:t> </a:t>
            </a:r>
            <a:r>
              <a:rPr lang="cs-CZ" i="1" dirty="0" err="1">
                <a:solidFill>
                  <a:srgbClr val="525B65"/>
                </a:solidFill>
                <a:latin typeface="Open Sans"/>
              </a:rPr>
              <a:t>the</a:t>
            </a:r>
            <a:r>
              <a:rPr lang="cs-CZ" i="1" dirty="0">
                <a:solidFill>
                  <a:srgbClr val="525B65"/>
                </a:solidFill>
                <a:latin typeface="Open Sans"/>
              </a:rPr>
              <a:t> Sociology </a:t>
            </a:r>
            <a:r>
              <a:rPr lang="cs-CZ" i="1" dirty="0" err="1">
                <a:solidFill>
                  <a:srgbClr val="525B65"/>
                </a:solidFill>
                <a:latin typeface="Open Sans"/>
              </a:rPr>
              <a:t>of</a:t>
            </a:r>
            <a:r>
              <a:rPr lang="cs-CZ" i="1" dirty="0">
                <a:solidFill>
                  <a:srgbClr val="525B65"/>
                </a:solidFill>
                <a:latin typeface="Open Sans"/>
              </a:rPr>
              <a:t> </a:t>
            </a:r>
            <a:r>
              <a:rPr lang="cs-CZ" i="1" dirty="0" err="1">
                <a:solidFill>
                  <a:srgbClr val="525B65"/>
                </a:solidFill>
                <a:latin typeface="Open Sans"/>
              </a:rPr>
              <a:t>Language</a:t>
            </a:r>
            <a:r>
              <a:rPr lang="cs-CZ" i="1" dirty="0">
                <a:solidFill>
                  <a:srgbClr val="525B65"/>
                </a:solidFill>
                <a:latin typeface="Open Sans"/>
              </a:rPr>
              <a:t>.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 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Volume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 2016, 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Issue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 238, 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Pages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 85–103, ISSN (Online) 1613-3668, ISSN (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Print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) 0165-2516, DOI: </a:t>
            </a:r>
            <a:r>
              <a:rPr lang="cs-CZ" dirty="0">
                <a:solidFill>
                  <a:srgbClr val="B51E85"/>
                </a:solidFill>
                <a:latin typeface="Open Sans"/>
                <a:hlinkClick r:id="rId3"/>
              </a:rPr>
              <a:t>10.1515/ijsl-2015-0046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, </a:t>
            </a:r>
            <a:r>
              <a:rPr lang="cs-CZ" dirty="0" err="1">
                <a:solidFill>
                  <a:srgbClr val="525B65"/>
                </a:solidFill>
                <a:latin typeface="Open Sans"/>
              </a:rPr>
              <a:t>February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 2016</a:t>
            </a:r>
            <a:r>
              <a:rPr lang="cs-CZ" dirty="0" smtClean="0">
                <a:solidFill>
                  <a:srgbClr val="525B65"/>
                </a:solidFill>
                <a:latin typeface="Open Sans"/>
              </a:rPr>
              <a:t>.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rgbClr val="525B65"/>
                </a:solidFill>
                <a:latin typeface="Open Sans"/>
              </a:rPr>
              <a:t>ČSÚ: Počet dětí narozených v r. </a:t>
            </a:r>
            <a:r>
              <a:rPr lang="cs-CZ" dirty="0">
                <a:solidFill>
                  <a:srgbClr val="525B65"/>
                </a:solidFill>
                <a:latin typeface="Open Sans"/>
              </a:rPr>
              <a:t>2019: https://</a:t>
            </a:r>
            <a:r>
              <a:rPr lang="cs-CZ" dirty="0" smtClean="0">
                <a:solidFill>
                  <a:srgbClr val="525B65"/>
                </a:solidFill>
                <a:latin typeface="Open Sans"/>
              </a:rPr>
              <a:t>www.czso.cz/csu/czso/cri/pohyb-obyvatelstva-rok-2019</a:t>
            </a:r>
            <a:endParaRPr lang="cs-CZ" b="0" i="0" dirty="0">
              <a:solidFill>
                <a:srgbClr val="525B65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100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</a:t>
            </a:r>
            <a:r>
              <a:rPr lang="cs-CZ" dirty="0" smtClean="0">
                <a:cs typeface="Arial" panose="020B0604020202020204" pitchFamily="34" charset="0"/>
              </a:rPr>
              <a:t>lidé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lidé </a:t>
            </a:r>
            <a:r>
              <a:rPr lang="cs-CZ" sz="2400" b="1" dirty="0" err="1"/>
              <a:t>prelingválně</a:t>
            </a:r>
            <a:r>
              <a:rPr lang="cs-CZ" sz="2400" b="1" dirty="0"/>
              <a:t> </a:t>
            </a:r>
            <a:r>
              <a:rPr lang="cs-CZ" sz="2400" b="1" dirty="0" smtClean="0"/>
              <a:t>neslyšící/nedoslýchaví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lidé </a:t>
            </a:r>
            <a:r>
              <a:rPr lang="cs-CZ" sz="2400" b="1" dirty="0"/>
              <a:t>ohluchlí – neslyšící/nedoslýchaví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lidé </a:t>
            </a:r>
            <a:r>
              <a:rPr lang="cs-CZ" sz="2400" b="1" dirty="0"/>
              <a:t>s jednostrannou hluchotou/nedoslýchavostí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lidé </a:t>
            </a:r>
            <a:r>
              <a:rPr lang="cs-CZ" sz="2400" b="1" dirty="0"/>
              <a:t>s </a:t>
            </a:r>
            <a:r>
              <a:rPr lang="cs-CZ" sz="2400" b="1" dirty="0" err="1" smtClean="0"/>
              <a:t>tinnitem</a:t>
            </a:r>
            <a:endParaRPr lang="cs-CZ" sz="2400" b="1" dirty="0" smtClean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lidé </a:t>
            </a:r>
            <a:r>
              <a:rPr lang="cs-CZ" sz="2400" b="1" dirty="0"/>
              <a:t>se sluchadly, s </a:t>
            </a:r>
            <a:r>
              <a:rPr lang="cs-CZ" sz="2400" b="1" dirty="0" smtClean="0"/>
              <a:t>kochleárními implantáty, </a:t>
            </a:r>
            <a:r>
              <a:rPr lang="cs-CZ" sz="2400" b="1" dirty="0"/>
              <a:t>s jinými pomůckami, bez </a:t>
            </a:r>
            <a:r>
              <a:rPr lang="cs-CZ" sz="2400" b="1" dirty="0" smtClean="0"/>
              <a:t>pomůcek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/>
              <a:t>lidé </a:t>
            </a:r>
            <a:r>
              <a:rPr lang="cs-CZ" sz="2400" b="1" dirty="0"/>
              <a:t>s dalšími </a:t>
            </a:r>
            <a:r>
              <a:rPr lang="cs-CZ" sz="2400" b="1" dirty="0" err="1"/>
              <a:t>spec</a:t>
            </a:r>
            <a:r>
              <a:rPr lang="cs-CZ" sz="2400" b="1" dirty="0"/>
              <a:t>. potřebami </a:t>
            </a:r>
            <a:r>
              <a:rPr lang="cs-CZ" sz="2400" dirty="0"/>
              <a:t>(se zrakovým postižením, s psychickými obtížemi, s poruchami autistického spektra, se specifickými poruchami učení</a:t>
            </a:r>
            <a:r>
              <a:rPr lang="cs-CZ" sz="2400" dirty="0" smtClean="0"/>
              <a:t>…)</a:t>
            </a:r>
            <a:endParaRPr lang="cs-CZ" sz="2400" b="1" dirty="0"/>
          </a:p>
          <a:p>
            <a:endParaRPr lang="cs-CZ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9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</a:t>
            </a:r>
            <a:r>
              <a:rPr lang="cs-CZ" dirty="0" smtClean="0">
                <a:cs typeface="Arial" panose="020B0604020202020204" pitchFamily="34" charset="0"/>
              </a:rPr>
              <a:t>lidé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uživatelé</a:t>
            </a:r>
            <a:r>
              <a:rPr lang="cs-CZ" sz="2400" b="1" dirty="0" smtClean="0"/>
              <a:t> mluveného/znakového jazyka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/>
              <a:t>z</a:t>
            </a:r>
            <a:r>
              <a:rPr lang="cs-CZ" sz="2400" dirty="0" smtClean="0"/>
              <a:t> neslyšících/slyšících </a:t>
            </a:r>
            <a:r>
              <a:rPr lang="cs-CZ" sz="2400" b="1" dirty="0" smtClean="0"/>
              <a:t>rodin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b="1" dirty="0"/>
              <a:t>v</a:t>
            </a:r>
            <a:r>
              <a:rPr lang="cs-CZ" sz="2400" b="1" dirty="0" smtClean="0"/>
              <a:t>zdělávaní </a:t>
            </a:r>
            <a:r>
              <a:rPr lang="cs-CZ" sz="2400" dirty="0" smtClean="0"/>
              <a:t>ve školách hl. vzdělávacího proudu/ve specializovaných školách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ne/členové</a:t>
            </a:r>
            <a:r>
              <a:rPr lang="cs-CZ" sz="2400" b="1" dirty="0" smtClean="0"/>
              <a:t> komunity Neslyšících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/>
              <a:t>s</a:t>
            </a:r>
            <a:r>
              <a:rPr lang="cs-CZ" sz="2400" dirty="0" smtClean="0"/>
              <a:t> identitou </a:t>
            </a:r>
            <a:r>
              <a:rPr lang="cs-CZ" sz="2400" b="1" dirty="0"/>
              <a:t>n</a:t>
            </a:r>
            <a:r>
              <a:rPr lang="cs-CZ" sz="2400" b="1" dirty="0" smtClean="0"/>
              <a:t>eslyšícího člověka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/>
              <a:t>s</a:t>
            </a:r>
            <a:r>
              <a:rPr lang="cs-CZ" sz="2400" dirty="0" smtClean="0"/>
              <a:t> identitou </a:t>
            </a:r>
            <a:r>
              <a:rPr lang="cs-CZ" sz="2400" b="1" dirty="0" smtClean="0"/>
              <a:t>člověka s postižením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/>
              <a:t>č</a:t>
            </a:r>
            <a:r>
              <a:rPr lang="cs-CZ" sz="2400" dirty="0" smtClean="0"/>
              <a:t>lenové dalších </a:t>
            </a:r>
            <a:r>
              <a:rPr lang="cs-CZ" sz="2400" b="1" dirty="0" smtClean="0"/>
              <a:t>„minorit“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cs-CZ" sz="2400" dirty="0" smtClean="0"/>
              <a:t>…</a:t>
            </a:r>
            <a:endParaRPr lang="cs-CZ" sz="2400" dirty="0"/>
          </a:p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9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Neslyšící lidé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72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dirty="0" smtClean="0"/>
              <a:t>Nespočet osobností, situací, okolností, vlivů</a:t>
            </a: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… </a:t>
            </a:r>
            <a:r>
              <a:rPr lang="cs-CZ" sz="2800" dirty="0" smtClean="0"/>
              <a:t>každý neslyšící člověk je originál se svým neopakovatelným životním příběhem.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        </a:t>
            </a:r>
            <a:r>
              <a:rPr lang="cs-CZ" sz="2800" dirty="0" smtClean="0"/>
              <a:t>Jaká je to barva? Zelená? Modrá?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28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800" b="1" dirty="0" smtClean="0"/>
              <a:t>Podobně jako je nemožné popsat či určit tyrkysovou barvu, je nemožné popsat „typického neslyšícího člověka“.</a:t>
            </a:r>
            <a:endParaRPr lang="en-US" sz="2800" dirty="0"/>
          </a:p>
        </p:txBody>
      </p:sp>
      <p:sp>
        <p:nvSpPr>
          <p:cNvPr id="3" name="Obdélník 2"/>
          <p:cNvSpPr/>
          <p:nvPr/>
        </p:nvSpPr>
        <p:spPr>
          <a:xfrm>
            <a:off x="1177651" y="3959352"/>
            <a:ext cx="1280160" cy="896112"/>
          </a:xfrm>
          <a:prstGeom prst="rect">
            <a:avLst/>
          </a:prstGeom>
          <a:solidFill>
            <a:srgbClr val="4FB4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7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1145406" y="1504029"/>
            <a:ext cx="8922619" cy="5918872"/>
          </a:xfrm>
          <a:prstGeom prst="rect">
            <a:avLst/>
          </a:prstGeom>
        </p:spPr>
      </p:pic>
      <p:pic>
        <p:nvPicPr>
          <p:cNvPr id="1026" name="il_fi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487680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https://sites.ff.cuni.cz/ujkn/wp-content/uploads/sites/64/2015/11/n%c3%a1vrh-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20" y="3066668"/>
            <a:ext cx="188595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6456124" y="4461256"/>
            <a:ext cx="11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1992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48271" y="2728641"/>
            <a:ext cx="119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1998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13015" y="6012721"/>
            <a:ext cx="26610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hlinkClick r:id="rId5"/>
              </a:rPr>
              <a:t>26 veřejných VŠ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093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řevo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1676</TotalTime>
  <Words>1138</Words>
  <Application>Microsoft Office PowerPoint</Application>
  <PresentationFormat>Širokoúhlá obrazovka</PresentationFormat>
  <Paragraphs>274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Bookman Old Style</vt:lpstr>
      <vt:lpstr>Calibri</vt:lpstr>
      <vt:lpstr>Century Gothic</vt:lpstr>
      <vt:lpstr>Open Sans</vt:lpstr>
      <vt:lpstr>Symbol</vt:lpstr>
      <vt:lpstr>Wingdings</vt:lpstr>
      <vt:lpstr>Dřevo</vt:lpstr>
      <vt:lpstr>Osoby se sluchovým postižením</vt:lpstr>
      <vt:lpstr>Úvod: přivítání</vt:lpstr>
      <vt:lpstr>Prezentace aplikace PowerPoint</vt:lpstr>
      <vt:lpstr>Úvod: přivítání</vt:lpstr>
      <vt:lpstr>Ústav jazyků a komunikace neslyšících</vt:lpstr>
      <vt:lpstr>Neslyšící lidé</vt:lpstr>
      <vt:lpstr>Neslyšící lidé</vt:lpstr>
      <vt:lpstr>Neslyšící lidé</vt:lpstr>
      <vt:lpstr>Neslyšící studenti na VŠ</vt:lpstr>
      <vt:lpstr>Neslyšící studenti na UK</vt:lpstr>
      <vt:lpstr>Neslyšící studenti na UK</vt:lpstr>
      <vt:lpstr>Neslyšící studenti na UK</vt:lpstr>
      <vt:lpstr>Neslyšící studenti na UK</vt:lpstr>
      <vt:lpstr>Neslyšící studenti na UK</vt:lpstr>
      <vt:lpstr>Prezentace aplikace PowerPoint</vt:lpstr>
      <vt:lpstr>Prezentace aplikace PowerPoint</vt:lpstr>
      <vt:lpstr>Prezentace aplikace PowerPoint</vt:lpstr>
      <vt:lpstr>Neslyšící studenti na UK</vt:lpstr>
      <vt:lpstr>Prezentace aplikace PowerPoint</vt:lpstr>
      <vt:lpstr>Neslyšící studenti na VŠ</vt:lpstr>
      <vt:lpstr>Neslyšící studenti v Ostravě</vt:lpstr>
      <vt:lpstr>Neslyšící studenti na VŠ</vt:lpstr>
      <vt:lpstr>Hluchota???</vt:lpstr>
      <vt:lpstr>Deafness</vt:lpstr>
      <vt:lpstr>Deafness</vt:lpstr>
      <vt:lpstr>Deafness</vt:lpstr>
      <vt:lpstr>Deafness</vt:lpstr>
      <vt:lpstr>Paradigma deficitu</vt:lpstr>
      <vt:lpstr>Deaf in the Czech Republic  1998</vt:lpstr>
      <vt:lpstr>Paradigma deficitu</vt:lpstr>
      <vt:lpstr>Paradigma deficitu</vt:lpstr>
      <vt:lpstr>Paradigma deficitu</vt:lpstr>
      <vt:lpstr>                  Lékárnice     </vt:lpstr>
      <vt:lpstr>Disability vs. silné stránky</vt:lpstr>
      <vt:lpstr>Paradigma potenciálu</vt:lpstr>
      <vt:lpstr>Paradigma potenciálu</vt:lpstr>
      <vt:lpstr>Paradigma potenciálu</vt:lpstr>
      <vt:lpstr>Paradigma potenciálu</vt:lpstr>
      <vt:lpstr>Paradigma potenciálu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</vt:lpstr>
      <vt:lpstr>                      </vt:lpstr>
      <vt:lpstr>Prezentace aplikace PowerPoint</vt:lpstr>
      <vt:lpstr>Prezentace aplikace PowerPoint</vt:lpstr>
      <vt:lpstr>Paradigma potenciálu</vt:lpstr>
      <vt:lpstr>Rizika!</vt:lpstr>
      <vt:lpstr>Prezentace aplikace PowerPoint</vt:lpstr>
      <vt:lpstr>Prezentace aplikace PowerPoint</vt:lpstr>
      <vt:lpstr>Děkuji za pozornost</vt:lpstr>
      <vt:lpstr>Obrázky</vt:lpstr>
      <vt:lpstr>Neslyšící děti v MŠ</vt:lpstr>
      <vt:lpstr>Neslyšící žáci v ZŠ</vt:lpstr>
      <vt:lpstr>Neslyšící žáci v SŠ</vt:lpstr>
      <vt:lpstr>MŠ + ZŠ + SŠ</vt:lpstr>
      <vt:lpstr>MŠ + ZŠ + SŠ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neslyšícího dítěte vyroste neslyšící dospělý</dc:title>
  <dc:creator>Andrea Hudáková</dc:creator>
  <cp:lastModifiedBy> </cp:lastModifiedBy>
  <cp:revision>172</cp:revision>
  <dcterms:created xsi:type="dcterms:W3CDTF">2016-02-19T04:36:05Z</dcterms:created>
  <dcterms:modified xsi:type="dcterms:W3CDTF">2020-12-09T10:44:04Z</dcterms:modified>
</cp:coreProperties>
</file>