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59" r:id="rId8"/>
    <p:sldId id="260" r:id="rId9"/>
    <p:sldId id="261" r:id="rId10"/>
    <p:sldId id="262" r:id="rId11"/>
    <p:sldId id="265" r:id="rId12"/>
    <p:sldId id="266" r:id="rId13"/>
    <p:sldId id="264" r:id="rId14"/>
    <p:sldId id="270" r:id="rId15"/>
    <p:sldId id="263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356"/>
    <a:srgbClr val="FF552D"/>
    <a:srgbClr val="4C216D"/>
    <a:srgbClr val="660066"/>
    <a:srgbClr val="FF0000"/>
    <a:srgbClr val="C89D32"/>
    <a:srgbClr val="50AA6A"/>
    <a:srgbClr val="479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167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23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83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9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251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05458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6130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67565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2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32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544663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2/16/2018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1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033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F8CBA-74E1-41B2-949D-6DE7EB2BF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957943"/>
            <a:ext cx="10318418" cy="4535433"/>
          </a:xfrm>
        </p:spPr>
        <p:txBody>
          <a:bodyPr/>
          <a:lstStyle/>
          <a:p>
            <a:r>
              <a:rPr lang="cs-CZ" dirty="0"/>
              <a:t>Dílna:</a:t>
            </a:r>
            <a:br>
              <a:rPr lang="cs-CZ" dirty="0"/>
            </a:br>
            <a:r>
              <a:rPr lang="cs-CZ" dirty="0"/>
              <a:t>gradované aktivity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40AC4E-B743-4F38-9E44-C658EA355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5045" y="5298142"/>
            <a:ext cx="8045373" cy="1423334"/>
          </a:xfrm>
        </p:spPr>
        <p:txBody>
          <a:bodyPr>
            <a:normAutofit/>
          </a:bodyPr>
          <a:lstStyle/>
          <a:p>
            <a:r>
              <a:rPr lang="cs-CZ" dirty="0" err="1"/>
              <a:t>mIchela</a:t>
            </a:r>
            <a:r>
              <a:rPr lang="cs-CZ" dirty="0"/>
              <a:t> </a:t>
            </a:r>
            <a:r>
              <a:rPr lang="cs-CZ" dirty="0" err="1"/>
              <a:t>kaslová</a:t>
            </a:r>
            <a:endParaRPr lang="cs-CZ" dirty="0"/>
          </a:p>
          <a:p>
            <a:r>
              <a:rPr lang="cs-CZ" dirty="0" err="1"/>
              <a:t>Michaela.kaslova</a:t>
            </a:r>
            <a:r>
              <a:rPr lang="cs-CZ" dirty="0"/>
              <a:t> @pedf.cuni.cz</a:t>
            </a:r>
          </a:p>
          <a:p>
            <a:r>
              <a:rPr lang="cs-CZ" dirty="0"/>
              <a:t>2 dny s didaktikou matematiky 2018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667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Trojúhelníky – </a:t>
            </a:r>
            <a:r>
              <a:rPr lang="cs-CZ" dirty="0">
                <a:solidFill>
                  <a:srgbClr val="00B0F0"/>
                </a:solidFill>
              </a:rPr>
              <a:t>varianta c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kaslová</a:t>
            </a:r>
            <a:r>
              <a:rPr lang="cs-CZ" dirty="0">
                <a:solidFill>
                  <a:srgbClr val="002060"/>
                </a:solidFill>
              </a:rPr>
              <a:t> (1994)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7632" y="2359152"/>
            <a:ext cx="9528048" cy="4116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PLOCHA: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ČTVERCOVÁ SÍŤ S 19 (23) UZLOVÝMI BODY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Počítání plochy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F0"/>
                </a:solidFill>
              </a:rPr>
              <a:t>Vítěz</a:t>
            </a:r>
            <a:r>
              <a:rPr lang="cs-CZ" sz="3600" dirty="0">
                <a:solidFill>
                  <a:srgbClr val="00B0F0"/>
                </a:solidFill>
              </a:rPr>
              <a:t>:  </a:t>
            </a:r>
          </a:p>
          <a:p>
            <a:pPr marL="0" indent="0" algn="ctr">
              <a:buNone/>
            </a:pPr>
            <a:r>
              <a:rPr lang="cs-CZ" sz="3600" dirty="0"/>
              <a:t>VĚTŠÍ PLOCHA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069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čtyřúhelníky – </a:t>
            </a:r>
            <a:r>
              <a:rPr lang="cs-CZ" dirty="0">
                <a:solidFill>
                  <a:srgbClr val="92D050"/>
                </a:solidFill>
              </a:rPr>
              <a:t>varianty D1 / D2</a:t>
            </a:r>
            <a:br>
              <a:rPr lang="cs-CZ" dirty="0"/>
            </a:b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kaslová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(1996)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359152"/>
            <a:ext cx="10554276" cy="41164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B050"/>
                </a:solidFill>
              </a:rPr>
              <a:t>PLOCHA: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A4 / ČTVERCOVÁ SÍŤ S 19 (23) UZLOVÝMI BODY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50"/>
                </a:solidFill>
              </a:rPr>
              <a:t>Vítěz:  </a:t>
            </a:r>
          </a:p>
          <a:p>
            <a:pPr marL="0" indent="0" algn="ctr">
              <a:buNone/>
            </a:pPr>
            <a:r>
              <a:rPr lang="cs-CZ" sz="3600" dirty="0"/>
              <a:t>VÍCE ČTYŘÚEHNÍKŮ / VĚTŠÍ PLOCHA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773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čtyřúhelníky – </a:t>
            </a:r>
            <a:r>
              <a:rPr lang="cs-CZ" dirty="0">
                <a:solidFill>
                  <a:srgbClr val="92D050"/>
                </a:solidFill>
              </a:rPr>
              <a:t>varianty e1 / e2</a:t>
            </a:r>
            <a:br>
              <a:rPr lang="cs-CZ" dirty="0"/>
            </a:b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kaslová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(1996)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48118"/>
            <a:ext cx="10635522" cy="47274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00B050"/>
                </a:solidFill>
              </a:rPr>
              <a:t>PLOCHA: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Formát A4 - BÍLÝ PAPÍR  / ČTVERCOVÁ SÍŤ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s 19 nebo 23 uzlovými body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50"/>
                </a:solidFill>
              </a:rPr>
              <a:t>BODY lze nastavit různě, např.: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Konvexní</a:t>
            </a: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3600" dirty="0" err="1">
                <a:solidFill>
                  <a:schemeClr val="bg1">
                    <a:lumMod val="50000"/>
                  </a:schemeClr>
                </a:solidFill>
              </a:rPr>
              <a:t>nerovnoběžník</a:t>
            </a: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  1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Konvexní rovnoběžník	2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bg1">
                    <a:lumMod val="50000"/>
                  </a:schemeClr>
                </a:solidFill>
              </a:rPr>
              <a:t>Nekonvexní</a:t>
            </a: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 nesymetrický 3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Nekonvexní symetrický 4 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00B050"/>
                </a:solidFill>
              </a:rPr>
              <a:t>Vítěz:  </a:t>
            </a:r>
          </a:p>
          <a:p>
            <a:pPr marL="0" indent="0" algn="ctr">
              <a:buNone/>
            </a:pPr>
            <a:r>
              <a:rPr lang="cs-CZ" sz="3600" dirty="0"/>
              <a:t>VÍCE BODŮ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4162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Trojúhelníky –</a:t>
            </a:r>
            <a:r>
              <a:rPr lang="cs-CZ" dirty="0">
                <a:solidFill>
                  <a:srgbClr val="7030A0"/>
                </a:solidFill>
              </a:rPr>
              <a:t> varianta f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 err="1">
                <a:solidFill>
                  <a:srgbClr val="4C216D"/>
                </a:solidFill>
              </a:rPr>
              <a:t>kaslová</a:t>
            </a:r>
            <a:r>
              <a:rPr lang="cs-CZ" dirty="0">
                <a:solidFill>
                  <a:srgbClr val="4C216D"/>
                </a:solidFill>
              </a:rPr>
              <a:t> (2017)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2274" y="1682633"/>
            <a:ext cx="10178322" cy="479298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7030A0"/>
                </a:solidFill>
              </a:rPr>
              <a:t>PLOCHA: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SOUŘADNICOVÝ SYSTÉM V GEOGEBŘE NA IT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7030A0"/>
                </a:solidFill>
              </a:rPr>
              <a:t>Učitel zadává diktováním: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prostřednictvím souřadnic 19 (23) bodů;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bg1">
                    <a:lumMod val="50000"/>
                  </a:schemeClr>
                </a:solidFill>
              </a:rPr>
              <a:t>Tradiční hra – každý hráč m svou barvu trojúhelníka</a:t>
            </a:r>
          </a:p>
          <a:p>
            <a:pPr marL="0" indent="0" algn="ctr">
              <a:buNone/>
            </a:pPr>
            <a:r>
              <a:rPr lang="cs-CZ" sz="3600" b="1" dirty="0" err="1"/>
              <a:t>Tech</a:t>
            </a:r>
            <a:r>
              <a:rPr lang="cs-CZ" sz="3600" b="1" dirty="0"/>
              <a:t>. poznámka: </a:t>
            </a:r>
            <a:r>
              <a:rPr lang="cs-CZ" sz="3600" dirty="0"/>
              <a:t>hráč volí mezi úsečkou a trojúhelníkem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7030A0"/>
                </a:solidFill>
              </a:rPr>
              <a:t>Vítěz</a:t>
            </a:r>
            <a:r>
              <a:rPr lang="cs-CZ" sz="3600" dirty="0">
                <a:solidFill>
                  <a:srgbClr val="7030A0"/>
                </a:solidFill>
              </a:rPr>
              <a:t>:  </a:t>
            </a:r>
          </a:p>
          <a:p>
            <a:pPr marL="0" indent="0" algn="ctr">
              <a:buNone/>
            </a:pPr>
            <a:r>
              <a:rPr lang="cs-CZ" sz="3600" dirty="0"/>
              <a:t>VÍCE TROJÚHELNÍKŮ / VĚTŠÍ PLOCHA</a:t>
            </a:r>
          </a:p>
        </p:txBody>
      </p:sp>
    </p:spTree>
    <p:extLst>
      <p:ext uri="{BB962C8B-B14F-4D97-AF65-F5344CB8AC3E}">
        <p14:creationId xmlns:p14="http://schemas.microsoft.com/office/powerpoint/2010/main" val="3573935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23884-BB04-4BF3-BEF4-3CDAF76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(polo)projekty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2113B-4348-41C3-B0AB-4D3DCDD9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259583"/>
          </a:xfrm>
          <a:solidFill>
            <a:schemeClr val="tx2">
              <a:lumMod val="25000"/>
              <a:lumOff val="75000"/>
            </a:schemeClr>
          </a:solidFill>
        </p:spPr>
        <p:txBody>
          <a:bodyPr anchor="ctr"/>
          <a:lstStyle/>
          <a:p>
            <a:pPr marL="1250950" indent="-538163"/>
            <a:r>
              <a:rPr lang="cs-CZ" sz="3200" dirty="0"/>
              <a:t>Uveďme příklady projektů a </a:t>
            </a:r>
            <a:r>
              <a:rPr lang="cs-CZ" sz="3200" dirty="0" err="1"/>
              <a:t>poloprojektů</a:t>
            </a:r>
            <a:r>
              <a:rPr lang="cs-CZ" sz="3200" dirty="0"/>
              <a:t>.</a:t>
            </a:r>
          </a:p>
          <a:p>
            <a:pPr marL="1250950" indent="-538163"/>
            <a:r>
              <a:rPr lang="cs-CZ" sz="3200" dirty="0"/>
              <a:t>Co je pro ně charakteristické? (Kubínová, Coufalová)</a:t>
            </a:r>
          </a:p>
        </p:txBody>
      </p:sp>
    </p:spTree>
    <p:extLst>
      <p:ext uri="{BB962C8B-B14F-4D97-AF65-F5344CB8AC3E}">
        <p14:creationId xmlns:p14="http://schemas.microsoft.com/office/powerpoint/2010/main" val="1359818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8FE7CC-B6A5-4FC6-BD9A-BC2215FC2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Komplexní úlohy/aktivity</a:t>
            </a:r>
            <a:br>
              <a:rPr lang="cs-CZ" dirty="0"/>
            </a:br>
            <a:r>
              <a:rPr lang="cs-CZ" dirty="0"/>
              <a:t>(Kaslová 2017)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322732-3942-4089-B081-4457667EC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356846"/>
          </a:xfrm>
          <a:solidFill>
            <a:srgbClr val="F8B356"/>
          </a:solidFill>
        </p:spPr>
        <p:txBody>
          <a:bodyPr>
            <a:normAutofit fontScale="85000" lnSpcReduction="20000"/>
          </a:bodyPr>
          <a:lstStyle/>
          <a:p>
            <a:pPr marL="712788" indent="-174625"/>
            <a:r>
              <a:rPr lang="cs-CZ" sz="3600" dirty="0"/>
              <a:t>Můžeme nyní odvodit jejich charakteristiku?</a:t>
            </a:r>
          </a:p>
          <a:p>
            <a:pPr marL="712788" indent="-174625"/>
            <a:r>
              <a:rPr lang="cs-CZ" sz="3600" dirty="0"/>
              <a:t>Doporučuji příklad: Kaslová M. </a:t>
            </a:r>
            <a:r>
              <a:rPr lang="cs-CZ" sz="3600" i="1" dirty="0"/>
              <a:t>Komplexní úlohy jako motivace nadprůměrných žáků  IN Sborník Ani jeden matematický talent nazmar 2017</a:t>
            </a:r>
          </a:p>
          <a:p>
            <a:pPr marL="712788" indent="-174625"/>
            <a:endParaRPr lang="cs-CZ" sz="3600" dirty="0"/>
          </a:p>
          <a:p>
            <a:pPr marL="1109663" indent="-571500"/>
            <a:r>
              <a:rPr lang="cs-CZ" sz="3600" dirty="0"/>
              <a:t>V </a:t>
            </a:r>
            <a:r>
              <a:rPr lang="cs-CZ" sz="3600"/>
              <a:t>jakém vztahu jsou: </a:t>
            </a:r>
            <a:r>
              <a:rPr lang="cs-CZ" sz="3600" dirty="0"/>
              <a:t>projekt, </a:t>
            </a:r>
            <a:r>
              <a:rPr lang="cs-CZ" sz="3600" dirty="0" err="1"/>
              <a:t>poloprojekt</a:t>
            </a:r>
            <a:r>
              <a:rPr lang="cs-CZ" sz="3600" dirty="0"/>
              <a:t>, outdoorová matematika, </a:t>
            </a:r>
            <a:r>
              <a:rPr lang="cs-CZ" sz="3600" dirty="0" err="1"/>
              <a:t>taxametrická</a:t>
            </a:r>
            <a:r>
              <a:rPr lang="cs-CZ" sz="3600" dirty="0"/>
              <a:t> úloha a některé hry a slovníky ve vztahu ke komplexním úlohám???</a:t>
            </a:r>
          </a:p>
          <a:p>
            <a:pPr marL="712788" indent="-174625"/>
            <a:r>
              <a:rPr lang="cs-CZ" sz="3600" dirty="0"/>
              <a:t>……………………………….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36019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C0C58DF-1E6C-4EA1-929C-371B3CBAD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749" y="741140"/>
            <a:ext cx="4000500" cy="4985124"/>
          </a:xfrm>
        </p:spPr>
        <p:txBody>
          <a:bodyPr>
            <a:noAutofit/>
          </a:bodyPr>
          <a:lstStyle/>
          <a:p>
            <a:r>
              <a:rPr lang="cs-CZ" sz="2800" dirty="0">
                <a:latin typeface="Lucida Calligraphy" panose="03010101010101010101" pitchFamily="66" charset="0"/>
              </a:rPr>
              <a:t>Přeji mnoho inspirace a radostných chvil doma i ve škole</a:t>
            </a:r>
            <a:br>
              <a:rPr lang="cs-CZ" sz="2800" dirty="0">
                <a:latin typeface="Lucida Calligraphy" panose="03010101010101010101" pitchFamily="66" charset="0"/>
              </a:rPr>
            </a:br>
            <a:br>
              <a:rPr lang="cs-CZ" sz="2800" dirty="0">
                <a:latin typeface="Lucida Calligraphy" panose="03010101010101010101" pitchFamily="66" charset="0"/>
              </a:rPr>
            </a:br>
            <a:br>
              <a:rPr lang="cs-CZ" sz="2800">
                <a:latin typeface="Lucida Calligraphy" panose="03010101010101010101" pitchFamily="66" charset="0"/>
              </a:rPr>
            </a:br>
            <a:endParaRPr lang="cs-CZ" sz="280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D204D712-1769-4B86-BFD7-F347BD80D3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59942" y="5204129"/>
            <a:ext cx="3092115" cy="1196672"/>
          </a:xfrm>
        </p:spPr>
        <p:txBody>
          <a:bodyPr anchor="b"/>
          <a:lstStyle/>
          <a:p>
            <a:r>
              <a:rPr lang="cs-CZ" dirty="0"/>
              <a:t>                                  KONEC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DF12FF-908A-4F57-84E8-C297A24FB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920377"/>
            <a:ext cx="1830231" cy="498512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Další diskuse</a:t>
            </a:r>
          </a:p>
          <a:p>
            <a:pPr marL="0" indent="0">
              <a:buNone/>
            </a:pPr>
            <a:r>
              <a:rPr lang="cs-CZ" dirty="0"/>
              <a:t>E-mailem nebo za rok</a:t>
            </a:r>
          </a:p>
        </p:txBody>
      </p:sp>
    </p:spTree>
    <p:extLst>
      <p:ext uri="{BB962C8B-B14F-4D97-AF65-F5344CB8AC3E}">
        <p14:creationId xmlns:p14="http://schemas.microsoft.com/office/powerpoint/2010/main" val="262981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105FD-DC76-4CC7-9D8E-BF9221AE2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635522" cy="1492132"/>
          </a:xfrm>
        </p:spPr>
        <p:txBody>
          <a:bodyPr/>
          <a:lstStyle/>
          <a:p>
            <a:r>
              <a:rPr lang="cs-CZ" dirty="0"/>
              <a:t>Druhy aktivit</a:t>
            </a:r>
            <a:br>
              <a:rPr lang="cs-CZ" dirty="0"/>
            </a:br>
            <a:r>
              <a:rPr lang="cs-CZ" dirty="0"/>
              <a:t> (úkolů, problémů, her)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97AE2C-9572-4041-91B6-86008A512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86496"/>
            <a:ext cx="10635522" cy="4533760"/>
          </a:xfrm>
          <a:solidFill>
            <a:srgbClr val="50AA6A"/>
          </a:solidFill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chemeClr val="tx1"/>
                </a:solidFill>
              </a:rPr>
              <a:t>CO SI PŘEDSTAVUJETE POD OZNAČENÍM:</a:t>
            </a:r>
          </a:p>
          <a:p>
            <a:pPr marL="514350" indent="-514350">
              <a:buAutoNum type="alphaUcParenR"/>
            </a:pPr>
            <a:r>
              <a:rPr lang="cs-CZ" sz="3600" dirty="0">
                <a:solidFill>
                  <a:schemeClr val="tx1"/>
                </a:solidFill>
              </a:rPr>
              <a:t>MONOAKTIVITY</a:t>
            </a:r>
          </a:p>
          <a:p>
            <a:pPr marL="514350" indent="-514350">
              <a:buAutoNum type="alphaUcParenR"/>
            </a:pPr>
            <a:r>
              <a:rPr lang="cs-CZ" sz="3600" dirty="0">
                <a:solidFill>
                  <a:schemeClr val="tx1"/>
                </a:solidFill>
              </a:rPr>
              <a:t>DUOKATIVITY</a:t>
            </a:r>
          </a:p>
          <a:p>
            <a:pPr marL="514350" indent="-514350">
              <a:buAutoNum type="alphaUcParenR"/>
            </a:pPr>
            <a:r>
              <a:rPr lang="cs-CZ" sz="3600" dirty="0">
                <a:solidFill>
                  <a:schemeClr val="tx1"/>
                </a:solidFill>
              </a:rPr>
              <a:t>…</a:t>
            </a:r>
          </a:p>
          <a:p>
            <a:pPr marL="514350" indent="-514350">
              <a:buAutoNum type="alphaUcParenR"/>
            </a:pPr>
            <a:r>
              <a:rPr lang="cs-CZ" sz="3600" dirty="0">
                <a:solidFill>
                  <a:schemeClr val="tx1"/>
                </a:solidFill>
              </a:rPr>
              <a:t>KOMPLEXNÍ AKTIVITY                             ???</a:t>
            </a:r>
          </a:p>
        </p:txBody>
      </p:sp>
    </p:spTree>
    <p:extLst>
      <p:ext uri="{BB962C8B-B14F-4D97-AF65-F5344CB8AC3E}">
        <p14:creationId xmlns:p14="http://schemas.microsoft.com/office/powerpoint/2010/main" val="2471976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38DFA1-2357-41B4-AF99-37231F7F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ROČNÍK </a:t>
            </a:r>
            <a:r>
              <a:rPr lang="cs-CZ" dirty="0" err="1"/>
              <a:t>zš</a:t>
            </a:r>
            <a:r>
              <a:rPr lang="cs-CZ" dirty="0"/>
              <a:t> A GRADACE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69F261-52ED-43A5-89E4-A01D5FF50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6192"/>
            <a:ext cx="10653810" cy="4663439"/>
          </a:xfrm>
          <a:solidFill>
            <a:srgbClr val="C89D32"/>
          </a:solidFill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K diskusi: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4 + 2 = 6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2 + 4 = 6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12 + 4 = 16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10 + (2 + 4) = 16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chemeClr val="tx1"/>
                </a:solidFill>
              </a:rPr>
              <a:t>…………………</a:t>
            </a:r>
          </a:p>
          <a:p>
            <a:pPr marL="0" indent="0">
              <a:buNone/>
            </a:pP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76636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DFB7CB-FEBE-4447-BD15-A878B7E4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Slovní úlohy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1AAC14-C418-4460-AB96-C4F15BD1B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66851"/>
            <a:ext cx="10178322" cy="441274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/>
              <a:t>Kolik jevů najdeme v procesu řešení? </a:t>
            </a:r>
          </a:p>
          <a:p>
            <a:r>
              <a:rPr lang="cs-CZ" sz="3200" dirty="0"/>
              <a:t>Co vykonává „hlava“ žáka?</a:t>
            </a:r>
          </a:p>
          <a:p>
            <a:r>
              <a:rPr lang="cs-CZ" sz="3200" dirty="0"/>
              <a:t>Které z nich z procesů započítáme do charakteru úlohy? </a:t>
            </a:r>
          </a:p>
          <a:p>
            <a:r>
              <a:rPr lang="cs-CZ" sz="3200" dirty="0"/>
              <a:t>Vyzkoušejme.</a:t>
            </a:r>
          </a:p>
          <a:p>
            <a:r>
              <a:rPr lang="cs-CZ" sz="3200" dirty="0"/>
              <a:t>Uveďte jednoduché slovní úlohy.</a:t>
            </a:r>
          </a:p>
          <a:p>
            <a:r>
              <a:rPr lang="cs-CZ" sz="3200" dirty="0"/>
              <a:t>Složené slovní úlohy.</a:t>
            </a:r>
          </a:p>
          <a:p>
            <a:r>
              <a:rPr lang="cs-CZ" sz="3200" dirty="0"/>
              <a:t>Slovní úlohy polotovar.</a:t>
            </a:r>
          </a:p>
        </p:txBody>
      </p:sp>
    </p:spTree>
    <p:extLst>
      <p:ext uri="{BB962C8B-B14F-4D97-AF65-F5344CB8AC3E}">
        <p14:creationId xmlns:p14="http://schemas.microsoft.com/office/powerpoint/2010/main" val="2383536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0AD7E-2992-4A35-99F0-952FCA974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rovnice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D986E9-0532-433B-B3C8-1AAF70E43D1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anchor="ctr">
            <a:normAutofit fontScale="92500" lnSpcReduction="10000"/>
          </a:bodyPr>
          <a:lstStyle/>
          <a:p>
            <a:pPr marL="1708150" indent="0">
              <a:buNone/>
            </a:pPr>
            <a:r>
              <a:rPr lang="cs-CZ" sz="2800" dirty="0"/>
              <a:t>K diskusi:</a:t>
            </a:r>
          </a:p>
          <a:p>
            <a:pPr marL="2057400" indent="-349250"/>
            <a:r>
              <a:rPr lang="cs-CZ" sz="2800" dirty="0"/>
              <a:t>2 + 3 = x</a:t>
            </a:r>
          </a:p>
          <a:p>
            <a:pPr marL="2057400" indent="-349250"/>
            <a:r>
              <a:rPr lang="cs-CZ" sz="2800" dirty="0"/>
              <a:t>2x + 4 = 10</a:t>
            </a:r>
          </a:p>
          <a:p>
            <a:pPr marL="2057400" indent="-349250"/>
            <a:r>
              <a:rPr lang="cs-CZ" sz="2800" dirty="0"/>
              <a:t>2x = 3y</a:t>
            </a:r>
          </a:p>
          <a:p>
            <a:pPr marL="2057400" indent="-349250"/>
            <a:r>
              <a:rPr lang="cs-CZ" sz="2800" dirty="0"/>
              <a:t>……</a:t>
            </a:r>
          </a:p>
          <a:p>
            <a:pPr marL="2057400" indent="-349250"/>
            <a:endParaRPr lang="cs-CZ" sz="2800" dirty="0"/>
          </a:p>
          <a:p>
            <a:pPr marL="2057400" indent="-349250"/>
            <a:r>
              <a:rPr lang="cs-CZ" sz="2800" dirty="0"/>
              <a:t>Uvažujme rovněž různé číselné obory. </a:t>
            </a:r>
          </a:p>
        </p:txBody>
      </p:sp>
    </p:spTree>
    <p:extLst>
      <p:ext uri="{BB962C8B-B14F-4D97-AF65-F5344CB8AC3E}">
        <p14:creationId xmlns:p14="http://schemas.microsoft.com/office/powerpoint/2010/main" val="202001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23884-BB04-4BF3-BEF4-3CDAF76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Taxametrické</a:t>
            </a:r>
            <a:r>
              <a:rPr lang="cs-CZ" dirty="0"/>
              <a:t> úlohy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62113B-4348-41C3-B0AB-4D3DCDD9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2" cy="4843411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/>
          <a:p>
            <a:pPr marL="1438275" indent="-361950"/>
            <a:r>
              <a:rPr lang="cs-CZ" sz="3600" dirty="0"/>
              <a:t>Podle čeho je poznáme?</a:t>
            </a:r>
          </a:p>
          <a:p>
            <a:pPr marL="1438275" indent="-361950"/>
            <a:r>
              <a:rPr lang="cs-CZ" sz="3600" dirty="0"/>
              <a:t>Kam je zařadíme?</a:t>
            </a:r>
          </a:p>
          <a:p>
            <a:pPr marL="1438275" indent="-361950"/>
            <a:r>
              <a:rPr lang="cs-CZ" sz="3600" dirty="0"/>
              <a:t>Je to jednoznačné? </a:t>
            </a:r>
          </a:p>
        </p:txBody>
      </p:sp>
    </p:spTree>
    <p:extLst>
      <p:ext uri="{BB962C8B-B14F-4D97-AF65-F5344CB8AC3E}">
        <p14:creationId xmlns:p14="http://schemas.microsoft.com/office/powerpoint/2010/main" val="2374199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8AE10-7BA8-4BD2-9AEA-5FF8ECDD3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382385"/>
            <a:ext cx="11045952" cy="149213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HRA TROJÚHENÍKY – původní varianta</a:t>
            </a:r>
            <a:br>
              <a:rPr lang="cs-CZ" dirty="0"/>
            </a:br>
            <a:r>
              <a:rPr lang="cs-CZ" dirty="0"/>
              <a:t>(1. REPUBLIKA, ASI Dobrovolný)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38C1F6-CBE4-49A3-8D45-D923B307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874518"/>
            <a:ext cx="11448288" cy="4983482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b="1" dirty="0"/>
              <a:t>Pravidla:</a:t>
            </a:r>
          </a:p>
          <a:p>
            <a:r>
              <a:rPr lang="cs-CZ" sz="3600" dirty="0"/>
              <a:t>2 hráči</a:t>
            </a:r>
          </a:p>
          <a:p>
            <a:r>
              <a:rPr lang="cs-CZ" sz="3600" dirty="0"/>
              <a:t>Lichý počet bodů rozhozených na ploše A4</a:t>
            </a:r>
          </a:p>
          <a:p>
            <a:r>
              <a:rPr lang="cs-CZ" sz="3600" dirty="0"/>
              <a:t>Hráči střídavě spojují dva libovolné body</a:t>
            </a:r>
          </a:p>
          <a:p>
            <a:r>
              <a:rPr lang="cs-CZ" sz="3600" dirty="0"/>
              <a:t>Úsečky se nesmí protínat</a:t>
            </a:r>
          </a:p>
          <a:p>
            <a:r>
              <a:rPr lang="cs-CZ" sz="3600" dirty="0"/>
              <a:t>Kdo „uzavře“ trojúhelník, tomu „patří“</a:t>
            </a:r>
          </a:p>
          <a:p>
            <a:r>
              <a:rPr lang="cs-CZ" sz="3600" dirty="0"/>
              <a:t>Vítěz: kdo uzavřel více trojúhelníků (lze hrát nerozhodně)</a:t>
            </a:r>
          </a:p>
        </p:txBody>
      </p:sp>
    </p:spTree>
    <p:extLst>
      <p:ext uri="{BB962C8B-B14F-4D97-AF65-F5344CB8AC3E}">
        <p14:creationId xmlns:p14="http://schemas.microsoft.com/office/powerpoint/2010/main" val="289005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Trojúhelníky – </a:t>
            </a:r>
            <a:r>
              <a:rPr lang="cs-CZ" dirty="0">
                <a:solidFill>
                  <a:srgbClr val="FF0000"/>
                </a:solidFill>
              </a:rPr>
              <a:t>varianta A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kaslová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nechanická (1992)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28" y="2249424"/>
            <a:ext cx="7388352" cy="395020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cs-CZ" sz="3600" b="1" dirty="0">
                <a:solidFill>
                  <a:srgbClr val="FF0000"/>
                </a:solidFill>
              </a:rPr>
              <a:t>Bodování dle toho, na co je třída více /méně citlivá</a:t>
            </a:r>
          </a:p>
          <a:p>
            <a:pPr marL="0" indent="0" algn="ctr">
              <a:buNone/>
            </a:pPr>
            <a:r>
              <a:rPr lang="cs-CZ" sz="3600" dirty="0"/>
              <a:t>OSTROÚHLÝ 1 BOD</a:t>
            </a:r>
          </a:p>
          <a:p>
            <a:pPr marL="0" indent="0" algn="ctr">
              <a:buNone/>
            </a:pPr>
            <a:r>
              <a:rPr lang="cs-CZ" sz="3600" dirty="0"/>
              <a:t>PRAVOÚHLÝ 2 BODY</a:t>
            </a:r>
          </a:p>
          <a:p>
            <a:pPr marL="0" indent="0" algn="ctr">
              <a:buNone/>
            </a:pPr>
            <a:r>
              <a:rPr lang="cs-CZ" sz="3600" dirty="0"/>
              <a:t>TUPOÚHLÝ 3 BODY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FF0000"/>
                </a:solidFill>
              </a:rPr>
              <a:t>Vítěz</a:t>
            </a:r>
            <a:r>
              <a:rPr lang="cs-CZ" sz="3600" dirty="0"/>
              <a:t>:  </a:t>
            </a:r>
          </a:p>
          <a:p>
            <a:pPr marL="0" indent="0" algn="ctr">
              <a:buNone/>
            </a:pPr>
            <a:r>
              <a:rPr lang="cs-CZ" sz="3600" dirty="0"/>
              <a:t>VÍCE BODŮ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812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8ECEB-CDF5-442F-89A0-3995FA617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Trojúhelníky – </a:t>
            </a:r>
            <a:r>
              <a:rPr lang="cs-CZ" dirty="0">
                <a:solidFill>
                  <a:srgbClr val="FF552D"/>
                </a:solidFill>
              </a:rPr>
              <a:t>varianta b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kaslová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, nechanická (1992)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F6F47-6543-4842-872D-73EEAC46D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28" y="2249424"/>
            <a:ext cx="7388352" cy="3950207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600" b="1" dirty="0">
                <a:solidFill>
                  <a:srgbClr val="FF552D"/>
                </a:solidFill>
              </a:rPr>
              <a:t>Bodování dle situace ve třídě:</a:t>
            </a:r>
          </a:p>
          <a:p>
            <a:pPr marL="0" indent="0" algn="ctr">
              <a:buNone/>
            </a:pPr>
            <a:r>
              <a:rPr lang="cs-CZ" sz="3600" dirty="0"/>
              <a:t>ROVOSTRANNÝ 1 BOD</a:t>
            </a:r>
          </a:p>
          <a:p>
            <a:pPr marL="0" indent="0" algn="ctr">
              <a:buNone/>
            </a:pPr>
            <a:r>
              <a:rPr lang="cs-CZ" sz="3600" dirty="0"/>
              <a:t>ROVNORAMENNÝ 2 BODY</a:t>
            </a:r>
          </a:p>
          <a:p>
            <a:pPr marL="0" indent="0" algn="ctr">
              <a:buNone/>
            </a:pPr>
            <a:r>
              <a:rPr lang="cs-CZ" sz="3600" dirty="0"/>
              <a:t>RŮZNOSTRANNÝ 3 BODY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rgbClr val="FF552D"/>
                </a:solidFill>
              </a:rPr>
              <a:t>Vítěz</a:t>
            </a:r>
            <a:r>
              <a:rPr lang="cs-CZ" sz="3600" dirty="0">
                <a:solidFill>
                  <a:srgbClr val="FF552D"/>
                </a:solidFill>
              </a:rPr>
              <a:t>:  </a:t>
            </a:r>
          </a:p>
          <a:p>
            <a:pPr marL="0" indent="0" algn="ctr">
              <a:buNone/>
            </a:pPr>
            <a:r>
              <a:rPr lang="cs-CZ" sz="3600" dirty="0"/>
              <a:t>VÍCE BODŮ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889886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105</TotalTime>
  <Words>488</Words>
  <Application>Microsoft Office PowerPoint</Application>
  <PresentationFormat>Širokoúhlá obrazovka</PresentationFormat>
  <Paragraphs>103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Impact</vt:lpstr>
      <vt:lpstr>Lucida Calligraphy</vt:lpstr>
      <vt:lpstr>Odznáček</vt:lpstr>
      <vt:lpstr>Dílna: gradované aktivity</vt:lpstr>
      <vt:lpstr>Druhy aktivit  (úkolů, problémů, her)</vt:lpstr>
      <vt:lpstr>1. ROČNÍK zš A GRADACE</vt:lpstr>
      <vt:lpstr>Slovní úlohy</vt:lpstr>
      <vt:lpstr>rovnice</vt:lpstr>
      <vt:lpstr>Taxametrické úlohy</vt:lpstr>
      <vt:lpstr>HRA TROJÚHENÍKY – původní varianta (1. REPUBLIKA, ASI Dobrovolný)</vt:lpstr>
      <vt:lpstr>Trojúhelníky – varianta A kaslová, nechanická (1992)</vt:lpstr>
      <vt:lpstr>Trojúhelníky – varianta b kaslová, nechanická (1992)</vt:lpstr>
      <vt:lpstr>Trojúhelníky – varianta c kaslová (1994) </vt:lpstr>
      <vt:lpstr>čtyřúhelníky – varianty D1 / D2 kaslová (1996) </vt:lpstr>
      <vt:lpstr>čtyřúhelníky – varianty e1 / e2 kaslová (1996) </vt:lpstr>
      <vt:lpstr>Trojúhelníky – varianta f  kaslová (2017) </vt:lpstr>
      <vt:lpstr>(polo)projekty</vt:lpstr>
      <vt:lpstr>Komplexní úlohy/aktivity (Kaslová 2017)</vt:lpstr>
      <vt:lpstr>Přeji mnoho inspirace a radostných chvil doma i ve škole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Dílna: gradované aktivity</dc:title>
  <dc:creator>Michaela Kaslová</dc:creator>
  <cp:lastModifiedBy>Michaela Kaslová</cp:lastModifiedBy>
  <cp:revision>16</cp:revision>
  <dcterms:created xsi:type="dcterms:W3CDTF">2018-02-14T19:10:57Z</dcterms:created>
  <dcterms:modified xsi:type="dcterms:W3CDTF">2018-02-16T09:54:55Z</dcterms:modified>
</cp:coreProperties>
</file>