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8" r:id="rId10"/>
    <p:sldId id="264" r:id="rId11"/>
    <p:sldId id="267" r:id="rId12"/>
    <p:sldId id="265" r:id="rId13"/>
    <p:sldId id="266" r:id="rId14"/>
    <p:sldId id="269" r:id="rId15"/>
    <p:sldId id="270" r:id="rId16"/>
    <p:sldId id="271" r:id="rId17"/>
    <p:sldId id="281" r:id="rId18"/>
    <p:sldId id="272" r:id="rId19"/>
    <p:sldId id="273" r:id="rId20"/>
    <p:sldId id="274" r:id="rId21"/>
    <p:sldId id="275" r:id="rId22"/>
    <p:sldId id="276" r:id="rId23"/>
    <p:sldId id="277" r:id="rId24"/>
    <p:sldId id="278" r:id="rId25"/>
    <p:sldId id="279" r:id="rId26"/>
    <p:sldId id="280"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43CB37-DBA3-0EE3-114C-01CC3CB06DF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35C0F60-FB34-E054-C48C-EA7186938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07850FF-8244-B4BC-D419-4A66EE8BB4AF}"/>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5" name="Zástupný symbol pro zápatí 4">
            <a:extLst>
              <a:ext uri="{FF2B5EF4-FFF2-40B4-BE49-F238E27FC236}">
                <a16:creationId xmlns:a16="http://schemas.microsoft.com/office/drawing/2014/main" id="{A7A97C4B-122C-9524-965C-0B033A1BB65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4EC3A07-7D43-232A-C862-24EBFF8B52A5}"/>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237762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4F39BC-1FD7-853D-52FB-36DF07BE9B5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41E7769-81C7-5F14-759E-E3AEB5AEAE6F}"/>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07B1610-0828-E3EB-FEAF-0B1F8810389A}"/>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5" name="Zástupný symbol pro zápatí 4">
            <a:extLst>
              <a:ext uri="{FF2B5EF4-FFF2-40B4-BE49-F238E27FC236}">
                <a16:creationId xmlns:a16="http://schemas.microsoft.com/office/drawing/2014/main" id="{72B37F18-59CF-31F2-9B52-1E8C4507221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9D44F4F-9F17-AEC8-77DF-8070A2FF46D2}"/>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84438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56E88E9-2B4F-7135-791A-65F5F5F87E9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91E16A0-F1B4-709D-190A-826DF6C50B7A}"/>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7863788-1444-59FC-0C94-B8D92CD7DA88}"/>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5" name="Zástupný symbol pro zápatí 4">
            <a:extLst>
              <a:ext uri="{FF2B5EF4-FFF2-40B4-BE49-F238E27FC236}">
                <a16:creationId xmlns:a16="http://schemas.microsoft.com/office/drawing/2014/main" id="{3B1D6CC2-03A6-576D-C99B-2F73D8AAB13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EEA7C1-B9EF-1B28-22BC-CF1335A16C1C}"/>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425503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B18E4A-70DC-0713-B111-BFC728DEACD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33F7514-65A8-B296-A894-7E23400FA7D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C1C7DC-C99B-EAD1-327C-45913F3CDA95}"/>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5" name="Zástupný symbol pro zápatí 4">
            <a:extLst>
              <a:ext uri="{FF2B5EF4-FFF2-40B4-BE49-F238E27FC236}">
                <a16:creationId xmlns:a16="http://schemas.microsoft.com/office/drawing/2014/main" id="{05105424-45FF-7D85-CAB1-755CBC4E3AA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56B72C0-E96F-9094-A849-E29FDA336E70}"/>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392950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57D0C0-5BE7-4E41-AFE6-9F16E6EE9B5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622EC83-B3A6-8753-FC6E-98D2DA8E46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EE6961D-631C-407F-1D84-0CEF45661785}"/>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5" name="Zástupný symbol pro zápatí 4">
            <a:extLst>
              <a:ext uri="{FF2B5EF4-FFF2-40B4-BE49-F238E27FC236}">
                <a16:creationId xmlns:a16="http://schemas.microsoft.com/office/drawing/2014/main" id="{28CB360A-B2D1-B04F-CC08-E42BEEB4F4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7D08F00-7622-C861-36B4-13081C646C79}"/>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249742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900D3C-AAF5-79FD-6D7B-386A145FC56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5BC68B1-E502-A69B-82EB-A8A6ED39DB4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0A0B1CE-7B80-69D8-B55C-695C8A83CD0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43A151B-2F2F-81B2-3C67-19B51CFCDCBB}"/>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6" name="Zástupný symbol pro zápatí 5">
            <a:extLst>
              <a:ext uri="{FF2B5EF4-FFF2-40B4-BE49-F238E27FC236}">
                <a16:creationId xmlns:a16="http://schemas.microsoft.com/office/drawing/2014/main" id="{AD5B2599-A871-9E23-C623-2321AE94433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EE088A1-659A-A55B-0321-37E8FB32186F}"/>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221074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E79AA-5E63-A05F-41A5-07742DFA303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53EB727-6EEB-C7D2-3B70-1FE36013C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F58063F-CDD7-95A9-720B-B462CAE953E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80C3216-17D8-684F-E013-0865EEB25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195CD70-E4A3-C1D6-F1E1-4CE6DF8D43E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206FE98-D2A6-E54A-8217-55DA990E272E}"/>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8" name="Zástupný symbol pro zápatí 7">
            <a:extLst>
              <a:ext uri="{FF2B5EF4-FFF2-40B4-BE49-F238E27FC236}">
                <a16:creationId xmlns:a16="http://schemas.microsoft.com/office/drawing/2014/main" id="{F208474F-EBD3-9E0A-DF25-933B0EA2BCC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CFEB285-AC27-0A9A-2957-8AAB5594B4BA}"/>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101123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EEC0C6-E1A6-268B-62A7-C3873F51F38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15F362D-2338-70A3-D98D-4ADB1879AB65}"/>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4" name="Zástupný symbol pro zápatí 3">
            <a:extLst>
              <a:ext uri="{FF2B5EF4-FFF2-40B4-BE49-F238E27FC236}">
                <a16:creationId xmlns:a16="http://schemas.microsoft.com/office/drawing/2014/main" id="{0C7BCA41-2129-E9D0-ADB0-847C466D7F2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0A504BF-FC9D-F0FF-F7BC-8D36617CCAFD}"/>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275577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F51E3BB-39A8-2DDA-12DD-673AD381EFBD}"/>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3" name="Zástupný symbol pro zápatí 2">
            <a:extLst>
              <a:ext uri="{FF2B5EF4-FFF2-40B4-BE49-F238E27FC236}">
                <a16:creationId xmlns:a16="http://schemas.microsoft.com/office/drawing/2014/main" id="{57532263-5D63-3F61-15BE-C5BE028A6D3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AD0C9E5-4311-DD23-7E60-DC5C1D7ACA50}"/>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195704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02AA39-096A-3E1F-68A3-27DFB0EFCDD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5B847FB-F62A-6526-B4FA-76226EBDC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63B9EC3-2BF0-5351-EA2D-E609B9557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08F7DDE-8CF9-C8BA-8BC9-3BEC4D29776F}"/>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6" name="Zástupný symbol pro zápatí 5">
            <a:extLst>
              <a:ext uri="{FF2B5EF4-FFF2-40B4-BE49-F238E27FC236}">
                <a16:creationId xmlns:a16="http://schemas.microsoft.com/office/drawing/2014/main" id="{0FC3FE44-DF8B-E2E5-1943-5AE690BF621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BD4FF9B-27CA-9023-4A6A-89C88C5710DF}"/>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226585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0E2E1E-43E0-DED1-A1F6-911308A2812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5B6A4B9-DF61-36B7-77BB-CB96249A9B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6DF3441-A6C5-9074-5953-029EC6FD0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960A278-6E68-395C-AB7B-08C7584365C1}"/>
              </a:ext>
            </a:extLst>
          </p:cNvPr>
          <p:cNvSpPr>
            <a:spLocks noGrp="1"/>
          </p:cNvSpPr>
          <p:nvPr>
            <p:ph type="dt" sz="half" idx="10"/>
          </p:nvPr>
        </p:nvSpPr>
        <p:spPr/>
        <p:txBody>
          <a:bodyPr/>
          <a:lstStyle/>
          <a:p>
            <a:fld id="{8AFAA8DA-C594-40A4-8F89-8D9DC7AB8A89}" type="datetimeFigureOut">
              <a:rPr lang="cs-CZ" smtClean="0"/>
              <a:t>18.03.2024</a:t>
            </a:fld>
            <a:endParaRPr lang="cs-CZ"/>
          </a:p>
        </p:txBody>
      </p:sp>
      <p:sp>
        <p:nvSpPr>
          <p:cNvPr id="6" name="Zástupný symbol pro zápatí 5">
            <a:extLst>
              <a:ext uri="{FF2B5EF4-FFF2-40B4-BE49-F238E27FC236}">
                <a16:creationId xmlns:a16="http://schemas.microsoft.com/office/drawing/2014/main" id="{E0DDE15E-23D8-2E03-788B-71591AAF30B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D4F4326-AC2B-151C-8C50-E8AA19158BDD}"/>
              </a:ext>
            </a:extLst>
          </p:cNvPr>
          <p:cNvSpPr>
            <a:spLocks noGrp="1"/>
          </p:cNvSpPr>
          <p:nvPr>
            <p:ph type="sldNum" sz="quarter" idx="12"/>
          </p:nvPr>
        </p:nvSpPr>
        <p:spPr/>
        <p:txBody>
          <a:bodyPr/>
          <a:lstStyle/>
          <a:p>
            <a:fld id="{7A8C7C01-B943-4076-8794-72F3241E0939}" type="slidenum">
              <a:rPr lang="cs-CZ" smtClean="0"/>
              <a:t>‹#›</a:t>
            </a:fld>
            <a:endParaRPr lang="cs-CZ"/>
          </a:p>
        </p:txBody>
      </p:sp>
    </p:spTree>
    <p:extLst>
      <p:ext uri="{BB962C8B-B14F-4D97-AF65-F5344CB8AC3E}">
        <p14:creationId xmlns:p14="http://schemas.microsoft.com/office/powerpoint/2010/main" val="50278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5BC7638-46DB-1433-E9FA-C854AFC17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BF3A586-8020-BDA0-B015-3D245B62A7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89F7822-97EC-7573-BFB7-0A96D80CA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FAA8DA-C594-40A4-8F89-8D9DC7AB8A89}" type="datetimeFigureOut">
              <a:rPr lang="cs-CZ" smtClean="0"/>
              <a:t>18.03.2024</a:t>
            </a:fld>
            <a:endParaRPr lang="cs-CZ"/>
          </a:p>
        </p:txBody>
      </p:sp>
      <p:sp>
        <p:nvSpPr>
          <p:cNvPr id="5" name="Zástupný symbol pro zápatí 4">
            <a:extLst>
              <a:ext uri="{FF2B5EF4-FFF2-40B4-BE49-F238E27FC236}">
                <a16:creationId xmlns:a16="http://schemas.microsoft.com/office/drawing/2014/main" id="{484B0004-F099-7247-803D-0A10986F5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ABCEF42B-C937-0080-ADC7-F8BE678CE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8C7C01-B943-4076-8794-72F3241E0939}" type="slidenum">
              <a:rPr lang="cs-CZ" smtClean="0"/>
              <a:t>‹#›</a:t>
            </a:fld>
            <a:endParaRPr lang="cs-CZ"/>
          </a:p>
        </p:txBody>
      </p:sp>
    </p:spTree>
    <p:extLst>
      <p:ext uri="{BB962C8B-B14F-4D97-AF65-F5344CB8AC3E}">
        <p14:creationId xmlns:p14="http://schemas.microsoft.com/office/powerpoint/2010/main" val="23237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zeno.org/Literatur/L/Altenberg-Wie+ich"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C646A5-9C28-EDC2-35E3-303505D4DD73}"/>
              </a:ext>
            </a:extLst>
          </p:cNvPr>
          <p:cNvSpPr>
            <a:spLocks noGrp="1"/>
          </p:cNvSpPr>
          <p:nvPr>
            <p:ph type="ctrTitle"/>
          </p:nvPr>
        </p:nvSpPr>
        <p:spPr/>
        <p:txBody>
          <a:bodyPr/>
          <a:lstStyle/>
          <a:p>
            <a:r>
              <a:rPr lang="de-DE" sz="1800" dirty="0">
                <a:effectLst/>
                <a:latin typeface="Garamond" panose="02020404030301010803" pitchFamily="18" charset="0"/>
                <a:ea typeface="Calibri" panose="020F0502020204030204" pitchFamily="34" charset="0"/>
                <a:cs typeface="Times New Roman" panose="02020603050405020304" pitchFamily="18" charset="0"/>
              </a:rPr>
              <a:t>Die Literatur der Moderne an der Jahrhundertwende: die Literaturrichtungen verschiedener „Ismen“, Autoren und Werke</a:t>
            </a:r>
            <a:br>
              <a:rPr lang="cs-CZ" sz="1800" dirty="0">
                <a:effectLst/>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Podnadpis 2">
            <a:extLst>
              <a:ext uri="{FF2B5EF4-FFF2-40B4-BE49-F238E27FC236}">
                <a16:creationId xmlns:a16="http://schemas.microsoft.com/office/drawing/2014/main" id="{787654D4-793C-CA5C-416B-1896A005933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694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69B50C-6D1D-2BE9-EC72-ED2FD3D150E0}"/>
              </a:ext>
            </a:extLst>
          </p:cNvPr>
          <p:cNvSpPr>
            <a:spLocks noGrp="1"/>
          </p:cNvSpPr>
          <p:nvPr>
            <p:ph type="title"/>
          </p:nvPr>
        </p:nvSpPr>
        <p:spPr/>
        <p:txBody>
          <a:bodyPr/>
          <a:lstStyle/>
          <a:p>
            <a:r>
              <a:rPr lang="cs-CZ" dirty="0"/>
              <a:t>Symbolismus</a:t>
            </a:r>
          </a:p>
        </p:txBody>
      </p:sp>
      <p:sp>
        <p:nvSpPr>
          <p:cNvPr id="3" name="Zástupný obsah 2">
            <a:extLst>
              <a:ext uri="{FF2B5EF4-FFF2-40B4-BE49-F238E27FC236}">
                <a16:creationId xmlns:a16="http://schemas.microsoft.com/office/drawing/2014/main" id="{487AF193-5892-A183-350C-C6869F0F3386}"/>
              </a:ext>
            </a:extLst>
          </p:cNvPr>
          <p:cNvSpPr>
            <a:spLocks noGrp="1"/>
          </p:cNvSpPr>
          <p:nvPr>
            <p:ph idx="1"/>
          </p:nvPr>
        </p:nvSpPr>
        <p:spPr/>
        <p:txBody>
          <a:bodyPr>
            <a:normAutofit fontScale="85000" lnSpcReduction="10000"/>
          </a:bodyPr>
          <a:lstStyle/>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charakteristische Züge des Symbolismus sind das Traumähnliche, Märchenhafte, Klangmalerei, Rhythmen, Assonanzen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zur Verschlossenheit: geheimnisvoll, dunkel</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Kunst ist elitär, nur für Eingeweihte bestimmt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in Deutschland finden wir den Symbolismus in den Jugendwerken Hofmannsthals, S. Georges, H. </a:t>
            </a:r>
            <a:r>
              <a:rPr lang="de-DE" sz="1800" dirty="0" err="1">
                <a:effectLst/>
                <a:latin typeface="Times New Roman" panose="02020603050405020304" pitchFamily="18" charset="0"/>
                <a:ea typeface="Calibri" panose="020F0502020204030204" pitchFamily="34" charset="0"/>
                <a:cs typeface="Times New Roman" panose="02020603050405020304" pitchFamily="18" charset="0"/>
              </a:rPr>
              <a:t>Hesses</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R. M. Rilkes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Symbole sind Erkennungszeichen: Ein Gegenstand nimmt einen besonderen Sinn an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die Dichter versuchen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a:t>
            </a:r>
            <a:r>
              <a:rPr lang="de-DE" sz="1800" dirty="0" err="1">
                <a:effectLst/>
                <a:latin typeface="Times New Roman" panose="02020603050405020304" pitchFamily="18" charset="0"/>
                <a:ea typeface="Calibri" panose="020F0502020204030204" pitchFamily="34" charset="0"/>
                <a:cs typeface="Times New Roman" panose="02020603050405020304" pitchFamily="18" charset="0"/>
              </a:rPr>
              <a:t>ie</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in den Dingen versteckte Ereignisse zu evozieren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dem lagen meistens uralte Lehren von universalem Zusammenhang aller Dinge sowie von magisch-mystischen Analogien zugrunde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114020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A81927A-9040-53D1-FC04-9C9416A8BC49}"/>
              </a:ext>
            </a:extLst>
          </p:cNvPr>
          <p:cNvSpPr>
            <a:spLocks noGrp="1"/>
          </p:cNvSpPr>
          <p:nvPr>
            <p:ph type="title"/>
          </p:nvPr>
        </p:nvSpPr>
        <p:spPr>
          <a:xfrm>
            <a:off x="838201" y="365125"/>
            <a:ext cx="5251316" cy="1807305"/>
          </a:xfrm>
        </p:spPr>
        <p:txBody>
          <a:bodyPr>
            <a:normAutofit/>
          </a:bodyPr>
          <a:lstStyle/>
          <a:p>
            <a:r>
              <a:rPr lang="cs-CZ" dirty="0"/>
              <a:t>Stefan George</a:t>
            </a:r>
            <a:br>
              <a:rPr lang="cs-CZ" dirty="0"/>
            </a:br>
            <a:endParaRPr lang="cs-CZ" dirty="0"/>
          </a:p>
        </p:txBody>
      </p:sp>
      <p:sp>
        <p:nvSpPr>
          <p:cNvPr id="3" name="Zástupný obsah 2">
            <a:extLst>
              <a:ext uri="{FF2B5EF4-FFF2-40B4-BE49-F238E27FC236}">
                <a16:creationId xmlns:a16="http://schemas.microsoft.com/office/drawing/2014/main" id="{99F48860-397C-BED9-3125-3964BD7FFCD3}"/>
              </a:ext>
            </a:extLst>
          </p:cNvPr>
          <p:cNvSpPr>
            <a:spLocks noGrp="1"/>
          </p:cNvSpPr>
          <p:nvPr>
            <p:ph idx="1"/>
          </p:nvPr>
        </p:nvSpPr>
        <p:spPr>
          <a:xfrm>
            <a:off x="838200" y="2333297"/>
            <a:ext cx="4619621" cy="3843666"/>
          </a:xfrm>
        </p:spPr>
        <p:txBody>
          <a:bodyPr>
            <a:normAutofit/>
          </a:bodyPr>
          <a:lstStyle/>
          <a:p>
            <a:pPr marL="342900" lvl="0" indent="-342900">
              <a:spcAft>
                <a:spcPts val="1000"/>
              </a:spcAft>
              <a:buFont typeface="Calibri" panose="020F0502020204030204" pitchFamily="34" charset="0"/>
              <a:buChar char="-"/>
            </a:pPr>
            <a:r>
              <a:rPr lang="de-DE" sz="2000" i="1">
                <a:effectLst/>
                <a:latin typeface="Times New Roman" panose="02020603050405020304" pitchFamily="18" charset="0"/>
                <a:ea typeface="Calibri" panose="020F0502020204030204" pitchFamily="34" charset="0"/>
                <a:cs typeface="Times New Roman" panose="02020603050405020304" pitchFamily="18" charset="0"/>
              </a:rPr>
              <a:t>Hymnen</a:t>
            </a:r>
            <a:r>
              <a:rPr lang="de-DE" sz="2000">
                <a:effectLst/>
                <a:latin typeface="Times New Roman" panose="02020603050405020304" pitchFamily="18" charset="0"/>
                <a:ea typeface="Calibri" panose="020F0502020204030204" pitchFamily="34" charset="0"/>
                <a:cs typeface="Times New Roman" panose="02020603050405020304" pitchFamily="18" charset="0"/>
              </a:rPr>
              <a:t> (1890)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de-DE" sz="2000" i="1">
                <a:effectLst/>
                <a:latin typeface="Times New Roman" panose="02020603050405020304" pitchFamily="18" charset="0"/>
                <a:ea typeface="Calibri" panose="020F0502020204030204" pitchFamily="34" charset="0"/>
                <a:cs typeface="Times New Roman" panose="02020603050405020304" pitchFamily="18" charset="0"/>
              </a:rPr>
              <a:t>Pilgerfahrten</a:t>
            </a:r>
            <a:r>
              <a:rPr lang="de-DE" sz="2000">
                <a:effectLst/>
                <a:latin typeface="Times New Roman" panose="02020603050405020304" pitchFamily="18" charset="0"/>
                <a:ea typeface="Calibri" panose="020F0502020204030204" pitchFamily="34" charset="0"/>
                <a:cs typeface="Times New Roman" panose="02020603050405020304" pitchFamily="18" charset="0"/>
              </a:rPr>
              <a:t> (1891)</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de-DE" sz="2000" i="1">
                <a:effectLst/>
                <a:latin typeface="Times New Roman" panose="02020603050405020304" pitchFamily="18" charset="0"/>
                <a:ea typeface="Calibri" panose="020F0502020204030204" pitchFamily="34" charset="0"/>
                <a:cs typeface="Times New Roman" panose="02020603050405020304" pitchFamily="18" charset="0"/>
              </a:rPr>
              <a:t>Algabal</a:t>
            </a:r>
            <a:r>
              <a:rPr lang="de-DE" sz="2000">
                <a:effectLst/>
                <a:latin typeface="Times New Roman" panose="02020603050405020304" pitchFamily="18" charset="0"/>
                <a:ea typeface="Calibri" panose="020F0502020204030204" pitchFamily="34" charset="0"/>
                <a:cs typeface="Times New Roman" panose="02020603050405020304" pitchFamily="18" charset="0"/>
              </a:rPr>
              <a:t> (1892)</a:t>
            </a:r>
            <a:endParaRPr lang="cs-CZ" sz="20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de-DE" sz="2000" i="1">
                <a:effectLst/>
                <a:latin typeface="Times New Roman" panose="02020603050405020304" pitchFamily="18" charset="0"/>
                <a:ea typeface="Calibri" panose="020F0502020204030204" pitchFamily="34" charset="0"/>
                <a:cs typeface="Times New Roman" panose="02020603050405020304" pitchFamily="18" charset="0"/>
              </a:rPr>
              <a:t>Der Teppich des Lebens</a:t>
            </a:r>
            <a:r>
              <a:rPr lang="de-DE" sz="2000">
                <a:effectLst/>
                <a:latin typeface="Times New Roman" panose="02020603050405020304" pitchFamily="18" charset="0"/>
                <a:ea typeface="Calibri" panose="020F0502020204030204" pitchFamily="34" charset="0"/>
                <a:cs typeface="Times New Roman" panose="02020603050405020304" pitchFamily="18" charset="0"/>
              </a:rPr>
              <a:t> (1900)</a:t>
            </a:r>
            <a:endParaRPr lang="cs-CZ" sz="200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de-DE" sz="2000" i="1">
                <a:effectLst/>
                <a:latin typeface="Times New Roman" panose="02020603050405020304" pitchFamily="18" charset="0"/>
                <a:ea typeface="Calibri" panose="020F0502020204030204" pitchFamily="34" charset="0"/>
              </a:rPr>
              <a:t>Der siebente Ring</a:t>
            </a:r>
            <a:r>
              <a:rPr lang="de-DE" sz="2000">
                <a:effectLst/>
                <a:latin typeface="Times New Roman" panose="02020603050405020304" pitchFamily="18" charset="0"/>
                <a:ea typeface="Calibri" panose="020F0502020204030204" pitchFamily="34" charset="0"/>
              </a:rPr>
              <a:t> </a:t>
            </a:r>
            <a:r>
              <a:rPr lang="cs-CZ" sz="2000">
                <a:effectLst/>
                <a:latin typeface="Times New Roman" panose="02020603050405020304" pitchFamily="18" charset="0"/>
                <a:ea typeface="Calibri" panose="020F0502020204030204" pitchFamily="34" charset="0"/>
              </a:rPr>
              <a:t>(1907)</a:t>
            </a:r>
          </a:p>
          <a:p>
            <a:pPr marL="342900" indent="-342900">
              <a:spcAft>
                <a:spcPts val="1000"/>
              </a:spcAft>
              <a:buFont typeface="Calibri" panose="020F0502020204030204" pitchFamily="34" charset="0"/>
              <a:buChar char="-"/>
            </a:pPr>
            <a:r>
              <a:rPr lang="de-DE" sz="2000" i="1">
                <a:effectLst/>
                <a:latin typeface="Times New Roman" panose="02020603050405020304" pitchFamily="18" charset="0"/>
                <a:ea typeface="Calibri" panose="020F0502020204030204" pitchFamily="34" charset="0"/>
                <a:cs typeface="Times New Roman" panose="02020603050405020304" pitchFamily="18" charset="0"/>
              </a:rPr>
              <a:t>Der Stern des Bundes</a:t>
            </a:r>
            <a:r>
              <a:rPr lang="de-DE" sz="2000">
                <a:effectLst/>
                <a:latin typeface="Times New Roman" panose="02020603050405020304" pitchFamily="18" charset="0"/>
                <a:ea typeface="Calibri" panose="020F0502020204030204" pitchFamily="34" charset="0"/>
                <a:cs typeface="Times New Roman" panose="02020603050405020304" pitchFamily="18" charset="0"/>
              </a:rPr>
              <a:t> (1913)</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a:p>
        </p:txBody>
      </p:sp>
      <p:pic>
        <p:nvPicPr>
          <p:cNvPr id="2050" name="Picture 2" descr="ullstein bild Dtl./ullstein bild via Getty Images">
            <a:extLst>
              <a:ext uri="{FF2B5EF4-FFF2-40B4-BE49-F238E27FC236}">
                <a16:creationId xmlns:a16="http://schemas.microsoft.com/office/drawing/2014/main" id="{A8F51E88-DF0D-68A4-AC81-1DB2C7C2D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04"/>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74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E3C4E4-F0AA-5B11-288F-FD574E613A5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EB5E998-AB75-09E9-7047-74A7A312F692}"/>
              </a:ext>
            </a:extLst>
          </p:cNvPr>
          <p:cNvSpPr>
            <a:spLocks noGrp="1"/>
          </p:cNvSpPr>
          <p:nvPr>
            <p:ph idx="1"/>
          </p:nvPr>
        </p:nvSpPr>
        <p:spPr/>
        <p:txBody>
          <a:bodyPr>
            <a:normAutofit fontScale="70000" lnSpcReduction="20000"/>
          </a:bodyPr>
          <a:lstStyle/>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das </a:t>
            </a:r>
            <a:r>
              <a:rPr lang="de-DE" sz="18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1897 im Band „Das Jahr der Seele“ erschienene Gedicht manifestiert dies: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b="1"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Komm in den totgesagten park und schau</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Der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schimmer</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ferner lächelnder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gestade</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Der reinen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wolken</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unverhofftes blau</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Erhellt die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weiher</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und die bunten pfade.</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Dort nimm das tiefe gelb, das weiche grau</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Von birken und von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buchs</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der wind ist lau.</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Die späten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rosen</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welkten noch nicht ganz.</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Erlese küsse sie und flicht den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kranz</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Vergiss auch diese letzten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astern</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nicht.</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Den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purpur</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 um die ranken wilder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reben</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Und auch was übrig blieb von grünem leben</a:t>
            </a:r>
            <a:b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Verwinde leicht im herbstlichen </a:t>
            </a:r>
            <a:r>
              <a:rPr lang="de-DE" sz="1800" dirty="0" err="1">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gesicht</a:t>
            </a:r>
            <a:r>
              <a:rPr lang="de-DE" sz="1800" dirty="0">
                <a:solidFill>
                  <a:srgbClr val="201C3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41744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D11D8E2-57F2-C136-9AEB-75C99245DAE8}"/>
              </a:ext>
            </a:extLst>
          </p:cNvPr>
          <p:cNvSpPr>
            <a:spLocks noGrp="1"/>
          </p:cNvSpPr>
          <p:nvPr>
            <p:ph type="title"/>
          </p:nvPr>
        </p:nvSpPr>
        <p:spPr>
          <a:xfrm>
            <a:off x="838201" y="365125"/>
            <a:ext cx="5251316" cy="1807305"/>
          </a:xfrm>
        </p:spPr>
        <p:txBody>
          <a:bodyPr>
            <a:normAutofit/>
          </a:bodyPr>
          <a:lstStyle/>
          <a:p>
            <a:r>
              <a:rPr lang="de-DE" sz="4100">
                <a:effectLst/>
                <a:latin typeface="Times New Roman" panose="02020603050405020304" pitchFamily="18" charset="0"/>
                <a:ea typeface="Calibri" panose="020F0502020204030204" pitchFamily="34" charset="0"/>
                <a:cs typeface="Times New Roman" panose="02020603050405020304" pitchFamily="18" charset="0"/>
              </a:rPr>
              <a:t>Hugo von Hofmannsthal</a:t>
            </a:r>
            <a:br>
              <a:rPr lang="cs-CZ" sz="4100">
                <a:effectLst/>
                <a:latin typeface="Calibri" panose="020F0502020204030204" pitchFamily="34" charset="0"/>
                <a:ea typeface="Calibri" panose="020F0502020204030204" pitchFamily="34" charset="0"/>
                <a:cs typeface="Times New Roman" panose="02020603050405020304" pitchFamily="18" charset="0"/>
              </a:rPr>
            </a:br>
            <a:endParaRPr lang="cs-CZ" sz="4100"/>
          </a:p>
        </p:txBody>
      </p:sp>
      <p:sp>
        <p:nvSpPr>
          <p:cNvPr id="3" name="Zástupný obsah 2">
            <a:extLst>
              <a:ext uri="{FF2B5EF4-FFF2-40B4-BE49-F238E27FC236}">
                <a16:creationId xmlns:a16="http://schemas.microsoft.com/office/drawing/2014/main" id="{1FA8C06D-FD46-3E3E-CA18-7CCCB7656907}"/>
              </a:ext>
            </a:extLst>
          </p:cNvPr>
          <p:cNvSpPr>
            <a:spLocks noGrp="1"/>
          </p:cNvSpPr>
          <p:nvPr>
            <p:ph idx="1"/>
          </p:nvPr>
        </p:nvSpPr>
        <p:spPr>
          <a:xfrm>
            <a:off x="838200" y="2333297"/>
            <a:ext cx="4619621" cy="3843666"/>
          </a:xfrm>
        </p:spPr>
        <p:txBody>
          <a:bodyPr>
            <a:normAutofit/>
          </a:bodyPr>
          <a:lstStyle/>
          <a:p>
            <a:r>
              <a:rPr lang="de-DE" sz="1400">
                <a:effectLst/>
                <a:latin typeface="Georgia" panose="02040502050405020303" pitchFamily="18" charset="0"/>
                <a:ea typeface="Calibri" panose="020F0502020204030204" pitchFamily="34" charset="0"/>
                <a:cs typeface="Times New Roman" panose="02020603050405020304" pitchFamily="18" charset="0"/>
              </a:rPr>
              <a:t>Was ist die Welt? Ein ewiges Gedicht,</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Daraus der Geist der Gottheit strahlt und glüht,</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Daraus der Wein der Weisheit schäumt und sprüht,</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Daraus der Laut der Liebe zu uns spricht</a:t>
            </a:r>
            <a:br>
              <a:rPr lang="de-DE" sz="1400">
                <a:effectLst/>
                <a:latin typeface="Georgia" panose="02040502050405020303" pitchFamily="18" charset="0"/>
                <a:ea typeface="Calibri" panose="020F0502020204030204" pitchFamily="34" charset="0"/>
                <a:cs typeface="Times New Roman" panose="02020603050405020304" pitchFamily="18" charset="0"/>
              </a:rPr>
            </a:b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Und jedes Menschen wechselndes Gemüth,</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Ein Strahl ist's, der aus dieser Sonne bricht,</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Ein Vers, der sich an tausend and're flicht,</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Der unbemerkt verhallt, verlischt, verblüht.</a:t>
            </a:r>
            <a:br>
              <a:rPr lang="de-DE" sz="1400">
                <a:effectLst/>
                <a:latin typeface="Georgia" panose="02040502050405020303" pitchFamily="18" charset="0"/>
                <a:ea typeface="Calibri" panose="020F0502020204030204" pitchFamily="34" charset="0"/>
                <a:cs typeface="Times New Roman" panose="02020603050405020304" pitchFamily="18" charset="0"/>
              </a:rPr>
            </a:b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Und doch auch eine Welt für sich allein,</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Voll süß-geheimer, nie vernomm'ner Töne,</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Begabt mit eig'ner, unentweihter Schöne,</a:t>
            </a:r>
            <a:br>
              <a:rPr lang="de-DE" sz="1400">
                <a:effectLst/>
                <a:latin typeface="Georgia" panose="02040502050405020303" pitchFamily="18" charset="0"/>
                <a:ea typeface="Calibri" panose="020F0502020204030204" pitchFamily="34" charset="0"/>
                <a:cs typeface="Times New Roman" panose="02020603050405020304" pitchFamily="18" charset="0"/>
              </a:rPr>
            </a:b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Und keines Andern Nachhall, Widerschein.</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Und wenn Du gar zu lesen d'rin verstündest,</a:t>
            </a:r>
            <a:br>
              <a:rPr lang="de-DE" sz="1400">
                <a:effectLst/>
                <a:latin typeface="Georgia" panose="02040502050405020303" pitchFamily="18" charset="0"/>
                <a:ea typeface="Calibri" panose="020F0502020204030204" pitchFamily="34" charset="0"/>
                <a:cs typeface="Times New Roman" panose="02020603050405020304" pitchFamily="18" charset="0"/>
              </a:rPr>
            </a:br>
            <a:r>
              <a:rPr lang="de-DE" sz="1400">
                <a:effectLst/>
                <a:latin typeface="Georgia" panose="02040502050405020303" pitchFamily="18" charset="0"/>
                <a:ea typeface="Calibri" panose="020F0502020204030204" pitchFamily="34" charset="0"/>
                <a:cs typeface="Times New Roman" panose="02020603050405020304" pitchFamily="18" charset="0"/>
              </a:rPr>
              <a:t>Ein Buch, das Du im Leben nicht ergründest.</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p>
            <a:endParaRPr lang="cs-CZ" sz="1400"/>
          </a:p>
        </p:txBody>
      </p:sp>
      <p:pic>
        <p:nvPicPr>
          <p:cNvPr id="3074" name="Picture 2" descr="Hugo von Hofmannsthal - Editions Verdier">
            <a:extLst>
              <a:ext uri="{FF2B5EF4-FFF2-40B4-BE49-F238E27FC236}">
                <a16:creationId xmlns:a16="http://schemas.microsoft.com/office/drawing/2014/main" id="{CE2A255B-BA63-B3D0-E0A5-16983079C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02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79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624E57-1FA5-DB57-63DD-9E283AE0A13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7982288-20A3-53EE-3051-010AC5AF1D36}"/>
              </a:ext>
            </a:extLst>
          </p:cNvPr>
          <p:cNvSpPr>
            <a:spLocks noGrp="1"/>
          </p:cNvSpPr>
          <p:nvPr>
            <p:ph idx="1"/>
          </p:nvPr>
        </p:nvSpPr>
        <p:spPr/>
        <p:txBody>
          <a:bodyPr/>
          <a:lstStyle/>
          <a:p>
            <a:r>
              <a:rPr lang="de-DE" sz="1800" i="1" dirty="0">
                <a:effectLst/>
                <a:latin typeface="Times New Roman" panose="02020603050405020304" pitchFamily="18" charset="0"/>
                <a:ea typeface="Calibri" panose="020F0502020204030204" pitchFamily="34" charset="0"/>
              </a:rPr>
              <a:t>Der Tor und der Tod</a:t>
            </a:r>
            <a:r>
              <a:rPr lang="de-DE" sz="1800" dirty="0">
                <a:effectLst/>
                <a:latin typeface="Times New Roman" panose="02020603050405020304" pitchFamily="18" charset="0"/>
                <a:ea typeface="Calibri" panose="020F0502020204030204" pitchFamily="34" charset="0"/>
              </a:rPr>
              <a:t> (1894)</a:t>
            </a:r>
            <a:endParaRPr lang="cs-CZ" sz="1800" dirty="0">
              <a:effectLst/>
              <a:latin typeface="Times New Roman" panose="02020603050405020304" pitchFamily="18" charset="0"/>
              <a:ea typeface="Calibri" panose="020F0502020204030204" pitchFamily="34" charset="0"/>
            </a:endParaRPr>
          </a:p>
          <a:p>
            <a:r>
              <a:rPr lang="de-DE" sz="1800" i="1" dirty="0">
                <a:effectLst/>
                <a:latin typeface="Times New Roman" panose="02020603050405020304" pitchFamily="18" charset="0"/>
                <a:ea typeface="Aptos" panose="020B0004020202020204" pitchFamily="34" charset="0"/>
                <a:cs typeface="Times New Roman" panose="02020603050405020304" pitchFamily="18" charset="0"/>
              </a:rPr>
              <a:t>Elektra. Eine Tragödie in einem Aufzug. Frei nach Sophokles</a:t>
            </a:r>
            <a:r>
              <a:rPr lang="de-DE" sz="1800" dirty="0">
                <a:effectLst/>
                <a:latin typeface="Times New Roman" panose="02020603050405020304" pitchFamily="18" charset="0"/>
                <a:ea typeface="Aptos" panose="020B0004020202020204" pitchFamily="34" charset="0"/>
                <a:cs typeface="Times New Roman" panose="02020603050405020304" pitchFamily="18" charset="0"/>
              </a:rPr>
              <a:t> (1904)</a:t>
            </a:r>
            <a:endParaRPr lang="cs-CZ" sz="1800" dirty="0">
              <a:effectLst/>
              <a:latin typeface="Calibri" panose="020F0502020204030204" pitchFamily="34" charset="0"/>
              <a:ea typeface="Aptos" panose="020B0004020202020204" pitchFamily="34" charset="0"/>
              <a:cs typeface="Times New Roman" panose="02020603050405020304" pitchFamily="18" charset="0"/>
            </a:endParaRPr>
          </a:p>
          <a:p>
            <a:r>
              <a:rPr lang="de-DE" sz="1800" i="1" dirty="0">
                <a:effectLst/>
                <a:latin typeface="Times New Roman" panose="02020603050405020304" pitchFamily="18" charset="0"/>
                <a:ea typeface="Calibri" panose="020F0502020204030204" pitchFamily="34" charset="0"/>
              </a:rPr>
              <a:t>Jedermann. Das Spiel vom Sterben des reichen Mannes</a:t>
            </a:r>
            <a:r>
              <a:rPr lang="cs-CZ" sz="1800" i="1" dirty="0">
                <a:effectLst/>
                <a:latin typeface="Times New Roman" panose="02020603050405020304" pitchFamily="18" charset="0"/>
                <a:ea typeface="Calibri" panose="020F0502020204030204" pitchFamily="34" charset="0"/>
              </a:rPr>
              <a:t> </a:t>
            </a:r>
            <a:r>
              <a:rPr lang="cs-CZ" sz="1800" dirty="0">
                <a:effectLst/>
                <a:latin typeface="Times New Roman" panose="02020603050405020304" pitchFamily="18" charset="0"/>
                <a:ea typeface="Calibri" panose="020F0502020204030204" pitchFamily="34" charset="0"/>
              </a:rPr>
              <a:t>(1911)</a:t>
            </a:r>
          </a:p>
          <a:p>
            <a:r>
              <a:rPr lang="de-DE" sz="1800" i="1" dirty="0">
                <a:effectLst/>
                <a:latin typeface="Times New Roman" panose="02020603050405020304" pitchFamily="18" charset="0"/>
                <a:ea typeface="Calibri" panose="020F0502020204030204" pitchFamily="34" charset="0"/>
              </a:rPr>
              <a:t>Das Salzburger große Welttheater </a:t>
            </a:r>
            <a:r>
              <a:rPr lang="de-DE" sz="1800" dirty="0">
                <a:effectLst/>
                <a:latin typeface="Times New Roman" panose="02020603050405020304" pitchFamily="18" charset="0"/>
                <a:ea typeface="Calibri" panose="020F0502020204030204" pitchFamily="34" charset="0"/>
              </a:rPr>
              <a:t>(1922)</a:t>
            </a:r>
            <a:endParaRPr lang="cs-CZ" dirty="0"/>
          </a:p>
        </p:txBody>
      </p:sp>
    </p:spTree>
    <p:extLst>
      <p:ext uri="{BB962C8B-B14F-4D97-AF65-F5344CB8AC3E}">
        <p14:creationId xmlns:p14="http://schemas.microsoft.com/office/powerpoint/2010/main" val="369799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13E30DD-3AC0-D51C-A5A7-2F6752082B55}"/>
              </a:ext>
            </a:extLst>
          </p:cNvPr>
          <p:cNvSpPr>
            <a:spLocks noGrp="1"/>
          </p:cNvSpPr>
          <p:nvPr>
            <p:ph type="title"/>
          </p:nvPr>
        </p:nvSpPr>
        <p:spPr>
          <a:xfrm>
            <a:off x="838201" y="365125"/>
            <a:ext cx="5251316" cy="1807305"/>
          </a:xfrm>
        </p:spPr>
        <p:txBody>
          <a:bodyPr>
            <a:normAutofit/>
          </a:bodyPr>
          <a:lstStyle/>
          <a:p>
            <a:r>
              <a:rPr lang="cs-CZ" dirty="0" err="1"/>
              <a:t>Impressionismus</a:t>
            </a:r>
            <a:endParaRPr lang="cs-CZ" dirty="0"/>
          </a:p>
        </p:txBody>
      </p:sp>
      <p:sp>
        <p:nvSpPr>
          <p:cNvPr id="3" name="Zástupný obsah 2">
            <a:extLst>
              <a:ext uri="{FF2B5EF4-FFF2-40B4-BE49-F238E27FC236}">
                <a16:creationId xmlns:a16="http://schemas.microsoft.com/office/drawing/2014/main" id="{3ADC81B3-FAB8-ABD6-D136-DCF072C5668A}"/>
              </a:ext>
            </a:extLst>
          </p:cNvPr>
          <p:cNvSpPr>
            <a:spLocks noGrp="1"/>
          </p:cNvSpPr>
          <p:nvPr>
            <p:ph idx="1"/>
          </p:nvPr>
        </p:nvSpPr>
        <p:spPr>
          <a:xfrm>
            <a:off x="838200" y="2333297"/>
            <a:ext cx="4619621" cy="3843666"/>
          </a:xfrm>
        </p:spPr>
        <p:txBody>
          <a:bodyPr>
            <a:normAutofit/>
          </a:bodyPr>
          <a:lstStyle/>
          <a:p>
            <a:r>
              <a:rPr lang="de-DE" sz="2000">
                <a:effectLst/>
                <a:latin typeface="Times New Roman" panose="02020603050405020304" pitchFamily="18" charset="0"/>
                <a:ea typeface="Calibri" panose="020F0502020204030204" pitchFamily="34" charset="0"/>
                <a:cs typeface="Times New Roman" panose="02020603050405020304" pitchFamily="18" charset="0"/>
              </a:rPr>
              <a:t>der Begriff des Impressionismus wurde 1874 von einem französischen Kunstkritiker Luis Leroy geprägt, nachdem er auf einer Ausstellung das Landschaftsgemälde Monets mit dem Titel </a:t>
            </a:r>
            <a:r>
              <a:rPr lang="de-DE" sz="2000" i="1">
                <a:effectLst/>
                <a:latin typeface="Times New Roman" panose="02020603050405020304" pitchFamily="18" charset="0"/>
                <a:ea typeface="Calibri" panose="020F0502020204030204" pitchFamily="34" charset="0"/>
                <a:cs typeface="Times New Roman" panose="02020603050405020304" pitchFamily="18" charset="0"/>
              </a:rPr>
              <a:t>Impression, le soleil levant</a:t>
            </a:r>
            <a:r>
              <a:rPr lang="de-DE" sz="2000">
                <a:effectLst/>
                <a:latin typeface="Times New Roman" panose="02020603050405020304" pitchFamily="18" charset="0"/>
                <a:ea typeface="Calibri" panose="020F0502020204030204" pitchFamily="34" charset="0"/>
                <a:cs typeface="Times New Roman" panose="02020603050405020304" pitchFamily="18" charset="0"/>
              </a:rPr>
              <a:t> gesehen hatte</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a:p>
        </p:txBody>
      </p:sp>
      <p:pic>
        <p:nvPicPr>
          <p:cNvPr id="4" name="Obrázek 3" descr="Obsah obrázku obraz, umění, Umělecké barvy, Akrylová barva&#10;&#10;Popis byl vytvořen automaticky">
            <a:extLst>
              <a:ext uri="{FF2B5EF4-FFF2-40B4-BE49-F238E27FC236}">
                <a16:creationId xmlns:a16="http://schemas.microsoft.com/office/drawing/2014/main" id="{370B0C88-1608-6668-6888-C97C658ED5F7}"/>
              </a:ext>
            </a:extLst>
          </p:cNvPr>
          <p:cNvPicPr>
            <a:picLocks noChangeAspect="1"/>
          </p:cNvPicPr>
          <p:nvPr/>
        </p:nvPicPr>
        <p:blipFill rotWithShape="1">
          <a:blip r:embed="rId2"/>
          <a:srcRect l="11879" r="2291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23067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E96647-2A59-3F69-D8B3-FFB13B88AD2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D17DD37-7D32-49A1-D8B9-09379CB17748}"/>
              </a:ext>
            </a:extLst>
          </p:cNvPr>
          <p:cNvSpPr>
            <a:spLocks noGrp="1"/>
          </p:cNvSpPr>
          <p:nvPr>
            <p:ph idx="1"/>
          </p:nvPr>
        </p:nvSpPr>
        <p:spPr/>
        <p:txBody>
          <a:bodyPr/>
          <a:lstStyle/>
          <a:p>
            <a:r>
              <a:rPr lang="de-DE" sz="1800" dirty="0">
                <a:effectLst/>
                <a:latin typeface="Times New Roman" panose="02020603050405020304" pitchFamily="18" charset="0"/>
                <a:ea typeface="Calibri" panose="020F0502020204030204" pitchFamily="34" charset="0"/>
                <a:cs typeface="Times New Roman" panose="02020603050405020304" pitchFamily="18" charset="0"/>
              </a:rPr>
              <a:t>während sich Naturalisten um die Widergabe der objektiven Wirklichkeit bemühten, galt für den Impressionismus der subjektive Eindruck</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53588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37FFC8-8E97-1D40-2039-E64BC9E7BAD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A39563-9863-D51F-01DC-A79B6422EADB}"/>
              </a:ext>
            </a:extLst>
          </p:cNvPr>
          <p:cNvSpPr>
            <a:spLocks noGrp="1"/>
          </p:cNvSpPr>
          <p:nvPr>
            <p:ph idx="1"/>
          </p:nvPr>
        </p:nvSpPr>
        <p:spPr/>
        <p:txBody>
          <a:bodyPr/>
          <a:lstStyle/>
          <a:p>
            <a:r>
              <a:rPr lang="de-DE" sz="1800" dirty="0">
                <a:effectLst/>
                <a:latin typeface="Times New Roman" panose="02020603050405020304" pitchFamily="18" charset="0"/>
                <a:ea typeface="Calibri" panose="020F0502020204030204" pitchFamily="34" charset="0"/>
                <a:cs typeface="Times New Roman" panose="02020603050405020304" pitchFamily="18" charset="0"/>
              </a:rPr>
              <a:t>Bevorzugte Mittel des Impressionismus sind erlebte Rede, freie Rhythmen, Lautmalerei, Synästhesie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de-DE" sz="1800" dirty="0">
                <a:effectLst/>
                <a:latin typeface="Times New Roman" panose="02020603050405020304" pitchFamily="18" charset="0"/>
                <a:ea typeface="Calibri" panose="020F0502020204030204" pitchFamily="34" charset="0"/>
                <a:cs typeface="Times New Roman" panose="02020603050405020304" pitchFamily="18" charset="0"/>
              </a:rPr>
              <a:t>innerer Monolog, Sekundenstil und Bewusstseinsstrom werden für die Literatur entdeckt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65400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BFDBEB2-2385-B5A7-920F-F41E46C5F858}"/>
              </a:ext>
            </a:extLst>
          </p:cNvPr>
          <p:cNvSpPr>
            <a:spLocks noGrp="1"/>
          </p:cNvSpPr>
          <p:nvPr>
            <p:ph type="title"/>
          </p:nvPr>
        </p:nvSpPr>
        <p:spPr>
          <a:xfrm>
            <a:off x="838201" y="365125"/>
            <a:ext cx="5251316" cy="1807305"/>
          </a:xfrm>
        </p:spPr>
        <p:txBody>
          <a:bodyPr>
            <a:normAutofit/>
          </a:bodyPr>
          <a:lstStyle/>
          <a:p>
            <a:r>
              <a:rPr lang="de-DE"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Peter Altenberg</a:t>
            </a:r>
            <a:r>
              <a:rPr lang="de-DE" dirty="0">
                <a:latin typeface="Times New Roman" panose="02020603050405020304" pitchFamily="18" charset="0"/>
                <a:ea typeface="Calibri" panose="020F0502020204030204" pitchFamily="34" charset="0"/>
                <a:cs typeface="Times New Roman" panose="02020603050405020304" pitchFamily="18" charset="0"/>
              </a:rPr>
              <a:t> </a:t>
            </a:r>
            <a:endParaRPr lang="cs-CZ" dirty="0"/>
          </a:p>
        </p:txBody>
      </p:sp>
      <p:sp>
        <p:nvSpPr>
          <p:cNvPr id="3" name="Zástupný obsah 2">
            <a:extLst>
              <a:ext uri="{FF2B5EF4-FFF2-40B4-BE49-F238E27FC236}">
                <a16:creationId xmlns:a16="http://schemas.microsoft.com/office/drawing/2014/main" id="{CFC8CCCE-F25C-6496-0225-1C0EF47FFA75}"/>
              </a:ext>
            </a:extLst>
          </p:cNvPr>
          <p:cNvSpPr>
            <a:spLocks noGrp="1"/>
          </p:cNvSpPr>
          <p:nvPr>
            <p:ph idx="1"/>
          </p:nvPr>
        </p:nvSpPr>
        <p:spPr>
          <a:xfrm>
            <a:off x="838200" y="2333297"/>
            <a:ext cx="4619621" cy="3843666"/>
          </a:xfrm>
        </p:spPr>
        <p:txBody>
          <a:bodyPr>
            <a:normAutofit/>
          </a:bodyPr>
          <a:lstStyle/>
          <a:p>
            <a:pPr marL="342900" lvl="0" indent="-342900">
              <a:spcAft>
                <a:spcPts val="1000"/>
              </a:spcAft>
              <a:buFont typeface="Calibri" panose="020F0502020204030204" pitchFamily="34" charset="0"/>
              <a:buChar char="-"/>
            </a:pPr>
            <a:r>
              <a:rPr lang="de-DE" sz="800" i="1">
                <a:effectLst/>
                <a:latin typeface="Times New Roman" panose="02020603050405020304" pitchFamily="18" charset="0"/>
                <a:ea typeface="Calibri" panose="020F0502020204030204" pitchFamily="34" charset="0"/>
                <a:cs typeface="Times New Roman" panose="02020603050405020304" pitchFamily="18" charset="0"/>
              </a:rPr>
              <a:t>Wie ich es sehe</a:t>
            </a:r>
            <a:r>
              <a:rPr lang="de-DE" sz="800">
                <a:effectLst/>
                <a:latin typeface="Times New Roman" panose="02020603050405020304" pitchFamily="18" charset="0"/>
                <a:ea typeface="Calibri" panose="020F0502020204030204" pitchFamily="34" charset="0"/>
                <a:cs typeface="Times New Roman" panose="02020603050405020304" pitchFamily="18" charset="0"/>
              </a:rPr>
              <a:t> (1896), flüchtig hingeworfenen Skizzen</a:t>
            </a:r>
            <a:endParaRPr lang="cs-CZ" sz="800">
              <a:effectLst/>
              <a:latin typeface="Calibri" panose="020F0502020204030204" pitchFamily="34" charset="0"/>
              <a:ea typeface="Calibri" panose="020F0502020204030204" pitchFamily="34" charset="0"/>
              <a:cs typeface="Times New Roman" panose="02020603050405020304" pitchFamily="18" charset="0"/>
            </a:endParaRPr>
          </a:p>
          <a:p>
            <a:r>
              <a:rPr lang="de-DE" sz="800" b="1" i="0">
                <a:effectLst/>
                <a:latin typeface="arial" panose="020B0604020202020204" pitchFamily="34" charset="0"/>
              </a:rPr>
              <a:t>Der Vogel Pirol</a:t>
            </a:r>
            <a:endParaRPr lang="cs-CZ" sz="800" b="1" i="0">
              <a:effectLst/>
              <a:latin typeface="arial" panose="020B0604020202020204" pitchFamily="34" charset="0"/>
            </a:endParaRPr>
          </a:p>
          <a:p>
            <a:pPr marL="0" indent="0">
              <a:buNone/>
            </a:pPr>
            <a:r>
              <a:rPr lang="de-DE" sz="800" b="0" i="0">
                <a:effectLst/>
                <a:latin typeface="arial" panose="020B0604020202020204" pitchFamily="34" charset="0"/>
              </a:rPr>
              <a:t>Noch ist es Nacht im Prater. Nun wird es grau. Eindringlich duften die Weiden und Birken, sanftölig.</a:t>
            </a:r>
          </a:p>
          <a:p>
            <a:pPr marL="0" indent="0">
              <a:buNone/>
            </a:pPr>
            <a:r>
              <a:rPr lang="de-DE" sz="800" b="0" i="0">
                <a:effectLst/>
                <a:latin typeface="arial" panose="020B0604020202020204" pitchFamily="34" charset="0"/>
              </a:rPr>
              <a:t>Der Vogel Pirol beginnt Réveille zu blasen, Réveille der Natur! In kurzen Absätzen bläst er Réveille. Gleichsam die Wirkung abwartend auf Schläfer. Alles, alles ist noch still und grau, Birken und Weiden duften eindringlich und der Vogel Pirol bläst in kurzen Zwischenräumen Réveille. Unablässig.</a:t>
            </a:r>
          </a:p>
          <a:p>
            <a:pPr marL="0" indent="0">
              <a:buNone/>
            </a:pPr>
            <a:r>
              <a:rPr lang="de-DE" sz="800" b="0" i="0">
                <a:effectLst/>
                <a:latin typeface="arial" panose="020B0604020202020204" pitchFamily="34" charset="0"/>
              </a:rPr>
              <a:t>Die Dame sagte einmal: »Oh, ich möchte das Leben kennen lernen. Ich kann ihm nicht nahekommen, es nicht ergründen – – –«</a:t>
            </a:r>
          </a:p>
          <a:p>
            <a:pPr marL="0" indent="0">
              <a:buNone/>
            </a:pPr>
            <a:r>
              <a:rPr lang="de-DE" sz="800" b="0" i="0">
                <a:effectLst/>
                <a:latin typeface="arial" panose="020B0604020202020204" pitchFamily="34" charset="0"/>
              </a:rPr>
              <a:t>Da sagte der Herr: »Haben Sie schon den Vogel Pirol in den Praterauen Réveille blasen gehört im Morgendämmern?!?«</a:t>
            </a:r>
          </a:p>
          <a:p>
            <a:pPr marL="0" indent="0">
              <a:buNone/>
            </a:pPr>
            <a:r>
              <a:rPr lang="de-DE" sz="800" b="0" i="0">
                <a:effectLst/>
                <a:latin typeface="arial" panose="020B0604020202020204" pitchFamily="34" charset="0"/>
              </a:rPr>
              <a:t>»Muss man das thun, um das Leben ergründen zu können?!?«</a:t>
            </a:r>
          </a:p>
          <a:p>
            <a:pPr marL="0" indent="0">
              <a:buNone/>
            </a:pPr>
            <a:r>
              <a:rPr lang="de-DE" sz="800" b="0" i="0">
                <a:effectLst/>
                <a:latin typeface="arial" panose="020B0604020202020204" pitchFamily="34" charset="0"/>
              </a:rPr>
              <a:t>»Ja, das, das muss man. Von solchen versteckten Winkeln aus, gleichsam aus dem Hinterhalte, kann man dem Leben beikommen! Da, da beginnt die mysteriöse Schönheit und der Werth der Welt!«</a:t>
            </a:r>
          </a:p>
          <a:p>
            <a:pPr marL="0" indent="0">
              <a:buNone/>
            </a:pPr>
            <a:r>
              <a:rPr lang="de-DE" sz="800" b="0" i="0">
                <a:effectLst/>
                <a:latin typeface="arial" panose="020B0604020202020204" pitchFamily="34" charset="0"/>
              </a:rPr>
              <a:t>»Wie sieht er denn aus, der Vogel Pirol?!«</a:t>
            </a:r>
          </a:p>
          <a:p>
            <a:pPr marL="0" indent="0">
              <a:buNone/>
            </a:pPr>
            <a:r>
              <a:rPr lang="de-DE" sz="800" b="0" i="0">
                <a:effectLst/>
                <a:latin typeface="arial" panose="020B0604020202020204" pitchFamily="34" charset="0"/>
              </a:rPr>
              <a:t>»Niemand sieht ihn. Irgendwo in alten, alten</a:t>
            </a:r>
            <a:r>
              <a:rPr lang="de-DE" sz="800" b="0" i="0" u="none" strike="noStrike">
                <a:effectLst/>
                <a:latin typeface="arial" panose="020B0604020202020204" pitchFamily="34" charset="0"/>
                <a:hlinkClick r:id="rId2" tooltip="Vorlage"/>
              </a:rPr>
              <a:t>[271]</a:t>
            </a:r>
            <a:r>
              <a:rPr lang="de-DE" sz="800" b="0" i="0">
                <a:effectLst/>
                <a:latin typeface="arial" panose="020B0604020202020204" pitchFamily="34" charset="0"/>
              </a:rPr>
              <a:t> Birken hockt er und bläst Réveille und weckt zum Tage. Immer lichter und lichter wird es und die weiten Auen werden ganz sichtbar. Am Ufer sind schwarze riesige Schleppschiffe, Tagesthätigkeit erwartend mit ihren geräumigen Kräften.«</a:t>
            </a:r>
          </a:p>
          <a:p>
            <a:pPr marL="0" indent="0">
              <a:buNone/>
            </a:pPr>
            <a:r>
              <a:rPr lang="de-DE" sz="800" b="0" i="0">
                <a:effectLst/>
                <a:latin typeface="arial" panose="020B0604020202020204" pitchFamily="34" charset="0"/>
              </a:rPr>
              <a:t>»Gehen wir zum Vogel Pirol – – –« sagte die Dame.</a:t>
            </a:r>
            <a:r>
              <a:rPr lang="de-DE" sz="800" b="0" i="0" u="none" strike="noStrike">
                <a:effectLst/>
                <a:latin typeface="arial" panose="020B0604020202020204" pitchFamily="34" charset="0"/>
                <a:hlinkClick r:id="rId2" tooltip="Vorlage"/>
              </a:rPr>
              <a:t>[272]</a:t>
            </a:r>
            <a:endParaRPr lang="de-DE" sz="800" b="0" i="0">
              <a:effectLst/>
              <a:latin typeface="arial" panose="020B0604020202020204" pitchFamily="34" charset="0"/>
            </a:endParaRPr>
          </a:p>
          <a:p>
            <a:pPr marL="342900" lvl="0" indent="-342900">
              <a:spcAft>
                <a:spcPts val="1000"/>
              </a:spcAft>
              <a:buFont typeface="Calibri" panose="020F0502020204030204" pitchFamily="34" charset="0"/>
              <a:buChar char="-"/>
            </a:pPr>
            <a:endParaRPr lang="cs-CZ" sz="800">
              <a:effectLst/>
              <a:latin typeface="Calibri" panose="020F0502020204030204" pitchFamily="34" charset="0"/>
              <a:ea typeface="Calibri" panose="020F0502020204030204" pitchFamily="34" charset="0"/>
              <a:cs typeface="Times New Roman" panose="02020603050405020304" pitchFamily="18" charset="0"/>
            </a:endParaRPr>
          </a:p>
          <a:p>
            <a:endParaRPr lang="cs-CZ" sz="800"/>
          </a:p>
        </p:txBody>
      </p:sp>
      <p:pic>
        <p:nvPicPr>
          <p:cNvPr id="4" name="Obrázek 3" descr="Obsah obrázku Lidská tvář, portrét, oblečení, muž&#10;&#10;Popis byl vytvořen automaticky">
            <a:extLst>
              <a:ext uri="{FF2B5EF4-FFF2-40B4-BE49-F238E27FC236}">
                <a16:creationId xmlns:a16="http://schemas.microsoft.com/office/drawing/2014/main" id="{9F8A4AC7-300F-E2C1-E467-15041AABB455}"/>
              </a:ext>
            </a:extLst>
          </p:cNvPr>
          <p:cNvPicPr>
            <a:picLocks noChangeAspect="1"/>
          </p:cNvPicPr>
          <p:nvPr/>
        </p:nvPicPr>
        <p:blipFill rotWithShape="1">
          <a:blip r:embed="rId3"/>
          <a:srcRect r="-1" b="174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2775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2B35FB-E717-008C-6435-73156C002ADC}"/>
              </a:ext>
            </a:extLst>
          </p:cNvPr>
          <p:cNvSpPr>
            <a:spLocks noGrp="1"/>
          </p:cNvSpPr>
          <p:nvPr>
            <p:ph type="title"/>
          </p:nvPr>
        </p:nvSpPr>
        <p:spPr/>
        <p:txBody>
          <a:bodyPr>
            <a:normAutofit fontScale="90000"/>
          </a:bodyPr>
          <a:lstStyle/>
          <a:p>
            <a:pPr>
              <a:lnSpc>
                <a:spcPct val="150000"/>
              </a:lnSpc>
              <a:spcAft>
                <a:spcPts val="1000"/>
              </a:spcAft>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a:t>
            </a:r>
            <a:br>
              <a:rPr lang="cs-CZ"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Reiner Maria Rilke</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a:t>
            </a:r>
            <a:br>
              <a:rPr lang="cs-CZ" sz="1800" dirty="0">
                <a:effectLst/>
                <a:latin typeface="Calibri" panose="020F0502020204030204" pitchFamily="34" charset="0"/>
                <a:ea typeface="Calibri" panose="020F0502020204030204" pitchFamily="34" charset="0"/>
                <a:cs typeface="Times New Roman" panose="02020603050405020304" pitchFamily="18" charset="0"/>
              </a:rPr>
            </a:br>
            <a:br>
              <a:rPr lang="cs-CZ" sz="1800" dirty="0">
                <a:effectLst/>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C334963F-42DB-1522-C1F5-8018EFD7FD67}"/>
              </a:ext>
            </a:extLst>
          </p:cNvPr>
          <p:cNvSpPr>
            <a:spLocks noGrp="1"/>
          </p:cNvSpPr>
          <p:nvPr>
            <p:ph idx="1"/>
          </p:nvPr>
        </p:nvSpPr>
        <p:spPr/>
        <p:txBody>
          <a:bodyPr>
            <a:normAutofit fontScale="62500" lnSpcReduction="20000"/>
          </a:bodyPr>
          <a:lstStyle/>
          <a:p>
            <a:pPr marL="0" lvl="0" indent="0">
              <a:lnSpc>
                <a:spcPct val="150000"/>
              </a:lnSpc>
              <a:spcAft>
                <a:spcPts val="1000"/>
              </a:spcAft>
              <a:buNone/>
            </a:pP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Das Stundenbuch</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(1905) enthält Gedichte, die man als lyrische Gebete bezeichnen kann</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50000"/>
              </a:lnSpc>
              <a:spcAft>
                <a:spcPts val="1000"/>
              </a:spcAft>
              <a:buNone/>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sie kreisen um einen sehr persönlichen Gott: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1000"/>
              </a:spcAft>
              <a:buNone/>
            </a:pP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Du, Nachbar Gott, wenn ich dich manches Mal</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in langer Nacht mit hartem Klopfen störe,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so ists, weil ich dich selten atmen höre</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und weiß: Du bist allein im Saal.</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Und wenn du etwas brauchst, ist keiner da,</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um deinem Tasten einen Trank zu reichen:</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ich horche immer. Gib ein kleines Zeichen.</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Ich bin ganz nah.</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1000"/>
              </a:spcAft>
              <a:buNone/>
            </a:pP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Nur eine schmale Wand ist zwischen uns,</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durch Zufall; denn es könnte sein:</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ein Rufen deines oder meines Munds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und sie bricht ein</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ganz ohne Lärm und Laut.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153964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78AD37-35DF-EB54-FFCD-08D6914D675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166AB89-8BA0-59B9-7EC7-168E105CE771}"/>
              </a:ext>
            </a:extLst>
          </p:cNvPr>
          <p:cNvSpPr>
            <a:spLocks noGrp="1"/>
          </p:cNvSpPr>
          <p:nvPr>
            <p:ph idx="1"/>
          </p:nvPr>
        </p:nvSpPr>
        <p:spPr/>
        <p:txBody>
          <a:bodyPr>
            <a:normAutofit/>
          </a:bodyPr>
          <a:lstStyle/>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am Ende des 19. </a:t>
            </a:r>
            <a:r>
              <a:rPr lang="de-DE" sz="1800" dirty="0" err="1">
                <a:effectLst/>
                <a:latin typeface="Times New Roman" panose="02020603050405020304" pitchFamily="18" charset="0"/>
                <a:ea typeface="Calibri" panose="020F0502020204030204" pitchFamily="34" charset="0"/>
                <a:cs typeface="Times New Roman" panose="02020603050405020304" pitchFamily="18" charset="0"/>
              </a:rPr>
              <a:t>Jhs</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wurde die europäische Kultur von einem Gefühl des Pessimismus, des Niedergangs und von tiefem Weltschmerz ergriffen)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in Deutschland war 1890 der Reichskanzler Bismarck zurückgetreten, es begann die Regierungszeit Kaiser Wilhelms II., die bis 1918 dauerte („Wilhelminische Zeit“)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991680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CC0171-9288-7613-CC13-FF5A381AAD6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98F00A6-6753-772B-AD79-245C989597DA}"/>
              </a:ext>
            </a:extLst>
          </p:cNvPr>
          <p:cNvSpPr>
            <a:spLocks noGrp="1"/>
          </p:cNvSpPr>
          <p:nvPr>
            <p:ph idx="1"/>
          </p:nvPr>
        </p:nvSpPr>
        <p:spPr/>
        <p:txBody>
          <a:bodyPr>
            <a:normAutofit/>
          </a:bodyPr>
          <a:lstStyle/>
          <a:p>
            <a:r>
              <a:rPr lang="de-DE" sz="1800" i="1" dirty="0">
                <a:effectLst/>
                <a:latin typeface="Times New Roman" panose="02020603050405020304" pitchFamily="18" charset="0"/>
                <a:ea typeface="Calibri" panose="020F0502020204030204" pitchFamily="34" charset="0"/>
              </a:rPr>
              <a:t>Die Weise von Liebe und Tod des Cornets Christoph Rilke</a:t>
            </a:r>
            <a:r>
              <a:rPr lang="cs-CZ" sz="1800" i="1" dirty="0">
                <a:effectLst/>
                <a:latin typeface="Times New Roman" panose="02020603050405020304" pitchFamily="18" charset="0"/>
                <a:ea typeface="Calibri" panose="020F0502020204030204" pitchFamily="34" charset="0"/>
              </a:rPr>
              <a:t> </a:t>
            </a:r>
            <a:r>
              <a:rPr lang="cs-CZ" sz="1800" dirty="0">
                <a:effectLst/>
                <a:latin typeface="Times New Roman" panose="02020603050405020304" pitchFamily="18" charset="0"/>
                <a:ea typeface="Calibri" panose="020F0502020204030204" pitchFamily="34" charset="0"/>
              </a:rPr>
              <a:t>(1906)</a:t>
            </a:r>
          </a:p>
          <a:p>
            <a:r>
              <a:rPr lang="de-DE" sz="1800" dirty="0">
                <a:effectLst/>
                <a:latin typeface="Times New Roman" panose="02020603050405020304" pitchFamily="18" charset="0"/>
                <a:ea typeface="Calibri" panose="020F0502020204030204" pitchFamily="34" charset="0"/>
                <a:cs typeface="Times New Roman" panose="02020603050405020304" pitchFamily="18" charset="0"/>
              </a:rPr>
              <a:t>beim Feldzug gegen die Türken gerät der junge Cornet, ein Soldat, mit seinen Kameraden in ein Schloss, wo er seine erste Liebesnacht erlebt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de-DE" sz="1800" dirty="0">
                <a:effectLst/>
                <a:latin typeface="Times New Roman" panose="02020603050405020304" pitchFamily="18" charset="0"/>
                <a:ea typeface="Calibri" panose="020F0502020204030204" pitchFamily="34" charset="0"/>
                <a:cs typeface="Times New Roman" panose="02020603050405020304" pitchFamily="18" charset="0"/>
              </a:rPr>
              <a:t>am nächsten Tag wird ihm sein eigener Tod zum Fest: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„Und da kommt auch die Fahne wieder zu sich, und niemals war sie so königlich; und jetzt sehn sie sie alle, fern voran, und erkennen den hellen, helmlosen Mann und erkennen die Fahne…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Aber da fängt sie zu scheinen an, wirft sich hinaus und wird groß und rot…(…)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Aber, als es jetzt hinter ihm zusammenschlägt, sind es doch wieder Gärten, und die sechzehn runden Säbel, die auf ihn zuspringen, Strahl um Strahl, sind ein Fest.“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185207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711561-7662-4900-7AF2-8F64D7D8F75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2AAB96B-6AF9-27A0-7714-7FC1C0E43422}"/>
              </a:ext>
            </a:extLst>
          </p:cNvPr>
          <p:cNvSpPr>
            <a:spLocks noGrp="1"/>
          </p:cNvSpPr>
          <p:nvPr>
            <p:ph idx="1"/>
          </p:nvPr>
        </p:nvSpPr>
        <p:spPr/>
        <p:txBody>
          <a:bodyPr>
            <a:normAutofit fontScale="55000" lnSpcReduction="20000"/>
          </a:bodyPr>
          <a:lstStyle/>
          <a:p>
            <a:pPr marL="0" lvl="0" indent="0">
              <a:lnSpc>
                <a:spcPct val="150000"/>
              </a:lnSpc>
              <a:spcAft>
                <a:spcPts val="1000"/>
              </a:spcAft>
              <a:buNone/>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Rilkes </a:t>
            </a: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Neue Gedichte</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(1907) enthalten einige Dinggedichte, z. B. Den Panther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1000"/>
              </a:spcAft>
              <a:buNone/>
            </a:pP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Der Panther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50000"/>
              </a:lnSpc>
              <a:spcAft>
                <a:spcPts val="1000"/>
              </a:spcAft>
              <a:buNone/>
            </a:pP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Im Jardin des Plantes, Paris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Sein Blick ist vom </a:t>
            </a:r>
            <a:r>
              <a:rPr lang="de-DE" sz="1800" i="1" dirty="0" err="1">
                <a:effectLst/>
                <a:latin typeface="Times New Roman" panose="02020603050405020304" pitchFamily="18" charset="0"/>
                <a:ea typeface="Calibri" panose="020F0502020204030204" pitchFamily="34" charset="0"/>
                <a:cs typeface="Times New Roman" panose="02020603050405020304" pitchFamily="18" charset="0"/>
              </a:rPr>
              <a:t>Vorübergehn</a:t>
            </a: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 der Stäbe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so müd geworden, dass er nichts mehr hält.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Ihm ist, als ob es tausend Stäbe gäbe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und hinter tausend Stäben keine Welt.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Der weiche Gang geschmeidig starker Schritte,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der sich im allerkleinsten Kreise dreht,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ist wie ein Tanz von Kraft um eine Mitte,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in der betäubt ein großer Wille steht.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Nur manchmal schiebt der Vorhang der Pupille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sich lautlos auf -. Dann geht ein Bild hinein,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geht durch der Glieder angespannte Stille - </a:t>
            </a:r>
            <a:br>
              <a:rPr lang="de-DE" sz="1800" i="1" dirty="0">
                <a:effectLst/>
                <a:latin typeface="Times New Roman" panose="02020603050405020304" pitchFamily="18" charset="0"/>
                <a:ea typeface="Calibri" panose="020F0502020204030204" pitchFamily="34" charset="0"/>
                <a:cs typeface="Times New Roman" panose="02020603050405020304" pitchFamily="18" charset="0"/>
              </a:rPr>
            </a:br>
            <a:r>
              <a:rPr lang="de-DE" sz="1800" i="1" dirty="0">
                <a:effectLst/>
                <a:latin typeface="Times New Roman" panose="02020603050405020304" pitchFamily="18" charset="0"/>
                <a:ea typeface="Calibri" panose="020F0502020204030204" pitchFamily="34" charset="0"/>
                <a:cs typeface="Times New Roman" panose="02020603050405020304" pitchFamily="18" charset="0"/>
              </a:rPr>
              <a:t>und hört im Herzen auf zu sein.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479863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602B30-EFB5-C850-52AC-40433EB8EB4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B3A92DE-D5E2-A252-4666-5EB279C6D5EE}"/>
              </a:ext>
            </a:extLst>
          </p:cNvPr>
          <p:cNvSpPr>
            <a:spLocks noGrp="1"/>
          </p:cNvSpPr>
          <p:nvPr>
            <p:ph idx="1"/>
          </p:nvPr>
        </p:nvSpPr>
        <p:spPr/>
        <p:txBody>
          <a:bodyPr/>
          <a:lstStyle/>
          <a:p>
            <a:pPr marL="342900" lvl="0" indent="-342900">
              <a:lnSpc>
                <a:spcPct val="150000"/>
              </a:lnSpc>
              <a:spcAft>
                <a:spcPts val="1000"/>
              </a:spcAft>
              <a:buFont typeface="Calibri" panose="020F0502020204030204" pitchFamily="34" charset="0"/>
              <a:buChar char="-"/>
            </a:pPr>
            <a:r>
              <a:rPr lang="de-DE" sz="1800" b="1" dirty="0">
                <a:effectLst/>
                <a:latin typeface="Times New Roman" panose="02020603050405020304" pitchFamily="18" charset="0"/>
                <a:ea typeface="Calibri" panose="020F0502020204030204" pitchFamily="34" charset="0"/>
                <a:cs typeface="Times New Roman" panose="02020603050405020304" pitchFamily="18" charset="0"/>
              </a:rPr>
              <a:t>Die Duineser Elegien</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(1923)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b="1" dirty="0">
                <a:effectLst/>
                <a:latin typeface="Times New Roman" panose="02020603050405020304" pitchFamily="18" charset="0"/>
                <a:ea typeface="Calibri" panose="020F0502020204030204" pitchFamily="34" charset="0"/>
                <a:cs typeface="Times New Roman" panose="02020603050405020304" pitchFamily="18" charset="0"/>
              </a:rPr>
              <a:t>Die Sonette an Orpheus</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(1923)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322367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175CEDA-EC52-093E-80AF-DAE3F8F5DD6F}"/>
              </a:ext>
            </a:extLst>
          </p:cNvPr>
          <p:cNvSpPr>
            <a:spLocks noGrp="1"/>
          </p:cNvSpPr>
          <p:nvPr>
            <p:ph type="title"/>
          </p:nvPr>
        </p:nvSpPr>
        <p:spPr>
          <a:xfrm>
            <a:off x="836679" y="723898"/>
            <a:ext cx="6002110" cy="1495425"/>
          </a:xfrm>
        </p:spPr>
        <p:txBody>
          <a:bodyPr>
            <a:normAutofit/>
          </a:bodyPr>
          <a:lstStyle/>
          <a:p>
            <a:r>
              <a:rPr lang="de-DE" sz="40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Christian Morgenstern</a:t>
            </a:r>
            <a:br>
              <a:rPr lang="cs-CZ" sz="4000">
                <a:latin typeface="Calibri" panose="020F0502020204030204" pitchFamily="34" charset="0"/>
                <a:ea typeface="Calibri" panose="020F0502020204030204" pitchFamily="34" charset="0"/>
                <a:cs typeface="Times New Roman" panose="02020603050405020304" pitchFamily="18" charset="0"/>
              </a:rPr>
            </a:br>
            <a:endParaRPr lang="cs-CZ" sz="4000"/>
          </a:p>
        </p:txBody>
      </p:sp>
      <p:sp>
        <p:nvSpPr>
          <p:cNvPr id="3" name="Zástupný obsah 2">
            <a:extLst>
              <a:ext uri="{FF2B5EF4-FFF2-40B4-BE49-F238E27FC236}">
                <a16:creationId xmlns:a16="http://schemas.microsoft.com/office/drawing/2014/main" id="{22C784F6-0346-408D-26D8-EA7B598FCB58}"/>
              </a:ext>
            </a:extLst>
          </p:cNvPr>
          <p:cNvSpPr>
            <a:spLocks noGrp="1"/>
          </p:cNvSpPr>
          <p:nvPr>
            <p:ph idx="1"/>
          </p:nvPr>
        </p:nvSpPr>
        <p:spPr>
          <a:xfrm>
            <a:off x="836680" y="2405067"/>
            <a:ext cx="6002110" cy="3729034"/>
          </a:xfrm>
        </p:spPr>
        <p:txBody>
          <a:bodyPr>
            <a:normAutofit/>
          </a:bodyPr>
          <a:lstStyle/>
          <a:p>
            <a:pPr marL="342900" lvl="0" indent="-342900">
              <a:spcAft>
                <a:spcPts val="1000"/>
              </a:spcAft>
              <a:buFont typeface="Aptos" panose="020B0004020202020204" pitchFamily="34" charset="0"/>
              <a:buChar char="-"/>
            </a:pPr>
            <a:r>
              <a:rPr lang="de-DE" sz="2000" dirty="0">
                <a:effectLst/>
                <a:latin typeface="Times New Roman" panose="02020603050405020304" pitchFamily="18" charset="0"/>
                <a:ea typeface="Aptos" panose="020B0004020202020204" pitchFamily="34" charset="0"/>
                <a:cs typeface="Times New Roman" panose="02020603050405020304" pitchFamily="18" charset="0"/>
              </a:rPr>
              <a:t>am Anfang eine symbolistische Phase </a:t>
            </a:r>
            <a:r>
              <a:rPr lang="de-DE" sz="2000" i="1" dirty="0">
                <a:effectLst/>
                <a:latin typeface="Times New Roman" panose="02020603050405020304" pitchFamily="18" charset="0"/>
                <a:ea typeface="Aptos" panose="020B0004020202020204" pitchFamily="34" charset="0"/>
                <a:cs typeface="Times New Roman" panose="02020603050405020304" pitchFamily="18" charset="0"/>
              </a:rPr>
              <a:t>Ich und die Welt </a:t>
            </a:r>
            <a:r>
              <a:rPr lang="cs-CZ" sz="2000" dirty="0">
                <a:effectLst/>
                <a:latin typeface="Times New Roman" panose="02020603050405020304" pitchFamily="18" charset="0"/>
                <a:ea typeface="Aptos" panose="020B0004020202020204" pitchFamily="34" charset="0"/>
                <a:cs typeface="Times New Roman" panose="02020603050405020304" pitchFamily="18" charset="0"/>
              </a:rPr>
              <a:t>(1898)</a:t>
            </a:r>
            <a:endParaRPr lang="cs-CZ" sz="20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spcAft>
                <a:spcPts val="1000"/>
              </a:spcAft>
              <a:buFont typeface="Aptos" panose="020B0004020202020204" pitchFamily="34" charset="0"/>
              <a:buChar char="-"/>
            </a:pPr>
            <a:r>
              <a:rPr lang="de-DE" sz="2000" i="1" dirty="0">
                <a:effectLst/>
                <a:latin typeface="Times New Roman" panose="02020603050405020304" pitchFamily="18" charset="0"/>
                <a:ea typeface="Aptos" panose="020B0004020202020204" pitchFamily="34" charset="0"/>
                <a:cs typeface="Times New Roman" panose="02020603050405020304" pitchFamily="18" charset="0"/>
              </a:rPr>
              <a:t>Ein Sommer</a:t>
            </a:r>
            <a:r>
              <a:rPr lang="cs-CZ" sz="2000" i="1" dirty="0">
                <a:effectLst/>
                <a:latin typeface="Times New Roman" panose="02020603050405020304" pitchFamily="18" charset="0"/>
                <a:ea typeface="Aptos" panose="020B0004020202020204" pitchFamily="34" charset="0"/>
                <a:cs typeface="Times New Roman" panose="02020603050405020304" pitchFamily="18" charset="0"/>
              </a:rPr>
              <a:t> </a:t>
            </a:r>
            <a:r>
              <a:rPr lang="cs-CZ" sz="2000" dirty="0">
                <a:effectLst/>
                <a:latin typeface="Times New Roman" panose="02020603050405020304" pitchFamily="18" charset="0"/>
                <a:ea typeface="Aptos" panose="020B0004020202020204" pitchFamily="34" charset="0"/>
                <a:cs typeface="Times New Roman" panose="02020603050405020304" pitchFamily="18" charset="0"/>
              </a:rPr>
              <a:t>(1900)</a:t>
            </a:r>
            <a:endParaRPr lang="cs-CZ" sz="20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spcAft>
                <a:spcPts val="1000"/>
              </a:spcAft>
              <a:buFont typeface="Aptos" panose="020B0004020202020204" pitchFamily="34" charset="0"/>
              <a:buChar char="-"/>
            </a:pPr>
            <a:r>
              <a:rPr lang="de-DE" sz="2000" i="1" dirty="0">
                <a:effectLst/>
                <a:latin typeface="Times New Roman" panose="02020603050405020304" pitchFamily="18" charset="0"/>
                <a:ea typeface="Aptos" panose="020B0004020202020204" pitchFamily="34" charset="0"/>
                <a:cs typeface="Times New Roman" panose="02020603050405020304" pitchFamily="18" charset="0"/>
              </a:rPr>
              <a:t>Melancholie</a:t>
            </a:r>
            <a:r>
              <a:rPr lang="cs-CZ" sz="2000" dirty="0">
                <a:effectLst/>
                <a:latin typeface="Times New Roman" panose="02020603050405020304" pitchFamily="18" charset="0"/>
                <a:ea typeface="Aptos" panose="020B0004020202020204" pitchFamily="34" charset="0"/>
                <a:cs typeface="Times New Roman" panose="02020603050405020304" pitchFamily="18" charset="0"/>
              </a:rPr>
              <a:t> (1906)</a:t>
            </a:r>
            <a:endParaRPr lang="cs-CZ" sz="20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spcAft>
                <a:spcPts val="1000"/>
              </a:spcAft>
              <a:buFont typeface="Aptos" panose="020B0004020202020204" pitchFamily="34" charset="0"/>
              <a:buChar char="-"/>
            </a:pPr>
            <a:r>
              <a:rPr lang="de-DE" sz="2000" dirty="0">
                <a:effectLst/>
                <a:latin typeface="Times New Roman" panose="02020603050405020304" pitchFamily="18" charset="0"/>
                <a:ea typeface="Aptos" panose="020B0004020202020204" pitchFamily="34" charset="0"/>
                <a:cs typeface="Times New Roman" panose="02020603050405020304" pitchFamily="18" charset="0"/>
              </a:rPr>
              <a:t>die Landschaftsbilder sind impressionistische Skizzen ohne philosophisches Pathos</a:t>
            </a:r>
            <a:endParaRPr lang="cs-CZ" sz="20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spcAft>
                <a:spcPts val="1000"/>
              </a:spcAft>
              <a:buFont typeface="Aptos" panose="020B0004020202020204" pitchFamily="34" charset="0"/>
              <a:buChar char="-"/>
            </a:pPr>
            <a:r>
              <a:rPr lang="cs-CZ" sz="2000" dirty="0">
                <a:latin typeface="Times New Roman" panose="02020603050405020304" pitchFamily="18" charset="0"/>
                <a:ea typeface="Aptos" panose="020B0004020202020204" pitchFamily="34" charset="0"/>
                <a:cs typeface="Times New Roman" panose="02020603050405020304" pitchFamily="18" charset="0"/>
              </a:rPr>
              <a:t>d</a:t>
            </a:r>
            <a:r>
              <a:rPr lang="de-DE" sz="2000" dirty="0" err="1">
                <a:effectLst/>
                <a:latin typeface="Times New Roman" panose="02020603050405020304" pitchFamily="18" charset="0"/>
                <a:ea typeface="Aptos" panose="020B0004020202020204" pitchFamily="34" charset="0"/>
                <a:cs typeface="Times New Roman" panose="02020603050405020304" pitchFamily="18" charset="0"/>
              </a:rPr>
              <a:t>ie</a:t>
            </a:r>
            <a:r>
              <a:rPr lang="de-DE" sz="2000" dirty="0">
                <a:effectLst/>
                <a:latin typeface="Times New Roman" panose="02020603050405020304" pitchFamily="18" charset="0"/>
                <a:ea typeface="Aptos" panose="020B0004020202020204" pitchFamily="34" charset="0"/>
                <a:cs typeface="Times New Roman" panose="02020603050405020304" pitchFamily="18" charset="0"/>
              </a:rPr>
              <a:t> frühesten</a:t>
            </a:r>
            <a:r>
              <a:rPr lang="de-DE" sz="2000" i="1" dirty="0">
                <a:effectLst/>
                <a:latin typeface="Times New Roman" panose="02020603050405020304" pitchFamily="18" charset="0"/>
                <a:ea typeface="Aptos" panose="020B0004020202020204" pitchFamily="34" charset="0"/>
                <a:cs typeface="Times New Roman" panose="02020603050405020304" pitchFamily="18" charset="0"/>
              </a:rPr>
              <a:t> Galgenlieder </a:t>
            </a:r>
            <a:r>
              <a:rPr lang="de-DE" sz="2000" dirty="0">
                <a:effectLst/>
                <a:latin typeface="Times New Roman" panose="02020603050405020304" pitchFamily="18" charset="0"/>
                <a:ea typeface="Aptos" panose="020B0004020202020204" pitchFamily="34" charset="0"/>
                <a:cs typeface="Times New Roman" panose="02020603050405020304" pitchFamily="18" charset="0"/>
              </a:rPr>
              <a:t>entstanden 1895 – groteske Sprachspiele</a:t>
            </a:r>
            <a:endParaRPr lang="cs-CZ" sz="2000" dirty="0">
              <a:effectLst/>
              <a:latin typeface="Calibri" panose="020F0502020204030204" pitchFamily="34" charset="0"/>
              <a:ea typeface="Aptos" panose="020B0004020202020204" pitchFamily="34" charset="0"/>
              <a:cs typeface="Times New Roman" panose="02020603050405020304" pitchFamily="18" charset="0"/>
            </a:endParaRPr>
          </a:p>
          <a:p>
            <a:endParaRPr lang="cs-CZ" sz="2000" dirty="0"/>
          </a:p>
        </p:txBody>
      </p:sp>
      <p:pic>
        <p:nvPicPr>
          <p:cNvPr id="4" name="Obrázek 3" descr="Obsah obrázku Lidská tvář, portrét, Lidské vousy, muž&#10;&#10;Popis byl vytvořen automaticky">
            <a:extLst>
              <a:ext uri="{FF2B5EF4-FFF2-40B4-BE49-F238E27FC236}">
                <a16:creationId xmlns:a16="http://schemas.microsoft.com/office/drawing/2014/main" id="{8CA3BE2F-B707-D6A2-FA38-232179729568}"/>
              </a:ext>
            </a:extLst>
          </p:cNvPr>
          <p:cNvPicPr>
            <a:picLocks noChangeAspect="1"/>
          </p:cNvPicPr>
          <p:nvPr/>
        </p:nvPicPr>
        <p:blipFill rotWithShape="1">
          <a:blip r:embed="rId2"/>
          <a:srcRect l="31" r="618" b="-1"/>
          <a:stretch/>
        </p:blipFill>
        <p:spPr>
          <a:xfrm>
            <a:off x="7199440" y="10"/>
            <a:ext cx="4992560" cy="6857990"/>
          </a:xfrm>
          <a:prstGeom prst="rect">
            <a:avLst/>
          </a:prstGeom>
          <a:effectLst/>
        </p:spPr>
      </p:pic>
    </p:spTree>
    <p:extLst>
      <p:ext uri="{BB962C8B-B14F-4D97-AF65-F5344CB8AC3E}">
        <p14:creationId xmlns:p14="http://schemas.microsoft.com/office/powerpoint/2010/main" val="3839135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09D6CA-707F-B0C9-B0DB-29D882077B87}"/>
              </a:ext>
            </a:extLst>
          </p:cNvPr>
          <p:cNvSpPr>
            <a:spLocks noGrp="1"/>
          </p:cNvSpPr>
          <p:nvPr>
            <p:ph type="title"/>
          </p:nvPr>
        </p:nvSpPr>
        <p:spPr>
          <a:xfrm>
            <a:off x="6513788" y="365125"/>
            <a:ext cx="4840010" cy="1807305"/>
          </a:xfrm>
        </p:spPr>
        <p:txBody>
          <a:bodyPr>
            <a:normAutofit/>
          </a:bodyPr>
          <a:lstStyle/>
          <a:p>
            <a:r>
              <a:rPr lang="de-DE" sz="31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Arthur Schnitzler (1862 – 1931)</a:t>
            </a:r>
            <a:br>
              <a:rPr lang="cs-CZ" sz="3100">
                <a:effectLst/>
                <a:latin typeface="Calibri" panose="020F0502020204030204" pitchFamily="34" charset="0"/>
                <a:ea typeface="Calibri" panose="020F0502020204030204" pitchFamily="34" charset="0"/>
                <a:cs typeface="Times New Roman" panose="02020603050405020304" pitchFamily="18" charset="0"/>
              </a:rPr>
            </a:br>
            <a:r>
              <a:rPr lang="cs-CZ" sz="3100">
                <a:effectLst/>
                <a:latin typeface="Calibri" panose="020F0502020204030204" pitchFamily="34" charset="0"/>
                <a:ea typeface="Calibri" panose="020F0502020204030204" pitchFamily="34" charset="0"/>
                <a:cs typeface="Times New Roman" panose="02020603050405020304" pitchFamily="18" charset="0"/>
              </a:rPr>
              <a:t>(</a:t>
            </a:r>
            <a:r>
              <a:rPr lang="cs-CZ" sz="3100" err="1">
                <a:effectLst/>
                <a:latin typeface="Calibri" panose="020F0502020204030204" pitchFamily="34" charset="0"/>
                <a:ea typeface="Calibri" panose="020F0502020204030204" pitchFamily="34" charset="0"/>
                <a:cs typeface="Times New Roman" panose="02020603050405020304" pitchFamily="18" charset="0"/>
              </a:rPr>
              <a:t>Entdeckung</a:t>
            </a:r>
            <a:r>
              <a:rPr lang="cs-CZ" sz="3100">
                <a:effectLst/>
                <a:latin typeface="Calibri" panose="020F0502020204030204" pitchFamily="34" charset="0"/>
                <a:ea typeface="Calibri" panose="020F0502020204030204" pitchFamily="34" charset="0"/>
                <a:cs typeface="Times New Roman" panose="02020603050405020304" pitchFamily="18" charset="0"/>
              </a:rPr>
              <a:t> des </a:t>
            </a:r>
            <a:r>
              <a:rPr lang="cs-CZ" sz="3100" err="1">
                <a:effectLst/>
                <a:latin typeface="Calibri" panose="020F0502020204030204" pitchFamily="34" charset="0"/>
                <a:ea typeface="Calibri" panose="020F0502020204030204" pitchFamily="34" charset="0"/>
                <a:cs typeface="Times New Roman" panose="02020603050405020304" pitchFamily="18" charset="0"/>
              </a:rPr>
              <a:t>Unbewussten</a:t>
            </a:r>
            <a:r>
              <a:rPr lang="cs-CZ" sz="3100">
                <a:effectLst/>
                <a:latin typeface="Calibri" panose="020F0502020204030204" pitchFamily="34" charset="0"/>
                <a:ea typeface="Calibri" panose="020F0502020204030204" pitchFamily="34" charset="0"/>
                <a:cs typeface="Times New Roman" panose="02020603050405020304" pitchFamily="18" charset="0"/>
              </a:rPr>
              <a:t>)</a:t>
            </a:r>
            <a:endParaRPr lang="cs-CZ" sz="3100"/>
          </a:p>
        </p:txBody>
      </p:sp>
      <p:pic>
        <p:nvPicPr>
          <p:cNvPr id="4" name="Obrázek 3" descr="Obsah obrázku oblečení, osoba, Lidská tvář, muž&#10;&#10;Popis byl vytvořen automaticky">
            <a:extLst>
              <a:ext uri="{FF2B5EF4-FFF2-40B4-BE49-F238E27FC236}">
                <a16:creationId xmlns:a16="http://schemas.microsoft.com/office/drawing/2014/main" id="{916BB176-B5AA-1624-391D-152ACEFF1056}"/>
              </a:ext>
            </a:extLst>
          </p:cNvPr>
          <p:cNvPicPr>
            <a:picLocks noChangeAspect="1"/>
          </p:cNvPicPr>
          <p:nvPr/>
        </p:nvPicPr>
        <p:blipFill rotWithShape="1">
          <a:blip r:embed="rId2"/>
          <a:srcRect r="-2" b="525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Zástupný obsah 2">
            <a:extLst>
              <a:ext uri="{FF2B5EF4-FFF2-40B4-BE49-F238E27FC236}">
                <a16:creationId xmlns:a16="http://schemas.microsoft.com/office/drawing/2014/main" id="{24C69F41-80B2-5F26-22DF-FD537DE0FEC9}"/>
              </a:ext>
            </a:extLst>
          </p:cNvPr>
          <p:cNvSpPr>
            <a:spLocks noGrp="1"/>
          </p:cNvSpPr>
          <p:nvPr>
            <p:ph idx="1"/>
          </p:nvPr>
        </p:nvSpPr>
        <p:spPr>
          <a:xfrm>
            <a:off x="6513788" y="2333297"/>
            <a:ext cx="4840010" cy="3843666"/>
          </a:xfrm>
        </p:spPr>
        <p:txBody>
          <a:bodyPr>
            <a:normAutofit/>
          </a:bodyPr>
          <a:lstStyle/>
          <a:p>
            <a:r>
              <a:rPr lang="de-DE" sz="2000" i="1">
                <a:effectLst/>
                <a:latin typeface="Times New Roman" panose="02020603050405020304" pitchFamily="18" charset="0"/>
                <a:ea typeface="Calibri" panose="020F0502020204030204" pitchFamily="34" charset="0"/>
              </a:rPr>
              <a:t>Anatol </a:t>
            </a:r>
            <a:r>
              <a:rPr lang="de-DE" sz="2000">
                <a:effectLst/>
                <a:latin typeface="Times New Roman" panose="02020603050405020304" pitchFamily="18" charset="0"/>
                <a:ea typeface="Calibri" panose="020F0502020204030204" pitchFamily="34" charset="0"/>
              </a:rPr>
              <a:t>(1892) </a:t>
            </a:r>
            <a:endParaRPr lang="cs-CZ" sz="2000">
              <a:effectLst/>
              <a:latin typeface="Times New Roman" panose="02020603050405020304" pitchFamily="18" charset="0"/>
              <a:ea typeface="Calibri" panose="020F0502020204030204" pitchFamily="34" charset="0"/>
            </a:endParaRPr>
          </a:p>
          <a:p>
            <a:r>
              <a:rPr lang="de-DE" sz="2000" i="1">
                <a:effectLst/>
                <a:latin typeface="Times New Roman" panose="02020603050405020304" pitchFamily="18" charset="0"/>
                <a:ea typeface="Calibri" panose="020F0502020204030204" pitchFamily="34" charset="0"/>
              </a:rPr>
              <a:t>Reigen</a:t>
            </a:r>
            <a:r>
              <a:rPr lang="de-DE" sz="2000">
                <a:effectLst/>
                <a:latin typeface="Times New Roman" panose="02020603050405020304" pitchFamily="18" charset="0"/>
                <a:ea typeface="Calibri" panose="020F0502020204030204" pitchFamily="34" charset="0"/>
              </a:rPr>
              <a:t> (1900) </a:t>
            </a:r>
            <a:endParaRPr lang="cs-CZ" sz="2000">
              <a:latin typeface="Times New Roman" panose="02020603050405020304" pitchFamily="18" charset="0"/>
              <a:ea typeface="Calibri" panose="020F0502020204030204" pitchFamily="34" charset="0"/>
            </a:endParaRPr>
          </a:p>
          <a:p>
            <a:r>
              <a:rPr lang="de-DE" sz="2000" i="1">
                <a:effectLst/>
                <a:latin typeface="Times New Roman" panose="02020603050405020304" pitchFamily="18" charset="0"/>
                <a:ea typeface="Calibri" panose="020F0502020204030204" pitchFamily="34" charset="0"/>
              </a:rPr>
              <a:t>Liebelei </a:t>
            </a:r>
            <a:r>
              <a:rPr lang="de-DE" sz="2000">
                <a:effectLst/>
                <a:latin typeface="Times New Roman" panose="02020603050405020304" pitchFamily="18" charset="0"/>
                <a:ea typeface="Calibri" panose="020F0502020204030204" pitchFamily="34" charset="0"/>
              </a:rPr>
              <a:t>(1895)</a:t>
            </a:r>
            <a:endParaRPr lang="cs-CZ" sz="2000">
              <a:effectLst/>
              <a:latin typeface="Times New Roman" panose="02020603050405020304" pitchFamily="18" charset="0"/>
              <a:ea typeface="Calibri" panose="020F0502020204030204" pitchFamily="34" charset="0"/>
            </a:endParaRPr>
          </a:p>
          <a:p>
            <a:r>
              <a:rPr lang="de-DE" sz="2000" i="1">
                <a:effectLst/>
                <a:latin typeface="Times New Roman" panose="02020603050405020304" pitchFamily="18" charset="0"/>
                <a:ea typeface="Calibri" panose="020F0502020204030204" pitchFamily="34" charset="0"/>
                <a:cs typeface="Times New Roman" panose="02020603050405020304" pitchFamily="18" charset="0"/>
              </a:rPr>
              <a:t>Leutnant Gustl</a:t>
            </a:r>
            <a:r>
              <a:rPr lang="cs-CZ" sz="2000" i="1">
                <a:effectLst/>
                <a:latin typeface="Times New Roman" panose="02020603050405020304" pitchFamily="18" charset="0"/>
                <a:ea typeface="Calibri" panose="020F0502020204030204" pitchFamily="34" charset="0"/>
                <a:cs typeface="Times New Roman" panose="02020603050405020304" pitchFamily="18" charset="0"/>
              </a:rPr>
              <a:t> </a:t>
            </a:r>
            <a:r>
              <a:rPr lang="cs-CZ" sz="2000">
                <a:effectLst/>
                <a:latin typeface="Times New Roman" panose="02020603050405020304" pitchFamily="18" charset="0"/>
                <a:ea typeface="Calibri" panose="020F0502020204030204" pitchFamily="34" charset="0"/>
                <a:cs typeface="Times New Roman" panose="02020603050405020304" pitchFamily="18" charset="0"/>
              </a:rPr>
              <a:t>(1900)</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a:p>
        </p:txBody>
      </p:sp>
    </p:spTree>
    <p:extLst>
      <p:ext uri="{BB962C8B-B14F-4D97-AF65-F5344CB8AC3E}">
        <p14:creationId xmlns:p14="http://schemas.microsoft.com/office/powerpoint/2010/main" val="407843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798AF38-A282-F10A-D210-05409DC663FA}"/>
              </a:ext>
            </a:extLst>
          </p:cNvPr>
          <p:cNvSpPr>
            <a:spLocks noGrp="1"/>
          </p:cNvSpPr>
          <p:nvPr>
            <p:ph type="title"/>
          </p:nvPr>
        </p:nvSpPr>
        <p:spPr>
          <a:xfrm>
            <a:off x="6513788" y="365125"/>
            <a:ext cx="4840010" cy="1807305"/>
          </a:xfrm>
        </p:spPr>
        <p:txBody>
          <a:bodyPr>
            <a:normAutofit/>
          </a:bodyPr>
          <a:lstStyle/>
          <a:p>
            <a:r>
              <a:rPr lang="de-DE">
                <a:effectLst/>
                <a:highlight>
                  <a:srgbClr val="FFFF00"/>
                </a:highlight>
                <a:latin typeface="Times New Roman" panose="02020603050405020304" pitchFamily="18" charset="0"/>
                <a:ea typeface="Calibri" panose="020F0502020204030204" pitchFamily="34" charset="0"/>
              </a:rPr>
              <a:t>Karl Kraus</a:t>
            </a:r>
            <a:r>
              <a:rPr lang="de-DE">
                <a:effectLst/>
                <a:latin typeface="Times New Roman" panose="02020603050405020304" pitchFamily="18" charset="0"/>
                <a:ea typeface="Calibri" panose="020F0502020204030204" pitchFamily="34" charset="0"/>
              </a:rPr>
              <a:t> </a:t>
            </a:r>
            <a:endParaRPr lang="cs-CZ" dirty="0"/>
          </a:p>
        </p:txBody>
      </p:sp>
      <p:pic>
        <p:nvPicPr>
          <p:cNvPr id="4" name="Obrázek 3">
            <a:extLst>
              <a:ext uri="{FF2B5EF4-FFF2-40B4-BE49-F238E27FC236}">
                <a16:creationId xmlns:a16="http://schemas.microsoft.com/office/drawing/2014/main" id="{92969A54-466C-B8A0-1CD7-85328761DC5F}"/>
              </a:ext>
            </a:extLst>
          </p:cNvPr>
          <p:cNvPicPr>
            <a:picLocks noChangeAspect="1"/>
          </p:cNvPicPr>
          <p:nvPr/>
        </p:nvPicPr>
        <p:blipFill rotWithShape="1">
          <a:blip r:embed="rId2"/>
          <a:srcRect l="4035" r="8785"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Zástupný obsah 2">
            <a:extLst>
              <a:ext uri="{FF2B5EF4-FFF2-40B4-BE49-F238E27FC236}">
                <a16:creationId xmlns:a16="http://schemas.microsoft.com/office/drawing/2014/main" id="{91822767-D972-E5E9-7F63-3D1C399E38CF}"/>
              </a:ext>
            </a:extLst>
          </p:cNvPr>
          <p:cNvSpPr>
            <a:spLocks noGrp="1"/>
          </p:cNvSpPr>
          <p:nvPr>
            <p:ph idx="1"/>
          </p:nvPr>
        </p:nvSpPr>
        <p:spPr>
          <a:xfrm>
            <a:off x="6513788" y="2333297"/>
            <a:ext cx="4840010" cy="3843666"/>
          </a:xfrm>
        </p:spPr>
        <p:txBody>
          <a:bodyPr>
            <a:normAutofit/>
          </a:bodyPr>
          <a:lstStyle/>
          <a:p>
            <a:pPr marL="342900" lvl="0" indent="-342900">
              <a:spcAft>
                <a:spcPts val="1000"/>
              </a:spcAft>
              <a:buFont typeface="Calibri" panose="020F0502020204030204" pitchFamily="34" charset="0"/>
              <a:buChar char="-"/>
            </a:pPr>
            <a:r>
              <a:rPr lang="de-DE" sz="2000">
                <a:effectLst/>
                <a:latin typeface="Times New Roman" panose="02020603050405020304" pitchFamily="18" charset="0"/>
                <a:ea typeface="Calibri" panose="020F0502020204030204" pitchFamily="34" charset="0"/>
                <a:cs typeface="Times New Roman" panose="02020603050405020304" pitchFamily="18" charset="0"/>
              </a:rPr>
              <a:t>in seiner satirisch-kritischen Zeitschrift Die Fackel, die</a:t>
            </a:r>
            <a:r>
              <a:rPr lang="cs-CZ" sz="2000">
                <a:effectLst/>
                <a:latin typeface="Times New Roman" panose="02020603050405020304" pitchFamily="18" charset="0"/>
                <a:ea typeface="Calibri" panose="020F0502020204030204" pitchFamily="34" charset="0"/>
                <a:cs typeface="Times New Roman" panose="02020603050405020304" pitchFamily="18" charset="0"/>
              </a:rPr>
              <a:t> </a:t>
            </a:r>
            <a:r>
              <a:rPr lang="de-DE" sz="2000">
                <a:effectLst/>
                <a:latin typeface="Times New Roman" panose="02020603050405020304" pitchFamily="18" charset="0"/>
                <a:ea typeface="Calibri" panose="020F0502020204030204" pitchFamily="34" charset="0"/>
                <a:cs typeface="Times New Roman" panose="02020603050405020304" pitchFamily="18" charset="0"/>
              </a:rPr>
              <a:t>1899 – 1936 in 992 Nummern erschien, griff er den Sprachverfall und moralische Haltlosigkeit mit brillantem Wortwitz an</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de-DE" sz="2000">
                <a:effectLst/>
                <a:latin typeface="Times New Roman" panose="02020603050405020304" pitchFamily="18" charset="0"/>
                <a:ea typeface="Calibri" panose="020F0502020204030204" pitchFamily="34" charset="0"/>
                <a:cs typeface="Times New Roman" panose="02020603050405020304" pitchFamily="18" charset="0"/>
              </a:rPr>
              <a:t>Drama </a:t>
            </a:r>
            <a:r>
              <a:rPr lang="de-DE" sz="2000" i="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Die letzten Tage der Menschheit</a:t>
            </a:r>
            <a:r>
              <a:rPr lang="de-DE" sz="2000">
                <a:effectLst/>
                <a:latin typeface="Times New Roman" panose="02020603050405020304" pitchFamily="18" charset="0"/>
                <a:ea typeface="Calibri" panose="020F0502020204030204" pitchFamily="34" charset="0"/>
                <a:cs typeface="Times New Roman" panose="02020603050405020304" pitchFamily="18" charset="0"/>
              </a:rPr>
              <a:t> (1922</a:t>
            </a:r>
            <a:r>
              <a:rPr lang="cs-CZ" sz="2000">
                <a:effectLst/>
                <a:latin typeface="Times New Roman" panose="02020603050405020304" pitchFamily="18" charset="0"/>
                <a:ea typeface="Calibri" panose="020F0502020204030204" pitchFamily="34" charset="0"/>
                <a:cs typeface="Times New Roman" panose="02020603050405020304" pitchFamily="18" charset="0"/>
              </a:rPr>
              <a:t>)</a:t>
            </a:r>
            <a:endParaRPr lang="cs-CZ" sz="2000"/>
          </a:p>
        </p:txBody>
      </p:sp>
    </p:spTree>
    <p:extLst>
      <p:ext uri="{BB962C8B-B14F-4D97-AF65-F5344CB8AC3E}">
        <p14:creationId xmlns:p14="http://schemas.microsoft.com/office/powerpoint/2010/main" val="1078209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5">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Nadpis 1">
            <a:extLst>
              <a:ext uri="{FF2B5EF4-FFF2-40B4-BE49-F238E27FC236}">
                <a16:creationId xmlns:a16="http://schemas.microsoft.com/office/drawing/2014/main" id="{9ED99D0C-C2E0-811F-9C6C-E82FF12E8E4F}"/>
              </a:ext>
            </a:extLst>
          </p:cNvPr>
          <p:cNvSpPr>
            <a:spLocks noGrp="1"/>
          </p:cNvSpPr>
          <p:nvPr>
            <p:ph type="title"/>
          </p:nvPr>
        </p:nvSpPr>
        <p:spPr>
          <a:xfrm>
            <a:off x="1246824" y="643467"/>
            <a:ext cx="4772975" cy="1800526"/>
          </a:xfrm>
        </p:spPr>
        <p:txBody>
          <a:bodyPr>
            <a:normAutofit/>
          </a:bodyPr>
          <a:lstStyle/>
          <a:p>
            <a:r>
              <a:rPr lang="de-DE">
                <a:effectLst/>
                <a:highlight>
                  <a:srgbClr val="FFFF00"/>
                </a:highlight>
                <a:latin typeface="Times New Roman" panose="02020603050405020304" pitchFamily="18" charset="0"/>
                <a:ea typeface="Calibri" panose="020F0502020204030204" pitchFamily="34" charset="0"/>
              </a:rPr>
              <a:t>Jugendstil	 (1890 – 1914)</a:t>
            </a:r>
            <a:r>
              <a:rPr lang="de-DE">
                <a:effectLst/>
                <a:latin typeface="Times New Roman" panose="02020603050405020304" pitchFamily="18" charset="0"/>
                <a:ea typeface="Calibri" panose="020F0502020204030204" pitchFamily="34" charset="0"/>
              </a:rPr>
              <a:t> </a:t>
            </a:r>
            <a:endParaRPr lang="cs-CZ" dirty="0"/>
          </a:p>
        </p:txBody>
      </p:sp>
      <p:sp>
        <p:nvSpPr>
          <p:cNvPr id="3" name="Zástupný obsah 2">
            <a:extLst>
              <a:ext uri="{FF2B5EF4-FFF2-40B4-BE49-F238E27FC236}">
                <a16:creationId xmlns:a16="http://schemas.microsoft.com/office/drawing/2014/main" id="{8F8EFD90-4DBD-BB4F-F2B0-5F7AB32379D4}"/>
              </a:ext>
            </a:extLst>
          </p:cNvPr>
          <p:cNvSpPr>
            <a:spLocks noGrp="1"/>
          </p:cNvSpPr>
          <p:nvPr>
            <p:ph idx="1"/>
          </p:nvPr>
        </p:nvSpPr>
        <p:spPr>
          <a:xfrm>
            <a:off x="1246824" y="2623381"/>
            <a:ext cx="4772974" cy="3553581"/>
          </a:xfrm>
        </p:spPr>
        <p:txBody>
          <a:bodyPr>
            <a:normAutofit/>
          </a:bodyPr>
          <a:lstStyle/>
          <a:p>
            <a:pPr marL="342900" lvl="0" indent="-342900">
              <a:spcAft>
                <a:spcPts val="1000"/>
              </a:spcAft>
              <a:buFont typeface="Calibri" panose="020F0502020204030204" pitchFamily="34" charset="0"/>
              <a:buChar char="-"/>
            </a:pPr>
            <a:r>
              <a:rPr lang="de-DE" sz="1000">
                <a:effectLst/>
                <a:latin typeface="Times New Roman" panose="02020603050405020304" pitchFamily="18" charset="0"/>
                <a:ea typeface="Calibri" panose="020F0502020204030204" pitchFamily="34" charset="0"/>
                <a:cs typeface="Times New Roman" panose="02020603050405020304" pitchFamily="18" charset="0"/>
              </a:rPr>
              <a:t>zu seinen charakteristischen Merkmalen gehören vor allem ein schwungvoll-ornamentaler Linienstil, sich schlängelnde Pflanzen und Blumen, die sich oft mit menschlichen Gestalten, meistens Frauen verweben, Sinnlichkeit, Rückzug in die Idylle</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cs-CZ" sz="1000">
                <a:latin typeface="Times New Roman" panose="02020603050405020304" pitchFamily="18" charset="0"/>
                <a:ea typeface="Calibri" panose="020F0502020204030204" pitchFamily="34" charset="0"/>
                <a:cs typeface="Times New Roman" panose="02020603050405020304" pitchFamily="18" charset="0"/>
              </a:rPr>
              <a:t>i</a:t>
            </a:r>
            <a:r>
              <a:rPr lang="de-DE" sz="1000">
                <a:effectLst/>
                <a:latin typeface="Times New Roman" panose="02020603050405020304" pitchFamily="18" charset="0"/>
                <a:ea typeface="Calibri" panose="020F0502020204030204" pitchFamily="34" charset="0"/>
                <a:cs typeface="Times New Roman" panose="02020603050405020304" pitchFamily="18" charset="0"/>
              </a:rPr>
              <a:t>n der Jugendstilmalerei kommt dazu noch die Vorliebe für bestimmte Motive wie der Tanz, oder der Weiher mit Seerosen, Schwänen oder der Springbrunnen</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cs-CZ" sz="1000">
                <a:latin typeface="Times New Roman" panose="02020603050405020304" pitchFamily="18" charset="0"/>
                <a:ea typeface="Calibri" panose="020F0502020204030204" pitchFamily="34" charset="0"/>
                <a:cs typeface="Times New Roman" panose="02020603050405020304" pitchFamily="18" charset="0"/>
              </a:rPr>
              <a:t>z</a:t>
            </a:r>
            <a:r>
              <a:rPr lang="de-DE" sz="1000">
                <a:effectLst/>
                <a:latin typeface="Times New Roman" panose="02020603050405020304" pitchFamily="18" charset="0"/>
                <a:ea typeface="Calibri" panose="020F0502020204030204" pitchFamily="34" charset="0"/>
                <a:cs typeface="Times New Roman" panose="02020603050405020304" pitchFamily="18" charset="0"/>
              </a:rPr>
              <a:t>wischen Schriftstellern und Künstlern des Jugendstils bestand eine enge Zusammenarbeit → sie dienen der Schönheit</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cs-CZ" sz="1000">
                <a:latin typeface="Times New Roman" panose="02020603050405020304" pitchFamily="18" charset="0"/>
                <a:ea typeface="Calibri" panose="020F0502020204030204" pitchFamily="34" charset="0"/>
                <a:cs typeface="Times New Roman" panose="02020603050405020304" pitchFamily="18" charset="0"/>
              </a:rPr>
              <a:t>s</a:t>
            </a:r>
            <a:r>
              <a:rPr lang="de-DE" sz="1000">
                <a:effectLst/>
                <a:latin typeface="Times New Roman" panose="02020603050405020304" pitchFamily="18" charset="0"/>
                <a:ea typeface="Calibri" panose="020F0502020204030204" pitchFamily="34" charset="0"/>
                <a:cs typeface="Times New Roman" panose="02020603050405020304" pitchFamily="18" charset="0"/>
              </a:rPr>
              <a:t>o arbeitete der junge Rilke mit Ludwig von Hoffmann oder Heinrich Vogeler zusammen</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cs-CZ" sz="1000">
                <a:latin typeface="Times New Roman" panose="02020603050405020304" pitchFamily="18" charset="0"/>
                <a:ea typeface="Calibri" panose="020F0502020204030204" pitchFamily="34" charset="0"/>
                <a:cs typeface="Times New Roman" panose="02020603050405020304" pitchFamily="18" charset="0"/>
              </a:rPr>
              <a:t>s</a:t>
            </a:r>
            <a:r>
              <a:rPr lang="de-DE" sz="1000">
                <a:effectLst/>
                <a:latin typeface="Times New Roman" panose="02020603050405020304" pitchFamily="18" charset="0"/>
                <a:ea typeface="Calibri" panose="020F0502020204030204" pitchFamily="34" charset="0"/>
                <a:cs typeface="Times New Roman" panose="02020603050405020304" pitchFamily="18" charset="0"/>
              </a:rPr>
              <a:t>ymptomatisch ist auch die Gründung exklusiver Zeitschriften wie der Pan (1895 – 1900) und die Insel (1899 – 1902) die sowohl Kunst als auch Literatur pflegten</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Calibri" panose="020F0502020204030204" pitchFamily="34" charset="0"/>
              <a:buChar char="-"/>
            </a:pPr>
            <a:r>
              <a:rPr lang="de-DE" sz="1000">
                <a:effectLst/>
                <a:latin typeface="Times New Roman" panose="02020603050405020304" pitchFamily="18" charset="0"/>
                <a:ea typeface="Calibri" panose="020F0502020204030204" pitchFamily="34" charset="0"/>
                <a:cs typeface="Times New Roman" panose="02020603050405020304" pitchFamily="18" charset="0"/>
              </a:rPr>
              <a:t>Elemente des Jugendstils: Richard Dehmel, St. George, Hugo von Hoffmansthal</a:t>
            </a:r>
            <a:endParaRPr lang="cs-CZ" sz="1000">
              <a:effectLst/>
              <a:latin typeface="Calibri" panose="020F0502020204030204" pitchFamily="34" charset="0"/>
              <a:ea typeface="Calibri" panose="020F0502020204030204" pitchFamily="34" charset="0"/>
              <a:cs typeface="Times New Roman" panose="02020603050405020304" pitchFamily="18" charset="0"/>
            </a:endParaRPr>
          </a:p>
          <a:p>
            <a:endParaRPr lang="cs-CZ" sz="1000"/>
          </a:p>
        </p:txBody>
      </p:sp>
      <p:pic>
        <p:nvPicPr>
          <p:cNvPr id="5" name="Obrázek 4" descr="Obsah obrázku text, umění, skica, kresba&#10;&#10;Popis byl vytvořen automaticky">
            <a:extLst>
              <a:ext uri="{FF2B5EF4-FFF2-40B4-BE49-F238E27FC236}">
                <a16:creationId xmlns:a16="http://schemas.microsoft.com/office/drawing/2014/main" id="{D1A09D7D-7D3C-4A91-61F9-0C7ADF658DA4}"/>
              </a:ext>
            </a:extLst>
          </p:cNvPr>
          <p:cNvPicPr>
            <a:picLocks noChangeAspect="1"/>
          </p:cNvPicPr>
          <p:nvPr/>
        </p:nvPicPr>
        <p:blipFill>
          <a:blip r:embed="rId2"/>
          <a:stretch>
            <a:fillRect/>
          </a:stretch>
        </p:blipFill>
        <p:spPr>
          <a:xfrm>
            <a:off x="8432890" y="643468"/>
            <a:ext cx="2382963" cy="2545005"/>
          </a:xfrm>
          <a:prstGeom prst="rect">
            <a:avLst/>
          </a:prstGeom>
        </p:spPr>
      </p:pic>
      <p:pic>
        <p:nvPicPr>
          <p:cNvPr id="4" name="Obrázek 3" descr="Obsah obrázku text, umění, kresba, Dětské kresby&#10;&#10;Popis byl vytvořen automaticky">
            <a:extLst>
              <a:ext uri="{FF2B5EF4-FFF2-40B4-BE49-F238E27FC236}">
                <a16:creationId xmlns:a16="http://schemas.microsoft.com/office/drawing/2014/main" id="{7DD2C7AE-948F-8A81-D5D5-AFA64ABB0217}"/>
              </a:ext>
            </a:extLst>
          </p:cNvPr>
          <p:cNvPicPr>
            <a:picLocks noChangeAspect="1"/>
          </p:cNvPicPr>
          <p:nvPr/>
        </p:nvPicPr>
        <p:blipFill rotWithShape="1">
          <a:blip r:embed="rId3"/>
          <a:srcRect t="5118" r="-2" b="6151"/>
          <a:stretch/>
        </p:blipFill>
        <p:spPr>
          <a:xfrm>
            <a:off x="8471377" y="3657600"/>
            <a:ext cx="2305989" cy="2585510"/>
          </a:xfrm>
          <a:prstGeom prst="rect">
            <a:avLst/>
          </a:prstGeom>
        </p:spPr>
      </p:pic>
    </p:spTree>
    <p:extLst>
      <p:ext uri="{BB962C8B-B14F-4D97-AF65-F5344CB8AC3E}">
        <p14:creationId xmlns:p14="http://schemas.microsoft.com/office/powerpoint/2010/main" val="101153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EAB0D3-73A7-CADE-A81B-F05D5C0622A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AA81A42-B988-CE9E-6CA8-9137845FA84E}"/>
              </a:ext>
            </a:extLst>
          </p:cNvPr>
          <p:cNvSpPr>
            <a:spLocks noGrp="1"/>
          </p:cNvSpPr>
          <p:nvPr>
            <p:ph idx="1"/>
          </p:nvPr>
        </p:nvSpPr>
        <p:spPr/>
        <p:txBody>
          <a:bodyPr>
            <a:normAutofit/>
          </a:bodyPr>
          <a:lstStyle/>
          <a:p>
            <a:pPr marL="342900" lvl="0" indent="-342900">
              <a:lnSpc>
                <a:spcPct val="150000"/>
              </a:lnSpc>
              <a:spcAft>
                <a:spcPts val="1000"/>
              </a:spcAft>
              <a:buFont typeface="Calibri" panose="020F0502020204030204" pitchFamily="34" charset="0"/>
              <a:buChar char="-"/>
            </a:pPr>
            <a:r>
              <a:rPr lang="de-DE" sz="2800" dirty="0">
                <a:effectLst/>
                <a:latin typeface="Times New Roman" panose="02020603050405020304" pitchFamily="18" charset="0"/>
                <a:ea typeface="Calibri" panose="020F0502020204030204" pitchFamily="34" charset="0"/>
                <a:cs typeface="Times New Roman" panose="02020603050405020304" pitchFamily="18" charset="0"/>
              </a:rPr>
              <a:t>an die Stelle naturalistischer Beschreibung der harten sozialen Wirklichkeit traten sensible Wahrnehmung und Wiedergabe subjektiver Stimmungen, Flucht vor der hässlichen Realität in ein Reich des Schönen</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746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7748AE9-7508-466E-1256-DEC56D1C661D}"/>
              </a:ext>
            </a:extLst>
          </p:cNvPr>
          <p:cNvSpPr>
            <a:spLocks noGrp="1"/>
          </p:cNvSpPr>
          <p:nvPr>
            <p:ph type="title"/>
          </p:nvPr>
        </p:nvSpPr>
        <p:spPr>
          <a:xfrm>
            <a:off x="838201" y="365125"/>
            <a:ext cx="5251316" cy="1807305"/>
          </a:xfrm>
        </p:spPr>
        <p:txBody>
          <a:bodyPr>
            <a:normAutofit/>
          </a:bodyPr>
          <a:lstStyle/>
          <a:p>
            <a:r>
              <a:rPr lang="de-DE" sz="41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Friedrich Nietzsche (1844 – 1900)</a:t>
            </a:r>
            <a:br>
              <a:rPr lang="cs-CZ" sz="4100">
                <a:effectLst/>
                <a:latin typeface="Calibri" panose="020F0502020204030204" pitchFamily="34" charset="0"/>
                <a:ea typeface="Calibri" panose="020F0502020204030204" pitchFamily="34" charset="0"/>
                <a:cs typeface="Times New Roman" panose="02020603050405020304" pitchFamily="18" charset="0"/>
              </a:rPr>
            </a:br>
            <a:endParaRPr lang="cs-CZ" sz="4100"/>
          </a:p>
        </p:txBody>
      </p:sp>
      <p:sp>
        <p:nvSpPr>
          <p:cNvPr id="3" name="Zástupný obsah 2">
            <a:extLst>
              <a:ext uri="{FF2B5EF4-FFF2-40B4-BE49-F238E27FC236}">
                <a16:creationId xmlns:a16="http://schemas.microsoft.com/office/drawing/2014/main" id="{D6098B42-0EB1-C2B1-33F5-4C2D57220410}"/>
              </a:ext>
            </a:extLst>
          </p:cNvPr>
          <p:cNvSpPr>
            <a:spLocks noGrp="1"/>
          </p:cNvSpPr>
          <p:nvPr>
            <p:ph idx="1"/>
          </p:nvPr>
        </p:nvSpPr>
        <p:spPr>
          <a:xfrm>
            <a:off x="838200" y="2333297"/>
            <a:ext cx="4619621" cy="3843666"/>
          </a:xfrm>
        </p:spPr>
        <p:txBody>
          <a:bodyPr>
            <a:normAutofit/>
          </a:bodyPr>
          <a:lstStyle/>
          <a:p>
            <a:r>
              <a:rPr lang="de-DE" sz="2000" i="1">
                <a:effectLst/>
                <a:latin typeface="Times New Roman" panose="02020603050405020304" pitchFamily="18" charset="0"/>
                <a:ea typeface="Calibri" panose="020F0502020204030204" pitchFamily="34" charset="0"/>
              </a:rPr>
              <a:t>Die Geburt der Tragödie aus dem Geiste der Musik</a:t>
            </a:r>
            <a:r>
              <a:rPr lang="de-DE" sz="2000">
                <a:effectLst/>
                <a:latin typeface="Times New Roman" panose="02020603050405020304" pitchFamily="18" charset="0"/>
                <a:ea typeface="Calibri" panose="020F0502020204030204" pitchFamily="34" charset="0"/>
              </a:rPr>
              <a:t> (1872) </a:t>
            </a:r>
            <a:endParaRPr lang="cs-CZ" sz="2000">
              <a:effectLst/>
              <a:latin typeface="Times New Roman" panose="02020603050405020304" pitchFamily="18" charset="0"/>
              <a:ea typeface="Calibri" panose="020F0502020204030204" pitchFamily="34" charset="0"/>
            </a:endParaRPr>
          </a:p>
          <a:p>
            <a:r>
              <a:rPr lang="de-DE" sz="2000" i="1">
                <a:effectLst/>
                <a:latin typeface="Times New Roman" panose="02020603050405020304" pitchFamily="18" charset="0"/>
                <a:ea typeface="Calibri" panose="020F0502020204030204" pitchFamily="34" charset="0"/>
                <a:cs typeface="Times New Roman" panose="02020603050405020304" pitchFamily="18" charset="0"/>
              </a:rPr>
              <a:t>Unzeitgemäße Betrachtungen</a:t>
            </a:r>
            <a:r>
              <a:rPr lang="de-DE" sz="2000">
                <a:effectLst/>
                <a:latin typeface="Times New Roman" panose="02020603050405020304" pitchFamily="18" charset="0"/>
                <a:ea typeface="Calibri" panose="020F0502020204030204" pitchFamily="34" charset="0"/>
                <a:cs typeface="Times New Roman" panose="02020603050405020304" pitchFamily="18" charset="0"/>
              </a:rPr>
              <a:t> (1873 – 76)</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r>
              <a:rPr lang="de-DE" sz="2000" i="1">
                <a:effectLst/>
                <a:latin typeface="Times New Roman" panose="02020603050405020304" pitchFamily="18" charset="0"/>
                <a:ea typeface="Calibri" panose="020F0502020204030204" pitchFamily="34" charset="0"/>
              </a:rPr>
              <a:t>Menschliches, Allzumenschliches. Ein Buch für freie Geister </a:t>
            </a:r>
            <a:r>
              <a:rPr lang="cs-CZ" sz="2000" i="1">
                <a:effectLst/>
                <a:latin typeface="Times New Roman" panose="02020603050405020304" pitchFamily="18" charset="0"/>
                <a:ea typeface="Calibri" panose="020F0502020204030204" pitchFamily="34" charset="0"/>
              </a:rPr>
              <a:t>(1878)</a:t>
            </a:r>
            <a:endParaRPr lang="cs-CZ" sz="2000" i="1">
              <a:latin typeface="Times New Roman" panose="02020603050405020304" pitchFamily="18" charset="0"/>
              <a:ea typeface="Calibri" panose="020F0502020204030204" pitchFamily="34" charset="0"/>
            </a:endParaRPr>
          </a:p>
          <a:p>
            <a:r>
              <a:rPr lang="de-DE" sz="2000" i="1">
                <a:effectLst/>
                <a:latin typeface="Times New Roman" panose="02020603050405020304" pitchFamily="18" charset="0"/>
                <a:ea typeface="Calibri" panose="020F0502020204030204" pitchFamily="34" charset="0"/>
              </a:rPr>
              <a:t>Die fröhliche Wissenschaft</a:t>
            </a:r>
            <a:r>
              <a:rPr lang="de-DE" sz="2000">
                <a:effectLst/>
                <a:latin typeface="Times New Roman" panose="02020603050405020304" pitchFamily="18" charset="0"/>
                <a:ea typeface="Calibri" panose="020F0502020204030204" pitchFamily="34" charset="0"/>
              </a:rPr>
              <a:t> (1882) </a:t>
            </a:r>
            <a:endParaRPr lang="cs-CZ" sz="2000" i="1">
              <a:effectLst/>
              <a:latin typeface="Times New Roman" panose="02020603050405020304" pitchFamily="18" charset="0"/>
              <a:ea typeface="Calibri" panose="020F0502020204030204" pitchFamily="34" charset="0"/>
            </a:endParaRPr>
          </a:p>
          <a:p>
            <a:r>
              <a:rPr lang="de-DE" sz="2000" i="1">
                <a:effectLst/>
                <a:latin typeface="Times New Roman" panose="02020603050405020304" pitchFamily="18" charset="0"/>
                <a:ea typeface="Calibri" panose="020F0502020204030204" pitchFamily="34" charset="0"/>
                <a:cs typeface="Times New Roman" panose="02020603050405020304" pitchFamily="18" charset="0"/>
              </a:rPr>
              <a:t>Also sprach Zarathustra. Ein Buch für Alle und Keinen</a:t>
            </a:r>
            <a:r>
              <a:rPr lang="de-DE" sz="2000">
                <a:effectLst/>
                <a:latin typeface="Times New Roman" panose="02020603050405020304" pitchFamily="18" charset="0"/>
                <a:ea typeface="Calibri" panose="020F0502020204030204" pitchFamily="34" charset="0"/>
                <a:cs typeface="Times New Roman" panose="02020603050405020304" pitchFamily="18" charset="0"/>
              </a:rPr>
              <a:t> (1883 – 85)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a:p>
        </p:txBody>
      </p:sp>
      <p:pic>
        <p:nvPicPr>
          <p:cNvPr id="1026" name="Picture 2" descr="Friedrich Nietzsche: history's most controversial philosopher">
            <a:extLst>
              <a:ext uri="{FF2B5EF4-FFF2-40B4-BE49-F238E27FC236}">
                <a16:creationId xmlns:a16="http://schemas.microsoft.com/office/drawing/2014/main" id="{DE7D5A4D-1E32-F23C-9940-FF1C15DCC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14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90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B253D3-1BD7-3477-0DD0-781B2FCD6C6E}"/>
              </a:ext>
            </a:extLst>
          </p:cNvPr>
          <p:cNvSpPr>
            <a:spLocks noGrp="1"/>
          </p:cNvSpPr>
          <p:nvPr>
            <p:ph type="title"/>
          </p:nvPr>
        </p:nvSpPr>
        <p:spPr/>
        <p:txBody>
          <a:bodyPr/>
          <a:lstStyle/>
          <a:p>
            <a:r>
              <a:rPr lang="cs-CZ" dirty="0" err="1"/>
              <a:t>Dekadenz</a:t>
            </a:r>
            <a:endParaRPr lang="cs-CZ" dirty="0"/>
          </a:p>
        </p:txBody>
      </p:sp>
      <p:sp>
        <p:nvSpPr>
          <p:cNvPr id="3" name="Zástupný obsah 2">
            <a:extLst>
              <a:ext uri="{FF2B5EF4-FFF2-40B4-BE49-F238E27FC236}">
                <a16:creationId xmlns:a16="http://schemas.microsoft.com/office/drawing/2014/main" id="{2820DCAA-E02B-213F-529F-41E2086CAC1F}"/>
              </a:ext>
            </a:extLst>
          </p:cNvPr>
          <p:cNvSpPr>
            <a:spLocks noGrp="1"/>
          </p:cNvSpPr>
          <p:nvPr>
            <p:ph idx="1"/>
          </p:nvPr>
        </p:nvSpPr>
        <p:spPr/>
        <p:txBody>
          <a:bodyPr/>
          <a:lstStyle/>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das Wort Dekadenz bezieht sich vor allem auf das Endzeitgefühl des Zeitalters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Pessimismus und Melancholie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cs-CZ" sz="1800" dirty="0">
                <a:latin typeface="Times New Roman" panose="02020603050405020304" pitchFamily="18" charset="0"/>
                <a:ea typeface="Calibri" panose="020F0502020204030204" pitchFamily="34" charset="0"/>
                <a:cs typeface="Times New Roman" panose="02020603050405020304" pitchFamily="18" charset="0"/>
              </a:rPr>
              <a:t>d</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er Philosoph der Dekadenz war </a:t>
            </a:r>
            <a:r>
              <a:rPr lang="de-DE"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Arthur Schoppenhauer</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(1788 – 1860)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cs-CZ" sz="1800" dirty="0">
                <a:latin typeface="Times New Roman" panose="02020603050405020304" pitchFamily="18" charset="0"/>
                <a:ea typeface="Calibri" panose="020F0502020204030204" pitchFamily="34" charset="0"/>
                <a:cs typeface="Times New Roman" panose="02020603050405020304" pitchFamily="18" charset="0"/>
              </a:rPr>
              <a:t>s</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eine Lehre vom Leiden als der unvermeidbaren Folge des Willens zum Leben sowie die daraus folgende Sympathie mit dem Tode fanden bei den Dekadenten besonderen Anklang</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cs-CZ" sz="1800" dirty="0">
                <a:latin typeface="Times New Roman" panose="02020603050405020304" pitchFamily="18" charset="0"/>
                <a:ea typeface="Calibri" panose="020F0502020204030204" pitchFamily="34" charset="0"/>
                <a:cs typeface="Times New Roman" panose="02020603050405020304" pitchFamily="18" charset="0"/>
              </a:rPr>
              <a:t>d</a:t>
            </a:r>
            <a:r>
              <a:rPr lang="de-DE" sz="1800" dirty="0" err="1">
                <a:effectLst/>
                <a:latin typeface="Times New Roman" panose="02020603050405020304" pitchFamily="18" charset="0"/>
                <a:ea typeface="Calibri" panose="020F0502020204030204" pitchFamily="34" charset="0"/>
                <a:cs typeface="Times New Roman" panose="02020603050405020304" pitchFamily="18" charset="0"/>
              </a:rPr>
              <a:t>ie</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Faszination durch den Verfall in allen Formen führte zur Vorliebe für Krankheiten und krankhafte Zustände sowie für den Tod</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09632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D64CC2-9B99-BD22-D99F-1BA8A0D3DCE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8110606-DAFB-E248-4CBD-1DDE39D3F072}"/>
              </a:ext>
            </a:extLst>
          </p:cNvPr>
          <p:cNvSpPr>
            <a:spLocks noGrp="1"/>
          </p:cNvSpPr>
          <p:nvPr>
            <p:ph idx="1"/>
          </p:nvPr>
        </p:nvSpPr>
        <p:spPr/>
        <p:txBody>
          <a:bodyPr/>
          <a:lstStyle/>
          <a:p>
            <a:r>
              <a:rPr lang="cs-CZ" sz="1800" dirty="0">
                <a:latin typeface="Times New Roman" panose="02020603050405020304" pitchFamily="18" charset="0"/>
                <a:ea typeface="Calibri" panose="020F0502020204030204" pitchFamily="34" charset="0"/>
                <a:cs typeface="Times New Roman" panose="02020603050405020304" pitchFamily="18" charset="0"/>
              </a:rPr>
              <a:t>d</a:t>
            </a:r>
            <a:r>
              <a:rPr lang="de-DE" sz="1800" dirty="0" err="1">
                <a:effectLst/>
                <a:latin typeface="Times New Roman" panose="02020603050405020304" pitchFamily="18" charset="0"/>
                <a:ea typeface="Calibri" panose="020F0502020204030204" pitchFamily="34" charset="0"/>
                <a:cs typeface="Times New Roman" panose="02020603050405020304" pitchFamily="18" charset="0"/>
              </a:rPr>
              <a:t>as</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 Interesse für Träume, Halluzinationen, Neurosen, Psychosen, Phantasien</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cs-CZ" sz="1800" dirty="0">
                <a:latin typeface="Times New Roman" panose="02020603050405020304" pitchFamily="18" charset="0"/>
                <a:ea typeface="Calibri" panose="020F0502020204030204" pitchFamily="34" charset="0"/>
                <a:cs typeface="Times New Roman" panose="02020603050405020304" pitchFamily="18" charset="0"/>
              </a:rPr>
              <a:t>de</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r Typus des sog. Dandy wurde eine Lieblingsfigur der Jahrhundertwende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Baudelaire hatte ihn als einen Menschen charakterisiert, der „keinen anderen Beruf hat als den der Eleganz“</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17058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B7FD0F-CBBD-8C26-C184-50F2FBA569F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8467D70-0135-2114-B2B0-A6C7B1C717DF}"/>
              </a:ext>
            </a:extLst>
          </p:cNvPr>
          <p:cNvSpPr>
            <a:spLocks noGrp="1"/>
          </p:cNvSpPr>
          <p:nvPr>
            <p:ph idx="1"/>
          </p:nvPr>
        </p:nvSpPr>
        <p:spPr/>
        <p:txBody>
          <a:bodyPr/>
          <a:lstStyle/>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Stefan George wandte sich 1892 in der programmatischen Einleitung seiner exklusiven Zeitschrift </a:t>
            </a:r>
            <a:r>
              <a:rPr lang="de-DE" sz="1800" b="1" dirty="0">
                <a:effectLst/>
                <a:latin typeface="Times New Roman" panose="02020603050405020304" pitchFamily="18" charset="0"/>
                <a:ea typeface="Calibri" panose="020F0502020204030204" pitchFamily="34" charset="0"/>
                <a:cs typeface="Times New Roman" panose="02020603050405020304" pitchFamily="18" charset="0"/>
              </a:rPr>
              <a:t>Blätter für die Kunst </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gegen die Weltverbesserungen der Naturalisten und bekannte sich stattdessen zur Maxime einer </a:t>
            </a:r>
            <a:r>
              <a:rPr lang="de-DE" sz="1800" b="1" dirty="0">
                <a:effectLst/>
                <a:latin typeface="Times New Roman" panose="02020603050405020304" pitchFamily="18" charset="0"/>
                <a:ea typeface="Calibri" panose="020F0502020204030204" pitchFamily="34" charset="0"/>
                <a:cs typeface="Times New Roman" panose="02020603050405020304" pitchFamily="18" charset="0"/>
              </a:rPr>
              <a:t>‚Kunst für die Kunst‘, </a:t>
            </a: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in der die Schönheit einen Höhepunkt bildete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Richard Wagner war eine Kultfigur der deutschen und französischen Dekadenten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Calibri" panose="020F0502020204030204" pitchFamily="34" charset="0"/>
              <a:buChar char="-"/>
            </a:pPr>
            <a:r>
              <a:rPr lang="de-DE" sz="1800" dirty="0">
                <a:effectLst/>
                <a:latin typeface="Times New Roman" panose="02020603050405020304" pitchFamily="18" charset="0"/>
                <a:ea typeface="Calibri" panose="020F0502020204030204" pitchFamily="34" charset="0"/>
                <a:cs typeface="Times New Roman" panose="02020603050405020304" pitchFamily="18" charset="0"/>
              </a:rPr>
              <a:t>Zu den Lieblingsfiguren der damaligen Literatur gehörten: der Typus des Ästheten, der alles mit den ästhetischen Begriffen von Schön und Hässlich bemisst und der Dilettant (der sich experimentierend verhält, alles Mögliche versucht)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7459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D04925-EF80-C23A-7827-7AD7FF1D94C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57CEC3F-D5ED-106E-22FB-51C15522F2A1}"/>
              </a:ext>
            </a:extLst>
          </p:cNvPr>
          <p:cNvSpPr>
            <a:spLocks noGrp="1"/>
          </p:cNvSpPr>
          <p:nvPr>
            <p:ph idx="1"/>
          </p:nvPr>
        </p:nvSpPr>
        <p:spPr/>
        <p:txBody>
          <a:bodyPr/>
          <a:lstStyle/>
          <a:p>
            <a:r>
              <a:rPr lang="de-DE" sz="3200" dirty="0">
                <a:effectLst/>
                <a:latin typeface="Times New Roman" panose="02020603050405020304" pitchFamily="18" charset="0"/>
                <a:ea typeface="Calibri" panose="020F0502020204030204" pitchFamily="34" charset="0"/>
                <a:cs typeface="Times New Roman" panose="02020603050405020304" pitchFamily="18" charset="0"/>
              </a:rPr>
              <a:t>Stefan George und sein Freundeskreis Rainer Maria Rilke und Hugo von Hoffmannsthal formten eine Lyrik, die dem Verlangen nach Schönheit und Ästhetik entsprach</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r>
              <a:rPr lang="de-DE" sz="3200" dirty="0">
                <a:effectLst/>
                <a:latin typeface="Times New Roman" panose="02020603050405020304" pitchFamily="18" charset="0"/>
                <a:ea typeface="Calibri" panose="020F0502020204030204" pitchFamily="34" charset="0"/>
                <a:cs typeface="Times New Roman" panose="02020603050405020304" pitchFamily="18" charset="0"/>
              </a:rPr>
              <a:t>sie legten auch großen Wert auf die graphische Ausstattung ihrer Gedichtzyklen: z. B. besondere Schrifttypen, Jugendstillustrationen, Kleinschreibung, gutes Papier, ,außergewöhnliches Format</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52088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F6F3E2-3413-2900-0D3E-07700544D2B2}"/>
              </a:ext>
            </a:extLst>
          </p:cNvPr>
          <p:cNvSpPr>
            <a:spLocks noGrp="1"/>
          </p:cNvSpPr>
          <p:nvPr>
            <p:ph type="title"/>
          </p:nvPr>
        </p:nvSpPr>
        <p:spPr>
          <a:xfrm>
            <a:off x="838201" y="365125"/>
            <a:ext cx="5251316" cy="1807305"/>
          </a:xfrm>
        </p:spPr>
        <p:txBody>
          <a:bodyPr>
            <a:normAutofit/>
          </a:bodyPr>
          <a:lstStyle/>
          <a:p>
            <a:endParaRPr lang="cs-CZ"/>
          </a:p>
        </p:txBody>
      </p:sp>
      <p:sp>
        <p:nvSpPr>
          <p:cNvPr id="3" name="Zástupný obsah 2">
            <a:extLst>
              <a:ext uri="{FF2B5EF4-FFF2-40B4-BE49-F238E27FC236}">
                <a16:creationId xmlns:a16="http://schemas.microsoft.com/office/drawing/2014/main" id="{1C22E111-B23E-7D05-FCD0-B9C3FC8E7ABA}"/>
              </a:ext>
            </a:extLst>
          </p:cNvPr>
          <p:cNvSpPr>
            <a:spLocks noGrp="1"/>
          </p:cNvSpPr>
          <p:nvPr>
            <p:ph idx="1"/>
          </p:nvPr>
        </p:nvSpPr>
        <p:spPr>
          <a:xfrm>
            <a:off x="838200" y="2333297"/>
            <a:ext cx="4619621" cy="3843666"/>
          </a:xfrm>
        </p:spPr>
        <p:txBody>
          <a:bodyPr>
            <a:normAutofit/>
          </a:bodyPr>
          <a:lstStyle/>
          <a:p>
            <a:r>
              <a:rPr lang="de-DE" sz="2000">
                <a:effectLst/>
                <a:latin typeface="Times New Roman" panose="02020603050405020304" pitchFamily="18" charset="0"/>
                <a:ea typeface="Calibri" panose="020F0502020204030204" pitchFamily="34" charset="0"/>
                <a:cs typeface="Times New Roman" panose="02020603050405020304" pitchFamily="18" charset="0"/>
              </a:rPr>
              <a:t>sie legten auch großen Wert auf die graphische Ausstattung ihrer Gedichtzyklen: z. B. besondere Schrifttypen, Jugendstillustrationen, Kleinschreibung, gutes Papier, ,außergewöhnliches Format</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sz="2000"/>
          </a:p>
        </p:txBody>
      </p:sp>
      <p:pic>
        <p:nvPicPr>
          <p:cNvPr id="4" name="Obrázek 3">
            <a:extLst>
              <a:ext uri="{FF2B5EF4-FFF2-40B4-BE49-F238E27FC236}">
                <a16:creationId xmlns:a16="http://schemas.microsoft.com/office/drawing/2014/main" id="{55D8BBDC-B66C-8846-C968-BF07B15A1C15}"/>
              </a:ext>
            </a:extLst>
          </p:cNvPr>
          <p:cNvPicPr>
            <a:picLocks noChangeAspect="1"/>
          </p:cNvPicPr>
          <p:nvPr/>
        </p:nvPicPr>
        <p:blipFill rotWithShape="1">
          <a:blip r:embed="rId2"/>
          <a:srcRect r="-1" b="171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738193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1899</Words>
  <Application>Microsoft Office PowerPoint</Application>
  <PresentationFormat>Širokoúhlá obrazovka</PresentationFormat>
  <Paragraphs>104</Paragraphs>
  <Slides>26</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26</vt:i4>
      </vt:variant>
    </vt:vector>
  </HeadingPairs>
  <TitlesOfParts>
    <vt:vector size="35" baseType="lpstr">
      <vt:lpstr>Aptos</vt:lpstr>
      <vt:lpstr>Aptos Display</vt:lpstr>
      <vt:lpstr>Arial</vt:lpstr>
      <vt:lpstr>Arial</vt:lpstr>
      <vt:lpstr>Calibri</vt:lpstr>
      <vt:lpstr>Garamond</vt:lpstr>
      <vt:lpstr>Georgia</vt:lpstr>
      <vt:lpstr>Times New Roman</vt:lpstr>
      <vt:lpstr>Motiv Office</vt:lpstr>
      <vt:lpstr>Die Literatur der Moderne an der Jahrhundertwende: die Literaturrichtungen verschiedener „Ismen“, Autoren und Werke </vt:lpstr>
      <vt:lpstr>Prezentace aplikace PowerPoint</vt:lpstr>
      <vt:lpstr>Prezentace aplikace PowerPoint</vt:lpstr>
      <vt:lpstr>Friedrich Nietzsche (1844 – 1900) </vt:lpstr>
      <vt:lpstr>Dekadenz</vt:lpstr>
      <vt:lpstr>Prezentace aplikace PowerPoint</vt:lpstr>
      <vt:lpstr>Prezentace aplikace PowerPoint</vt:lpstr>
      <vt:lpstr>Prezentace aplikace PowerPoint</vt:lpstr>
      <vt:lpstr>Prezentace aplikace PowerPoint</vt:lpstr>
      <vt:lpstr>Symbolismus</vt:lpstr>
      <vt:lpstr>Stefan George </vt:lpstr>
      <vt:lpstr>Prezentace aplikace PowerPoint</vt:lpstr>
      <vt:lpstr>Hugo von Hofmannsthal </vt:lpstr>
      <vt:lpstr>Prezentace aplikace PowerPoint</vt:lpstr>
      <vt:lpstr>Impressionismus</vt:lpstr>
      <vt:lpstr>Prezentace aplikace PowerPoint</vt:lpstr>
      <vt:lpstr>Prezentace aplikace PowerPoint</vt:lpstr>
      <vt:lpstr>Peter Altenberg </vt:lpstr>
      <vt:lpstr>  Reiner Maria Rilke   </vt:lpstr>
      <vt:lpstr>Prezentace aplikace PowerPoint</vt:lpstr>
      <vt:lpstr>Prezentace aplikace PowerPoint</vt:lpstr>
      <vt:lpstr>Prezentace aplikace PowerPoint</vt:lpstr>
      <vt:lpstr>Christian Morgenstern </vt:lpstr>
      <vt:lpstr>Arthur Schnitzler (1862 – 1931) (Entdeckung des Unbewussten)</vt:lpstr>
      <vt:lpstr>Karl Kraus </vt:lpstr>
      <vt:lpstr>Jugendstil  (1890 – 1914)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Literatur der Moderne an der Jahrhundertwende: die Literaturrichtungen verschiedener „Ismen“, Autoren und Werke</dc:title>
  <dc:creator>Eva Markvartova</dc:creator>
  <cp:lastModifiedBy>Eva Markvartova</cp:lastModifiedBy>
  <cp:revision>2</cp:revision>
  <dcterms:created xsi:type="dcterms:W3CDTF">2024-03-11T15:12:36Z</dcterms:created>
  <dcterms:modified xsi:type="dcterms:W3CDTF">2024-03-18T20:03:24Z</dcterms:modified>
</cp:coreProperties>
</file>